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71" r:id="rId2"/>
    <p:sldId id="636" r:id="rId3"/>
    <p:sldId id="389" r:id="rId4"/>
    <p:sldId id="722" r:id="rId5"/>
    <p:sldId id="436" r:id="rId6"/>
    <p:sldId id="599" r:id="rId7"/>
    <p:sldId id="741" r:id="rId8"/>
    <p:sldId id="742" r:id="rId9"/>
    <p:sldId id="627" r:id="rId10"/>
    <p:sldId id="750" r:id="rId11"/>
    <p:sldId id="707" r:id="rId12"/>
    <p:sldId id="745" r:id="rId13"/>
    <p:sldId id="744" r:id="rId14"/>
    <p:sldId id="708" r:id="rId15"/>
    <p:sldId id="725" r:id="rId16"/>
    <p:sldId id="746" r:id="rId17"/>
    <p:sldId id="751" r:id="rId18"/>
    <p:sldId id="457" r:id="rId19"/>
    <p:sldId id="712" r:id="rId20"/>
    <p:sldId id="748" r:id="rId21"/>
    <p:sldId id="749" r:id="rId22"/>
    <p:sldId id="729" r:id="rId23"/>
    <p:sldId id="752" r:id="rId24"/>
    <p:sldId id="314" r:id="rId25"/>
    <p:sldId id="330" r:id="rId26"/>
    <p:sldId id="35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6" userDrawn="1">
          <p15:clr>
            <a:srgbClr val="A4A3A4"/>
          </p15:clr>
        </p15:guide>
        <p15:guide id="2" pos="389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D2C5"/>
    <a:srgbClr val="E4C988"/>
    <a:srgbClr val="93BFCF"/>
    <a:srgbClr val="EEE9DA"/>
    <a:srgbClr val="E4DCCF"/>
    <a:srgbClr val="F9F5EB"/>
    <a:srgbClr val="FECDA6"/>
    <a:srgbClr val="FF9130"/>
    <a:srgbClr val="FF5B22"/>
    <a:srgbClr val="B092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52" d="100"/>
          <a:sy n="52" d="100"/>
        </p:scale>
        <p:origin x="164" y="52"/>
      </p:cViewPr>
      <p:guideLst>
        <p:guide orient="horz" pos="2106"/>
        <p:guide pos="389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640px-Time-Travel-e1650993426426"/>
          <p:cNvPicPr>
            <a:picLocks noChangeAspect="1"/>
          </p:cNvPicPr>
          <p:nvPr/>
        </p:nvPicPr>
        <p:blipFill>
          <a:blip r:embed="rId4">
            <a:alphaModFix amt="8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45990" y="274320"/>
            <a:ext cx="4731385" cy="3154680"/>
          </a:xfrm>
          <a:prstGeom prst="rect">
            <a:avLst/>
          </a:prstGeom>
          <a:effectLst>
            <a:glow rad="546100">
              <a:schemeClr val="bg1">
                <a:alpha val="40000"/>
              </a:schemeClr>
            </a:glow>
          </a:effectLst>
        </p:spPr>
      </p:pic>
      <p:pic>
        <p:nvPicPr>
          <p:cNvPr id="3" name="Picture 2" descr="640px-Time-Travel-e1650993426426"/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0040" y="-3173730"/>
            <a:ext cx="3931920" cy="2621915"/>
          </a:xfrm>
          <a:prstGeom prst="rect">
            <a:avLst/>
          </a:prstGeom>
          <a:effectLst>
            <a:glow rad="596900">
              <a:schemeClr val="bg1">
                <a:alpha val="40000"/>
              </a:schemeClr>
            </a:glow>
          </a:effectLst>
        </p:spPr>
      </p:pic>
      <p:pic>
        <p:nvPicPr>
          <p:cNvPr id="4" name="Picture 3" descr="640px-Time-Travel-e1650993426426"/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-5104130" y="2134870"/>
            <a:ext cx="4731385" cy="3154680"/>
          </a:xfrm>
          <a:prstGeom prst="rect">
            <a:avLst/>
          </a:prstGeom>
          <a:effectLst>
            <a:glow rad="254000">
              <a:schemeClr val="bg1"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DFAA4-33C3-1B34-580C-1EFA23940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88DB089D-A164-5887-8DFD-5710CE0520CB}"/>
              </a:ext>
            </a:extLst>
          </p:cNvPr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61A230F7-04C8-211F-569E-011CFB2F1EF7}"/>
              </a:ext>
            </a:extLst>
          </p:cNvPr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1F0A40B-1143-CC02-4C9D-9FB5AD76EE5E}"/>
              </a:ext>
            </a:extLst>
          </p:cNvPr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180768C-C6C1-9231-E152-47A036A6B88D}"/>
              </a:ext>
            </a:extLst>
          </p:cNvPr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A524E17-C45D-1162-5D50-DC07C409AB77}"/>
              </a:ext>
            </a:extLst>
          </p:cNvPr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GRAMMAR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B6A301-E0B9-3293-1F91-9139B2B49215}"/>
              </a:ext>
            </a:extLst>
          </p:cNvPr>
          <p:cNvSpPr/>
          <p:nvPr/>
        </p:nvSpPr>
        <p:spPr>
          <a:xfrm>
            <a:off x="5588635" y="1163320"/>
            <a:ext cx="5741035" cy="46799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   Brainstorming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26D862-74D8-E985-B3D9-AF98E7E55147}"/>
              </a:ext>
            </a:extLst>
          </p:cNvPr>
          <p:cNvSpPr/>
          <p:nvPr/>
        </p:nvSpPr>
        <p:spPr>
          <a:xfrm>
            <a:off x="5570824" y="1874604"/>
            <a:ext cx="5758815" cy="11398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   Task 1: 	Choose the correct answer A, B, C, or D.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   Task 2: 	Finish the sentence by completing each blank 	with a word. The first letter of each word is given.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172192-63D4-242C-84B3-E4111DC0D040}"/>
              </a:ext>
            </a:extLst>
          </p:cNvPr>
          <p:cNvSpPr/>
          <p:nvPr/>
        </p:nvSpPr>
        <p:spPr>
          <a:xfrm>
            <a:off x="5588635" y="3263265"/>
            <a:ext cx="5755005" cy="117157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 the verb in brackets in the past continuous to 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 each sentence.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Rewrite the following sentences, using </a:t>
            </a:r>
            <a:r>
              <a:rPr sz="1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wish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7B1C9740-5A2C-26F2-D06E-0A557B75E767}"/>
              </a:ext>
            </a:extLst>
          </p:cNvPr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D017D2D4-4CD1-96FA-C632-F873FBF603EF}"/>
              </a:ext>
            </a:extLst>
          </p:cNvPr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313BEE63-AB65-27B2-DC70-F68653A0A7D0}"/>
              </a:ext>
            </a:extLst>
          </p:cNvPr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30DC9577-5BD7-3672-DB60-2DDC9E9BE64E}"/>
              </a:ext>
            </a:extLst>
          </p:cNvPr>
          <p:cNvSpPr/>
          <p:nvPr/>
        </p:nvSpPr>
        <p:spPr>
          <a:xfrm>
            <a:off x="3625850" y="247015"/>
            <a:ext cx="677481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DFDB62-7C5F-7199-4E2E-35EDB539AC56}"/>
              </a:ext>
            </a:extLst>
          </p:cNvPr>
          <p:cNvSpPr txBox="1"/>
          <p:nvPr/>
        </p:nvSpPr>
        <p:spPr>
          <a:xfrm>
            <a:off x="4250690" y="279400"/>
            <a:ext cx="5702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7: LOOKING BACK &amp;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A1D31E-6B1C-3153-2685-4D1C0128395E}"/>
              </a:ext>
            </a:extLst>
          </p:cNvPr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73543EF-9BAF-E4CA-2D9F-9EC05A722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D3D18C6-094A-9376-B810-C37D6157E5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524B922-A4CC-1E8D-9999-86DA421800A9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>
              <a:extLst>
                <a:ext uri="{FF2B5EF4-FFF2-40B4-BE49-F238E27FC236}">
                  <a16:creationId xmlns:a16="http://schemas.microsoft.com/office/drawing/2014/main" id="{ED089503-50D9-65B7-3B91-3D31A9C3CA03}"/>
                </a:ext>
              </a:extLst>
            </p:cNvPr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>
              <a:extLst>
                <a:ext uri="{FF2B5EF4-FFF2-40B4-BE49-F238E27FC236}">
                  <a16:creationId xmlns:a16="http://schemas.microsoft.com/office/drawing/2014/main" id="{CDF744F2-DC96-B4E2-9983-98F49740CE2B}"/>
                </a:ext>
              </a:extLst>
            </p:cNvPr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>
              <a:extLst>
                <a:ext uri="{FF2B5EF4-FFF2-40B4-BE49-F238E27FC236}">
                  <a16:creationId xmlns:a16="http://schemas.microsoft.com/office/drawing/2014/main" id="{5915D860-28D1-C0ED-82CC-CA43A0F76B2C}"/>
                </a:ext>
              </a:extLst>
            </p:cNvPr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>
              <a:extLst>
                <a:ext uri="{FF2B5EF4-FFF2-40B4-BE49-F238E27FC236}">
                  <a16:creationId xmlns:a16="http://schemas.microsoft.com/office/drawing/2014/main" id="{B8E5AB00-6681-E3AD-AE2F-5D5B83954CCD}"/>
                </a:ext>
              </a:extLst>
            </p:cNvPr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>
              <a:extLst>
                <a:ext uri="{FF2B5EF4-FFF2-40B4-BE49-F238E27FC236}">
                  <a16:creationId xmlns:a16="http://schemas.microsoft.com/office/drawing/2014/main" id="{872C7EE0-F302-4010-C207-38C8E20D21D3}"/>
                </a:ext>
              </a:extLst>
            </p:cNvPr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Content Placeholder 7" descr="board-3699939_1280">
            <a:extLst>
              <a:ext uri="{FF2B5EF4-FFF2-40B4-BE49-F238E27FC236}">
                <a16:creationId xmlns:a16="http://schemas.microsoft.com/office/drawing/2014/main" id="{81C27E21-4DC1-8B96-867F-D854BA021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9630" y="7346315"/>
            <a:ext cx="923290" cy="61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33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985"/>
            <a:ext cx="12330430" cy="8547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9185" y="1049020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Put the verb in brackets in the past continuous to complete each sentence.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594360" y="4508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631190" y="2299335"/>
            <a:ext cx="11073765" cy="1076325"/>
          </a:xfrm>
          <a:prstGeom prst="rect">
            <a:avLst/>
          </a:prstGeom>
          <a:solidFill>
            <a:srgbClr val="EEE9D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1.</a:t>
            </a:r>
            <a:r>
              <a:rPr lang="en-US" sz="3200" dirty="0"/>
              <a:t> Luckily, the sun </a:t>
            </a:r>
            <a:r>
              <a:rPr lang="en-US" sz="3200" b="1" dirty="0"/>
              <a:t>(shine)</a:t>
            </a:r>
            <a:r>
              <a:rPr lang="en-US" sz="3200" dirty="0"/>
              <a:t> ___________ brightly when we reached the campsite.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31190" y="3517900"/>
            <a:ext cx="11073765" cy="1076325"/>
          </a:xfrm>
          <a:prstGeom prst="rect">
            <a:avLst/>
          </a:prstGeom>
          <a:solidFill>
            <a:srgbClr val="93BFC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2.</a:t>
            </a:r>
            <a:r>
              <a:rPr lang="en-US" sz="3200" dirty="0"/>
              <a:t> They </a:t>
            </a:r>
            <a:r>
              <a:rPr lang="en-US" sz="3200" b="1" dirty="0"/>
              <a:t>(build)</a:t>
            </a:r>
            <a:r>
              <a:rPr lang="en-US" sz="3200" dirty="0"/>
              <a:t> ____________ Ho Chi Minh Mausoleum from 1973 to 1975.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608330" y="4838065"/>
            <a:ext cx="11073765" cy="1569660"/>
          </a:xfrm>
          <a:prstGeom prst="rect">
            <a:avLst/>
          </a:prstGeom>
          <a:solidFill>
            <a:srgbClr val="EEE9DA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4.</a:t>
            </a:r>
            <a:r>
              <a:rPr lang="en-US" sz="3200" dirty="0"/>
              <a:t> When their mum came home, they </a:t>
            </a:r>
            <a:r>
              <a:rPr lang="en-US" sz="3200" b="1" dirty="0"/>
              <a:t>(not study)</a:t>
            </a:r>
            <a:r>
              <a:rPr lang="en-US" sz="3200" dirty="0"/>
              <a:t> ___________________________; they </a:t>
            </a:r>
            <a:r>
              <a:rPr lang="en-US" sz="3200" b="1" dirty="0"/>
              <a:t>(chat)</a:t>
            </a:r>
            <a:r>
              <a:rPr lang="en-US" sz="3200" dirty="0"/>
              <a:t> _____________ noisily.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4939981" y="2286000"/>
            <a:ext cx="2699683" cy="6309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 shining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511697" y="3475921"/>
            <a:ext cx="2778125" cy="6309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were building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35801" y="5253797"/>
            <a:ext cx="5487670" cy="6309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were not / weren’t studying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8201025" y="5229419"/>
            <a:ext cx="3382645" cy="6309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were chatting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15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bldLvl="0" animBg="1"/>
      <p:bldP spid="3" grpId="1" animBg="1"/>
      <p:bldP spid="4" grpId="0" bldLvl="0" animBg="1"/>
      <p:bldP spid="4" grpId="1" animBg="1"/>
      <p:bldP spid="23" grpId="0"/>
      <p:bldP spid="23" grpId="1"/>
      <p:bldP spid="6" grpId="0"/>
      <p:bldP spid="6" grpId="1"/>
      <p:bldP spid="7" grpId="0"/>
      <p:bldP spid="7" grpId="1"/>
      <p:bldP spid="19" grpId="0"/>
      <p:bldP spid="1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985"/>
            <a:ext cx="12330430" cy="8547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594360" y="4508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68985" y="2289810"/>
            <a:ext cx="10886440" cy="3784600"/>
          </a:xfrm>
          <a:prstGeom prst="rect">
            <a:avLst/>
          </a:prstGeom>
          <a:solidFill>
            <a:srgbClr val="F7C8E0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latin typeface="Calibri" panose="020F0502020204030204" pitchFamily="34" charset="0"/>
                <a:cs typeface="Calibri" panose="020F0502020204030204" pitchFamily="34" charset="0"/>
              </a:rPr>
              <a:t>S + was/were + Ving</a:t>
            </a:r>
          </a:p>
          <a:p>
            <a:pPr marL="635" indent="-635"/>
            <a:r>
              <a:rPr lang="en-US" sz="4000" b="0">
                <a:latin typeface="Calibri" panose="020F0502020204030204" pitchFamily="34" charset="0"/>
                <a:cs typeface="Calibri" panose="020F0502020204030204" pitchFamily="34" charset="0"/>
              </a:rPr>
              <a:t>=&gt; He </a:t>
            </a:r>
            <a:r>
              <a:rPr lang="en-US" sz="4000" b="1">
                <a:latin typeface="Calibri" panose="020F0502020204030204" pitchFamily="34" charset="0"/>
                <a:cs typeface="Calibri" panose="020F0502020204030204" pitchFamily="34" charset="0"/>
              </a:rPr>
              <a:t>was eating</a:t>
            </a:r>
            <a:r>
              <a:rPr lang="en-US" sz="4000" b="0">
                <a:latin typeface="Calibri" panose="020F0502020204030204" pitchFamily="34" charset="0"/>
                <a:cs typeface="Calibri" panose="020F0502020204030204" pitchFamily="34" charset="0"/>
              </a:rPr>
              <a:t> rice.</a:t>
            </a:r>
          </a:p>
          <a:p>
            <a:pPr marL="635" indent="-635"/>
            <a:r>
              <a:rPr lang="en-US" sz="4000" b="0">
                <a:latin typeface="Calibri" panose="020F0502020204030204" pitchFamily="34" charset="0"/>
                <a:cs typeface="Calibri" panose="020F0502020204030204" pitchFamily="34" charset="0"/>
              </a:rPr>
              <a:t>S + was/weren’t + Ving</a:t>
            </a:r>
          </a:p>
          <a:p>
            <a:pPr marL="635" indent="-635"/>
            <a:r>
              <a:rPr lang="en-US" sz="4000" b="0">
                <a:latin typeface="Calibri" panose="020F0502020204030204" pitchFamily="34" charset="0"/>
                <a:cs typeface="Calibri" panose="020F0502020204030204" pitchFamily="34" charset="0"/>
              </a:rPr>
              <a:t>=&gt; They </a:t>
            </a:r>
            <a:r>
              <a:rPr lang="en-US" sz="4000" b="1">
                <a:latin typeface="Calibri" panose="020F0502020204030204" pitchFamily="34" charset="0"/>
                <a:cs typeface="Calibri" panose="020F0502020204030204" pitchFamily="34" charset="0"/>
              </a:rPr>
              <a:t>weren’t playing</a:t>
            </a:r>
            <a:r>
              <a:rPr lang="en-US" sz="4000" b="0">
                <a:latin typeface="Calibri" panose="020F0502020204030204" pitchFamily="34" charset="0"/>
                <a:cs typeface="Calibri" panose="020F0502020204030204" pitchFamily="34" charset="0"/>
              </a:rPr>
              <a:t> football</a:t>
            </a:r>
          </a:p>
          <a:p>
            <a:pPr marL="635" indent="-635"/>
            <a:r>
              <a:rPr lang="en-US" sz="4000" b="0">
                <a:latin typeface="Calibri" panose="020F0502020204030204" pitchFamily="34" charset="0"/>
                <a:cs typeface="Calibri" panose="020F0502020204030204" pitchFamily="34" charset="0"/>
              </a:rPr>
              <a:t>Was/Were + S + Ving?</a:t>
            </a:r>
          </a:p>
          <a:p>
            <a:pPr marL="635" indent="-635"/>
            <a:r>
              <a:rPr lang="en-US" sz="4000" b="0"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en-US" sz="4000" b="1">
                <a:latin typeface="Calibri" panose="020F0502020204030204" pitchFamily="34" charset="0"/>
                <a:cs typeface="Calibri" panose="020F0502020204030204" pitchFamily="34" charset="0"/>
              </a:rPr>
              <a:t>Was she studying </a:t>
            </a:r>
            <a:r>
              <a:rPr lang="en-US" sz="4000" b="0">
                <a:latin typeface="Calibri" panose="020F0502020204030204" pitchFamily="34" charset="0"/>
                <a:cs typeface="Calibri" panose="020F0502020204030204" pitchFamily="34" charset="0"/>
              </a:rPr>
              <a:t>all night?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328670" y="1263650"/>
            <a:ext cx="57346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PAST CONTINUOUS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985"/>
            <a:ext cx="12330430" cy="8547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9185" y="1049020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Put the verb in brackets in the past continuous to complete each sentence.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594360" y="4508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631190" y="2588260"/>
            <a:ext cx="11073765" cy="584775"/>
          </a:xfrm>
          <a:prstGeom prst="rect">
            <a:avLst/>
          </a:prstGeom>
          <a:solidFill>
            <a:srgbClr val="EEE9D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4.</a:t>
            </a:r>
            <a:r>
              <a:rPr lang="en-US" sz="3200" dirty="0"/>
              <a:t> ______ they still </a:t>
            </a:r>
            <a:r>
              <a:rPr lang="en-US" sz="3200" b="1" dirty="0"/>
              <a:t>(wait)</a:t>
            </a:r>
            <a:r>
              <a:rPr lang="en-US" sz="3200" dirty="0"/>
              <a:t> ________ when the tour guide arrived?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31190" y="3914140"/>
            <a:ext cx="11073765" cy="1076325"/>
          </a:xfrm>
          <a:prstGeom prst="rect">
            <a:avLst/>
          </a:prstGeom>
          <a:solidFill>
            <a:srgbClr val="93BFC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5. </a:t>
            </a:r>
            <a:r>
              <a:rPr lang="en-US" sz="3200" dirty="0"/>
              <a:t>I </a:t>
            </a:r>
            <a:r>
              <a:rPr lang="en-US" sz="3200" b="1" dirty="0"/>
              <a:t>(think)</a:t>
            </a:r>
            <a:r>
              <a:rPr lang="en-US" sz="3200" dirty="0"/>
              <a:t> ______________ of my grandmother for years after she died.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078764" y="2502795"/>
            <a:ext cx="148590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4927519" y="2499770"/>
            <a:ext cx="1797746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waiting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721859" y="3842739"/>
            <a:ext cx="3795395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 thinking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5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bldLvl="0" animBg="1"/>
      <p:bldP spid="3" grpId="1" animBg="1"/>
      <p:bldP spid="7" grpId="0"/>
      <p:bldP spid="7" grpId="1"/>
      <p:bldP spid="19" grpId="0"/>
      <p:bldP spid="19" grpId="1"/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9118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429260" y="3810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3" name="Text Box 22"/>
          <p:cNvSpPr txBox="1"/>
          <p:nvPr/>
        </p:nvSpPr>
        <p:spPr>
          <a:xfrm>
            <a:off x="768985" y="2364105"/>
            <a:ext cx="10886440" cy="706755"/>
          </a:xfrm>
          <a:prstGeom prst="rect">
            <a:avLst/>
          </a:prstGeom>
          <a:solidFill>
            <a:srgbClr val="F7C8E0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ym typeface="+mn-ea"/>
              </a:rPr>
              <a:t>Subject + wish + subject + past simple</a:t>
            </a:r>
            <a:endParaRPr lang="en-US" sz="4000" b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328670" y="1263650"/>
            <a:ext cx="57346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WISH + PAST SIMPLE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73100" y="3402965"/>
            <a:ext cx="10982325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4000">
                <a:highlight>
                  <a:srgbClr val="00FF00"/>
                </a:highlight>
                <a:sym typeface="+mn-ea"/>
              </a:rPr>
              <a:t>I wish I had</a:t>
            </a:r>
            <a:r>
              <a:rPr lang="en-US" sz="4000">
                <a:sym typeface="+mn-ea"/>
              </a:rPr>
              <a:t> enough money to travel around the world.</a:t>
            </a:r>
            <a:endParaRPr lang="en-US" sz="4000"/>
          </a:p>
          <a:p>
            <a:pPr algn="just"/>
            <a:r>
              <a:rPr lang="en-US" sz="4000">
                <a:highlight>
                  <a:srgbClr val="00FF00"/>
                </a:highlight>
                <a:sym typeface="+mn-ea"/>
              </a:rPr>
              <a:t>I wish (that) my mother didn’t have</a:t>
            </a:r>
            <a:r>
              <a:rPr lang="en-US" sz="4000">
                <a:sym typeface="+mn-ea"/>
              </a:rPr>
              <a:t> to work so hard.</a:t>
            </a:r>
            <a:endParaRPr lang="en-US" sz="4000" b="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-11479530" y="1722755"/>
            <a:ext cx="10504805" cy="583565"/>
          </a:xfrm>
          <a:prstGeom prst="rect">
            <a:avLst/>
          </a:prstGeom>
          <a:solidFill>
            <a:srgbClr val="84D2C5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1. She doesn’t have an iPhone. She’d like to have one.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-11474450" y="3161030"/>
            <a:ext cx="10504805" cy="1076325"/>
          </a:xfrm>
          <a:prstGeom prst="rect">
            <a:avLst/>
          </a:prstGeom>
          <a:solidFill>
            <a:srgbClr val="84D2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/>
              <a:t>2. I’m sorry that I don’t have a three-month summer holiday as my grandma did.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-11207115" y="2512695"/>
            <a:ext cx="962660" cy="442595"/>
          </a:xfrm>
          <a:prstGeom prst="rightArrow">
            <a:avLst/>
          </a:prstGeom>
          <a:solidFill>
            <a:srgbClr val="E4C98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-11207115" y="4352290"/>
            <a:ext cx="962660" cy="442595"/>
          </a:xfrm>
          <a:prstGeom prst="rightArrow">
            <a:avLst/>
          </a:prstGeom>
          <a:solidFill>
            <a:srgbClr val="E4C98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animBg="1"/>
      <p:bldP spid="100" grpId="0"/>
      <p:bldP spid="10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9118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429260" y="3810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1099185" y="104902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Rewrite the following sentences, using wish</a:t>
            </a:r>
          </a:p>
        </p:txBody>
      </p:sp>
      <p:sp>
        <p:nvSpPr>
          <p:cNvPr id="2" name="TextBox 16"/>
          <p:cNvSpPr txBox="1"/>
          <p:nvPr/>
        </p:nvSpPr>
        <p:spPr>
          <a:xfrm>
            <a:off x="635968" y="10323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028065" y="1915795"/>
            <a:ext cx="10504805" cy="583565"/>
          </a:xfrm>
          <a:prstGeom prst="rect">
            <a:avLst/>
          </a:prstGeom>
          <a:solidFill>
            <a:srgbClr val="84D2C5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1</a:t>
            </a:r>
            <a:r>
              <a:rPr lang="en-US" sz="3200"/>
              <a:t>. She doesn’t have an iPhone. She’d like to have one.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1033145" y="3354070"/>
            <a:ext cx="10504805" cy="1076325"/>
          </a:xfrm>
          <a:prstGeom prst="rect">
            <a:avLst/>
          </a:prstGeom>
          <a:solidFill>
            <a:srgbClr val="84D2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</a:t>
            </a:r>
            <a:r>
              <a:rPr lang="en-US" sz="3200"/>
              <a:t> I’m sorry that I don’t have a three-month summer holiday as my grandma did.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1012190" y="2668905"/>
            <a:ext cx="962660" cy="442595"/>
          </a:xfrm>
          <a:prstGeom prst="rightArrow">
            <a:avLst/>
          </a:prstGeom>
          <a:solidFill>
            <a:srgbClr val="E4C98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1099185" y="4798060"/>
            <a:ext cx="962660" cy="442595"/>
          </a:xfrm>
          <a:prstGeom prst="rightArrow">
            <a:avLst/>
          </a:prstGeom>
          <a:solidFill>
            <a:srgbClr val="E4C98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Box 28"/>
          <p:cNvSpPr txBox="1"/>
          <p:nvPr/>
        </p:nvSpPr>
        <p:spPr>
          <a:xfrm>
            <a:off x="1974850" y="2604770"/>
            <a:ext cx="9563100" cy="583565"/>
          </a:xfrm>
          <a:prstGeom prst="rect">
            <a:avLst/>
          </a:prstGeom>
          <a:solidFill>
            <a:srgbClr val="E4C988"/>
          </a:solidFill>
        </p:spPr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She wishes (that) she had an IPhone.</a:t>
            </a:r>
            <a:r>
              <a:rPr lang="en-US" sz="3200"/>
              <a:t> 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1969770" y="4430395"/>
            <a:ext cx="9563100" cy="1076325"/>
          </a:xfrm>
          <a:prstGeom prst="rect">
            <a:avLst/>
          </a:prstGeom>
          <a:solidFill>
            <a:srgbClr val="E4C988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</a:rPr>
              <a:t>I wish I had a three-month summer holiday as my grandma did.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-11480165" y="2035175"/>
            <a:ext cx="10504805" cy="1076325"/>
          </a:xfrm>
          <a:prstGeom prst="rect">
            <a:avLst/>
          </a:prstGeom>
          <a:solidFill>
            <a:srgbClr val="84D2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</a:t>
            </a:r>
            <a:r>
              <a:rPr lang="en-US" sz="3200"/>
              <a:t> I want my parents to let me make my own decisions, but they don’t.</a:t>
            </a:r>
          </a:p>
        </p:txBody>
      </p:sp>
      <p:sp>
        <p:nvSpPr>
          <p:cNvPr id="32" name="Text Box 31"/>
          <p:cNvSpPr txBox="1"/>
          <p:nvPr/>
        </p:nvSpPr>
        <p:spPr>
          <a:xfrm>
            <a:off x="-11517630" y="3932555"/>
            <a:ext cx="10504805" cy="583565"/>
          </a:xfrm>
          <a:prstGeom prst="rect">
            <a:avLst/>
          </a:prstGeom>
          <a:solidFill>
            <a:srgbClr val="84D2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</a:t>
            </a:r>
            <a:r>
              <a:rPr lang="en-US" sz="3200"/>
              <a:t> Mike wants to play musical instruments, but he can’t.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-11517630" y="5337175"/>
            <a:ext cx="10504805" cy="583565"/>
          </a:xfrm>
          <a:prstGeom prst="rect">
            <a:avLst/>
          </a:prstGeom>
          <a:solidFill>
            <a:srgbClr val="84D2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</a:t>
            </a:r>
            <a:r>
              <a:rPr lang="en-US" sz="3200"/>
              <a:t> My dad is very busy. I want him to have more time with me.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29" grpId="1" animBg="1"/>
      <p:bldP spid="30" grpId="0" bldLvl="0" animBg="1"/>
      <p:bldP spid="3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9118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429260" y="3810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GRAMMAR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1099185" y="104902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Rewrite the following sentences, using wish</a:t>
            </a:r>
          </a:p>
        </p:txBody>
      </p:sp>
      <p:sp>
        <p:nvSpPr>
          <p:cNvPr id="2" name="TextBox 16"/>
          <p:cNvSpPr txBox="1"/>
          <p:nvPr/>
        </p:nvSpPr>
        <p:spPr>
          <a:xfrm>
            <a:off x="635968" y="10323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912495" y="1902460"/>
            <a:ext cx="10504805" cy="1076325"/>
          </a:xfrm>
          <a:prstGeom prst="rect">
            <a:avLst/>
          </a:prstGeom>
          <a:solidFill>
            <a:srgbClr val="84D2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</a:t>
            </a:r>
            <a:r>
              <a:rPr lang="en-US" sz="3200"/>
              <a:t> I want my parents to let me make my own decisions, but they don’t.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875030" y="3057525"/>
            <a:ext cx="962660" cy="442595"/>
          </a:xfrm>
          <a:prstGeom prst="rightArrow">
            <a:avLst/>
          </a:prstGeom>
          <a:solidFill>
            <a:srgbClr val="E4C98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1854200" y="3060700"/>
            <a:ext cx="9563100" cy="583565"/>
          </a:xfrm>
          <a:prstGeom prst="rect">
            <a:avLst/>
          </a:prstGeom>
          <a:solidFill>
            <a:srgbClr val="E4C988"/>
          </a:solidFill>
        </p:spPr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 I wish (that) my parents let me make my own decisions.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875030" y="3799840"/>
            <a:ext cx="10504805" cy="583565"/>
          </a:xfrm>
          <a:prstGeom prst="rect">
            <a:avLst/>
          </a:prstGeom>
          <a:solidFill>
            <a:srgbClr val="84D2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</a:t>
            </a:r>
            <a:r>
              <a:rPr lang="en-US" sz="3200"/>
              <a:t> Mike wants to play musical instruments, but he can’t.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875030" y="5204460"/>
            <a:ext cx="10504805" cy="583565"/>
          </a:xfrm>
          <a:prstGeom prst="rect">
            <a:avLst/>
          </a:prstGeom>
          <a:solidFill>
            <a:srgbClr val="84D2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</a:t>
            </a:r>
            <a:r>
              <a:rPr lang="en-US" sz="3200"/>
              <a:t> My dad is very busy. I want him to have more time with me.</a:t>
            </a:r>
          </a:p>
        </p:txBody>
      </p:sp>
      <p:sp>
        <p:nvSpPr>
          <p:cNvPr id="9" name="Right Arrow 8"/>
          <p:cNvSpPr/>
          <p:nvPr/>
        </p:nvSpPr>
        <p:spPr>
          <a:xfrm>
            <a:off x="875030" y="4538980"/>
            <a:ext cx="962660" cy="442595"/>
          </a:xfrm>
          <a:prstGeom prst="rightArrow">
            <a:avLst/>
          </a:prstGeom>
          <a:solidFill>
            <a:srgbClr val="E4C98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875030" y="6010910"/>
            <a:ext cx="962660" cy="442595"/>
          </a:xfrm>
          <a:prstGeom prst="rightArrow">
            <a:avLst/>
          </a:prstGeom>
          <a:solidFill>
            <a:srgbClr val="E4C98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0"/>
          <p:cNvSpPr txBox="1"/>
          <p:nvPr/>
        </p:nvSpPr>
        <p:spPr>
          <a:xfrm>
            <a:off x="13470255" y="1739265"/>
            <a:ext cx="10504805" cy="583565"/>
          </a:xfrm>
          <a:prstGeom prst="rect">
            <a:avLst/>
          </a:prstGeom>
          <a:solidFill>
            <a:srgbClr val="84D2C5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1</a:t>
            </a:r>
            <a:r>
              <a:rPr lang="en-US" sz="3200"/>
              <a:t>. She doesn’t have an iPhone. She’d like to have one.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3475335" y="3177540"/>
            <a:ext cx="10504805" cy="1076325"/>
          </a:xfrm>
          <a:prstGeom prst="rect">
            <a:avLst/>
          </a:prstGeom>
          <a:solidFill>
            <a:srgbClr val="84D2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</a:t>
            </a:r>
            <a:r>
              <a:rPr lang="en-US" sz="3200"/>
              <a:t> I’m sorry that I don’t have a three-month summer holiday as my grandma did.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816735" y="4463415"/>
            <a:ext cx="9563100" cy="583565"/>
          </a:xfrm>
          <a:prstGeom prst="rect">
            <a:avLst/>
          </a:prstGeom>
          <a:solidFill>
            <a:srgbClr val="E4C988"/>
          </a:solidFill>
        </p:spPr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Mike wishes (that) he could play musical instruments.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1816735" y="5767705"/>
            <a:ext cx="9563100" cy="1076325"/>
          </a:xfrm>
          <a:prstGeom prst="rect">
            <a:avLst/>
          </a:prstGeom>
          <a:solidFill>
            <a:srgbClr val="E4C988"/>
          </a:solidFill>
        </p:spPr>
        <p:txBody>
          <a:bodyPr wrap="square" rtlCol="0" anchor="t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 wish (that) my dad was </a:t>
            </a:r>
            <a:r>
              <a:rPr lang="en-US" sz="3200">
                <a:solidFill>
                  <a:srgbClr val="FF0000"/>
                </a:solidFill>
              </a:rPr>
              <a:t>/ were not </a:t>
            </a:r>
            <a:r>
              <a:rPr lang="en-US" sz="3200" dirty="0">
                <a:solidFill>
                  <a:srgbClr val="FF0000"/>
                </a:solidFill>
              </a:rPr>
              <a:t>very busy, and (that) he had more time with me.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6B9D1-48A5-95C9-AB9B-C1E351E7E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083D1C23-4A83-7B61-8919-C5C910AE8474}"/>
              </a:ext>
            </a:extLst>
          </p:cNvPr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C6DF064-89DC-EC0C-F3DD-5130575C9692}"/>
              </a:ext>
            </a:extLst>
          </p:cNvPr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6DBA5D8-40EB-1DB6-37C4-FC13488CF9FB}"/>
              </a:ext>
            </a:extLst>
          </p:cNvPr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968937B-2A8A-02D0-BE17-26314027F341}"/>
              </a:ext>
            </a:extLst>
          </p:cNvPr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B150A95-0EF0-CFD0-94AD-054D9ABF8A63}"/>
              </a:ext>
            </a:extLst>
          </p:cNvPr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GRAMMAR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6F8CA17-539E-7F44-8007-093B566AB6BC}"/>
              </a:ext>
            </a:extLst>
          </p:cNvPr>
          <p:cNvSpPr/>
          <p:nvPr/>
        </p:nvSpPr>
        <p:spPr>
          <a:xfrm>
            <a:off x="2599233" y="48464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PROJECT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BD92F4-D10E-03F3-5681-FE0823EED6A5}"/>
              </a:ext>
            </a:extLst>
          </p:cNvPr>
          <p:cNvSpPr/>
          <p:nvPr/>
        </p:nvSpPr>
        <p:spPr>
          <a:xfrm>
            <a:off x="5588635" y="1163320"/>
            <a:ext cx="5741035" cy="46799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   Brainstorming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FA650E-A78F-D279-51AC-DF57B628CCBF}"/>
              </a:ext>
            </a:extLst>
          </p:cNvPr>
          <p:cNvSpPr/>
          <p:nvPr/>
        </p:nvSpPr>
        <p:spPr>
          <a:xfrm>
            <a:off x="5570824" y="1874604"/>
            <a:ext cx="5758815" cy="11398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   Task 1: 	Choose the correct answer A, B, C, or D.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   Task 2: 	Finish the sentence by completing each blank 	with a word. The first letter of each word is given.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F634494-D4A1-0073-2B70-9210B86FDB08}"/>
              </a:ext>
            </a:extLst>
          </p:cNvPr>
          <p:cNvSpPr/>
          <p:nvPr/>
        </p:nvSpPr>
        <p:spPr>
          <a:xfrm>
            <a:off x="5588635" y="3263265"/>
            <a:ext cx="5755005" cy="117157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 the verb in brackets in the past continuous to 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 each sentence.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Rewrite the following sentences, using </a:t>
            </a:r>
            <a:r>
              <a:rPr sz="1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wish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C12B501-66EA-F0C4-FD7D-BB3251BA7B44}"/>
              </a:ext>
            </a:extLst>
          </p:cNvPr>
          <p:cNvSpPr/>
          <p:nvPr/>
        </p:nvSpPr>
        <p:spPr>
          <a:xfrm>
            <a:off x="5585947" y="4683676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 presentation</a:t>
            </a: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25E03F66-9886-996F-7D8E-4B3C47667F2C}"/>
              </a:ext>
            </a:extLst>
          </p:cNvPr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99E43F06-518F-896E-D7D5-182599E612C5}"/>
              </a:ext>
            </a:extLst>
          </p:cNvPr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AA1DA356-9B86-8642-838C-616FBD7A9873}"/>
              </a:ext>
            </a:extLst>
          </p:cNvPr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0579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802D7F1F-5904-43C2-A2DA-6BB52924A988}"/>
              </a:ext>
            </a:extLst>
          </p:cNvPr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5D88970-E4FE-D78D-24C7-E77F5CEC5204}"/>
              </a:ext>
            </a:extLst>
          </p:cNvPr>
          <p:cNvSpPr/>
          <p:nvPr/>
        </p:nvSpPr>
        <p:spPr>
          <a:xfrm>
            <a:off x="3625850" y="247015"/>
            <a:ext cx="677481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A43259A-0487-4752-9461-FC13CCB51376}"/>
              </a:ext>
            </a:extLst>
          </p:cNvPr>
          <p:cNvSpPr txBox="1"/>
          <p:nvPr/>
        </p:nvSpPr>
        <p:spPr>
          <a:xfrm>
            <a:off x="4250690" y="279400"/>
            <a:ext cx="5702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7: LOOKING BACK &amp;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68A209A-6539-77D2-7CE8-E08AD4839D6C}"/>
              </a:ext>
            </a:extLst>
          </p:cNvPr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480B124-80A7-25CA-B0A8-2A771A4EC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1AA3F52-A505-64A9-35E4-71B5202ED9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69EB1B9-B2ED-1AEC-E704-7BBBEBCD1B2B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>
              <a:extLst>
                <a:ext uri="{FF2B5EF4-FFF2-40B4-BE49-F238E27FC236}">
                  <a16:creationId xmlns:a16="http://schemas.microsoft.com/office/drawing/2014/main" id="{89BB3AA5-04A2-ED94-7DD3-A6689A70212B}"/>
                </a:ext>
              </a:extLst>
            </p:cNvPr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>
              <a:extLst>
                <a:ext uri="{FF2B5EF4-FFF2-40B4-BE49-F238E27FC236}">
                  <a16:creationId xmlns:a16="http://schemas.microsoft.com/office/drawing/2014/main" id="{88A147FC-55E3-B370-8401-8FAEE4972F74}"/>
                </a:ext>
              </a:extLst>
            </p:cNvPr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>
              <a:extLst>
                <a:ext uri="{FF2B5EF4-FFF2-40B4-BE49-F238E27FC236}">
                  <a16:creationId xmlns:a16="http://schemas.microsoft.com/office/drawing/2014/main" id="{E79F95FD-9446-036D-D70D-F0E38831B2CD}"/>
                </a:ext>
              </a:extLst>
            </p:cNvPr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>
              <a:extLst>
                <a:ext uri="{FF2B5EF4-FFF2-40B4-BE49-F238E27FC236}">
                  <a16:creationId xmlns:a16="http://schemas.microsoft.com/office/drawing/2014/main" id="{0BC9AAAE-BEF7-377A-9D03-76252AFC49DE}"/>
                </a:ext>
              </a:extLst>
            </p:cNvPr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>
              <a:extLst>
                <a:ext uri="{FF2B5EF4-FFF2-40B4-BE49-F238E27FC236}">
                  <a16:creationId xmlns:a16="http://schemas.microsoft.com/office/drawing/2014/main" id="{BDB9DC4C-BDDC-F19F-EA14-3C8BC6F2D3D2}"/>
                </a:ext>
              </a:extLst>
            </p:cNvPr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Content Placeholder 7" descr="board-3699939_1280">
            <a:extLst>
              <a:ext uri="{FF2B5EF4-FFF2-40B4-BE49-F238E27FC236}">
                <a16:creationId xmlns:a16="http://schemas.microsoft.com/office/drawing/2014/main" id="{C7D39463-2E91-27F3-52A6-F6521A7BF0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9630" y="7346315"/>
            <a:ext cx="923290" cy="61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30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grunge-paper-background"/>
          <p:cNvPicPr>
            <a:picLocks noChangeAspect="1"/>
          </p:cNvPicPr>
          <p:nvPr/>
        </p:nvPicPr>
        <p:blipFill>
          <a:blip r:embed="rId3"/>
          <a:srcRect b="57386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635" y="19685"/>
            <a:ext cx="12331065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 rot="21180000">
            <a:off x="259715" y="1463040"/>
            <a:ext cx="686498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1270" indent="-1270"/>
            <a:r>
              <a:rPr lang="en-US" sz="4400" b="1">
                <a:solidFill>
                  <a:srgbClr val="FF0000"/>
                </a:solidFill>
                <a:effectLst>
                  <a:glow rad="330200">
                    <a:schemeClr val="bg1">
                      <a:alpha val="40000"/>
                    </a:schemeClr>
                  </a:glow>
                </a:effectLst>
                <a:latin typeface="Times New Roman" panose="02020603050405020304" charset="0"/>
              </a:rPr>
              <a:t>Life in your neighborhood</a:t>
            </a:r>
          </a:p>
        </p:txBody>
      </p:sp>
      <p:sp>
        <p:nvSpPr>
          <p:cNvPr id="4" name="Text Box 3"/>
          <p:cNvSpPr txBox="1"/>
          <p:nvPr/>
        </p:nvSpPr>
        <p:spPr>
          <a:xfrm rot="21360000">
            <a:off x="654050" y="2399030"/>
            <a:ext cx="519684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1270" indent="-1270" algn="ctr"/>
            <a:r>
              <a:rPr lang="en-US" sz="4400" b="1">
                <a:solidFill>
                  <a:srgbClr val="FF0000"/>
                </a:solidFill>
                <a:effectLst>
                  <a:glow rad="457200">
                    <a:schemeClr val="bg1">
                      <a:alpha val="40000"/>
                    </a:schemeClr>
                  </a:glow>
                </a:effectLst>
                <a:latin typeface="Times New Roman" panose="02020603050405020304" charset="0"/>
              </a:rPr>
              <a:t>40 years ago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" r="887"/>
          <a:stretch/>
        </p:blipFill>
        <p:spPr>
          <a:xfrm>
            <a:off x="4812665" y="3538220"/>
            <a:ext cx="3080385" cy="22218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065" y="4321631"/>
            <a:ext cx="3230880" cy="20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9139" y="1243330"/>
            <a:ext cx="3800771" cy="2701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4" grpId="0"/>
      <p:bldP spid="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3873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245110" y="2226945"/>
            <a:ext cx="1153922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>
                <a:solidFill>
                  <a:srgbClr val="242021"/>
                </a:solidFill>
                <a:latin typeface="Times New Roman" panose="02020603050405020304" charset="0"/>
              </a:rPr>
              <a:t>-  Ask your grandparents and / or old people, and / or read books or search the internet to find the information you want.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87045" y="1168400"/>
            <a:ext cx="1086421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3200" b="1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 information and pictures about life in your area about 40 years ago.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143000" y="3227070"/>
            <a:ext cx="10159365" cy="3538220"/>
          </a:xfrm>
          <a:prstGeom prst="rect">
            <a:avLst/>
          </a:prstGeom>
          <a:solidFill>
            <a:srgbClr val="84D2C5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1270" indent="-1270"/>
            <a:r>
              <a:rPr lang="en-US" sz="3200" b="1" i="1">
                <a:latin typeface="Calibri" panose="020F0502020204030204" pitchFamily="34" charset="0"/>
                <a:cs typeface="Calibri" panose="020F0502020204030204" pitchFamily="34" charset="0"/>
              </a:rPr>
              <a:t>Information</a:t>
            </a:r>
            <a:endParaRPr lang="en-US" sz="3200" b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" indent="-1270"/>
            <a:r>
              <a:rPr lang="en-US" sz="3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Means of transport (on foot, on horseback, by bicycle, …) </a:t>
            </a:r>
          </a:p>
          <a:p>
            <a:pPr marL="1270" indent="-1270"/>
            <a:r>
              <a:rPr lang="en-US" sz="3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Home life (electric devices, cooking, …)</a:t>
            </a:r>
          </a:p>
          <a:p>
            <a:pPr marL="1270" indent="-1270"/>
            <a:r>
              <a:rPr lang="en-US" sz="3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Community services (electricity, running water, library, communal house, …)</a:t>
            </a:r>
          </a:p>
          <a:p>
            <a:pPr marL="1270" indent="-1270"/>
            <a:r>
              <a:rPr lang="en-US" sz="3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way of cooking</a:t>
            </a:r>
          </a:p>
          <a:p>
            <a:pPr marL="1270" indent="-1270"/>
            <a:r>
              <a:rPr lang="en-US" sz="3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4" grpId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94000">
              <a:schemeClr val="accent1">
                <a:lumMod val="5000"/>
                <a:lumOff val="95000"/>
                <a:alpha val="100000"/>
              </a:schemeClr>
            </a:gs>
            <a:gs pos="41000">
              <a:schemeClr val="tx1"/>
            </a:gs>
            <a:gs pos="77000">
              <a:schemeClr val="tx1">
                <a:alpha val="69000"/>
              </a:schemeClr>
            </a:gs>
            <a:gs pos="6000">
              <a:schemeClr val="tx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640px-Time-Travel-e1650993426426"/>
          <p:cNvPicPr>
            <a:picLocks noChangeAspect="1"/>
          </p:cNvPicPr>
          <p:nvPr/>
        </p:nvPicPr>
        <p:blipFill>
          <a:blip r:embed="rId2">
            <a:alphaModFix amt="8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11590" y="2134870"/>
            <a:ext cx="4731385" cy="3154680"/>
          </a:xfrm>
          <a:prstGeom prst="rect">
            <a:avLst/>
          </a:prstGeom>
          <a:effectLst>
            <a:glow rad="546100">
              <a:schemeClr val="bg1">
                <a:alpha val="40000"/>
              </a:schemeClr>
            </a:glow>
          </a:effectLst>
        </p:spPr>
      </p:pic>
      <p:pic>
        <p:nvPicPr>
          <p:cNvPr id="20" name="Picture 19" descr="640px-Time-Travel-e1650993426426"/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6925" y="1093470"/>
            <a:ext cx="3931920" cy="2621915"/>
          </a:xfrm>
          <a:prstGeom prst="rect">
            <a:avLst/>
          </a:prstGeom>
          <a:effectLst>
            <a:glow rad="596900">
              <a:schemeClr val="bg1">
                <a:alpha val="40000"/>
              </a:schemeClr>
            </a:glow>
          </a:effectLst>
        </p:spPr>
      </p:pic>
      <p:grpSp>
        <p:nvGrpSpPr>
          <p:cNvPr id="27" name="Group 26"/>
          <p:cNvGrpSpPr>
            <a:grpSpLocks noGrp="1" noUngrp="1" noRot="1" noChangeAspect="1" noMove="1" noResize="1"/>
          </p:cNvGrpSpPr>
          <p:nvPr/>
        </p:nvGrpSpPr>
        <p:grpSpPr>
          <a:xfrm flipH="1">
            <a:off x="-18231" y="-1504"/>
            <a:ext cx="4527885" cy="2330553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28" name="Freeform: Shape 27"/>
            <p:cNvSpPr/>
            <p:nvPr/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>
            <a:grpSpLocks noGrp="1" noUngrp="1" noRot="1" noChangeAspect="1" noMove="1" noResize="1"/>
          </p:cNvGrpSpPr>
          <p:nvPr/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6" descr="640px-Time-Travel-e1650993426426"/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57150" y="2314752"/>
            <a:ext cx="4731385" cy="3154680"/>
          </a:xfrm>
          <a:prstGeom prst="rect">
            <a:avLst/>
          </a:prstGeom>
          <a:effectLst>
            <a:glow rad="254000">
              <a:schemeClr val="bg1">
                <a:alpha val="40000"/>
              </a:schemeClr>
            </a:glow>
          </a:effectLst>
        </p:spPr>
      </p:pic>
      <p:grpSp>
        <p:nvGrpSpPr>
          <p:cNvPr id="3" name="Group 2"/>
          <p:cNvGrpSpPr/>
          <p:nvPr/>
        </p:nvGrpSpPr>
        <p:grpSpPr>
          <a:xfrm>
            <a:off x="493757" y="1757437"/>
            <a:ext cx="12219940" cy="866140"/>
            <a:chOff x="3034454" y="307340"/>
            <a:chExt cx="12219940" cy="866140"/>
          </a:xfrm>
        </p:grpSpPr>
        <p:grpSp>
          <p:nvGrpSpPr>
            <p:cNvPr id="4" name="Group 3"/>
            <p:cNvGrpSpPr/>
            <p:nvPr/>
          </p:nvGrpSpPr>
          <p:grpSpPr>
            <a:xfrm>
              <a:off x="4871957" y="413386"/>
              <a:ext cx="712319" cy="709214"/>
              <a:chOff x="2180974" y="148629"/>
              <a:chExt cx="712319" cy="70921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hord 1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TextBox 39"/>
            <p:cNvSpPr txBox="1"/>
            <p:nvPr/>
          </p:nvSpPr>
          <p:spPr>
            <a:xfrm>
              <a:off x="3034454" y="307340"/>
              <a:ext cx="20891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8" name="TextBox 16"/>
            <p:cNvSpPr txBox="1"/>
            <p:nvPr/>
          </p:nvSpPr>
          <p:spPr>
            <a:xfrm>
              <a:off x="4853882" y="396833"/>
              <a:ext cx="730394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Myriad Pro" pitchFamily="34" charset="0"/>
                </a:rPr>
                <a:t>4</a:t>
              </a:r>
              <a:endParaRPr lang="en-US" sz="4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sp>
          <p:nvSpPr>
            <p:cNvPr id="9" name="TextBox 40"/>
            <p:cNvSpPr txBox="1"/>
            <p:nvPr/>
          </p:nvSpPr>
          <p:spPr>
            <a:xfrm>
              <a:off x="5632874" y="313055"/>
              <a:ext cx="9621520" cy="860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REMEMBERING THE PAST</a:t>
              </a:r>
            </a:p>
          </p:txBody>
        </p:sp>
      </p:grpSp>
      <p:sp>
        <p:nvSpPr>
          <p:cNvPr id="12" name="Rounded Rectangle 13"/>
          <p:cNvSpPr/>
          <p:nvPr/>
        </p:nvSpPr>
        <p:spPr>
          <a:xfrm>
            <a:off x="3557906" y="3147935"/>
            <a:ext cx="6069330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35"/>
          <p:cNvSpPr txBox="1"/>
          <p:nvPr/>
        </p:nvSpPr>
        <p:spPr>
          <a:xfrm>
            <a:off x="4003676" y="3236200"/>
            <a:ext cx="556196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chemeClr val="bg1"/>
                </a:solidFill>
                <a:sym typeface="+mn-ea"/>
              </a:rPr>
              <a:t>LESSON 7: LOOKING BACK &amp; PROJECT</a:t>
            </a:r>
            <a:endParaRPr lang="en-US" sz="2600" b="1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013711" y="2978837"/>
            <a:ext cx="990895" cy="941618"/>
            <a:chOff x="2766630" y="1746890"/>
            <a:chExt cx="990895" cy="94161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3873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245110" y="2620645"/>
            <a:ext cx="1153922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>
                <a:solidFill>
                  <a:srgbClr val="242021"/>
                </a:solidFill>
                <a:latin typeface="Times New Roman" panose="02020603050405020304" charset="0"/>
              </a:rPr>
              <a:t>- Work in groups to make a poster to introduce the information you have prepared.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87045" y="1168400"/>
            <a:ext cx="1086421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Task 2: Make a poster. Write or print the information and stick the pictures on the poster.</a:t>
            </a:r>
          </a:p>
        </p:txBody>
      </p:sp>
      <p:pic>
        <p:nvPicPr>
          <p:cNvPr id="6" name="Content Placeholder 5" descr="giphy (2)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5831840" y="1617345"/>
            <a:ext cx="5397500" cy="484695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 rot="21180000">
            <a:off x="7026910" y="9240520"/>
            <a:ext cx="472821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1270" indent="-1270"/>
            <a:r>
              <a:rPr lang="en-US" sz="4400" b="1">
                <a:solidFill>
                  <a:srgbClr val="FF0000"/>
                </a:solidFill>
                <a:effectLst>
                  <a:glow rad="330200">
                    <a:schemeClr val="bg1">
                      <a:alpha val="40000"/>
                    </a:schemeClr>
                  </a:glow>
                </a:effectLst>
                <a:latin typeface="Times New Roman" panose="02020603050405020304" charset="0"/>
              </a:rPr>
              <a:t>PRESENTATION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7" grpId="0"/>
      <p:bldP spid="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3873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giphy (2)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07715" y="1482725"/>
            <a:ext cx="5397500" cy="484695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 rot="21180000">
            <a:off x="6236970" y="2794635"/>
            <a:ext cx="472821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1270" indent="-1270"/>
            <a:r>
              <a:rPr lang="en-US" sz="4400" b="1">
                <a:solidFill>
                  <a:srgbClr val="FF0000"/>
                </a:solidFill>
                <a:effectLst>
                  <a:glow rad="330200">
                    <a:schemeClr val="bg1">
                      <a:alpha val="40000"/>
                    </a:schemeClr>
                  </a:glow>
                </a:effectLst>
                <a:latin typeface="Times New Roman" panose="02020603050405020304" charset="0"/>
              </a:rPr>
              <a:t>PRESENTATION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81280" y="0"/>
            <a:ext cx="12192000" cy="819785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NOW I CAN...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8645" y="793750"/>
            <a:ext cx="5440045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ym typeface="+mn-ea"/>
              </a:rPr>
              <a:t>Complete the self-assessment table.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75" y="1877060"/>
            <a:ext cx="10915650" cy="4257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FE9F4-C24E-6CA5-1522-6A122B4EE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052040F8-F4DC-00F5-D301-1C7405D170A0}"/>
              </a:ext>
            </a:extLst>
          </p:cNvPr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757DE1C-E08E-8FB8-6645-9923C2D07240}"/>
              </a:ext>
            </a:extLst>
          </p:cNvPr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F235118-1371-1D38-6E74-02D55C2770DD}"/>
              </a:ext>
            </a:extLst>
          </p:cNvPr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F713FD2-6057-9413-EA23-DB8326BA5DD1}"/>
              </a:ext>
            </a:extLst>
          </p:cNvPr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585F685-E543-7AC8-2A73-8D8B969862F3}"/>
              </a:ext>
            </a:extLst>
          </p:cNvPr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GRAMMAR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B0E7288-ECD5-0987-7C82-0A468967E0E4}"/>
              </a:ext>
            </a:extLst>
          </p:cNvPr>
          <p:cNvSpPr/>
          <p:nvPr/>
        </p:nvSpPr>
        <p:spPr>
          <a:xfrm>
            <a:off x="2599233" y="48464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PROJECT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74D56A-9611-CA32-D8D8-60C0035C1412}"/>
              </a:ext>
            </a:extLst>
          </p:cNvPr>
          <p:cNvSpPr/>
          <p:nvPr/>
        </p:nvSpPr>
        <p:spPr>
          <a:xfrm>
            <a:off x="5588635" y="1163320"/>
            <a:ext cx="5741035" cy="46799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   Brainstorming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4DC1F0-410F-4E83-8875-926A4512A11D}"/>
              </a:ext>
            </a:extLst>
          </p:cNvPr>
          <p:cNvSpPr/>
          <p:nvPr/>
        </p:nvSpPr>
        <p:spPr>
          <a:xfrm>
            <a:off x="5570824" y="1874604"/>
            <a:ext cx="5758815" cy="11398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   Task 1: 	Choose the correct answer A, B, C, or D.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   Task 2: 	Finish the sentence by completing each blank 	with a word. The first letter of each word is given.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5D5D47-09CF-5B34-B46B-5850F500543D}"/>
              </a:ext>
            </a:extLst>
          </p:cNvPr>
          <p:cNvSpPr/>
          <p:nvPr/>
        </p:nvSpPr>
        <p:spPr>
          <a:xfrm>
            <a:off x="5588635" y="3263265"/>
            <a:ext cx="5755005" cy="117157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 the verb in brackets in the past continuous to 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 each sentence.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Rewrite the following sentences, using </a:t>
            </a:r>
            <a:r>
              <a:rPr sz="1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wish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4258376-D2A6-12B8-DCF5-31CB00D8CEE2}"/>
              </a:ext>
            </a:extLst>
          </p:cNvPr>
          <p:cNvSpPr/>
          <p:nvPr/>
        </p:nvSpPr>
        <p:spPr>
          <a:xfrm>
            <a:off x="5585947" y="4683676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 presentation</a:t>
            </a: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A47874B2-DA2B-4423-B0B9-9984831F9CEF}"/>
              </a:ext>
            </a:extLst>
          </p:cNvPr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EF7AD1E0-1059-15F0-7C70-8F5510FB1CB6}"/>
              </a:ext>
            </a:extLst>
          </p:cNvPr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E03AE48D-A224-AE4B-B459-618ECCDCC498}"/>
              </a:ext>
            </a:extLst>
          </p:cNvPr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0579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A49D49B-47A9-F2C6-44F5-AB87691C6EB9}"/>
              </a:ext>
            </a:extLst>
          </p:cNvPr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C31F72B-3D55-8F7C-F236-8090352D8C76}"/>
              </a:ext>
            </a:extLst>
          </p:cNvPr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5DE084B8-0583-300C-62D9-938577856806}"/>
              </a:ext>
            </a:extLst>
          </p:cNvPr>
          <p:cNvCxnSpPr>
            <a:stCxn id="19" idx="1"/>
            <a:endCxn id="27" idx="0"/>
          </p:cNvCxnSpPr>
          <p:nvPr/>
        </p:nvCxnSpPr>
        <p:spPr>
          <a:xfrm rot="10800000" flipV="1">
            <a:off x="1587500" y="5147310"/>
            <a:ext cx="1011555" cy="7791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7A582E55-FAC8-0D70-7488-F3C8F9697A43}"/>
              </a:ext>
            </a:extLst>
          </p:cNvPr>
          <p:cNvSpPr/>
          <p:nvPr/>
        </p:nvSpPr>
        <p:spPr>
          <a:xfrm>
            <a:off x="5588839" y="5494993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   Wrap-up</a:t>
            </a:r>
          </a:p>
          <a:p>
            <a:r>
              <a:rPr lang="en-US" dirty="0">
                <a:solidFill>
                  <a:schemeClr val="tx1"/>
                </a:solidFill>
              </a:rPr>
              <a:t>   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EA6CBBEB-7243-0462-18F5-B84D3E9AE2EC}"/>
              </a:ext>
            </a:extLst>
          </p:cNvPr>
          <p:cNvSpPr/>
          <p:nvPr/>
        </p:nvSpPr>
        <p:spPr>
          <a:xfrm>
            <a:off x="3625850" y="247015"/>
            <a:ext cx="677481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E04D21-F6F7-A1E7-ED18-C26F084EFBBC}"/>
              </a:ext>
            </a:extLst>
          </p:cNvPr>
          <p:cNvSpPr txBox="1"/>
          <p:nvPr/>
        </p:nvSpPr>
        <p:spPr>
          <a:xfrm>
            <a:off x="4250690" y="279400"/>
            <a:ext cx="5702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7: LOOKING BACK &amp;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B3CE46B-1A46-1A4C-2747-B464AFF5BBA9}"/>
              </a:ext>
            </a:extLst>
          </p:cNvPr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799B386-1055-A838-0ABC-466467394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1E0F69B0-BAB5-02C2-23D5-9E1964E53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8E3D92D-CD1B-CE76-6DF4-BDA797C9B8B5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>
              <a:extLst>
                <a:ext uri="{FF2B5EF4-FFF2-40B4-BE49-F238E27FC236}">
                  <a16:creationId xmlns:a16="http://schemas.microsoft.com/office/drawing/2014/main" id="{2479E683-25D9-5507-61E6-5E9EBB49CC2D}"/>
                </a:ext>
              </a:extLst>
            </p:cNvPr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>
              <a:extLst>
                <a:ext uri="{FF2B5EF4-FFF2-40B4-BE49-F238E27FC236}">
                  <a16:creationId xmlns:a16="http://schemas.microsoft.com/office/drawing/2014/main" id="{C440D0F7-2A49-C125-124D-D4176FC8A3A3}"/>
                </a:ext>
              </a:extLst>
            </p:cNvPr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>
              <a:extLst>
                <a:ext uri="{FF2B5EF4-FFF2-40B4-BE49-F238E27FC236}">
                  <a16:creationId xmlns:a16="http://schemas.microsoft.com/office/drawing/2014/main" id="{7D22BEE4-7FC7-2890-23FD-56725AD1EB86}"/>
                </a:ext>
              </a:extLst>
            </p:cNvPr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>
              <a:extLst>
                <a:ext uri="{FF2B5EF4-FFF2-40B4-BE49-F238E27FC236}">
                  <a16:creationId xmlns:a16="http://schemas.microsoft.com/office/drawing/2014/main" id="{AE38F6F3-344F-0C97-B798-BAD0FECC3831}"/>
                </a:ext>
              </a:extLst>
            </p:cNvPr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>
              <a:extLst>
                <a:ext uri="{FF2B5EF4-FFF2-40B4-BE49-F238E27FC236}">
                  <a16:creationId xmlns:a16="http://schemas.microsoft.com/office/drawing/2014/main" id="{A2B3894E-B959-50B6-E585-D1A7DBA24CC0}"/>
                </a:ext>
              </a:extLst>
            </p:cNvPr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Content Placeholder 7" descr="board-3699939_1280">
            <a:extLst>
              <a:ext uri="{FF2B5EF4-FFF2-40B4-BE49-F238E27FC236}">
                <a16:creationId xmlns:a16="http://schemas.microsoft.com/office/drawing/2014/main" id="{615254A1-44C8-E321-50CD-99033C138F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9630" y="7346315"/>
            <a:ext cx="923290" cy="61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29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049941"/>
            <a:ext cx="11445622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Review the vocabulary and grammar of Unit 4;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Apply what they have learnt (vocabulary and grammar) into practice through a project.</a:t>
            </a: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15" y="1289050"/>
            <a:ext cx="2223770" cy="149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793875"/>
            <a:ext cx="11184255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Prepare for the next lesson.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465" y="3111500"/>
            <a:ext cx="3496310" cy="3496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86530" y="499745"/>
            <a:ext cx="5113655" cy="1024255"/>
          </a:xfrm>
          <a:prstGeom prst="roundRect">
            <a:avLst>
              <a:gd name="adj" fmla="val 42661"/>
            </a:avLst>
          </a:prstGeom>
          <a:solidFill>
            <a:srgbClr val="FFC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11982" y="1620012"/>
            <a:ext cx="10274531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By the end of the lesson, students will be able to:</a:t>
            </a:r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Review the vocabulary and grammar of Unit 4;</a:t>
            </a:r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Apply what they have learnt (vocabulary and grammar) into practice through a project.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2386310" y="11233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GRAMMAR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8464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PROJECT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5741035" cy="46799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   Brainstorming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24" y="1874604"/>
            <a:ext cx="5758815" cy="11398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   Task 1: 	Choose the correct answer A, B, C, or D.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   Task 2: 	Finish the sentence by completing each blank 	with a word. The first letter of each word is given.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88635" y="3263265"/>
            <a:ext cx="5755005" cy="117157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 the verb in brackets in the past continuous to 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 each sentence.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Rewrite the following sentences, using </a:t>
            </a:r>
            <a:r>
              <a:rPr sz="1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wish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5947" y="4683676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 presentation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0579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147310"/>
            <a:ext cx="1011555" cy="7791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494993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   Wrap-up</a:t>
            </a:r>
          </a:p>
          <a:p>
            <a:r>
              <a:rPr lang="en-US" dirty="0">
                <a:solidFill>
                  <a:schemeClr val="tx1"/>
                </a:solidFill>
              </a:rPr>
              <a:t>   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850" y="247015"/>
            <a:ext cx="677481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250690" y="279400"/>
            <a:ext cx="5702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7: LOOKING BACK &amp; PROJECT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Content Placeholder 7" descr="board-3699939_12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9630" y="7346315"/>
            <a:ext cx="923290" cy="615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77432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BRAINSTORMING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949325" y="772160"/>
            <a:ext cx="6612890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200000"/>
              </a:lnSpc>
            </a:pPr>
            <a:r>
              <a:rPr lang="en-US" sz="3600" dirty="0"/>
              <a:t>- Work in teams.</a:t>
            </a:r>
          </a:p>
        </p:txBody>
      </p:sp>
      <p:sp>
        <p:nvSpPr>
          <p:cNvPr id="4" name="TextBox 20"/>
          <p:cNvSpPr txBox="1"/>
          <p:nvPr/>
        </p:nvSpPr>
        <p:spPr>
          <a:xfrm>
            <a:off x="949325" y="1689735"/>
            <a:ext cx="10211435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/>
              <a:t>- Members of each team take turns and write as many vocabulary </a:t>
            </a:r>
            <a:r>
              <a:rPr lang="en-US" sz="3600" b="1" u="sng" dirty="0"/>
              <a:t>in Unit 4</a:t>
            </a:r>
            <a:r>
              <a:rPr lang="en-US" sz="3600" dirty="0"/>
              <a:t> as possible in ______ minutes.</a:t>
            </a:r>
          </a:p>
        </p:txBody>
      </p:sp>
      <p:sp>
        <p:nvSpPr>
          <p:cNvPr id="6" name="TextBox 20"/>
          <p:cNvSpPr txBox="1"/>
          <p:nvPr/>
        </p:nvSpPr>
        <p:spPr>
          <a:xfrm>
            <a:off x="913765" y="3429000"/>
            <a:ext cx="10211435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600" dirty="0"/>
              <a:t>- The group having more correct answers is the winner.</a:t>
            </a:r>
          </a:p>
        </p:txBody>
      </p:sp>
      <p:pic>
        <p:nvPicPr>
          <p:cNvPr id="8" name="Content Placeholder 7" descr="board-3699939_128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787130" y="4724400"/>
            <a:ext cx="2903855" cy="1935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346075" y="1016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VOCABULARY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1570" y="1097915"/>
            <a:ext cx="10888345" cy="5835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09550" y="1939290"/>
            <a:ext cx="6096000" cy="3538220"/>
          </a:xfrm>
          <a:prstGeom prst="rect">
            <a:avLst/>
          </a:prstGeom>
          <a:solidFill>
            <a:srgbClr val="F9F5E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1.</a:t>
            </a:r>
            <a:r>
              <a:rPr lang="en-US" sz="3200" dirty="0"/>
              <a:t> In keeping with ______, we cook five-</a:t>
            </a:r>
            <a:r>
              <a:rPr lang="en-US" sz="3200" dirty="0" err="1"/>
              <a:t>colour</a:t>
            </a:r>
            <a:r>
              <a:rPr lang="en-US" sz="3200" dirty="0"/>
              <a:t> sticky rice on the first day  of a lunar month.</a:t>
            </a:r>
          </a:p>
          <a:p>
            <a:pPr algn="just"/>
            <a:r>
              <a:rPr lang="en-US" sz="3200" b="1" dirty="0"/>
              <a:t>A</a:t>
            </a:r>
            <a:r>
              <a:rPr lang="en-US" sz="3200" dirty="0"/>
              <a:t>. tradition </a:t>
            </a:r>
          </a:p>
          <a:p>
            <a:pPr algn="just"/>
            <a:r>
              <a:rPr lang="en-US" sz="3200" b="1" dirty="0"/>
              <a:t>B.</a:t>
            </a:r>
            <a:r>
              <a:rPr lang="en-US" sz="3200" dirty="0"/>
              <a:t> habit </a:t>
            </a:r>
          </a:p>
          <a:p>
            <a:pPr algn="just"/>
            <a:r>
              <a:rPr lang="en-US" sz="3200" b="1" dirty="0"/>
              <a:t>C.</a:t>
            </a:r>
            <a:r>
              <a:rPr lang="en-US" sz="3200" dirty="0"/>
              <a:t> ritual </a:t>
            </a:r>
          </a:p>
          <a:p>
            <a:pPr algn="just"/>
            <a:r>
              <a:rPr lang="en-US" sz="3200" b="1" dirty="0"/>
              <a:t>D</a:t>
            </a:r>
            <a:r>
              <a:rPr lang="en-US" sz="3200" dirty="0"/>
              <a:t>. practice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329680" y="1943735"/>
            <a:ext cx="5702300" cy="3538220"/>
          </a:xfrm>
          <a:prstGeom prst="rect">
            <a:avLst/>
          </a:prstGeom>
          <a:solidFill>
            <a:srgbClr val="E4DCC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2.</a:t>
            </a:r>
            <a:r>
              <a:rPr lang="en-US" sz="3200" dirty="0"/>
              <a:t> Sam is very interested in history, and he remembers a lot of historical ______and dates.</a:t>
            </a:r>
          </a:p>
          <a:p>
            <a:pPr algn="just"/>
            <a:r>
              <a:rPr lang="en-US" sz="3200" b="1" dirty="0"/>
              <a:t>A.</a:t>
            </a:r>
            <a:r>
              <a:rPr lang="en-US" sz="3200" dirty="0"/>
              <a:t> traditions </a:t>
            </a:r>
          </a:p>
          <a:p>
            <a:pPr algn="just"/>
            <a:r>
              <a:rPr lang="en-US" sz="3200" b="1" dirty="0"/>
              <a:t>B.</a:t>
            </a:r>
            <a:r>
              <a:rPr lang="en-US" sz="3200" dirty="0"/>
              <a:t> events </a:t>
            </a:r>
          </a:p>
          <a:p>
            <a:pPr algn="just"/>
            <a:r>
              <a:rPr lang="en-US" sz="3200" b="1" dirty="0"/>
              <a:t>C.</a:t>
            </a:r>
            <a:r>
              <a:rPr lang="en-US" sz="3200" dirty="0"/>
              <a:t> anniversaries </a:t>
            </a:r>
          </a:p>
          <a:p>
            <a:pPr algn="just"/>
            <a:r>
              <a:rPr lang="en-US" sz="3200" b="1" dirty="0"/>
              <a:t>D.</a:t>
            </a:r>
            <a:r>
              <a:rPr lang="en-US" sz="3200" dirty="0"/>
              <a:t> practices</a:t>
            </a:r>
          </a:p>
        </p:txBody>
      </p:sp>
      <p:sp>
        <p:nvSpPr>
          <p:cNvPr id="7" name="Oval 6"/>
          <p:cNvSpPr/>
          <p:nvPr/>
        </p:nvSpPr>
        <p:spPr>
          <a:xfrm>
            <a:off x="83185" y="3321685"/>
            <a:ext cx="673100" cy="69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239192" y="3857625"/>
            <a:ext cx="673100" cy="69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bldLvl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346075" y="1016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VOCABULARY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1570" y="1097915"/>
            <a:ext cx="10888345" cy="5835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09550" y="1939290"/>
            <a:ext cx="6096000" cy="4030980"/>
          </a:xfrm>
          <a:prstGeom prst="rect">
            <a:avLst/>
          </a:prstGeom>
          <a:solidFill>
            <a:srgbClr val="F9F5E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</a:t>
            </a:r>
            <a:r>
              <a:rPr lang="en-US" sz="3200"/>
              <a:t>. The fire of London in 1666 destroyed thousands of old ______ and damaged a large part of London’s centre. </a:t>
            </a:r>
          </a:p>
          <a:p>
            <a:pPr algn="just"/>
            <a:r>
              <a:rPr lang="en-US" sz="3200" b="1"/>
              <a:t>A.</a:t>
            </a:r>
            <a:r>
              <a:rPr lang="en-US" sz="3200"/>
              <a:t> organisations </a:t>
            </a:r>
          </a:p>
          <a:p>
            <a:pPr algn="just"/>
            <a:r>
              <a:rPr lang="en-US" sz="3200" b="1"/>
              <a:t>B.</a:t>
            </a:r>
            <a:r>
              <a:rPr lang="en-US" sz="3200"/>
              <a:t> structures</a:t>
            </a:r>
          </a:p>
          <a:p>
            <a:pPr algn="just"/>
            <a:r>
              <a:rPr lang="en-US" sz="3200" b="1"/>
              <a:t>C.</a:t>
            </a:r>
            <a:r>
              <a:rPr lang="en-US" sz="3200"/>
              <a:t> associations</a:t>
            </a:r>
          </a:p>
          <a:p>
            <a:pPr algn="just"/>
            <a:r>
              <a:rPr lang="en-US" sz="3200" b="1"/>
              <a:t>D.</a:t>
            </a:r>
            <a:r>
              <a:rPr lang="en-US" sz="3200"/>
              <a:t> connections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329680" y="1943735"/>
            <a:ext cx="5702300" cy="3977640"/>
          </a:xfrm>
          <a:prstGeom prst="rect">
            <a:avLst/>
          </a:prstGeom>
          <a:solidFill>
            <a:srgbClr val="E4DCCF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b="1"/>
              <a:t>4. </a:t>
            </a:r>
            <a:r>
              <a:rPr lang="en-US" sz="3200"/>
              <a:t>This practice was more common in ______ times than it is now.</a:t>
            </a:r>
          </a:p>
          <a:p>
            <a:pPr algn="just"/>
            <a:r>
              <a:rPr lang="en-US" sz="3200" b="1"/>
              <a:t>A.</a:t>
            </a:r>
            <a:r>
              <a:rPr lang="en-US" sz="3200"/>
              <a:t> beginning </a:t>
            </a:r>
          </a:p>
          <a:p>
            <a:pPr algn="just"/>
            <a:r>
              <a:rPr lang="en-US" sz="3200" b="1"/>
              <a:t>B.</a:t>
            </a:r>
            <a:r>
              <a:rPr lang="en-US" sz="3200"/>
              <a:t> antique </a:t>
            </a:r>
          </a:p>
          <a:p>
            <a:pPr algn="just"/>
            <a:r>
              <a:rPr lang="en-US" sz="3200" b="1"/>
              <a:t>C.</a:t>
            </a:r>
            <a:r>
              <a:rPr lang="en-US" sz="3200"/>
              <a:t> historic </a:t>
            </a:r>
          </a:p>
          <a:p>
            <a:pPr algn="just"/>
            <a:r>
              <a:rPr lang="en-US" sz="3200" b="1"/>
              <a:t>D.</a:t>
            </a:r>
            <a:r>
              <a:rPr lang="en-US" sz="3200"/>
              <a:t> ancient</a:t>
            </a:r>
          </a:p>
        </p:txBody>
      </p:sp>
      <p:sp>
        <p:nvSpPr>
          <p:cNvPr id="7" name="Oval 6"/>
          <p:cNvSpPr/>
          <p:nvPr/>
        </p:nvSpPr>
        <p:spPr>
          <a:xfrm>
            <a:off x="108585" y="4299585"/>
            <a:ext cx="673100" cy="69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239192" y="4824095"/>
            <a:ext cx="673100" cy="69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9" grpId="0" bldLvl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346075" y="1016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VOCABULARY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1570" y="1097915"/>
            <a:ext cx="10888345" cy="5835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09550" y="2398395"/>
            <a:ext cx="11607165" cy="2061210"/>
          </a:xfrm>
          <a:prstGeom prst="rect">
            <a:avLst/>
          </a:prstGeom>
          <a:solidFill>
            <a:srgbClr val="F9F5E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5</a:t>
            </a:r>
            <a:r>
              <a:rPr lang="en-US" sz="3200" dirty="0"/>
              <a:t>. This complex of buildings was ______ by foreign troops during the war.</a:t>
            </a:r>
          </a:p>
          <a:p>
            <a:pPr algn="just"/>
            <a:r>
              <a:rPr lang="en-US" sz="3200" dirty="0"/>
              <a:t>         </a:t>
            </a:r>
            <a:r>
              <a:rPr lang="en-US" sz="3200" b="1" dirty="0"/>
              <a:t> A.</a:t>
            </a:r>
            <a:r>
              <a:rPr lang="en-US" sz="3200" dirty="0"/>
              <a:t> received                                                         </a:t>
            </a:r>
            <a:r>
              <a:rPr lang="en-US" sz="3200" b="1" dirty="0"/>
              <a:t>B.</a:t>
            </a:r>
            <a:r>
              <a:rPr lang="en-US" sz="3200" dirty="0"/>
              <a:t> busy </a:t>
            </a:r>
          </a:p>
          <a:p>
            <a:pPr algn="just"/>
            <a:r>
              <a:rPr lang="en-US" sz="3200" dirty="0"/>
              <a:t>         </a:t>
            </a:r>
            <a:r>
              <a:rPr lang="en-US" sz="3200" b="1" dirty="0"/>
              <a:t> C.</a:t>
            </a:r>
            <a:r>
              <a:rPr lang="en-US" sz="3200" dirty="0"/>
              <a:t> occupied                                                       </a:t>
            </a:r>
            <a:r>
              <a:rPr lang="en-US" sz="3200" b="1" dirty="0"/>
              <a:t> D.</a:t>
            </a:r>
            <a:r>
              <a:rPr lang="en-US" sz="3200" dirty="0"/>
              <a:t> filled</a:t>
            </a:r>
          </a:p>
        </p:txBody>
      </p:sp>
      <p:sp>
        <p:nvSpPr>
          <p:cNvPr id="7" name="Oval 6"/>
          <p:cNvSpPr/>
          <p:nvPr/>
        </p:nvSpPr>
        <p:spPr>
          <a:xfrm>
            <a:off x="1027923" y="3848776"/>
            <a:ext cx="614064" cy="610829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780" y="-74295"/>
            <a:ext cx="12192000" cy="755015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469900" y="-9334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VOCABULARY 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9" name="TextBox 11"/>
          <p:cNvSpPr txBox="1"/>
          <p:nvPr/>
        </p:nvSpPr>
        <p:spPr>
          <a:xfrm>
            <a:off x="1131570" y="782955"/>
            <a:ext cx="10888345" cy="6191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Finish the sentence by completing each blank with a word. The first letter of each word is given. 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77850" y="814705"/>
            <a:ext cx="502920" cy="533400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41" name="TextBox 16"/>
          <p:cNvSpPr txBox="1"/>
          <p:nvPr/>
        </p:nvSpPr>
        <p:spPr>
          <a:xfrm>
            <a:off x="630888" y="7021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77850" y="1799590"/>
            <a:ext cx="11344074" cy="1076325"/>
          </a:xfrm>
          <a:prstGeom prst="rect">
            <a:avLst/>
          </a:prstGeom>
          <a:solidFill>
            <a:srgbClr val="EEE9D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1.</a:t>
            </a:r>
            <a:r>
              <a:rPr lang="en-US" sz="3200" dirty="0"/>
              <a:t> The custom of </a:t>
            </a:r>
            <a:r>
              <a:rPr lang="en-US" sz="3200" b="1" dirty="0"/>
              <a:t>w___</a:t>
            </a:r>
            <a:r>
              <a:rPr lang="en-US" sz="3200" dirty="0"/>
              <a:t>______ ancestors is a beautiful and rich tradition in Vietnamese culture.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577850" y="2875915"/>
            <a:ext cx="11344074" cy="1076325"/>
          </a:xfrm>
          <a:prstGeom prst="rect">
            <a:avLst/>
          </a:prstGeom>
          <a:solidFill>
            <a:srgbClr val="93BFCF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2.</a:t>
            </a:r>
            <a:r>
              <a:rPr lang="en-US" sz="3200" dirty="0"/>
              <a:t> The custom of sending a greeting card has become a </a:t>
            </a:r>
            <a:r>
              <a:rPr lang="en-US" sz="3200" b="1" dirty="0"/>
              <a:t>d_</a:t>
            </a:r>
            <a:r>
              <a:rPr lang="en-US" sz="3200" dirty="0"/>
              <a:t>______ tradition in many western countries.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577850" y="3952240"/>
            <a:ext cx="11344074" cy="583565"/>
          </a:xfrm>
          <a:prstGeom prst="rect">
            <a:avLst/>
          </a:prstGeom>
          <a:solidFill>
            <a:srgbClr val="EEE9D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3</a:t>
            </a:r>
            <a:r>
              <a:rPr lang="en-US" sz="3200" dirty="0"/>
              <a:t>. A country’s cultural </a:t>
            </a:r>
            <a:r>
              <a:rPr lang="en-US" sz="3200" b="1" dirty="0"/>
              <a:t>h</a:t>
            </a:r>
            <a:r>
              <a:rPr lang="en-US" sz="3200" dirty="0"/>
              <a:t>______ is a valuable resource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577850" y="4535805"/>
            <a:ext cx="11344074" cy="1076325"/>
          </a:xfrm>
          <a:prstGeom prst="rect">
            <a:avLst/>
          </a:prstGeom>
          <a:solidFill>
            <a:srgbClr val="93BFC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4.</a:t>
            </a:r>
            <a:r>
              <a:rPr lang="en-US" sz="3200" dirty="0"/>
              <a:t> Festivals, which are handed down from one </a:t>
            </a:r>
            <a:r>
              <a:rPr lang="en-US" sz="3200" b="1" dirty="0"/>
              <a:t>g__</a:t>
            </a:r>
            <a:r>
              <a:rPr lang="en-US" sz="3200" dirty="0"/>
              <a:t>_______ to the next, are an important way to promote tourism.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577850" y="5612130"/>
            <a:ext cx="11344074" cy="1076325"/>
          </a:xfrm>
          <a:prstGeom prst="rect">
            <a:avLst/>
          </a:prstGeom>
          <a:solidFill>
            <a:srgbClr val="EEE9D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5.</a:t>
            </a:r>
            <a:r>
              <a:rPr lang="en-US" sz="3200" dirty="0"/>
              <a:t> Besides the key </a:t>
            </a:r>
            <a:r>
              <a:rPr lang="en-US" sz="3200" b="1" dirty="0" err="1"/>
              <a:t>i</a:t>
            </a:r>
            <a:r>
              <a:rPr lang="en-US" sz="3200" b="1" dirty="0"/>
              <a:t>____</a:t>
            </a:r>
            <a:r>
              <a:rPr lang="en-US" sz="3200" dirty="0"/>
              <a:t>_____, another secret to achieving the perfect fish and chips is the temperature of the oil.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4097237" y="1804453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orshipping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 Box 23"/>
          <p:cNvSpPr txBox="1"/>
          <p:nvPr/>
        </p:nvSpPr>
        <p:spPr>
          <a:xfrm>
            <a:off x="9974580" y="2881138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eep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-rooted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4472305" y="3952240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eritage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 Box 25"/>
          <p:cNvSpPr txBox="1"/>
          <p:nvPr/>
        </p:nvSpPr>
        <p:spPr>
          <a:xfrm>
            <a:off x="8767141" y="4541028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eneration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 Box 28"/>
          <p:cNvSpPr txBox="1"/>
          <p:nvPr/>
        </p:nvSpPr>
        <p:spPr>
          <a:xfrm>
            <a:off x="4097237" y="5612609"/>
            <a:ext cx="21526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ngredients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475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25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1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5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1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6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22" grpId="0" animBg="1"/>
      <p:bldP spid="22" grpId="1" animBg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9" grpId="0"/>
      <p:bldP spid="29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</TotalTime>
  <Words>1537</Words>
  <Application>Microsoft Office PowerPoint</Application>
  <PresentationFormat>Widescreen</PresentationFormat>
  <Paragraphs>217</Paragraphs>
  <Slides>26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Adobe Gothic Std B</vt:lpstr>
      <vt:lpstr>Arial</vt:lpstr>
      <vt:lpstr>Calibri</vt:lpstr>
      <vt:lpstr>Calibri Light</vt:lpstr>
      <vt:lpstr>Comic Sans MS</vt:lpstr>
      <vt:lpstr>Courier New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Nhung Nguyễn</cp:lastModifiedBy>
  <cp:revision>328</cp:revision>
  <dcterms:created xsi:type="dcterms:W3CDTF">2020-12-09T02:04:00Z</dcterms:created>
  <dcterms:modified xsi:type="dcterms:W3CDTF">2024-02-28T17:07:49Z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D8DDB1DC7937498796ABEBFCF2186461_13</vt:lpwstr>
  </property>
  <property fmtid="{D5CDD505-2E9C-101B-9397-08002B2CF9AE}" pid="3" name="KSOProductBuildVer">
    <vt:lpwstr>1033-12.2.0.13266</vt:lpwstr>
  </property>
</Properties>
</file>