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71" r:id="rId2"/>
    <p:sldId id="636" r:id="rId3"/>
    <p:sldId id="389" r:id="rId4"/>
    <p:sldId id="531" r:id="rId5"/>
    <p:sldId id="436" r:id="rId6"/>
    <p:sldId id="722" r:id="rId7"/>
    <p:sldId id="723" r:id="rId8"/>
    <p:sldId id="724" r:id="rId9"/>
    <p:sldId id="599" r:id="rId10"/>
    <p:sldId id="627" r:id="rId11"/>
    <p:sldId id="707" r:id="rId12"/>
    <p:sldId id="725" r:id="rId13"/>
    <p:sldId id="729" r:id="rId14"/>
    <p:sldId id="605" r:id="rId15"/>
    <p:sldId id="727" r:id="rId16"/>
    <p:sldId id="713" r:id="rId17"/>
    <p:sldId id="730" r:id="rId18"/>
    <p:sldId id="314" r:id="rId19"/>
    <p:sldId id="330" r:id="rId20"/>
    <p:sldId id="3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4"/>
    <a:srgbClr val="FEE8B0"/>
    <a:srgbClr val="6DA9E4"/>
    <a:srgbClr val="F6BA6F"/>
    <a:srgbClr val="FFEBEB"/>
    <a:srgbClr val="ADE4DB"/>
    <a:srgbClr val="B0926A"/>
    <a:srgbClr val="E1C78F"/>
    <a:srgbClr val="FAE7C9"/>
    <a:srgbClr val="6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5" d="100"/>
          <a:sy n="55" d="100"/>
        </p:scale>
        <p:origin x="1220" y="44"/>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between Thanh and his grandma and tick (√) the things you hear.</a:t>
            </a: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842010" y="1572260"/>
            <a:ext cx="6403340" cy="5015865"/>
          </a:xfrm>
          <a:prstGeom prst="rect">
            <a:avLst/>
          </a:prstGeom>
          <a:noFill/>
        </p:spPr>
        <p:txBody>
          <a:bodyPr wrap="square" rtlCol="0" anchor="t">
            <a:spAutoFit/>
          </a:bodyPr>
          <a:lstStyle/>
          <a:p>
            <a:pPr>
              <a:lnSpc>
                <a:spcPct val="200000"/>
              </a:lnSpc>
            </a:pPr>
            <a:r>
              <a:rPr lang="en-US" sz="3200"/>
              <a:t>1. Three-month summer holiday</a:t>
            </a:r>
          </a:p>
          <a:p>
            <a:pPr>
              <a:lnSpc>
                <a:spcPct val="200000"/>
              </a:lnSpc>
            </a:pPr>
            <a:r>
              <a:rPr lang="en-US" sz="3200"/>
              <a:t>2. Lessons in the morning only</a:t>
            </a:r>
          </a:p>
          <a:p>
            <a:pPr>
              <a:lnSpc>
                <a:spcPct val="200000"/>
              </a:lnSpc>
            </a:pPr>
            <a:r>
              <a:rPr lang="en-US" sz="3200"/>
              <a:t>3. A lot of extra lessons</a:t>
            </a:r>
          </a:p>
          <a:p>
            <a:pPr>
              <a:lnSpc>
                <a:spcPct val="200000"/>
              </a:lnSpc>
            </a:pPr>
            <a:r>
              <a:rPr lang="en-US" sz="3200"/>
              <a:t>4. Walking barefoot </a:t>
            </a:r>
          </a:p>
          <a:p>
            <a:pPr>
              <a:lnSpc>
                <a:spcPct val="200000"/>
              </a:lnSpc>
            </a:pPr>
            <a:r>
              <a:rPr lang="en-US" sz="3200"/>
              <a:t>5. Chatting on mobile phones</a:t>
            </a:r>
          </a:p>
        </p:txBody>
      </p:sp>
      <p:sp>
        <p:nvSpPr>
          <p:cNvPr id="4" name="Rectangles 3"/>
          <p:cNvSpPr/>
          <p:nvPr/>
        </p:nvSpPr>
        <p:spPr>
          <a:xfrm>
            <a:off x="8608695" y="20161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ectangles 4"/>
          <p:cNvSpPr/>
          <p:nvPr/>
        </p:nvSpPr>
        <p:spPr>
          <a:xfrm>
            <a:off x="8608695" y="29546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Rectangles 5"/>
          <p:cNvSpPr/>
          <p:nvPr/>
        </p:nvSpPr>
        <p:spPr>
          <a:xfrm>
            <a:off x="8608695" y="38931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8608695" y="48317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8608695" y="57702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6" name="02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638675" y="1104900"/>
            <a:ext cx="962025" cy="911860"/>
          </a:xfrm>
          <a:prstGeom prst="rect">
            <a:avLst/>
          </a:prstGeom>
        </p:spPr>
      </p:pic>
      <p:sp>
        <p:nvSpPr>
          <p:cNvPr id="17" name="Text Box 16"/>
          <p:cNvSpPr txBox="1"/>
          <p:nvPr/>
        </p:nvSpPr>
        <p:spPr>
          <a:xfrm>
            <a:off x="8652510" y="192976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1" name="Text Box 20"/>
          <p:cNvSpPr txBox="1"/>
          <p:nvPr/>
        </p:nvSpPr>
        <p:spPr>
          <a:xfrm>
            <a:off x="8652510" y="28898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21"/>
          <p:cNvSpPr txBox="1"/>
          <p:nvPr/>
        </p:nvSpPr>
        <p:spPr>
          <a:xfrm>
            <a:off x="8652510" y="47548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1">
                  <p:stCondLst>
                    <p:cond delay="indefinite"/>
                  </p:stCondLst>
                  <p:endCondLst>
                    <p:cond evt="onStopAudio" delay="0">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extLst>
              <p:ext uri="{D42A27DB-BD31-4B8C-83A1-F6EECF244321}">
                <p14:modId xmlns:p14="http://schemas.microsoft.com/office/powerpoint/2010/main" val="3088549183"/>
              </p:ext>
            </p:extLst>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extLst>
                    <a:ext uri="{9D8B030D-6E8A-4147-A177-3AD203B41FA5}">
                      <a16:colId xmlns:a16="http://schemas.microsoft.com/office/drawing/2014/main" val="20000"/>
                    </a:ext>
                  </a:extLst>
                </a:gridCol>
                <a:gridCol w="6144260">
                  <a:extLst>
                    <a:ext uri="{9D8B030D-6E8A-4147-A177-3AD203B41FA5}">
                      <a16:colId xmlns:a16="http://schemas.microsoft.com/office/drawing/2014/main" val="20001"/>
                    </a:ext>
                  </a:extLst>
                </a:gridCol>
              </a:tblGrid>
              <a:tr h="1114425">
                <a:tc>
                  <a:txBody>
                    <a:bodyPr/>
                    <a:lstStyle/>
                    <a:p>
                      <a:pPr algn="l">
                        <a:buNone/>
                      </a:pPr>
                      <a:r>
                        <a:rPr lang="en-US" sz="3200" dirty="0"/>
                        <a:t>1. The conversation is generally about Thanh’s ______.</a:t>
                      </a:r>
                    </a:p>
                  </a:txBody>
                  <a:tcPr>
                    <a:lnL>
                      <a:noFill/>
                    </a:lnL>
                    <a:lnR>
                      <a:noFill/>
                    </a:lnR>
                    <a:lnT>
                      <a:noFill/>
                    </a:lnT>
                    <a:lnB>
                      <a:noFill/>
                    </a:lnB>
                    <a:lnTlToBr>
                      <a:noFill/>
                    </a:lnTlToBr>
                    <a:lnBlToTr>
                      <a:noFill/>
                    </a:lnBlToTr>
                    <a:solidFill>
                      <a:srgbClr val="F6BA6F"/>
                    </a:solidFill>
                  </a:tcPr>
                </a:tc>
                <a:tc>
                  <a:txBody>
                    <a:bodyPr/>
                    <a:lstStyle/>
                    <a:p>
                      <a:pPr algn="l">
                        <a:buNone/>
                      </a:pPr>
                      <a:r>
                        <a:rPr lang="en-US" sz="3200" dirty="0"/>
                        <a:t>2. Thanh’s grandma didn’t have a lot of ______.</a:t>
                      </a:r>
                    </a:p>
                  </a:txBody>
                  <a:tcPr>
                    <a:lnL>
                      <a:noFill/>
                    </a:lnL>
                    <a:lnR>
                      <a:noFill/>
                    </a:lnR>
                    <a:lnT>
                      <a:noFill/>
                    </a:lnT>
                    <a:lnB>
                      <a:noFill/>
                    </a:lnB>
                    <a:lnTlToBr>
                      <a:noFill/>
                    </a:lnTlToBr>
                    <a:lnBlToTr>
                      <a:noFill/>
                    </a:lnBlToTr>
                    <a:solidFill>
                      <a:srgbClr val="F6BA6F"/>
                    </a:solidFill>
                  </a:tcPr>
                </a:tc>
                <a:extLst>
                  <a:ext uri="{0D108BD9-81ED-4DB2-BD59-A6C34878D82A}">
                    <a16:rowId xmlns:a16="http://schemas.microsoft.com/office/drawing/2014/main" val="10000"/>
                  </a:ext>
                </a:extLst>
              </a:tr>
              <a:tr h="1913890">
                <a:tc>
                  <a:txBody>
                    <a:bodyPr/>
                    <a:lstStyle/>
                    <a:p>
                      <a:pPr>
                        <a:buNone/>
                      </a:pPr>
                      <a:r>
                        <a:rPr lang="en-US" sz="3200" b="1">
                          <a:effectLst>
                            <a:innerShdw blurRad="63500" dist="50800" dir="18900000">
                              <a:prstClr val="black">
                                <a:alpha val="50000"/>
                              </a:prstClr>
                            </a:innerShdw>
                          </a:effectLst>
                        </a:rPr>
                        <a:t>A.</a:t>
                      </a:r>
                      <a:r>
                        <a:rPr lang="en-US" sz="3200">
                          <a:effectLst>
                            <a:innerShdw blurRad="63500" dist="50800" dir="18900000">
                              <a:prstClr val="black">
                                <a:alpha val="50000"/>
                              </a:prstClr>
                            </a:innerShdw>
                          </a:effectLst>
                        </a:rPr>
                        <a:t> school days </a:t>
                      </a:r>
                    </a:p>
                    <a:p>
                      <a:pPr>
                        <a:buNone/>
                      </a:pPr>
                      <a:r>
                        <a:rPr lang="en-US" sz="3200" b="1">
                          <a:effectLst>
                            <a:innerShdw blurRad="63500" dist="50800" dir="18900000">
                              <a:prstClr val="black">
                                <a:alpha val="50000"/>
                              </a:prstClr>
                            </a:innerShdw>
                          </a:effectLst>
                        </a:rPr>
                        <a:t>B.</a:t>
                      </a:r>
                      <a:r>
                        <a:rPr lang="en-US" sz="3200">
                          <a:effectLst>
                            <a:innerShdw blurRad="63500" dist="50800" dir="18900000">
                              <a:prstClr val="black">
                                <a:alpha val="50000"/>
                              </a:prstClr>
                            </a:innerShdw>
                          </a:effectLst>
                        </a:rPr>
                        <a:t> grandma’s school days</a:t>
                      </a:r>
                    </a:p>
                    <a:p>
                      <a:pPr>
                        <a:buNone/>
                      </a:pPr>
                      <a:r>
                        <a:rPr lang="en-US" sz="3200" b="1">
                          <a:effectLst>
                            <a:innerShdw blurRad="63500" dist="50800" dir="18900000">
                              <a:prstClr val="black">
                                <a:alpha val="50000"/>
                              </a:prstClr>
                            </a:innerShdw>
                          </a:effectLst>
                        </a:rPr>
                        <a:t>C.</a:t>
                      </a:r>
                      <a:r>
                        <a:rPr lang="en-US" sz="3200">
                          <a:effectLst>
                            <a:innerShdw blurRad="63500" dist="50800" dir="18900000">
                              <a:prstClr val="black">
                                <a:alpha val="50000"/>
                              </a:prstClr>
                            </a:innerShdw>
                          </a:effectLst>
                        </a:rPr>
                        <a:t> grandma’s life in the past</a:t>
                      </a:r>
                    </a:p>
                  </a:txBody>
                  <a:tcPr>
                    <a:lnL>
                      <a:noFill/>
                    </a:lnL>
                    <a:lnR>
                      <a:noFill/>
                    </a:lnR>
                    <a:lnT>
                      <a:noFill/>
                    </a:lnT>
                    <a:lnB>
                      <a:noFill/>
                    </a:lnB>
                    <a:lnTlToBr>
                      <a:noFill/>
                    </a:lnTlToBr>
                    <a:lnBlToTr>
                      <a:noFill/>
                    </a:lnBlToTr>
                    <a:solidFill>
                      <a:srgbClr val="6DA9E4"/>
                    </a:solidFill>
                  </a:tcPr>
                </a:tc>
                <a:tc>
                  <a:txBody>
                    <a:bodyPr/>
                    <a:lstStyle/>
                    <a:p>
                      <a:pPr>
                        <a:buNone/>
                      </a:pPr>
                      <a:r>
                        <a:rPr lang="en-US" sz="3200" b="1" dirty="0"/>
                        <a:t>A.</a:t>
                      </a:r>
                      <a:r>
                        <a:rPr lang="en-US" sz="3200" dirty="0"/>
                        <a:t> homework </a:t>
                      </a:r>
                    </a:p>
                    <a:p>
                      <a:pPr>
                        <a:buNone/>
                      </a:pPr>
                      <a:r>
                        <a:rPr lang="en-US" sz="3200" b="1" dirty="0"/>
                        <a:t>B.</a:t>
                      </a:r>
                      <a:r>
                        <a:rPr lang="en-US" sz="3200" dirty="0"/>
                        <a:t> lessons </a:t>
                      </a:r>
                    </a:p>
                    <a:p>
                      <a:pPr>
                        <a:buNone/>
                      </a:pPr>
                      <a:r>
                        <a:rPr lang="en-US" sz="3200" b="1" dirty="0"/>
                        <a:t>C.</a:t>
                      </a:r>
                      <a:r>
                        <a:rPr lang="en-US" sz="3200" dirty="0"/>
                        <a:t> subjects</a:t>
                      </a:r>
                    </a:p>
                  </a:txBody>
                  <a:tcPr>
                    <a:lnL>
                      <a:noFill/>
                    </a:lnL>
                    <a:lnR>
                      <a:noFill/>
                    </a:lnR>
                    <a:lnT>
                      <a:noFill/>
                    </a:lnT>
                    <a:lnB>
                      <a:noFill/>
                    </a:lnB>
                    <a:lnTlToBr>
                      <a:noFill/>
                    </a:lnTlToBr>
                    <a:lnBlToTr>
                      <a:noFill/>
                    </a:lnBlToTr>
                    <a:solidFill>
                      <a:srgbClr val="6DA9E4"/>
                    </a:solidFill>
                  </a:tcPr>
                </a:tc>
                <a:extLst>
                  <a:ext uri="{0D108BD9-81ED-4DB2-BD59-A6C34878D82A}">
                    <a16:rowId xmlns:a16="http://schemas.microsoft.com/office/drawing/2014/main" val="10001"/>
                  </a:ext>
                </a:extLst>
              </a:tr>
            </a:tbl>
          </a:graphicData>
        </a:graphic>
      </p:graphicFrame>
      <p:sp>
        <p:nvSpPr>
          <p:cNvPr id="4" name="Oval 3"/>
          <p:cNvSpPr/>
          <p:nvPr/>
        </p:nvSpPr>
        <p:spPr>
          <a:xfrm>
            <a:off x="173990" y="4208145"/>
            <a:ext cx="534951"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5791554" y="3700145"/>
            <a:ext cx="534951"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651344" y="820865"/>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extLst>
              <p:ext uri="{D42A27DB-BD31-4B8C-83A1-F6EECF244321}">
                <p14:modId xmlns:p14="http://schemas.microsoft.com/office/powerpoint/2010/main" val="2945054524"/>
              </p:ext>
            </p:extLst>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extLst>
                    <a:ext uri="{9D8B030D-6E8A-4147-A177-3AD203B41FA5}">
                      <a16:colId xmlns:a16="http://schemas.microsoft.com/office/drawing/2014/main" val="20000"/>
                    </a:ext>
                  </a:extLst>
                </a:gridCol>
                <a:gridCol w="6144260">
                  <a:extLst>
                    <a:ext uri="{9D8B030D-6E8A-4147-A177-3AD203B41FA5}">
                      <a16:colId xmlns:a16="http://schemas.microsoft.com/office/drawing/2014/main" val="20001"/>
                    </a:ext>
                  </a:extLst>
                </a:gridCol>
              </a:tblGrid>
              <a:tr h="1114425">
                <a:tc>
                  <a:txBody>
                    <a:bodyPr/>
                    <a:lstStyle/>
                    <a:p>
                      <a:pPr algn="l">
                        <a:buNone/>
                      </a:pPr>
                      <a:r>
                        <a:rPr lang="en-US" sz="3200" dirty="0"/>
                        <a:t>3. Thanh’s grandma ______ went to school on foot.</a:t>
                      </a:r>
                    </a:p>
                  </a:txBody>
                  <a:tcPr>
                    <a:lnL>
                      <a:noFill/>
                    </a:lnL>
                    <a:lnR>
                      <a:noFill/>
                    </a:lnR>
                    <a:lnT>
                      <a:noFill/>
                    </a:lnT>
                    <a:lnB>
                      <a:noFill/>
                    </a:lnB>
                    <a:lnTlToBr>
                      <a:noFill/>
                    </a:lnTlToBr>
                    <a:lnBlToTr>
                      <a:noFill/>
                    </a:lnBlToTr>
                    <a:solidFill>
                      <a:srgbClr val="F6BA6F"/>
                    </a:solidFill>
                  </a:tcPr>
                </a:tc>
                <a:tc>
                  <a:txBody>
                    <a:bodyPr/>
                    <a:lstStyle/>
                    <a:p>
                      <a:pPr algn="just">
                        <a:buNone/>
                      </a:pPr>
                      <a:r>
                        <a:rPr lang="en-US" sz="3200"/>
                        <a:t>4. Students in the past played ______during break time.</a:t>
                      </a:r>
                    </a:p>
                  </a:txBody>
                  <a:tcPr>
                    <a:lnL>
                      <a:noFill/>
                    </a:lnL>
                    <a:lnR>
                      <a:noFill/>
                    </a:lnR>
                    <a:lnT>
                      <a:noFill/>
                    </a:lnT>
                    <a:lnB>
                      <a:noFill/>
                    </a:lnB>
                    <a:lnTlToBr>
                      <a:noFill/>
                    </a:lnTlToBr>
                    <a:lnBlToTr>
                      <a:noFill/>
                    </a:lnBlToTr>
                    <a:solidFill>
                      <a:srgbClr val="F6BA6F"/>
                    </a:solidFill>
                  </a:tcPr>
                </a:tc>
                <a:extLst>
                  <a:ext uri="{0D108BD9-81ED-4DB2-BD59-A6C34878D82A}">
                    <a16:rowId xmlns:a16="http://schemas.microsoft.com/office/drawing/2014/main" val="10000"/>
                  </a:ext>
                </a:extLst>
              </a:tr>
              <a:tr h="1913890">
                <a:tc>
                  <a:txBody>
                    <a:bodyPr/>
                    <a:lstStyle/>
                    <a:p>
                      <a:pPr>
                        <a:buNone/>
                      </a:pPr>
                      <a:r>
                        <a:rPr lang="en-US" sz="3200" b="1"/>
                        <a:t>A</a:t>
                      </a:r>
                      <a:r>
                        <a:rPr lang="en-US" sz="3200"/>
                        <a:t>. always </a:t>
                      </a:r>
                    </a:p>
                    <a:p>
                      <a:pPr>
                        <a:buNone/>
                      </a:pPr>
                      <a:r>
                        <a:rPr lang="en-US" sz="3200" b="1"/>
                        <a:t>B</a:t>
                      </a:r>
                      <a:r>
                        <a:rPr lang="en-US" sz="3200"/>
                        <a:t>. sometimes </a:t>
                      </a:r>
                    </a:p>
                    <a:p>
                      <a:pPr>
                        <a:buNone/>
                      </a:pPr>
                      <a:r>
                        <a:rPr lang="en-US" sz="3200" b="1"/>
                        <a:t>C</a:t>
                      </a:r>
                      <a:r>
                        <a:rPr lang="en-US" sz="3200"/>
                        <a:t>. never</a:t>
                      </a:r>
                    </a:p>
                  </a:txBody>
                  <a:tcPr>
                    <a:lnL>
                      <a:noFill/>
                    </a:lnL>
                    <a:lnR>
                      <a:noFill/>
                    </a:lnR>
                    <a:lnT>
                      <a:noFill/>
                    </a:lnT>
                    <a:lnB>
                      <a:noFill/>
                    </a:lnB>
                    <a:lnTlToBr>
                      <a:noFill/>
                    </a:lnTlToBr>
                    <a:lnBlToTr>
                      <a:noFill/>
                    </a:lnBlToTr>
                    <a:solidFill>
                      <a:srgbClr val="6DA9E4"/>
                    </a:solidFill>
                  </a:tcPr>
                </a:tc>
                <a:tc>
                  <a:txBody>
                    <a:bodyPr/>
                    <a:lstStyle/>
                    <a:p>
                      <a:pPr>
                        <a:buNone/>
                      </a:pPr>
                      <a:r>
                        <a:rPr lang="en-US" sz="3200" b="1" dirty="0"/>
                        <a:t>A.</a:t>
                      </a:r>
                      <a:r>
                        <a:rPr lang="en-US" sz="3200" dirty="0"/>
                        <a:t> computer games </a:t>
                      </a:r>
                    </a:p>
                    <a:p>
                      <a:pPr>
                        <a:buNone/>
                      </a:pPr>
                      <a:r>
                        <a:rPr lang="en-US" sz="3200" b="1" dirty="0"/>
                        <a:t>B</a:t>
                      </a:r>
                      <a:r>
                        <a:rPr lang="en-US" sz="3200" dirty="0"/>
                        <a:t>. games on mobile phones</a:t>
                      </a:r>
                    </a:p>
                    <a:p>
                      <a:pPr>
                        <a:buNone/>
                      </a:pPr>
                      <a:r>
                        <a:rPr lang="en-US" sz="3200" b="1" dirty="0"/>
                        <a:t>C</a:t>
                      </a:r>
                      <a:r>
                        <a:rPr lang="en-US" sz="3200" dirty="0"/>
                        <a:t>. traditional games</a:t>
                      </a:r>
                    </a:p>
                  </a:txBody>
                  <a:tcPr>
                    <a:lnL>
                      <a:noFill/>
                    </a:lnL>
                    <a:lnR>
                      <a:noFill/>
                    </a:lnR>
                    <a:lnT>
                      <a:noFill/>
                    </a:lnT>
                    <a:lnB>
                      <a:noFill/>
                    </a:lnB>
                    <a:lnTlToBr>
                      <a:noFill/>
                    </a:lnTlToBr>
                    <a:lnBlToTr>
                      <a:noFill/>
                    </a:lnBlToTr>
                    <a:solidFill>
                      <a:srgbClr val="6DA9E4"/>
                    </a:solidFill>
                  </a:tcPr>
                </a:tc>
                <a:extLst>
                  <a:ext uri="{0D108BD9-81ED-4DB2-BD59-A6C34878D82A}">
                    <a16:rowId xmlns:a16="http://schemas.microsoft.com/office/drawing/2014/main" val="10001"/>
                  </a:ext>
                </a:extLst>
              </a:tr>
            </a:tbl>
          </a:graphicData>
        </a:graphic>
      </p:graphicFrame>
      <p:sp>
        <p:nvSpPr>
          <p:cNvPr id="4" name="Oval 3"/>
          <p:cNvSpPr/>
          <p:nvPr/>
        </p:nvSpPr>
        <p:spPr>
          <a:xfrm>
            <a:off x="165781" y="3674356"/>
            <a:ext cx="512629"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5816389" y="4642895"/>
            <a:ext cx="517832"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871263" y="654329"/>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6305-8CB3-2116-8132-886A9D7CAAB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159265D8-55DE-FF1D-85B8-37EE38686936}"/>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9FD469DD-6FC2-486F-402A-220AAABC3228}"/>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B6563F00-16D3-3B0F-B01D-EB896F6D2A9E}"/>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063D1E7D-2ED0-D81D-C368-2B584C5658B3}"/>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a:extLst>
              <a:ext uri="{FF2B5EF4-FFF2-40B4-BE49-F238E27FC236}">
                <a16:creationId xmlns:a16="http://schemas.microsoft.com/office/drawing/2014/main" id="{78F0C407-0730-A0B9-A7CD-4F2787C92138}"/>
              </a:ext>
            </a:extLst>
          </p:cNvPr>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a:extLst>
              <a:ext uri="{FF2B5EF4-FFF2-40B4-BE49-F238E27FC236}">
                <a16:creationId xmlns:a16="http://schemas.microsoft.com/office/drawing/2014/main" id="{A9B7D637-C52D-9861-A450-0DEF55EE9236}"/>
              </a:ext>
            </a:extLst>
          </p:cNvPr>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a:extLst>
              <a:ext uri="{FF2B5EF4-FFF2-40B4-BE49-F238E27FC236}">
                <a16:creationId xmlns:a16="http://schemas.microsoft.com/office/drawing/2014/main" id="{7C2AE38A-98E9-623D-3D1B-CAE72751DAB3}"/>
              </a:ext>
            </a:extLst>
          </p:cNvPr>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a:extLst>
              <a:ext uri="{FF2B5EF4-FFF2-40B4-BE49-F238E27FC236}">
                <a16:creationId xmlns:a16="http://schemas.microsoft.com/office/drawing/2014/main" id="{A46745EF-23BF-C6DC-1E2B-BFB902B92E0F}"/>
              </a:ext>
            </a:extLst>
          </p:cNvPr>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a:extLst>
              <a:ext uri="{FF2B5EF4-FFF2-40B4-BE49-F238E27FC236}">
                <a16:creationId xmlns:a16="http://schemas.microsoft.com/office/drawing/2014/main" id="{49743523-B1A4-FCA2-F7A2-1D2CC7B3EC95}"/>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EFCEAAB3-E5CD-5DA4-F239-466768486AB5}"/>
              </a:ext>
            </a:extLst>
          </p:cNvPr>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9A927CA8-BE1B-3D0B-1892-2E33CEA279CD}"/>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9DDC06BD-5DDF-F548-447E-7A404EAA5039}"/>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853AFA3-FD16-5453-8DAD-A0BE51931745}"/>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244F72F7-9D24-C730-DCB6-7C727CBA8D5B}"/>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89A914C8-FEC4-035F-1EBE-36F165F483E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069A81D-C9F9-2CB9-7429-57F44EB2880A}"/>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251C3D38-D716-7948-39B5-BBD8DE378D72}"/>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3765E503-7C85-59F5-D825-3E67F4ED05FA}"/>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8C45B347-BC76-B0CB-F2F0-A1EF9158FAF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D6AE6399-E4C2-A38C-BACE-4ADECDA8C817}"/>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D96B4B57-77A3-322C-EBDA-EECFC6B2A0E5}"/>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93E38C93-2375-CB53-18C2-E6345E412863}"/>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92703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about school days in the past.</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107632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Work in pairs. You can use the cues given to ask and answer about school days in the past. </a:t>
            </a:r>
          </a:p>
        </p:txBody>
      </p:sp>
      <p:sp>
        <p:nvSpPr>
          <p:cNvPr id="2" name="Text Box 1"/>
          <p:cNvSpPr txBox="1"/>
          <p:nvPr/>
        </p:nvSpPr>
        <p:spPr>
          <a:xfrm>
            <a:off x="1191260" y="2790825"/>
            <a:ext cx="10961370" cy="3046095"/>
          </a:xfrm>
          <a:prstGeom prst="rect">
            <a:avLst/>
          </a:prstGeom>
          <a:solidFill>
            <a:srgbClr val="FEE8B0"/>
          </a:solidFill>
        </p:spPr>
        <p:txBody>
          <a:bodyPr wrap="square" rtlCol="0" anchor="t">
            <a:spAutoFit/>
          </a:bodyPr>
          <a:lstStyle/>
          <a:p>
            <a:r>
              <a:rPr lang="en-US" sz="3200" b="1" dirty="0"/>
              <a:t>Your talk may include the following:</a:t>
            </a:r>
          </a:p>
          <a:p>
            <a:r>
              <a:rPr lang="en-US" sz="3200" dirty="0"/>
              <a:t>– school time (When …)</a:t>
            </a:r>
          </a:p>
          <a:p>
            <a:r>
              <a:rPr lang="en-US" sz="3200" dirty="0"/>
              <a:t>– school 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5" name="Text Box 4"/>
          <p:cNvSpPr txBox="1"/>
          <p:nvPr/>
        </p:nvSpPr>
        <p:spPr>
          <a:xfrm>
            <a:off x="496570" y="5913120"/>
            <a:ext cx="9303385" cy="583565"/>
          </a:xfrm>
          <a:prstGeom prst="rect">
            <a:avLst/>
          </a:prstGeom>
          <a:noFill/>
          <a:ln w="9525">
            <a:noFill/>
          </a:ln>
        </p:spPr>
        <p:txBody>
          <a:bodyPr wrap="square">
            <a:spAutoFit/>
          </a:bodyPr>
          <a:lstStyle/>
          <a:p>
            <a:pPr marL="635" indent="-635"/>
            <a:r>
              <a:rPr lang="en-US" sz="3200" b="0">
                <a:solidFill>
                  <a:srgbClr val="000000"/>
                </a:solidFill>
                <a:latin typeface="Calibri" panose="020F0502020204030204" pitchFamily="34" charset="0"/>
                <a:cs typeface="Calibri" panose="020F0502020204030204" pitchFamily="34" charset="0"/>
              </a:rPr>
              <a:t>- You can refer to the listening text for your answers.</a:t>
            </a:r>
          </a:p>
        </p:txBody>
      </p:sp>
      <p:sp>
        <p:nvSpPr>
          <p:cNvPr id="6" name="Text Box 5"/>
          <p:cNvSpPr txBox="1"/>
          <p:nvPr/>
        </p:nvSpPr>
        <p:spPr>
          <a:xfrm>
            <a:off x="5383941" y="3286760"/>
            <a:ext cx="3608705" cy="583565"/>
          </a:xfrm>
          <a:prstGeom prst="rect">
            <a:avLst/>
          </a:prstGeom>
          <a:noFill/>
          <a:ln w="9525">
            <a:noFill/>
          </a:ln>
        </p:spPr>
        <p:txBody>
          <a:bodyPr wrap="square">
            <a:spAutoFit/>
          </a:bodyPr>
          <a:lstStyle/>
          <a:p>
            <a:pPr marL="635" indent="-635"/>
            <a:r>
              <a:rPr lang="en-US" sz="3200" b="0" dirty="0">
                <a:solidFill>
                  <a:srgbClr val="FF0000"/>
                </a:solidFill>
                <a:latin typeface="Calibri" panose="020F0502020204030204" pitchFamily="34" charset="0"/>
                <a:cs typeface="Calibri" panose="020F0502020204030204" pitchFamily="34" charset="0"/>
              </a:rPr>
              <a:t>in the morning only</a:t>
            </a:r>
          </a:p>
        </p:txBody>
      </p:sp>
      <p:sp>
        <p:nvSpPr>
          <p:cNvPr id="9" name="Text Box 8"/>
          <p:cNvSpPr txBox="1"/>
          <p:nvPr/>
        </p:nvSpPr>
        <p:spPr>
          <a:xfrm>
            <a:off x="5689600" y="3746500"/>
            <a:ext cx="6640830" cy="583565"/>
          </a:xfrm>
          <a:prstGeom prst="rect">
            <a:avLst/>
          </a:prstGeom>
          <a:noFill/>
          <a:ln w="9525">
            <a:noFill/>
          </a:ln>
        </p:spPr>
        <p:txBody>
          <a:bodyPr wrap="square">
            <a:spAutoFit/>
          </a:bodyPr>
          <a:lstStyle/>
          <a:p>
            <a:pPr marL="635" indent="-635"/>
            <a:r>
              <a:rPr lang="en-US" sz="3200">
                <a:solidFill>
                  <a:srgbClr val="FF0000"/>
                </a:solidFill>
                <a:latin typeface="Calibri" panose="020F0502020204030204" pitchFamily="34" charset="0"/>
                <a:cs typeface="Calibri" panose="020F0502020204030204" pitchFamily="34" charset="0"/>
                <a:sym typeface="+mn-ea"/>
              </a:rPr>
              <a:t>maths, language, history, physics, etc. </a:t>
            </a:r>
            <a:endParaRPr lang="en-US" sz="3200" b="0">
              <a:solidFill>
                <a:srgbClr val="FF0000"/>
              </a:solidFill>
              <a:latin typeface="Calibri" panose="020F0502020204030204" pitchFamily="34" charset="0"/>
              <a:cs typeface="Calibri" panose="020F0502020204030204" pitchFamily="34" charset="0"/>
              <a:sym typeface="+mn-ea"/>
            </a:endParaRPr>
          </a:p>
        </p:txBody>
      </p:sp>
      <p:sp>
        <p:nvSpPr>
          <p:cNvPr id="10" name="Text Box 9"/>
          <p:cNvSpPr txBox="1"/>
          <p:nvPr/>
        </p:nvSpPr>
        <p:spPr>
          <a:xfrm>
            <a:off x="6765618" y="4257612"/>
            <a:ext cx="3677920"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traditional games </a:t>
            </a:r>
            <a:endParaRPr lang="en-US" sz="3200" b="0" dirty="0">
              <a:solidFill>
                <a:srgbClr val="FF0000"/>
              </a:solidFill>
              <a:latin typeface="Calibri" panose="020F0502020204030204" pitchFamily="34" charset="0"/>
              <a:cs typeface="Calibri" panose="020F0502020204030204" pitchFamily="34" charset="0"/>
              <a:sym typeface="+mn-ea"/>
            </a:endParaRPr>
          </a:p>
        </p:txBody>
      </p:sp>
      <p:sp>
        <p:nvSpPr>
          <p:cNvPr id="13" name="Text Box 12"/>
          <p:cNvSpPr txBox="1"/>
          <p:nvPr/>
        </p:nvSpPr>
        <p:spPr>
          <a:xfrm>
            <a:off x="6608302" y="4763400"/>
            <a:ext cx="3677920"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three months</a:t>
            </a:r>
            <a:endParaRPr lang="en-US" sz="3200" b="0" dirty="0">
              <a:solidFill>
                <a:srgbClr val="FF0000"/>
              </a:solidFill>
              <a:latin typeface="Calibri" panose="020F0502020204030204" pitchFamily="34" charset="0"/>
              <a:cs typeface="Calibri" panose="020F0502020204030204" pitchFamily="34" charset="0"/>
              <a:sym typeface="+mn-ea"/>
            </a:endParaRPr>
          </a:p>
        </p:txBody>
      </p:sp>
      <p:sp>
        <p:nvSpPr>
          <p:cNvPr id="14" name="Text Box 13"/>
          <p:cNvSpPr txBox="1"/>
          <p:nvPr/>
        </p:nvSpPr>
        <p:spPr>
          <a:xfrm>
            <a:off x="7818765" y="5214467"/>
            <a:ext cx="1571625"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walk</a:t>
            </a:r>
            <a:endParaRPr lang="en-US" sz="3200" b="0" dirty="0">
              <a:solidFill>
                <a:srgbClr val="FF0000"/>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1367790" y="258889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
        <p:nvSpPr>
          <p:cNvPr id="7" name="Text Box 6"/>
          <p:cNvSpPr txBox="1"/>
          <p:nvPr/>
        </p:nvSpPr>
        <p:spPr>
          <a:xfrm>
            <a:off x="1028065" y="7524115"/>
            <a:ext cx="10167620" cy="4831080"/>
          </a:xfrm>
          <a:prstGeom prst="rect">
            <a:avLst/>
          </a:prstGeom>
          <a:solidFill>
            <a:srgbClr val="E0EED4"/>
          </a:solidFill>
          <a:ln w="9525">
            <a:noFill/>
          </a:ln>
        </p:spPr>
        <p:txBody>
          <a:bodyPr wrap="square">
            <a:spAutoFit/>
          </a:bodyPr>
          <a:lstStyle/>
          <a:p>
            <a:pPr indent="0" algn="just"/>
            <a:r>
              <a:rPr lang="en-US" sz="280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maths,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a:solidFill>
                  <a:srgbClr val="000000"/>
                </a:solidFill>
                <a:latin typeface="Calibri" panose="020F0502020204030204" pitchFamily="34" charset="0"/>
                <a:cs typeface="Calibri" panose="020F0502020204030204" pitchFamily="34" charset="0"/>
              </a:rPr>
              <a:t> </a:t>
            </a:r>
            <a:r>
              <a:rPr lang="en-US" sz="2800" i="1">
                <a:solidFill>
                  <a:srgbClr val="000000"/>
                </a:solidFill>
                <a:latin typeface="Calibri" panose="020F0502020204030204" pitchFamily="34" charset="0"/>
                <a:cs typeface="Calibri" panose="020F0502020204030204" pitchFamily="34" charset="0"/>
              </a:rPr>
              <a:t>(111 words)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150620" y="1813560"/>
            <a:ext cx="10167620" cy="4831080"/>
          </a:xfrm>
          <a:prstGeom prst="rect">
            <a:avLst/>
          </a:prstGeom>
          <a:solidFill>
            <a:srgbClr val="E0EED4"/>
          </a:solidFill>
          <a:ln w="9525">
            <a:noFill/>
          </a:ln>
        </p:spPr>
        <p:txBody>
          <a:bodyPr wrap="square">
            <a:spAutoFit/>
          </a:bodyPr>
          <a:lstStyle/>
          <a:p>
            <a:pPr indent="0" algn="just"/>
            <a:r>
              <a:rPr lang="en-US" sz="2800" dirty="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a:t>
            </a:r>
            <a:r>
              <a:rPr lang="en-US" sz="2800" dirty="0" err="1">
                <a:solidFill>
                  <a:srgbClr val="000000"/>
                </a:solidFill>
                <a:latin typeface="Calibri" panose="020F0502020204030204" pitchFamily="34" charset="0"/>
                <a:cs typeface="Calibri" panose="020F0502020204030204" pitchFamily="34" charset="0"/>
              </a:rPr>
              <a:t>maths</a:t>
            </a:r>
            <a:r>
              <a:rPr lang="en-US" sz="2800" dirty="0">
                <a:solidFill>
                  <a:srgbClr val="000000"/>
                </a:solidFill>
                <a:latin typeface="Calibri" panose="020F0502020204030204" pitchFamily="34" charset="0"/>
                <a:cs typeface="Calibri" panose="020F0502020204030204" pitchFamily="34" charset="0"/>
              </a:rPr>
              <a:t>, language, history, physics, etc. but they did not have music and arts or computer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dirty="0">
                <a:solidFill>
                  <a:srgbClr val="000000"/>
                </a:solidFill>
                <a:latin typeface="Calibri" panose="020F0502020204030204" pitchFamily="34" charset="0"/>
                <a:cs typeface="Calibri" panose="020F0502020204030204" pitchFamily="34" charset="0"/>
              </a:rPr>
              <a:t> </a:t>
            </a:r>
            <a:r>
              <a:rPr lang="en-US" sz="2800" i="1" dirty="0">
                <a:solidFill>
                  <a:srgbClr val="000000"/>
                </a:solidFill>
                <a:latin typeface="Calibri" panose="020F0502020204030204" pitchFamily="34" charset="0"/>
                <a:cs typeface="Calibri" panose="020F0502020204030204" pitchFamily="34" charset="0"/>
              </a:rPr>
              <a:t>(111 words)</a:t>
            </a:r>
          </a:p>
        </p:txBody>
      </p:sp>
      <p:sp>
        <p:nvSpPr>
          <p:cNvPr id="2" name="Text Box 1"/>
          <p:cNvSpPr txBox="1"/>
          <p:nvPr/>
        </p:nvSpPr>
        <p:spPr>
          <a:xfrm>
            <a:off x="487045" y="1080136"/>
            <a:ext cx="4144645" cy="583565"/>
          </a:xfrm>
          <a:prstGeom prst="rect">
            <a:avLst/>
          </a:prstGeom>
          <a:noFill/>
        </p:spPr>
        <p:txBody>
          <a:bodyPr wrap="square" rtlCol="0" anchor="t">
            <a:spAutoFit/>
          </a:bodyPr>
          <a:lstStyle/>
          <a:p>
            <a:r>
              <a:rPr lang="en-US" sz="3200" b="1" i="1" dirty="0">
                <a:solidFill>
                  <a:srgbClr val="FF0000"/>
                </a:solidFill>
              </a:rPr>
              <a:t>Sample paragraph:</a:t>
            </a:r>
          </a:p>
        </p:txBody>
      </p:sp>
      <p:sp>
        <p:nvSpPr>
          <p:cNvPr id="4" name="Text Box 3"/>
          <p:cNvSpPr txBox="1"/>
          <p:nvPr/>
        </p:nvSpPr>
        <p:spPr>
          <a:xfrm>
            <a:off x="1367790" y="-419290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15773-F01C-869A-4636-3D95A3087146}"/>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CEA61407-97C7-58D4-3EF7-3FCD2AB48ED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4320E216-8060-240A-B120-81737E5B8058}"/>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E7BB00E-B1CC-8935-3C48-164D389BFDB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B5ED707B-0DC9-5691-71A9-90A040FBEB18}"/>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a:extLst>
              <a:ext uri="{FF2B5EF4-FFF2-40B4-BE49-F238E27FC236}">
                <a16:creationId xmlns:a16="http://schemas.microsoft.com/office/drawing/2014/main" id="{0AF3EF23-88B4-E3A9-8387-208073F23A4C}"/>
              </a:ext>
            </a:extLst>
          </p:cNvPr>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a:extLst>
              <a:ext uri="{FF2B5EF4-FFF2-40B4-BE49-F238E27FC236}">
                <a16:creationId xmlns:a16="http://schemas.microsoft.com/office/drawing/2014/main" id="{D0429D14-7FEE-862E-21F5-1368CAB82C6B}"/>
              </a:ext>
            </a:extLst>
          </p:cNvPr>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a:extLst>
              <a:ext uri="{FF2B5EF4-FFF2-40B4-BE49-F238E27FC236}">
                <a16:creationId xmlns:a16="http://schemas.microsoft.com/office/drawing/2014/main" id="{29352BE5-F124-2F92-8E3F-E0E6D5D6A8C2}"/>
              </a:ext>
            </a:extLst>
          </p:cNvPr>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a:extLst>
              <a:ext uri="{FF2B5EF4-FFF2-40B4-BE49-F238E27FC236}">
                <a16:creationId xmlns:a16="http://schemas.microsoft.com/office/drawing/2014/main" id="{749CDBF9-BDE1-3FDF-416A-385C04BFC242}"/>
              </a:ext>
            </a:extLst>
          </p:cNvPr>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a:extLst>
              <a:ext uri="{FF2B5EF4-FFF2-40B4-BE49-F238E27FC236}">
                <a16:creationId xmlns:a16="http://schemas.microsoft.com/office/drawing/2014/main" id="{99E69757-D7B3-22A3-C195-51AE40C4B7B0}"/>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1D67ABE4-30C0-6770-9607-1AF62A49F202}"/>
              </a:ext>
            </a:extLst>
          </p:cNvPr>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757D7B76-B9E8-83BA-838F-A6BFE20F2AA7}"/>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C00D3EF4-F638-FA81-039A-8F9A71CE6B09}"/>
              </a:ext>
            </a:extLst>
          </p:cNvPr>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D1B8B674-9861-BA10-97AF-3DAB63325936}"/>
              </a:ext>
            </a:extLst>
          </p:cNvPr>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EE754BD4-1F5C-07FC-5F9D-F958D12D2B09}"/>
              </a:ext>
            </a:extLst>
          </p:cNvPr>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A9FADC05-AC80-D92F-CE3C-99F211EED6FD}"/>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B9E53A-0BA0-6D1D-7D7E-CCA1607FB731}"/>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7BD9193F-8CD9-DE8B-B17F-040006F6CF62}"/>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14FB1566-E845-EF8D-309A-F781F1056C6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A028454-EC2C-59F7-7326-70C3F07AC4FF}"/>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916AAEEC-2177-47F2-7D61-E2A0E1D144F9}"/>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1937DB1-1BBB-DD30-D96A-A52B57E27FA2}"/>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BF7BD8C-CEC1-167B-8E03-5DFF88389F63}"/>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84239599-94B3-6DB6-0F01-E6C50A11ED8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482B96EC-1EDB-D333-4405-A1C0B0C6DF03}"/>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4B31C6A1-7A0F-E1AC-2C71-96FCBB6729C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560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0499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general and specific information about old school days;</a:t>
            </a:r>
          </a:p>
          <a:p>
            <a:pPr marL="457200" indent="-457200">
              <a:lnSpc>
                <a:spcPct val="150000"/>
              </a:lnSpc>
              <a:buFont typeface="Wingdings" panose="05000000000000000000" pitchFamily="2" charset="2"/>
              <a:buChar char="ü"/>
            </a:pPr>
            <a:r>
              <a:rPr lang="en-US" sz="3600" dirty="0">
                <a:sym typeface="+mn-ea"/>
              </a:rPr>
              <a:t>Write about old school days.</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8761"/>
            <a:ext cx="2578795"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668470"/>
          </a:xfrm>
          <a:prstGeom prst="rect">
            <a:avLst/>
          </a:prstGeom>
          <a:noFill/>
        </p:spPr>
        <p:txBody>
          <a:bodyPr wrap="square" rtlCol="0">
            <a:spAutoFit/>
          </a:bodyPr>
          <a:lstStyle/>
          <a:p>
            <a:pPr>
              <a:lnSpc>
                <a:spcPct val="150000"/>
              </a:lnSpc>
            </a:pPr>
            <a:r>
              <a:rPr lang="en-US" sz="3600" dirty="0"/>
              <a:t>- Rewrite the paragraph in the notebooks;</a:t>
            </a:r>
          </a:p>
          <a:p>
            <a:pPr>
              <a:lnSpc>
                <a:spcPct val="150000"/>
              </a:lnSpc>
            </a:pPr>
            <a:r>
              <a:rPr lang="en-US" sz="36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a:gsLst>
            <a:gs pos="94000">
              <a:schemeClr val="accent1">
                <a:lumMod val="5000"/>
                <a:lumOff val="95000"/>
                <a:alpha val="100000"/>
              </a:schemeClr>
            </a:gs>
            <a:gs pos="41000">
              <a:schemeClr val="tx1"/>
            </a:gs>
            <a:gs pos="77000">
              <a:schemeClr val="tx1">
                <a:alpha val="69000"/>
              </a:schemeClr>
            </a:gs>
            <a:gs pos="6000">
              <a:schemeClr val="tx1"/>
            </a:gs>
          </a:gsLst>
          <a:lin ang="4200000" scaled="0"/>
        </a:gradFill>
        <a:effectLst/>
      </p:bgPr>
    </p:bg>
    <p:spTree>
      <p:nvGrpSpPr>
        <p:cNvPr id="1" name=""/>
        <p:cNvGrpSpPr/>
        <p:nvPr/>
      </p:nvGrpSpPr>
      <p:grpSpPr>
        <a:xfrm>
          <a:off x="0" y="0"/>
          <a:ext cx="0" cy="0"/>
          <a:chOff x="0" y="0"/>
          <a:chExt cx="0" cy="0"/>
        </a:xfrm>
      </p:grpSpPr>
      <p:pic>
        <p:nvPicPr>
          <p:cNvPr id="5" name="Picture 4" descr="giphy (1)"/>
          <p:cNvPicPr>
            <a:picLocks noChangeAspect="1"/>
          </p:cNvPicPr>
          <p:nvPr/>
        </p:nvPicPr>
        <p:blipFill>
          <a:blip r:embed="rId2"/>
          <a:stretch>
            <a:fillRect/>
          </a:stretch>
        </p:blipFill>
        <p:spPr>
          <a:xfrm>
            <a:off x="0" y="-1121410"/>
            <a:ext cx="12192635" cy="8188960"/>
          </a:xfrm>
          <a:prstGeom prst="rect">
            <a:avLst/>
          </a:prstGeom>
        </p:spPr>
      </p:pic>
      <p:sp>
        <p:nvSpPr>
          <p:cNvPr id="17" name="Freeform 16"/>
          <p:cNvSpPr/>
          <p:nvPr/>
        </p:nvSpPr>
        <p:spPr>
          <a:xfrm>
            <a:off x="-33020" y="-1175385"/>
            <a:ext cx="12266295" cy="8446770"/>
          </a:xfrm>
          <a:custGeom>
            <a:avLst/>
            <a:gdLst/>
            <a:ahLst/>
            <a:cxnLst>
              <a:cxn ang="3">
                <a:pos x="hc" y="t"/>
              </a:cxn>
              <a:cxn ang="cd2">
                <a:pos x="l" y="vc"/>
              </a:cxn>
              <a:cxn ang="cd4">
                <a:pos x="hc" y="b"/>
              </a:cxn>
              <a:cxn ang="0">
                <a:pos x="r" y="vc"/>
              </a:cxn>
            </a:cxnLst>
            <a:rect l="l" t="t" r="r" b="b"/>
            <a:pathLst>
              <a:path w="19242" h="13302">
                <a:moveTo>
                  <a:pt x="10212" y="2824"/>
                </a:moveTo>
                <a:cubicBezTo>
                  <a:pt x="8187" y="2824"/>
                  <a:pt x="6545" y="4537"/>
                  <a:pt x="6545" y="6651"/>
                </a:cubicBezTo>
                <a:cubicBezTo>
                  <a:pt x="6545" y="8765"/>
                  <a:pt x="8187" y="10478"/>
                  <a:pt x="10212" y="10478"/>
                </a:cubicBezTo>
                <a:cubicBezTo>
                  <a:pt x="12237" y="10478"/>
                  <a:pt x="13879" y="8765"/>
                  <a:pt x="13879" y="6651"/>
                </a:cubicBezTo>
                <a:cubicBezTo>
                  <a:pt x="13879" y="4537"/>
                  <a:pt x="12237" y="2824"/>
                  <a:pt x="10212" y="2824"/>
                </a:cubicBezTo>
                <a:close/>
                <a:moveTo>
                  <a:pt x="0" y="0"/>
                </a:moveTo>
                <a:lnTo>
                  <a:pt x="19242" y="0"/>
                </a:lnTo>
                <a:lnTo>
                  <a:pt x="19242" y="13302"/>
                </a:lnTo>
                <a:lnTo>
                  <a:pt x="0" y="13302"/>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3" name="Group 2"/>
          <p:cNvGrpSpPr/>
          <p:nvPr/>
        </p:nvGrpSpPr>
        <p:grpSpPr>
          <a:xfrm>
            <a:off x="-929189" y="533374"/>
            <a:ext cx="6467475" cy="2135547"/>
            <a:chOff x="2276264" y="396833"/>
            <a:chExt cx="6467475" cy="2135547"/>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574040"/>
              <a:ext cx="2089150" cy="706755"/>
            </a:xfrm>
            <a:prstGeom prst="rect">
              <a:avLst/>
            </a:prstGeom>
            <a:noFill/>
          </p:spPr>
          <p:txBody>
            <a:bodyPr wrap="square" rtlCol="0">
              <a:spAutoFit/>
            </a:bodyPr>
            <a:lstStyle/>
            <a:p>
              <a:pPr algn="ctr"/>
              <a:r>
                <a:rPr lang="en-US" sz="4000" b="1" dirty="0">
                  <a:solidFill>
                    <a:srgbClr val="FF0000"/>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9" name="TextBox 40"/>
            <p:cNvSpPr txBox="1"/>
            <p:nvPr/>
          </p:nvSpPr>
          <p:spPr>
            <a:xfrm>
              <a:off x="2276264" y="1210310"/>
              <a:ext cx="6467475" cy="1322070"/>
            </a:xfrm>
            <a:prstGeom prst="rect">
              <a:avLst/>
            </a:prstGeom>
            <a:noFill/>
          </p:spPr>
          <p:txBody>
            <a:bodyPr wrap="square" rtlCol="0">
              <a:spAutoFit/>
            </a:bodyPr>
            <a:lstStyle/>
            <a:p>
              <a:pPr algn="ctr"/>
              <a:r>
                <a:rPr lang="en-US" sz="4000" b="1" dirty="0">
                  <a:solidFill>
                    <a:srgbClr val="FF0000"/>
                  </a:solidFill>
                  <a:latin typeface="Myriad Pro" pitchFamily="34" charset="0"/>
                  <a:sym typeface="+mn-ea"/>
                </a:rPr>
                <a:t>REMEMBERING </a:t>
              </a:r>
            </a:p>
            <a:p>
              <a:pPr algn="ctr"/>
              <a:r>
                <a:rPr lang="en-US" sz="4000" b="1" dirty="0">
                  <a:solidFill>
                    <a:srgbClr val="FF0000"/>
                  </a:solidFill>
                  <a:latin typeface="Myriad Pro" pitchFamily="34" charset="0"/>
                  <a:sym typeface="+mn-ea"/>
                </a:rPr>
                <a:t>THE PAST</a:t>
              </a:r>
            </a:p>
          </p:txBody>
        </p:sp>
      </p:grpSp>
      <p:sp>
        <p:nvSpPr>
          <p:cNvPr id="12" name="Rounded Rectangle 13"/>
          <p:cNvSpPr/>
          <p:nvPr/>
        </p:nvSpPr>
        <p:spPr>
          <a:xfrm>
            <a:off x="511810" y="2760980"/>
            <a:ext cx="342138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856615" y="2822575"/>
            <a:ext cx="4350385" cy="491490"/>
          </a:xfrm>
          <a:prstGeom prst="rect">
            <a:avLst/>
          </a:prstGeom>
          <a:noFill/>
        </p:spPr>
        <p:txBody>
          <a:bodyPr wrap="square" rtlCol="0">
            <a:spAutoFit/>
          </a:bodyPr>
          <a:lstStyle/>
          <a:p>
            <a:r>
              <a:rPr lang="en-US" sz="2600" b="1" dirty="0">
                <a:solidFill>
                  <a:schemeClr val="bg1"/>
                </a:solidFill>
              </a:rPr>
              <a:t>LESSON 6: SKILLS 2</a:t>
            </a:r>
          </a:p>
        </p:txBody>
      </p:sp>
      <p:grpSp>
        <p:nvGrpSpPr>
          <p:cNvPr id="14" name="Group 13"/>
          <p:cNvGrpSpPr/>
          <p:nvPr/>
        </p:nvGrpSpPr>
        <p:grpSpPr>
          <a:xfrm>
            <a:off x="-32385" y="2591882"/>
            <a:ext cx="990895" cy="941618"/>
            <a:chOff x="2766630" y="1746890"/>
            <a:chExt cx="990895" cy="941618"/>
          </a:xfrm>
        </p:grpSpPr>
        <p:pic>
          <p:nvPicPr>
            <p:cNvPr id="15" name="Picture 1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50000" y="150000"/>
                                    </p:animScale>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2" grpId="0" bldLvl="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Listen for general and specific information about old school days;</a:t>
            </a:r>
          </a:p>
          <a:p>
            <a:pPr marL="457200" indent="-457200" algn="just">
              <a:lnSpc>
                <a:spcPct val="150000"/>
              </a:lnSpc>
              <a:buFont typeface="Courier New" panose="02070309020205020404" pitchFamily="49" charset="0"/>
              <a:buChar char="o"/>
            </a:pPr>
            <a:r>
              <a:rPr lang="en-US" sz="3600" dirty="0"/>
              <a:t>Write about old school days.</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5039360"/>
            <a:ext cx="6612890" cy="1353820"/>
          </a:xfrm>
          <a:prstGeom prst="rect">
            <a:avLst/>
          </a:prstGeom>
          <a:noFill/>
        </p:spPr>
        <p:txBody>
          <a:bodyPr wrap="square">
            <a:noAutofit/>
          </a:bodyPr>
          <a:lstStyle/>
          <a:p>
            <a:pPr algn="ctr">
              <a:lnSpc>
                <a:spcPct val="200000"/>
              </a:lnSpc>
            </a:pPr>
            <a:r>
              <a:rPr lang="en-US" sz="4800" b="1" dirty="0">
                <a:solidFill>
                  <a:srgbClr val="FF0000"/>
                </a:solidFill>
              </a:rPr>
              <a:t>CHATTING</a:t>
            </a:r>
          </a:p>
        </p:txBody>
      </p:sp>
      <p:pic>
        <p:nvPicPr>
          <p:cNvPr id="8" name="Content Placeholder 7" descr="giphy"/>
          <p:cNvPicPr>
            <a:picLocks noGrp="1" noChangeAspect="1"/>
          </p:cNvPicPr>
          <p:nvPr>
            <p:ph idx="1"/>
          </p:nvPr>
        </p:nvPicPr>
        <p:blipFill>
          <a:blip r:embed="rId3"/>
          <a:stretch>
            <a:fillRect/>
          </a:stretch>
        </p:blipFill>
        <p:spPr>
          <a:xfrm>
            <a:off x="3352800" y="1153160"/>
            <a:ext cx="5885180" cy="44138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1213485" y="4832985"/>
            <a:ext cx="6612890" cy="774700"/>
          </a:xfrm>
          <a:prstGeom prst="rect">
            <a:avLst/>
          </a:prstGeom>
          <a:noFill/>
        </p:spPr>
        <p:txBody>
          <a:bodyPr wrap="square">
            <a:noAutofit/>
          </a:bodyPr>
          <a:lstStyle/>
          <a:p>
            <a:pPr algn="ctr">
              <a:lnSpc>
                <a:spcPct val="100000"/>
              </a:lnSpc>
            </a:pPr>
            <a:r>
              <a:rPr lang="en-US" sz="4800" b="1" dirty="0">
                <a:solidFill>
                  <a:srgbClr val="FF0000"/>
                </a:solidFill>
              </a:rPr>
              <a:t>CHATTING</a:t>
            </a:r>
          </a:p>
        </p:txBody>
      </p:sp>
      <p:pic>
        <p:nvPicPr>
          <p:cNvPr id="8" name="Content Placeholder 7" descr="giphy"/>
          <p:cNvPicPr>
            <a:picLocks noGrp="1" noChangeAspect="1"/>
          </p:cNvPicPr>
          <p:nvPr>
            <p:ph idx="1"/>
          </p:nvPr>
        </p:nvPicPr>
        <p:blipFill>
          <a:blip r:embed="rId3"/>
          <a:stretch>
            <a:fillRect/>
          </a:stretch>
        </p:blipFill>
        <p:spPr>
          <a:xfrm>
            <a:off x="278765" y="2000250"/>
            <a:ext cx="3627755" cy="2720975"/>
          </a:xfrm>
          <a:prstGeom prst="rect">
            <a:avLst/>
          </a:prstGeom>
        </p:spPr>
      </p:pic>
      <p:sp>
        <p:nvSpPr>
          <p:cNvPr id="100" name="Text Box 99"/>
          <p:cNvSpPr txBox="1"/>
          <p:nvPr/>
        </p:nvSpPr>
        <p:spPr>
          <a:xfrm>
            <a:off x="4213860" y="2000250"/>
            <a:ext cx="7625080" cy="2306955"/>
          </a:xfrm>
          <a:prstGeom prst="rect">
            <a:avLst/>
          </a:prstGeom>
          <a:noFill/>
          <a:ln w="9525">
            <a:noFill/>
          </a:ln>
        </p:spPr>
        <p:txBody>
          <a:bodyPr wrap="square">
            <a:spAutoFit/>
          </a:bodyPr>
          <a:lstStyle/>
          <a:p>
            <a:pPr marL="635" indent="-635" algn="just"/>
            <a:r>
              <a:rPr lang="en-US" sz="4800" b="0">
                <a:solidFill>
                  <a:srgbClr val="000000"/>
                </a:solidFill>
                <a:latin typeface="Calibri" panose="020F0502020204030204" pitchFamily="34" charset="0"/>
                <a:cs typeface="Calibri" panose="020F0502020204030204" pitchFamily="34" charset="0"/>
              </a:rPr>
              <a:t>What do you know about schools and school days in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COMPARE AND CONTRAST</a:t>
            </a:r>
          </a:p>
        </p:txBody>
      </p:sp>
      <p:pic>
        <p:nvPicPr>
          <p:cNvPr id="7" name="Content Placeholder 6" descr="giphy (1)"/>
          <p:cNvPicPr>
            <a:picLocks noGrp="1" noChangeAspect="1"/>
          </p:cNvPicPr>
          <p:nvPr>
            <p:ph idx="1"/>
          </p:nvPr>
        </p:nvPicPr>
        <p:blipFill>
          <a:blip r:embed="rId3"/>
          <a:stretch>
            <a:fillRect/>
          </a:stretch>
        </p:blipFill>
        <p:spPr>
          <a:xfrm>
            <a:off x="3140075" y="1450975"/>
            <a:ext cx="6141085" cy="345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75565" y="1118870"/>
            <a:ext cx="11825605" cy="915670"/>
          </a:xfrm>
          <a:prstGeom prst="rect">
            <a:avLst/>
          </a:prstGeom>
          <a:noFill/>
        </p:spPr>
        <p:txBody>
          <a:bodyPr wrap="square">
            <a:noAutofit/>
          </a:bodyPr>
          <a:lstStyle/>
          <a:p>
            <a:pPr algn="just">
              <a:lnSpc>
                <a:spcPct val="100000"/>
              </a:lnSpc>
            </a:pPr>
            <a:r>
              <a:rPr lang="en-US" sz="3200" dirty="0"/>
              <a:t>- Create a Venn diagram to compare and contrast school days in the past and school days today with information.</a:t>
            </a:r>
          </a:p>
        </p:txBody>
      </p:sp>
      <p:sp>
        <p:nvSpPr>
          <p:cNvPr id="3" name="Oval 2"/>
          <p:cNvSpPr/>
          <p:nvPr/>
        </p:nvSpPr>
        <p:spPr>
          <a:xfrm>
            <a:off x="3724910" y="2032635"/>
            <a:ext cx="2539365" cy="2133600"/>
          </a:xfrm>
          <a:prstGeom prst="ellipse">
            <a:avLst/>
          </a:prstGeom>
          <a:noFill/>
          <a:ln>
            <a:solidFill>
              <a:srgbClr val="FFC000"/>
            </a:solidFill>
          </a:ln>
          <a:extLst>
            <a:ext uri="{909E8E84-426E-40DD-AFC4-6F175D3DCCD1}">
              <a14:hiddenFill xmlns:a14="http://schemas.microsoft.com/office/drawing/2010/main">
                <a:solidFill>
                  <a:srgbClr val="FFC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IN THE PAST</a:t>
            </a:r>
          </a:p>
        </p:txBody>
      </p:sp>
      <p:sp>
        <p:nvSpPr>
          <p:cNvPr id="4" name="Oval 3"/>
          <p:cNvSpPr/>
          <p:nvPr/>
        </p:nvSpPr>
        <p:spPr>
          <a:xfrm>
            <a:off x="5744845" y="2032000"/>
            <a:ext cx="2559685" cy="2158365"/>
          </a:xfrm>
          <a:prstGeom prst="ellipse">
            <a:avLst/>
          </a:prstGeom>
          <a:noFill/>
          <a:ln>
            <a:solidFill>
              <a:srgbClr val="00B05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TODAY</a:t>
            </a:r>
          </a:p>
        </p:txBody>
      </p:sp>
      <p:sp>
        <p:nvSpPr>
          <p:cNvPr id="100" name="Text Box 99"/>
          <p:cNvSpPr txBox="1"/>
          <p:nvPr/>
        </p:nvSpPr>
        <p:spPr>
          <a:xfrm>
            <a:off x="838200" y="4130040"/>
            <a:ext cx="9097645" cy="2553335"/>
          </a:xfrm>
          <a:prstGeom prst="rect">
            <a:avLst/>
          </a:prstGeom>
          <a:noFill/>
          <a:ln w="9525">
            <a:noFill/>
          </a:ln>
        </p:spPr>
        <p:txBody>
          <a:bodyPr wrap="square">
            <a:spAutoFit/>
          </a:bodyPr>
          <a:lstStyle/>
          <a:p>
            <a:pPr marL="1270" indent="-1270"/>
            <a:r>
              <a:rPr lang="en-US" sz="3200" b="1" dirty="0">
                <a:solidFill>
                  <a:srgbClr val="231F20"/>
                </a:solidFill>
                <a:latin typeface="Times New Roman" panose="02020603050405020304" charset="0"/>
              </a:rPr>
              <a:t>Information Venn diagram:</a:t>
            </a:r>
            <a:endParaRPr lang="en-US" sz="3200" b="0" dirty="0">
              <a:latin typeface="Times New Roman" panose="02020603050405020304" charset="0"/>
              <a:cs typeface="Calibri" panose="020F0502020204030204" pitchFamily="34" charset="0"/>
            </a:endParaRPr>
          </a:p>
          <a:p>
            <a:pPr marL="1270" indent="-1270"/>
            <a:r>
              <a:rPr lang="en-US" sz="3200" b="0" dirty="0">
                <a:latin typeface="Times New Roman" panose="02020603050405020304" charset="0"/>
                <a:cs typeface="Calibri" panose="020F0502020204030204" pitchFamily="34" charset="0"/>
              </a:rPr>
              <a:t>- What students wore to school?</a:t>
            </a:r>
          </a:p>
          <a:p>
            <a:pPr marL="1270" indent="-1270"/>
            <a:r>
              <a:rPr lang="en-US" sz="3200" b="0" dirty="0">
                <a:latin typeface="Times New Roman" panose="02020603050405020304" charset="0"/>
                <a:cs typeface="Calibri" panose="020F0502020204030204" pitchFamily="34" charset="0"/>
              </a:rPr>
              <a:t>- What subjects students studied?</a:t>
            </a:r>
          </a:p>
          <a:p>
            <a:pPr marL="1270" indent="-1270"/>
            <a:r>
              <a:rPr lang="en-US" sz="3200" b="0" dirty="0">
                <a:latin typeface="Times New Roman" panose="02020603050405020304" charset="0"/>
                <a:cs typeface="Calibri" panose="020F0502020204030204" pitchFamily="34" charset="0"/>
              </a:rPr>
              <a:t>- How students got to school?</a:t>
            </a:r>
          </a:p>
          <a:p>
            <a:pPr marL="1270" indent="-1270"/>
            <a:r>
              <a:rPr lang="en-US" sz="3200" b="0" dirty="0">
                <a:latin typeface="Times New Roman" panose="02020603050405020304" charset="0"/>
                <a:cs typeface="Calibri" panose="020F0502020204030204" pitchFamily="34" charset="0"/>
              </a:rPr>
              <a:t>…</a:t>
            </a:r>
          </a:p>
        </p:txBody>
      </p:sp>
      <p:sp>
        <p:nvSpPr>
          <p:cNvPr id="9" name="Text Box 8"/>
          <p:cNvSpPr txBox="1"/>
          <p:nvPr/>
        </p:nvSpPr>
        <p:spPr>
          <a:xfrm>
            <a:off x="-5718810" y="2430780"/>
            <a:ext cx="3777615"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10" name="Text Box 9"/>
          <p:cNvSpPr txBox="1"/>
          <p:nvPr/>
        </p:nvSpPr>
        <p:spPr>
          <a:xfrm>
            <a:off x="-4658360" y="-1442720"/>
            <a:ext cx="3864610" cy="572135"/>
          </a:xfrm>
          <a:prstGeom prst="rect">
            <a:avLst/>
          </a:prstGeom>
          <a:solidFill>
            <a:srgbClr val="ADE4DB"/>
          </a:solidFill>
        </p:spPr>
        <p:txBody>
          <a:bodyPr wrap="square" rtlCol="0" anchor="t">
            <a:noAutofit/>
          </a:bodyPr>
          <a:lstStyle/>
          <a:p>
            <a:r>
              <a:rPr lang="en-US" sz="3200">
                <a:sym typeface="+mn-ea"/>
              </a:rPr>
              <a:t>2. talking face to face</a:t>
            </a:r>
            <a:endParaRPr lang="en-US" sz="3200"/>
          </a:p>
          <a:p>
            <a:endParaRPr lang="en-US" sz="3200">
              <a:sym typeface="+mn-ea"/>
            </a:endParaRPr>
          </a:p>
        </p:txBody>
      </p:sp>
      <p:sp>
        <p:nvSpPr>
          <p:cNvPr id="11" name="Text Box 10"/>
          <p:cNvSpPr txBox="1"/>
          <p:nvPr/>
        </p:nvSpPr>
        <p:spPr>
          <a:xfrm>
            <a:off x="-6659245" y="4926965"/>
            <a:ext cx="3763010" cy="583565"/>
          </a:xfrm>
          <a:prstGeom prst="rect">
            <a:avLst/>
          </a:prstGeom>
          <a:solidFill>
            <a:srgbClr val="FFEBEB"/>
          </a:solidFill>
        </p:spPr>
        <p:txBody>
          <a:bodyPr wrap="square" rtlCol="0" anchor="t">
            <a:spAutoFit/>
          </a:bodyPr>
          <a:lstStyle/>
          <a:p>
            <a:r>
              <a:rPr lang="en-US" sz="3200">
                <a:sym typeface="+mn-ea"/>
              </a:rPr>
              <a:t>3. traditional game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31570" y="11360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Match each phrase with the right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361316" y="3277870"/>
            <a:ext cx="3760470"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7" name="Text Box 6"/>
          <p:cNvSpPr txBox="1"/>
          <p:nvPr/>
        </p:nvSpPr>
        <p:spPr>
          <a:xfrm>
            <a:off x="344170" y="4040505"/>
            <a:ext cx="3777615" cy="572135"/>
          </a:xfrm>
          <a:prstGeom prst="rect">
            <a:avLst/>
          </a:prstGeom>
          <a:solidFill>
            <a:srgbClr val="ADE4DB"/>
          </a:solidFill>
        </p:spPr>
        <p:txBody>
          <a:bodyPr wrap="square" rtlCol="0" anchor="t">
            <a:noAutofit/>
          </a:bodyPr>
          <a:lstStyle/>
          <a:p>
            <a:r>
              <a:rPr lang="en-US" sz="3200" dirty="0">
                <a:sym typeface="+mn-ea"/>
              </a:rPr>
              <a:t>2. talking face to face</a:t>
            </a:r>
            <a:endParaRPr lang="en-US" sz="3200" dirty="0"/>
          </a:p>
          <a:p>
            <a:endParaRPr lang="en-US" sz="3200" dirty="0">
              <a:sym typeface="+mn-ea"/>
            </a:endParaRPr>
          </a:p>
        </p:txBody>
      </p:sp>
      <p:sp>
        <p:nvSpPr>
          <p:cNvPr id="11" name="Text Box 10"/>
          <p:cNvSpPr txBox="1"/>
          <p:nvPr/>
        </p:nvSpPr>
        <p:spPr>
          <a:xfrm>
            <a:off x="325120" y="4734560"/>
            <a:ext cx="4935138" cy="584775"/>
          </a:xfrm>
          <a:prstGeom prst="rect">
            <a:avLst/>
          </a:prstGeom>
          <a:solidFill>
            <a:srgbClr val="FFEBEB"/>
          </a:solidFill>
        </p:spPr>
        <p:txBody>
          <a:bodyPr wrap="square" rtlCol="0" anchor="t">
            <a:spAutoFit/>
          </a:bodyPr>
          <a:lstStyle/>
          <a:p>
            <a:r>
              <a:rPr lang="en-US" sz="3200" dirty="0">
                <a:sym typeface="+mn-ea"/>
              </a:rPr>
              <a:t>3. playing a traditional game</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p:blipFill>
        <p:spPr>
          <a:xfrm>
            <a:off x="4899025" y="1637675"/>
            <a:ext cx="3103880" cy="2054204"/>
          </a:xfrm>
          <a:prstGeom prst="rect">
            <a:avLst/>
          </a:prstGeom>
        </p:spPr>
      </p:pic>
      <p:pic>
        <p:nvPicPr>
          <p:cNvPr id="25" name="Content Placeholder 24"/>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8321342" y="1551317"/>
            <a:ext cx="3239770" cy="217487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p:blipFill>
        <p:spPr>
          <a:xfrm>
            <a:off x="6666857" y="4158422"/>
            <a:ext cx="3000679" cy="2032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657031 0.072037 " pathEditMode="relative" rAng="0" ptsTypes="">
                                      <p:cBhvr>
                                        <p:cTn id="6" dur="2000" fill="hold"/>
                                        <p:tgtEl>
                                          <p:spTgt spid="3"/>
                                        </p:tgtEl>
                                        <p:attrNameLst>
                                          <p:attrName>ppt_x</p:attrName>
                                          <p:attrName>ppt_y</p:attrName>
                                        </p:attrNameLst>
                                      </p:cBhvr>
                                      <p:rCtr x="27500" y="31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345469 -0.0447222 " pathEditMode="relative" rAng="0" ptsTypes="">
                                      <p:cBhvr>
                                        <p:cTn id="10" dur="2000" fill="hold"/>
                                        <p:tgtEl>
                                          <p:spTgt spid="7"/>
                                        </p:tgtEl>
                                        <p:attrNameLst>
                                          <p:attrName>ppt_x</p:attrName>
                                          <p:attrName>ppt_y</p:attrName>
                                        </p:attrNameLst>
                                      </p:cBhvr>
                                      <p:rCtr x="13300" y="-28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492865 0.219907 " pathEditMode="relative" rAng="0" ptsTypes="">
                                      <p:cBhvr>
                                        <p:cTn id="14" dur="2000" fill="hold"/>
                                        <p:tgtEl>
                                          <p:spTgt spid="11"/>
                                        </p:tgtEl>
                                        <p:attrNameLst>
                                          <p:attrName>ppt_x</p:attrName>
                                          <p:attrName>ppt_y</p:attrName>
                                        </p:attrNameLst>
                                      </p:cBhvr>
                                      <p:rCtr x="26600" y="9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1226</Words>
  <Application>Microsoft Office PowerPoint</Application>
  <PresentationFormat>Widescreen</PresentationFormat>
  <Paragraphs>177</Paragraphs>
  <Slides>20</Slides>
  <Notes>14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Nhung Nguyễn</cp:lastModifiedBy>
  <cp:revision>308</cp:revision>
  <dcterms:created xsi:type="dcterms:W3CDTF">2020-12-09T02:04:00Z</dcterms:created>
  <dcterms:modified xsi:type="dcterms:W3CDTF">2024-02-28T17:02:37Z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