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71" r:id="rId2"/>
    <p:sldId id="636" r:id="rId3"/>
    <p:sldId id="691" r:id="rId4"/>
    <p:sldId id="389" r:id="rId5"/>
    <p:sldId id="531" r:id="rId6"/>
    <p:sldId id="436" r:id="rId7"/>
    <p:sldId id="717" r:id="rId8"/>
    <p:sldId id="624" r:id="rId9"/>
    <p:sldId id="625" r:id="rId10"/>
    <p:sldId id="626" r:id="rId11"/>
    <p:sldId id="599" r:id="rId12"/>
    <p:sldId id="627" r:id="rId13"/>
    <p:sldId id="683" r:id="rId14"/>
    <p:sldId id="456" r:id="rId15"/>
    <p:sldId id="718" r:id="rId16"/>
    <p:sldId id="719" r:id="rId17"/>
    <p:sldId id="743" r:id="rId18"/>
    <p:sldId id="457" r:id="rId19"/>
    <p:sldId id="605" r:id="rId20"/>
    <p:sldId id="688" r:id="rId21"/>
    <p:sldId id="742" r:id="rId22"/>
    <p:sldId id="631" r:id="rId23"/>
    <p:sldId id="737" r:id="rId24"/>
    <p:sldId id="744" r:id="rId25"/>
    <p:sldId id="314" r:id="rId26"/>
    <p:sldId id="330"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9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9B6"/>
    <a:srgbClr val="F5E9CF"/>
    <a:srgbClr val="E96479"/>
    <a:srgbClr val="4D455D"/>
    <a:srgbClr val="B3E5BE"/>
    <a:srgbClr val="1B9C85"/>
    <a:srgbClr val="FFE194"/>
    <a:srgbClr val="E8F6EF"/>
    <a:srgbClr val="4C4C6D"/>
    <a:srgbClr val="545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467" autoAdjust="0"/>
  </p:normalViewPr>
  <p:slideViewPr>
    <p:cSldViewPr snapToGrid="0" showGuides="1">
      <p:cViewPr varScale="1">
        <p:scale>
          <a:sx n="51" d="100"/>
          <a:sy n="51" d="100"/>
        </p:scale>
        <p:origin x="1220" y="56"/>
      </p:cViewPr>
      <p:guideLst>
        <p:guide orient="horz" pos="2159"/>
        <p:guide pos="3933"/>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906767890"/>
              </p:ext>
            </p:extLst>
          </p:nvPr>
        </p:nvGraphicFramePr>
        <p:xfrm>
          <a:off x="704850" y="1577340"/>
          <a:ext cx="11174730" cy="31071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756920">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deep-rooted (adj)</a:t>
                      </a: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/ˌdiːp ˈruːtɪd/</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lâu</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đời</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ăn</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sâu</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bén</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rễ</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2. associated (n) </a:t>
                      </a:r>
                      <a:endParaRPr lang="en-US" sz="3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əˈsəʊsieɪtɪd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liên</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kết</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deep_rooted">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0160" y="2527935"/>
            <a:ext cx="842010" cy="842010"/>
          </a:xfrm>
          <a:prstGeom prst="rect">
            <a:avLst/>
          </a:prstGeom>
        </p:spPr>
      </p:pic>
      <p:pic>
        <p:nvPicPr>
          <p:cNvPr id="9" name="associated">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10160" y="3603625"/>
            <a:ext cx="841375" cy="841375"/>
          </a:xfrm>
          <a:prstGeom prst="rect">
            <a:avLst/>
          </a:prstGeom>
        </p:spPr>
      </p:pic>
      <p:pic>
        <p:nvPicPr>
          <p:cNvPr id="8" name="Content Placeholder 7" descr="question-mark"/>
          <p:cNvPicPr>
            <a:picLocks noGrp="1" noChangeAspect="1"/>
          </p:cNvPicPr>
          <p:nvPr>
            <p:ph idx="1"/>
          </p:nvPr>
        </p:nvPicPr>
        <p:blipFill>
          <a:blip r:embed="rId8"/>
          <a:stretch>
            <a:fillRect/>
          </a:stretch>
        </p:blipFill>
        <p:spPr>
          <a:xfrm rot="240000">
            <a:off x="12464415" y="1939925"/>
            <a:ext cx="1196975" cy="11963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2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audio>
              <p:cMediaNode>
                <p:cTn id="12" fill="hold" display="1">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groups. Discuss the following questions.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131570" y="1673860"/>
            <a:ext cx="7929880" cy="629920"/>
          </a:xfrm>
          <a:prstGeom prst="rect">
            <a:avLst/>
          </a:prstGeom>
          <a:noFill/>
        </p:spPr>
        <p:txBody>
          <a:bodyPr wrap="square" rtlCol="0" anchor="t">
            <a:spAutoFit/>
          </a:bodyPr>
          <a:lstStyle/>
          <a:p>
            <a:r>
              <a:rPr lang="en-US" sz="3500">
                <a:latin typeface="Calibri" panose="020F0502020204030204" pitchFamily="34" charset="0"/>
                <a:cs typeface="Calibri" panose="020F0502020204030204" pitchFamily="34" charset="0"/>
              </a:rPr>
              <a:t>What do you know about England?</a:t>
            </a:r>
          </a:p>
        </p:txBody>
      </p:sp>
      <p:pic>
        <p:nvPicPr>
          <p:cNvPr id="10" name="Content Placeholder 9" descr="question-mark"/>
          <p:cNvPicPr>
            <a:picLocks noGrp="1" noChangeAspect="1"/>
          </p:cNvPicPr>
          <p:nvPr>
            <p:ph idx="1"/>
          </p:nvPr>
        </p:nvPicPr>
        <p:blipFill>
          <a:blip r:embed="rId3"/>
          <a:stretch>
            <a:fillRect/>
          </a:stretch>
        </p:blipFill>
        <p:spPr>
          <a:xfrm rot="1260000">
            <a:off x="7499985" y="1471295"/>
            <a:ext cx="969645" cy="880110"/>
          </a:xfrm>
          <a:prstGeom prst="rect">
            <a:avLst/>
          </a:prstGeom>
        </p:spPr>
      </p:pic>
      <p:sp>
        <p:nvSpPr>
          <p:cNvPr id="100" name="Text Box 99"/>
          <p:cNvSpPr txBox="1"/>
          <p:nvPr/>
        </p:nvSpPr>
        <p:spPr>
          <a:xfrm>
            <a:off x="355600" y="2312670"/>
            <a:ext cx="11461115" cy="4246245"/>
          </a:xfrm>
          <a:prstGeom prst="rect">
            <a:avLst/>
          </a:prstGeom>
          <a:solidFill>
            <a:schemeClr val="accent2"/>
          </a:solidFill>
          <a:ln w="9525">
            <a:noFill/>
          </a:ln>
        </p:spPr>
        <p:txBody>
          <a:bodyPr wrap="square">
            <a:spAutoFit/>
          </a:bodyPr>
          <a:lstStyle/>
          <a:p>
            <a:pPr marL="1270" indent="-1270" algn="just"/>
            <a:r>
              <a:rPr lang="en-US" sz="3000" b="1" i="1" dirty="0">
                <a:solidFill>
                  <a:srgbClr val="000000"/>
                </a:solidFill>
                <a:latin typeface="Calibri" panose="020F0502020204030204" pitchFamily="34" charset="0"/>
                <a:cs typeface="Calibri" panose="020F0502020204030204" pitchFamily="34" charset="0"/>
              </a:rPr>
              <a:t>Suggested answer:</a:t>
            </a:r>
            <a:endParaRPr lang="en-US" sz="3000" b="0" dirty="0">
              <a:solidFill>
                <a:srgbClr val="000000"/>
              </a:solidFill>
              <a:latin typeface="Calibri" panose="020F0502020204030204" pitchFamily="34" charset="0"/>
              <a:cs typeface="Calibri" panose="020F0502020204030204" pitchFamily="34" charset="0"/>
            </a:endParaRPr>
          </a:p>
          <a:p>
            <a:pPr marL="1270" indent="-1270" algn="just"/>
            <a:r>
              <a:rPr lang="en-US" sz="3000" b="0" dirty="0">
                <a:solidFill>
                  <a:srgbClr val="000000"/>
                </a:solidFill>
                <a:latin typeface="Calibri" panose="020F0502020204030204" pitchFamily="34" charset="0"/>
                <a:cs typeface="Calibri" panose="020F0502020204030204" pitchFamily="34" charset="0"/>
              </a:rPr>
              <a:t>+ </a:t>
            </a:r>
            <a:r>
              <a:rPr lang="en-US" sz="3000" b="1" dirty="0">
                <a:solidFill>
                  <a:srgbClr val="000000"/>
                </a:solidFill>
                <a:latin typeface="Calibri" panose="020F0502020204030204" pitchFamily="34" charset="0"/>
                <a:cs typeface="Calibri" panose="020F0502020204030204" pitchFamily="34" charset="0"/>
              </a:rPr>
              <a:t>England:</a:t>
            </a:r>
            <a:r>
              <a:rPr lang="en-US" sz="3000" b="0" dirty="0">
                <a:solidFill>
                  <a:srgbClr val="000000"/>
                </a:solidFill>
                <a:latin typeface="Calibri" panose="020F0502020204030204" pitchFamily="34" charset="0"/>
                <a:cs typeface="Calibri" panose="020F0502020204030204" pitchFamily="34" charset="0"/>
              </a:rPr>
              <a:t> one of the 4 parts of the UK (England, Scotland, Wales, the Northern Ireland)</a:t>
            </a:r>
          </a:p>
          <a:p>
            <a:pPr marL="1270" indent="-1270" algn="just"/>
            <a:r>
              <a:rPr lang="en-US" sz="3000" b="0" dirty="0">
                <a:solidFill>
                  <a:srgbClr val="000000"/>
                </a:solidFill>
                <a:latin typeface="Calibri" panose="020F0502020204030204" pitchFamily="34" charset="0"/>
                <a:cs typeface="Calibri" panose="020F0502020204030204" pitchFamily="34" charset="0"/>
              </a:rPr>
              <a:t>+ </a:t>
            </a:r>
            <a:r>
              <a:rPr lang="en-US" sz="3000" b="1" dirty="0">
                <a:solidFill>
                  <a:srgbClr val="000000"/>
                </a:solidFill>
                <a:latin typeface="Calibri" panose="020F0502020204030204" pitchFamily="34" charset="0"/>
                <a:cs typeface="Calibri" panose="020F0502020204030204" pitchFamily="34" charset="0"/>
              </a:rPr>
              <a:t>Capital:</a:t>
            </a:r>
            <a:r>
              <a:rPr lang="en-US" sz="3000" b="0" dirty="0">
                <a:solidFill>
                  <a:srgbClr val="000000"/>
                </a:solidFill>
                <a:latin typeface="Calibri" panose="020F0502020204030204" pitchFamily="34" charset="0"/>
                <a:cs typeface="Calibri" panose="020F0502020204030204" pitchFamily="34" charset="0"/>
              </a:rPr>
              <a:t> London</a:t>
            </a:r>
          </a:p>
          <a:p>
            <a:pPr marL="1270" indent="-1270" algn="just"/>
            <a:r>
              <a:rPr lang="en-US" sz="3000" b="0" dirty="0">
                <a:solidFill>
                  <a:srgbClr val="000000"/>
                </a:solidFill>
                <a:latin typeface="Calibri" panose="020F0502020204030204" pitchFamily="34" charset="0"/>
                <a:cs typeface="Calibri" panose="020F0502020204030204" pitchFamily="34" charset="0"/>
              </a:rPr>
              <a:t>+ </a:t>
            </a:r>
            <a:r>
              <a:rPr lang="en-US" sz="3000" b="1" dirty="0">
                <a:solidFill>
                  <a:srgbClr val="000000"/>
                </a:solidFill>
                <a:latin typeface="Calibri" panose="020F0502020204030204" pitchFamily="34" charset="0"/>
                <a:cs typeface="Calibri" panose="020F0502020204030204" pitchFamily="34" charset="0"/>
              </a:rPr>
              <a:t>Population:</a:t>
            </a:r>
            <a:r>
              <a:rPr lang="en-US" sz="3000" b="0" dirty="0">
                <a:solidFill>
                  <a:srgbClr val="000000"/>
                </a:solidFill>
                <a:latin typeface="Calibri" panose="020F0502020204030204" pitchFamily="34" charset="0"/>
                <a:cs typeface="Calibri" panose="020F0502020204030204" pitchFamily="34" charset="0"/>
              </a:rPr>
              <a:t> over 56 million (2021)</a:t>
            </a:r>
          </a:p>
          <a:p>
            <a:pPr marL="1270" indent="-1270" algn="just"/>
            <a:r>
              <a:rPr lang="en-US" sz="3000" b="0" dirty="0">
                <a:solidFill>
                  <a:srgbClr val="000000"/>
                </a:solidFill>
                <a:latin typeface="Calibri" panose="020F0502020204030204" pitchFamily="34" charset="0"/>
                <a:cs typeface="Calibri" panose="020F0502020204030204" pitchFamily="34" charset="0"/>
              </a:rPr>
              <a:t>+ </a:t>
            </a:r>
            <a:r>
              <a:rPr lang="en-US" sz="3000" b="1" dirty="0">
                <a:solidFill>
                  <a:srgbClr val="000000"/>
                </a:solidFill>
                <a:latin typeface="Calibri" panose="020F0502020204030204" pitchFamily="34" charset="0"/>
                <a:cs typeface="Calibri" panose="020F0502020204030204" pitchFamily="34" charset="0"/>
              </a:rPr>
              <a:t>Area:</a:t>
            </a:r>
            <a:r>
              <a:rPr lang="en-US" sz="3000" b="0" dirty="0">
                <a:solidFill>
                  <a:srgbClr val="000000"/>
                </a:solidFill>
                <a:latin typeface="Calibri" panose="020F0502020204030204" pitchFamily="34" charset="0"/>
                <a:cs typeface="Calibri" panose="020F0502020204030204" pitchFamily="34" charset="0"/>
              </a:rPr>
              <a:t> 130,279 km</a:t>
            </a:r>
            <a:r>
              <a:rPr lang="en-US" sz="3000" b="0" baseline="30000" dirty="0">
                <a:solidFill>
                  <a:srgbClr val="000000"/>
                </a:solidFill>
                <a:latin typeface="Calibri" panose="020F0502020204030204" pitchFamily="34" charset="0"/>
                <a:cs typeface="Calibri" panose="020F0502020204030204" pitchFamily="34" charset="0"/>
              </a:rPr>
              <a:t>2</a:t>
            </a:r>
            <a:endParaRPr lang="en-US" sz="3000" b="0" dirty="0">
              <a:solidFill>
                <a:srgbClr val="000000"/>
              </a:solidFill>
              <a:latin typeface="Calibri" panose="020F0502020204030204" pitchFamily="34" charset="0"/>
              <a:cs typeface="Calibri" panose="020F0502020204030204" pitchFamily="34" charset="0"/>
            </a:endParaRPr>
          </a:p>
          <a:p>
            <a:pPr marL="1270" indent="-1270" algn="just"/>
            <a:r>
              <a:rPr lang="en-US" sz="3000" b="0" dirty="0">
                <a:solidFill>
                  <a:srgbClr val="000000"/>
                </a:solidFill>
                <a:latin typeface="Calibri" panose="020F0502020204030204" pitchFamily="34" charset="0"/>
                <a:cs typeface="Calibri" panose="020F0502020204030204" pitchFamily="34" charset="0"/>
              </a:rPr>
              <a:t>+ </a:t>
            </a:r>
            <a:r>
              <a:rPr lang="en-US" sz="3000" b="1" dirty="0">
                <a:solidFill>
                  <a:srgbClr val="000000"/>
                </a:solidFill>
                <a:latin typeface="Calibri" panose="020F0502020204030204" pitchFamily="34" charset="0"/>
                <a:cs typeface="Calibri" panose="020F0502020204030204" pitchFamily="34" charset="0"/>
              </a:rPr>
              <a:t>Official language: </a:t>
            </a:r>
            <a:r>
              <a:rPr lang="en-US" sz="3000" b="0" dirty="0">
                <a:solidFill>
                  <a:srgbClr val="000000"/>
                </a:solidFill>
                <a:latin typeface="Calibri" panose="020F0502020204030204" pitchFamily="34" charset="0"/>
                <a:cs typeface="Calibri" panose="020F0502020204030204" pitchFamily="34" charset="0"/>
              </a:rPr>
              <a:t>English </a:t>
            </a:r>
          </a:p>
          <a:p>
            <a:pPr marL="1270" indent="-1270" algn="just"/>
            <a:r>
              <a:rPr lang="en-US" sz="3000" b="0" dirty="0">
                <a:solidFill>
                  <a:srgbClr val="000000"/>
                </a:solidFill>
                <a:latin typeface="Calibri" panose="020F0502020204030204" pitchFamily="34" charset="0"/>
                <a:cs typeface="Calibri" panose="020F0502020204030204" pitchFamily="34" charset="0"/>
              </a:rPr>
              <a:t>+ </a:t>
            </a:r>
            <a:r>
              <a:rPr lang="en-US" sz="3000" b="1" dirty="0">
                <a:solidFill>
                  <a:srgbClr val="000000"/>
                </a:solidFill>
                <a:latin typeface="Calibri" panose="020F0502020204030204" pitchFamily="34" charset="0"/>
                <a:cs typeface="Calibri" panose="020F0502020204030204" pitchFamily="34" charset="0"/>
              </a:rPr>
              <a:t>National dishes: </a:t>
            </a:r>
            <a:r>
              <a:rPr lang="en-US" sz="3000" dirty="0">
                <a:solidFill>
                  <a:srgbClr val="000000"/>
                </a:solidFill>
                <a:latin typeface="Calibri" panose="020F0502020204030204" pitchFamily="34" charset="0"/>
                <a:cs typeface="Calibri" panose="020F0502020204030204" pitchFamily="34" charset="0"/>
              </a:rPr>
              <a:t>f</a:t>
            </a:r>
            <a:r>
              <a:rPr lang="en-US" sz="3000" b="0" dirty="0">
                <a:solidFill>
                  <a:srgbClr val="000000"/>
                </a:solidFill>
                <a:latin typeface="Calibri" panose="020F0502020204030204" pitchFamily="34" charset="0"/>
                <a:cs typeface="Calibri" panose="020F0502020204030204" pitchFamily="34" charset="0"/>
              </a:rPr>
              <a:t>ish and chips, Sunday roast, full English breakfast, … </a:t>
            </a:r>
          </a:p>
          <a:p>
            <a:pPr marL="1270" indent="-1270" algn="just"/>
            <a:r>
              <a:rPr lang="en-US" sz="3000" b="0" dirty="0">
                <a:solidFill>
                  <a:srgbClr val="000000"/>
                </a:solidFill>
                <a:latin typeface="Calibri" panose="020F0502020204030204" pitchFamily="34" charset="0"/>
                <a:cs typeface="Calibri" panose="020F0502020204030204" pitchFamily="34" charset="0"/>
              </a:rPr>
              <a:t>+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Read the text and write the underlined words in the box.</a:t>
            </a:r>
          </a:p>
        </p:txBody>
      </p:sp>
      <p:grpSp>
        <p:nvGrpSpPr>
          <p:cNvPr id="6" name="Group 5"/>
          <p:cNvGrpSpPr/>
          <p:nvPr/>
        </p:nvGrpSpPr>
        <p:grpSpPr>
          <a:xfrm>
            <a:off x="577850" y="72390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100" name="Text Box 99"/>
          <p:cNvSpPr txBox="1"/>
          <p:nvPr/>
        </p:nvSpPr>
        <p:spPr>
          <a:xfrm>
            <a:off x="870585" y="1614170"/>
            <a:ext cx="11321415" cy="64516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Read the text and find the underlined words. </a:t>
            </a:r>
          </a:p>
        </p:txBody>
      </p:sp>
      <p:sp>
        <p:nvSpPr>
          <p:cNvPr id="4" name="Rectangles 3"/>
          <p:cNvSpPr/>
          <p:nvPr/>
        </p:nvSpPr>
        <p:spPr>
          <a:xfrm>
            <a:off x="0" y="-93345"/>
            <a:ext cx="12210415" cy="6942455"/>
          </a:xfrm>
          <a:prstGeom prst="rect">
            <a:avLst/>
          </a:prstGeom>
          <a:solidFill>
            <a:schemeClr val="tx1">
              <a:alpha val="9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Text Box 4"/>
          <p:cNvSpPr txBox="1"/>
          <p:nvPr/>
        </p:nvSpPr>
        <p:spPr>
          <a:xfrm>
            <a:off x="254000" y="-56515"/>
            <a:ext cx="11536045" cy="6412230"/>
          </a:xfrm>
          <a:prstGeom prst="rect">
            <a:avLst/>
          </a:prstGeom>
          <a:noFill/>
        </p:spPr>
        <p:txBody>
          <a:bodyPr wrap="square" rtlCol="0" anchor="t">
            <a:noAutofit/>
          </a:bodyPr>
          <a:lstStyle/>
          <a:p>
            <a:pPr algn="just"/>
            <a:r>
              <a:rPr lang="en-US" sz="2800" dirty="0">
                <a:solidFill>
                  <a:schemeClr val="bg1"/>
                </a:solidFill>
              </a:rPr>
              <a:t>England’s traditions have been around for hundreds, even thousands of years. English cuisine is among the </a:t>
            </a:r>
            <a:r>
              <a:rPr lang="en-US" sz="2800" u="sng" dirty="0">
                <a:solidFill>
                  <a:schemeClr val="bg1"/>
                </a:solidFill>
              </a:rPr>
              <a:t>deep-rooted</a:t>
            </a:r>
            <a:r>
              <a:rPr lang="en-US" sz="2800" dirty="0">
                <a:solidFill>
                  <a:schemeClr val="bg1"/>
                </a:solidFill>
              </a:rPr>
              <a:t> traditions that English people are proud to keep alive. </a:t>
            </a:r>
          </a:p>
          <a:p>
            <a:pPr algn="just"/>
            <a:r>
              <a:rPr lang="en-US" sz="2800" dirty="0">
                <a:solidFill>
                  <a:schemeClr val="bg1"/>
                </a:solidFill>
              </a:rPr>
              <a:t>Typical English cuisine has developed over many centuries, and people say that fish and chips is the most English dish of all. It is believed that fish and chips </a:t>
            </a:r>
            <a:r>
              <a:rPr lang="en-US" sz="2800" u="sng" dirty="0">
                <a:solidFill>
                  <a:schemeClr val="bg1"/>
                </a:solidFill>
              </a:rPr>
              <a:t>appeared</a:t>
            </a:r>
            <a:r>
              <a:rPr lang="en-US" sz="2800" dirty="0">
                <a:solidFill>
                  <a:schemeClr val="bg1"/>
                </a:solidFill>
              </a:rPr>
              <a:t> in England in the 19th century. The earliest fish and chip shop opened in London </a:t>
            </a:r>
            <a:r>
              <a:rPr lang="en-US" sz="2800" dirty="0" err="1">
                <a:solidFill>
                  <a:schemeClr val="bg1"/>
                </a:solidFill>
              </a:rPr>
              <a:t>durin</a:t>
            </a:r>
            <a:r>
              <a:rPr lang="en-US" sz="2800" dirty="0">
                <a:solidFill>
                  <a:schemeClr val="bg1"/>
                </a:solidFill>
              </a:rPr>
              <a:t> the 1860s. Since then people have considered fish and chips to be England’s national dish, and it is now a common takeaway in the United Kingdom. </a:t>
            </a:r>
          </a:p>
          <a:p>
            <a:pPr algn="just"/>
            <a:r>
              <a:rPr lang="en-US" sz="2800" dirty="0">
                <a:solidFill>
                  <a:schemeClr val="bg1"/>
                </a:solidFill>
              </a:rPr>
              <a:t>The</a:t>
            </a:r>
            <a:r>
              <a:rPr lang="en-US" sz="2800" u="sng" dirty="0">
                <a:solidFill>
                  <a:schemeClr val="bg1"/>
                </a:solidFill>
              </a:rPr>
              <a:t> basic</a:t>
            </a:r>
            <a:r>
              <a:rPr lang="en-US" sz="2800" dirty="0">
                <a:solidFill>
                  <a:schemeClr val="bg1"/>
                </a:solidFill>
              </a:rPr>
              <a:t>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800" dirty="0">
                <a:solidFill>
                  <a:schemeClr val="bg1"/>
                </a:solidFill>
              </a:rPr>
              <a:t>Now there are fish and chip shops in many countries, and it is becoming more and more popular in other countries too. Preserving and promoting fish and chips is the way English people keep themselves </a:t>
            </a:r>
            <a:r>
              <a:rPr lang="en-US" sz="2800" u="sng" dirty="0">
                <a:solidFill>
                  <a:schemeClr val="bg1"/>
                </a:solidFill>
              </a:rPr>
              <a:t>associated </a:t>
            </a:r>
            <a:r>
              <a:rPr lang="en-US" sz="2800" dirty="0">
                <a:solidFill>
                  <a:schemeClr val="bg1"/>
                </a:solidFill>
              </a:rPr>
              <a:t>with the past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bldLvl="0" animBg="1"/>
      <p:bldP spid="4" grpId="1" animBg="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227330" y="1097915"/>
            <a:ext cx="117925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 Use the contexts in which these words appear to predict their meaning, and then do the matching.</a:t>
            </a:r>
          </a:p>
        </p:txBody>
      </p:sp>
      <p:graphicFrame>
        <p:nvGraphicFramePr>
          <p:cNvPr id="4" name="Table 3"/>
          <p:cNvGraphicFramePr/>
          <p:nvPr>
            <p:extLst>
              <p:ext uri="{D42A27DB-BD31-4B8C-83A1-F6EECF244321}">
                <p14:modId xmlns:p14="http://schemas.microsoft.com/office/powerpoint/2010/main" val="4229273739"/>
              </p:ext>
            </p:extLst>
          </p:nvPr>
        </p:nvGraphicFramePr>
        <p:xfrm>
          <a:off x="924560" y="2263140"/>
          <a:ext cx="10379710" cy="4330700"/>
        </p:xfrm>
        <a:graphic>
          <a:graphicData uri="http://schemas.openxmlformats.org/drawingml/2006/table">
            <a:tbl>
              <a:tblPr firstRow="1" bandRow="1">
                <a:tableStyleId>{5C22544A-7EE6-4342-B048-85BDC9FD1C3A}</a:tableStyleId>
              </a:tblPr>
              <a:tblGrid>
                <a:gridCol w="6694805">
                  <a:extLst>
                    <a:ext uri="{9D8B030D-6E8A-4147-A177-3AD203B41FA5}">
                      <a16:colId xmlns:a16="http://schemas.microsoft.com/office/drawing/2014/main" val="20000"/>
                    </a:ext>
                  </a:extLst>
                </a:gridCol>
                <a:gridCol w="3684905">
                  <a:extLst>
                    <a:ext uri="{9D8B030D-6E8A-4147-A177-3AD203B41FA5}">
                      <a16:colId xmlns:a16="http://schemas.microsoft.com/office/drawing/2014/main" val="20001"/>
                    </a:ext>
                  </a:extLst>
                </a:gridCol>
              </a:tblGrid>
              <a:tr h="866140">
                <a:tc>
                  <a:txBody>
                    <a:bodyPr/>
                    <a:lstStyle/>
                    <a:p>
                      <a:pPr algn="ctr">
                        <a:buNone/>
                      </a:pPr>
                      <a:r>
                        <a:rPr lang="en-US" sz="3200" dirty="0">
                          <a:solidFill>
                            <a:schemeClr val="tx1"/>
                          </a:solidFill>
                        </a:rPr>
                        <a:t>Meaning / Explanation</a:t>
                      </a:r>
                    </a:p>
                  </a:txBody>
                  <a:tcPr>
                    <a:solidFill>
                      <a:srgbClr val="F2D8D8"/>
                    </a:solidFill>
                  </a:tcPr>
                </a:tc>
                <a:tc>
                  <a:txBody>
                    <a:bodyPr/>
                    <a:lstStyle/>
                    <a:p>
                      <a:pPr algn="ctr">
                        <a:buNone/>
                      </a:pPr>
                      <a:r>
                        <a:rPr lang="en-US" sz="3200">
                          <a:solidFill>
                            <a:schemeClr val="tx1"/>
                          </a:solidFill>
                        </a:rPr>
                        <a:t>Word</a:t>
                      </a:r>
                    </a:p>
                  </a:txBody>
                  <a:tcPr>
                    <a:solidFill>
                      <a:srgbClr val="F2D8D8"/>
                    </a:solidFill>
                  </a:tcPr>
                </a:tc>
                <a:extLst>
                  <a:ext uri="{0D108BD9-81ED-4DB2-BD59-A6C34878D82A}">
                    <a16:rowId xmlns:a16="http://schemas.microsoft.com/office/drawing/2014/main" val="10000"/>
                  </a:ext>
                </a:extLst>
              </a:tr>
              <a:tr h="866140">
                <a:tc>
                  <a:txBody>
                    <a:bodyPr/>
                    <a:lstStyle/>
                    <a:p>
                      <a:pPr>
                        <a:buNone/>
                      </a:pPr>
                      <a:r>
                        <a:rPr lang="en-US" sz="3200" dirty="0"/>
                        <a:t>1. linked or connected</a:t>
                      </a:r>
                    </a:p>
                  </a:txBody>
                  <a:tcPr>
                    <a:solidFill>
                      <a:srgbClr val="5C8984"/>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1"/>
                  </a:ext>
                </a:extLst>
              </a:tr>
              <a:tr h="866140">
                <a:tc>
                  <a:txBody>
                    <a:bodyPr/>
                    <a:lstStyle/>
                    <a:p>
                      <a:pPr>
                        <a:buNone/>
                      </a:pPr>
                      <a:r>
                        <a:rPr lang="en-US" sz="3200"/>
                        <a:t>2. difficult to change or destroy</a:t>
                      </a:r>
                    </a:p>
                  </a:txBody>
                  <a:tcPr>
                    <a:solidFill>
                      <a:srgbClr val="5C8984"/>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2"/>
                  </a:ext>
                </a:extLst>
              </a:tr>
              <a:tr h="866140">
                <a:tc>
                  <a:txBody>
                    <a:bodyPr/>
                    <a:lstStyle/>
                    <a:p>
                      <a:pPr>
                        <a:buNone/>
                      </a:pPr>
                      <a:r>
                        <a:rPr lang="en-US" sz="3200"/>
                        <a:t>3. started to be seen</a:t>
                      </a:r>
                    </a:p>
                  </a:txBody>
                  <a:tcPr>
                    <a:solidFill>
                      <a:srgbClr val="5C8984"/>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3"/>
                  </a:ext>
                </a:extLst>
              </a:tr>
              <a:tr h="866140">
                <a:tc>
                  <a:txBody>
                    <a:bodyPr/>
                    <a:lstStyle/>
                    <a:p>
                      <a:pPr>
                        <a:buNone/>
                      </a:pPr>
                      <a:r>
                        <a:rPr lang="en-US" sz="3200"/>
                        <a:t>4. necessary and important</a:t>
                      </a:r>
                    </a:p>
                  </a:txBody>
                  <a:tcPr>
                    <a:solidFill>
                      <a:srgbClr val="5C8984"/>
                    </a:solidFill>
                  </a:tcPr>
                </a:tc>
                <a:tc>
                  <a:txBody>
                    <a:bodyPr/>
                    <a:lstStyle/>
                    <a:p>
                      <a:pPr>
                        <a:buNone/>
                      </a:pPr>
                      <a:endParaRPr lang="en-US" sz="3200" dirty="0"/>
                    </a:p>
                  </a:txBody>
                  <a:tcPr>
                    <a:solidFill>
                      <a:srgbClr val="545B77"/>
                    </a:solidFill>
                  </a:tcPr>
                </a:tc>
                <a:extLst>
                  <a:ext uri="{0D108BD9-81ED-4DB2-BD59-A6C34878D82A}">
                    <a16:rowId xmlns:a16="http://schemas.microsoft.com/office/drawing/2014/main" val="10004"/>
                  </a:ext>
                </a:extLst>
              </a:tr>
            </a:tbl>
          </a:graphicData>
        </a:graphic>
      </p:graphicFrame>
      <p:sp>
        <p:nvSpPr>
          <p:cNvPr id="100" name="Text Box 99"/>
          <p:cNvSpPr txBox="1"/>
          <p:nvPr/>
        </p:nvSpPr>
        <p:spPr>
          <a:xfrm>
            <a:off x="8178800" y="3168650"/>
            <a:ext cx="2705100"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p>
        </p:txBody>
      </p:sp>
      <p:sp>
        <p:nvSpPr>
          <p:cNvPr id="9" name="Text Box 8"/>
          <p:cNvSpPr txBox="1"/>
          <p:nvPr/>
        </p:nvSpPr>
        <p:spPr>
          <a:xfrm>
            <a:off x="8178800" y="4075430"/>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p>
        </p:txBody>
      </p:sp>
      <p:sp>
        <p:nvSpPr>
          <p:cNvPr id="10" name="Text Box 9"/>
          <p:cNvSpPr txBox="1"/>
          <p:nvPr/>
        </p:nvSpPr>
        <p:spPr>
          <a:xfrm>
            <a:off x="8178800" y="4869815"/>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p>
        </p:txBody>
      </p:sp>
      <p:sp>
        <p:nvSpPr>
          <p:cNvPr id="16" name="Text Box 15"/>
          <p:cNvSpPr txBox="1"/>
          <p:nvPr/>
        </p:nvSpPr>
        <p:spPr>
          <a:xfrm>
            <a:off x="8246110" y="5791200"/>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 (True) or F (False) for each sentence.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nvGraphicFramePr>
        <p:xfrm>
          <a:off x="289560" y="2285365"/>
          <a:ext cx="11128375" cy="4229735"/>
        </p:xfrm>
        <a:graphic>
          <a:graphicData uri="http://schemas.openxmlformats.org/drawingml/2006/table">
            <a:tbl>
              <a:tblPr firstRow="1" bandRow="1">
                <a:tableStyleId>{5C22544A-7EE6-4342-B048-85BDC9FD1C3A}</a:tableStyleId>
              </a:tblPr>
              <a:tblGrid>
                <a:gridCol w="8660765">
                  <a:extLst>
                    <a:ext uri="{9D8B030D-6E8A-4147-A177-3AD203B41FA5}">
                      <a16:colId xmlns:a16="http://schemas.microsoft.com/office/drawing/2014/main" val="20000"/>
                    </a:ext>
                  </a:extLst>
                </a:gridCol>
                <a:gridCol w="1348740">
                  <a:extLst>
                    <a:ext uri="{9D8B030D-6E8A-4147-A177-3AD203B41FA5}">
                      <a16:colId xmlns:a16="http://schemas.microsoft.com/office/drawing/2014/main" val="20001"/>
                    </a:ext>
                  </a:extLst>
                </a:gridCol>
                <a:gridCol w="1118870">
                  <a:extLst>
                    <a:ext uri="{9D8B030D-6E8A-4147-A177-3AD203B41FA5}">
                      <a16:colId xmlns:a16="http://schemas.microsoft.com/office/drawing/2014/main" val="20002"/>
                    </a:ext>
                  </a:extLst>
                </a:gridCol>
              </a:tblGrid>
              <a:tr h="663575">
                <a:tc>
                  <a:txBody>
                    <a:bodyPr/>
                    <a:lstStyle/>
                    <a:p>
                      <a:pPr algn="ctr">
                        <a:buNone/>
                      </a:pPr>
                      <a:r>
                        <a:rPr lang="en-US" sz="3200">
                          <a:solidFill>
                            <a:schemeClr val="tx1"/>
                          </a:solidFill>
                        </a:rPr>
                        <a:t>Meaning/Explanation</a:t>
                      </a:r>
                    </a:p>
                  </a:txBody>
                  <a:tcPr>
                    <a:solidFill>
                      <a:srgbClr val="F2D8D8"/>
                    </a:solidFill>
                  </a:tcPr>
                </a:tc>
                <a:tc>
                  <a:txBody>
                    <a:bodyPr/>
                    <a:lstStyle/>
                    <a:p>
                      <a:pPr algn="ctr">
                        <a:buNone/>
                      </a:pPr>
                      <a:r>
                        <a:rPr lang="en-US" sz="3200">
                          <a:solidFill>
                            <a:schemeClr val="tx1"/>
                          </a:solidFill>
                        </a:rPr>
                        <a:t>T</a:t>
                      </a:r>
                    </a:p>
                  </a:txBody>
                  <a:tcPr>
                    <a:solidFill>
                      <a:srgbClr val="F2D8D8"/>
                    </a:solidFill>
                  </a:tcPr>
                </a:tc>
                <a:tc>
                  <a:txBody>
                    <a:bodyPr/>
                    <a:lstStyle/>
                    <a:p>
                      <a:pPr algn="ctr">
                        <a:buNone/>
                      </a:pPr>
                      <a:r>
                        <a:rPr lang="en-US" sz="3200">
                          <a:solidFill>
                            <a:schemeClr val="tx1"/>
                          </a:solidFill>
                        </a:rPr>
                        <a:t>F</a:t>
                      </a:r>
                    </a:p>
                  </a:txBody>
                  <a:tcPr>
                    <a:solidFill>
                      <a:srgbClr val="F2D8D8"/>
                    </a:solidFill>
                  </a:tcPr>
                </a:tc>
                <a:extLst>
                  <a:ext uri="{0D108BD9-81ED-4DB2-BD59-A6C34878D82A}">
                    <a16:rowId xmlns:a16="http://schemas.microsoft.com/office/drawing/2014/main" val="10000"/>
                  </a:ext>
                </a:extLst>
              </a:tr>
              <a:tr h="1130300">
                <a:tc>
                  <a:txBody>
                    <a:bodyPr/>
                    <a:lstStyle/>
                    <a:p>
                      <a:pPr algn="just">
                        <a:buNone/>
                      </a:pPr>
                      <a:r>
                        <a:rPr lang="en-US" sz="3600"/>
                        <a:t>1. English people take great pride in their traditions.</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1"/>
                  </a:ext>
                </a:extLst>
              </a:tr>
              <a:tr h="1129665">
                <a:tc>
                  <a:txBody>
                    <a:bodyPr/>
                    <a:lstStyle/>
                    <a:p>
                      <a:pPr algn="just">
                        <a:buNone/>
                      </a:pPr>
                      <a:r>
                        <a:rPr lang="en-US" sz="3600"/>
                        <a:t>2.Fish and chips has been around for hundreds of years.</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2"/>
                  </a:ext>
                </a:extLst>
              </a:tr>
              <a:tr h="1130300">
                <a:tc>
                  <a:txBody>
                    <a:bodyPr/>
                    <a:lstStyle/>
                    <a:p>
                      <a:pPr>
                        <a:buNone/>
                      </a:pPr>
                      <a:r>
                        <a:rPr lang="en-US" sz="3600"/>
                        <a:t>3. The earliest fish and chip shop opened in London in 1860.</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3"/>
                  </a:ext>
                </a:extLst>
              </a:tr>
            </a:tbl>
          </a:graphicData>
        </a:graphic>
      </p:graphicFrame>
      <p:sp>
        <p:nvSpPr>
          <p:cNvPr id="100" name="Text Box 99"/>
          <p:cNvSpPr txBox="1"/>
          <p:nvPr/>
        </p:nvSpPr>
        <p:spPr>
          <a:xfrm>
            <a:off x="9206865" y="316865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7" name="Text Box 6"/>
          <p:cNvSpPr txBox="1"/>
          <p:nvPr/>
        </p:nvSpPr>
        <p:spPr>
          <a:xfrm>
            <a:off x="9206865" y="444055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1" name="Text Box 10"/>
          <p:cNvSpPr txBox="1"/>
          <p:nvPr/>
        </p:nvSpPr>
        <p:spPr>
          <a:xfrm>
            <a:off x="10595610" y="557466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cxnSp>
        <p:nvCxnSpPr>
          <p:cNvPr id="23" name="Straight Connector 22"/>
          <p:cNvCxnSpPr/>
          <p:nvPr/>
        </p:nvCxnSpPr>
        <p:spPr>
          <a:xfrm>
            <a:off x="1958975" y="6210935"/>
            <a:ext cx="134620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3398520" y="5808345"/>
            <a:ext cx="3712210" cy="706755"/>
          </a:xfrm>
          <a:prstGeom prst="rect">
            <a:avLst/>
          </a:prstGeom>
          <a:noFill/>
          <a:ln w="9525">
            <a:noFill/>
          </a:ln>
        </p:spPr>
        <p:txBody>
          <a:bodyPr wrap="square">
            <a:spAutoFit/>
          </a:bodyPr>
          <a:lstStyle/>
          <a:p>
            <a:pPr indent="0"/>
            <a:r>
              <a:rPr lang="en-US" sz="40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during 1860s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 (True) or F (False) for each sentence.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nvGraphicFramePr>
        <p:xfrm>
          <a:off x="289560" y="2285365"/>
          <a:ext cx="11128375" cy="4229735"/>
        </p:xfrm>
        <a:graphic>
          <a:graphicData uri="http://schemas.openxmlformats.org/drawingml/2006/table">
            <a:tbl>
              <a:tblPr firstRow="1" bandRow="1">
                <a:tableStyleId>{5C22544A-7EE6-4342-B048-85BDC9FD1C3A}</a:tableStyleId>
              </a:tblPr>
              <a:tblGrid>
                <a:gridCol w="8660765">
                  <a:extLst>
                    <a:ext uri="{9D8B030D-6E8A-4147-A177-3AD203B41FA5}">
                      <a16:colId xmlns:a16="http://schemas.microsoft.com/office/drawing/2014/main" val="20000"/>
                    </a:ext>
                  </a:extLst>
                </a:gridCol>
                <a:gridCol w="1348740">
                  <a:extLst>
                    <a:ext uri="{9D8B030D-6E8A-4147-A177-3AD203B41FA5}">
                      <a16:colId xmlns:a16="http://schemas.microsoft.com/office/drawing/2014/main" val="20001"/>
                    </a:ext>
                  </a:extLst>
                </a:gridCol>
                <a:gridCol w="1118870">
                  <a:extLst>
                    <a:ext uri="{9D8B030D-6E8A-4147-A177-3AD203B41FA5}">
                      <a16:colId xmlns:a16="http://schemas.microsoft.com/office/drawing/2014/main" val="20002"/>
                    </a:ext>
                  </a:extLst>
                </a:gridCol>
              </a:tblGrid>
              <a:tr h="663575">
                <a:tc>
                  <a:txBody>
                    <a:bodyPr/>
                    <a:lstStyle/>
                    <a:p>
                      <a:pPr algn="ctr">
                        <a:buNone/>
                      </a:pPr>
                      <a:r>
                        <a:rPr lang="en-US" sz="3200">
                          <a:solidFill>
                            <a:schemeClr val="tx1"/>
                          </a:solidFill>
                        </a:rPr>
                        <a:t>Meaning/Explanation</a:t>
                      </a:r>
                    </a:p>
                  </a:txBody>
                  <a:tcPr>
                    <a:solidFill>
                      <a:srgbClr val="F2D8D8"/>
                    </a:solidFill>
                  </a:tcPr>
                </a:tc>
                <a:tc>
                  <a:txBody>
                    <a:bodyPr/>
                    <a:lstStyle/>
                    <a:p>
                      <a:pPr algn="ctr">
                        <a:buNone/>
                      </a:pPr>
                      <a:r>
                        <a:rPr lang="en-US" sz="3200">
                          <a:solidFill>
                            <a:schemeClr val="tx1"/>
                          </a:solidFill>
                        </a:rPr>
                        <a:t>T</a:t>
                      </a:r>
                    </a:p>
                  </a:txBody>
                  <a:tcPr>
                    <a:solidFill>
                      <a:srgbClr val="F2D8D8"/>
                    </a:solidFill>
                  </a:tcPr>
                </a:tc>
                <a:tc>
                  <a:txBody>
                    <a:bodyPr/>
                    <a:lstStyle/>
                    <a:p>
                      <a:pPr algn="ctr">
                        <a:buNone/>
                      </a:pPr>
                      <a:r>
                        <a:rPr lang="en-US" sz="3200">
                          <a:solidFill>
                            <a:schemeClr val="tx1"/>
                          </a:solidFill>
                        </a:rPr>
                        <a:t>F</a:t>
                      </a:r>
                    </a:p>
                  </a:txBody>
                  <a:tcPr>
                    <a:solidFill>
                      <a:srgbClr val="F2D8D8"/>
                    </a:solidFill>
                  </a:tcPr>
                </a:tc>
                <a:extLst>
                  <a:ext uri="{0D108BD9-81ED-4DB2-BD59-A6C34878D82A}">
                    <a16:rowId xmlns:a16="http://schemas.microsoft.com/office/drawing/2014/main" val="10000"/>
                  </a:ext>
                </a:extLst>
              </a:tr>
              <a:tr h="1130300">
                <a:tc>
                  <a:txBody>
                    <a:bodyPr/>
                    <a:lstStyle/>
                    <a:p>
                      <a:pPr algn="just">
                        <a:buNone/>
                      </a:pPr>
                      <a:r>
                        <a:rPr lang="en-US" sz="3600" dirty="0"/>
                        <a:t>4. Peas, vinegar, lemon, or ketchup are necessary for </a:t>
                      </a:r>
                      <a:r>
                        <a:rPr lang="en-US" sz="3600" dirty="0" err="1"/>
                        <a:t>fishand</a:t>
                      </a:r>
                      <a:r>
                        <a:rPr lang="en-US" sz="3600" dirty="0"/>
                        <a:t> chips.</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1"/>
                  </a:ext>
                </a:extLst>
              </a:tr>
              <a:tr h="1188720">
                <a:tc>
                  <a:txBody>
                    <a:bodyPr/>
                    <a:lstStyle/>
                    <a:p>
                      <a:pPr algn="just">
                        <a:buNone/>
                      </a:pPr>
                      <a:r>
                        <a:rPr lang="en-US" sz="3600"/>
                        <a:t>5.Fish and chips is not healthy as it has a lot of oil.</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extLst>
                  <a:ext uri="{0D108BD9-81ED-4DB2-BD59-A6C34878D82A}">
                    <a16:rowId xmlns:a16="http://schemas.microsoft.com/office/drawing/2014/main" val="10002"/>
                  </a:ext>
                </a:extLst>
              </a:tr>
              <a:tr h="1130300">
                <a:tc>
                  <a:txBody>
                    <a:bodyPr/>
                    <a:lstStyle/>
                    <a:p>
                      <a:pPr algn="just">
                        <a:buNone/>
                      </a:pPr>
                      <a:r>
                        <a:rPr lang="en-US" sz="3600"/>
                        <a:t>6. Fish and chips is sold in many countries now.</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dirty="0"/>
                    </a:p>
                  </a:txBody>
                  <a:tcPr>
                    <a:solidFill>
                      <a:srgbClr val="545B77"/>
                    </a:solidFill>
                  </a:tcPr>
                </a:tc>
                <a:extLst>
                  <a:ext uri="{0D108BD9-81ED-4DB2-BD59-A6C34878D82A}">
                    <a16:rowId xmlns:a16="http://schemas.microsoft.com/office/drawing/2014/main" val="10003"/>
                  </a:ext>
                </a:extLst>
              </a:tr>
            </a:tbl>
          </a:graphicData>
        </a:graphic>
      </p:graphicFrame>
      <p:sp>
        <p:nvSpPr>
          <p:cNvPr id="100" name="Text Box 99"/>
          <p:cNvSpPr txBox="1"/>
          <p:nvPr/>
        </p:nvSpPr>
        <p:spPr>
          <a:xfrm>
            <a:off x="10447020" y="316865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7" name="Text Box 6"/>
          <p:cNvSpPr txBox="1"/>
          <p:nvPr/>
        </p:nvSpPr>
        <p:spPr>
          <a:xfrm>
            <a:off x="10553065" y="434530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1" name="Text Box 10"/>
          <p:cNvSpPr txBox="1"/>
          <p:nvPr/>
        </p:nvSpPr>
        <p:spPr>
          <a:xfrm>
            <a:off x="9312910" y="546862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cxnSp>
        <p:nvCxnSpPr>
          <p:cNvPr id="23" name="Straight Connector 22"/>
          <p:cNvCxnSpPr/>
          <p:nvPr/>
        </p:nvCxnSpPr>
        <p:spPr>
          <a:xfrm>
            <a:off x="399711" y="3875405"/>
            <a:ext cx="1770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497830" y="3429000"/>
            <a:ext cx="3627120" cy="583565"/>
          </a:xfrm>
          <a:prstGeom prst="rect">
            <a:avLst/>
          </a:prstGeom>
          <a:noFill/>
          <a:ln w="9525">
            <a:noFill/>
          </a:ln>
        </p:spPr>
        <p:txBody>
          <a:bodyPr wrap="square">
            <a:spAutoFit/>
          </a:bodyPr>
          <a:lstStyle/>
          <a:p>
            <a:pPr indent="0"/>
            <a:r>
              <a:rPr lang="en-US" sz="3200" b="1" dirty="0">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optional (may add)</a:t>
            </a:r>
          </a:p>
        </p:txBody>
      </p:sp>
      <p:cxnSp>
        <p:nvCxnSpPr>
          <p:cNvPr id="2" name="Straight Connector 1"/>
          <p:cNvCxnSpPr/>
          <p:nvPr/>
        </p:nvCxnSpPr>
        <p:spPr>
          <a:xfrm>
            <a:off x="3983355" y="4500880"/>
            <a:ext cx="274574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 name="Text Box 2"/>
          <p:cNvSpPr txBox="1"/>
          <p:nvPr/>
        </p:nvSpPr>
        <p:spPr>
          <a:xfrm>
            <a:off x="2042795" y="4693285"/>
            <a:ext cx="7621270" cy="583565"/>
          </a:xfrm>
          <a:prstGeom prst="rect">
            <a:avLst/>
          </a:prstGeom>
          <a:noFill/>
          <a:ln w="9525">
            <a:noFill/>
          </a:ln>
        </p:spPr>
        <p:txBody>
          <a:bodyPr wrap="square">
            <a:spAutoFit/>
          </a:bodyPr>
          <a:lstStyle/>
          <a:p>
            <a:pPr indent="0"/>
            <a:r>
              <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healthier than other takeaway dishes.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24" grpId="0"/>
      <p:bldP spid="24"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616075"/>
            <a:ext cx="1007300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 Work in pairs to ask and answer the questions.</a:t>
            </a:r>
          </a:p>
        </p:txBody>
      </p:sp>
      <p:sp>
        <p:nvSpPr>
          <p:cNvPr id="8" name="TextBox 7"/>
          <p:cNvSpPr txBox="1"/>
          <p:nvPr/>
        </p:nvSpPr>
        <p:spPr>
          <a:xfrm>
            <a:off x="-873125" y="104140"/>
            <a:ext cx="12291060" cy="829945"/>
          </a:xfrm>
          <a:prstGeom prst="rect">
            <a:avLst/>
          </a:prstGeom>
          <a:noFill/>
          <a:effectLst/>
        </p:spPr>
        <p:txBody>
          <a:bodyPr wrap="square" rtlCol="0">
            <a:spAutoFit/>
          </a:bodyPr>
          <a:lstStyle/>
          <a:p>
            <a:pPr algn="ctr"/>
            <a:r>
              <a:rPr lang="en-US" sz="4800" b="1" dirty="0">
                <a:sym typeface="+mn-ea"/>
              </a:rPr>
              <a:t>Transition from </a:t>
            </a:r>
            <a:r>
              <a:rPr lang="en-US" sz="4800" b="1" dirty="0">
                <a:highlight>
                  <a:srgbClr val="FFFF00"/>
                </a:highlight>
                <a:sym typeface="+mn-ea"/>
              </a:rPr>
              <a:t>Reading</a:t>
            </a:r>
            <a:r>
              <a:rPr lang="en-US" sz="4800" b="1" dirty="0">
                <a:sym typeface="+mn-ea"/>
              </a:rPr>
              <a:t> to </a:t>
            </a:r>
            <a:r>
              <a:rPr lang="en-US" sz="4800" b="1" dirty="0">
                <a:highlight>
                  <a:srgbClr val="FFFF00"/>
                </a:highlight>
                <a:sym typeface="+mn-ea"/>
              </a:rPr>
              <a:t>Speaking</a:t>
            </a:r>
          </a:p>
        </p:txBody>
      </p:sp>
      <p:sp>
        <p:nvSpPr>
          <p:cNvPr id="5" name="Text Box 4"/>
          <p:cNvSpPr txBox="1"/>
          <p:nvPr/>
        </p:nvSpPr>
        <p:spPr>
          <a:xfrm>
            <a:off x="520065" y="2494915"/>
            <a:ext cx="11036935" cy="2229485"/>
          </a:xfrm>
          <a:prstGeom prst="rect">
            <a:avLst/>
          </a:prstGeom>
          <a:noFill/>
          <a:ln w="9525">
            <a:noFill/>
          </a:ln>
        </p:spPr>
        <p:txBody>
          <a:bodyPr wrap="square">
            <a:noAutofit/>
          </a:bodyPr>
          <a:lstStyle/>
          <a:p>
            <a:pPr marL="1270" indent="-1270" algn="just"/>
            <a:r>
              <a:rPr lang="en-US" sz="3200" b="0" dirty="0">
                <a:latin typeface="Calibri" panose="020F0502020204030204" pitchFamily="34" charset="0"/>
                <a:cs typeface="Calibri" panose="020F0502020204030204" pitchFamily="34" charset="0"/>
              </a:rPr>
              <a:t>1. Do the Vietnamese people feel proud of their traditions and customs?</a:t>
            </a:r>
          </a:p>
          <a:p>
            <a:pPr marL="1270" indent="-1270" algn="just"/>
            <a:r>
              <a:rPr lang="en-US" sz="3200" b="0" dirty="0">
                <a:latin typeface="Calibri" panose="020F0502020204030204" pitchFamily="34" charset="0"/>
                <a:cs typeface="Calibri" panose="020F0502020204030204" pitchFamily="34" charset="0"/>
              </a:rPr>
              <a:t>2. Is Vietnamese cuisine famous? Do foreigners like it?</a:t>
            </a:r>
          </a:p>
          <a:p>
            <a:pPr marL="1270" indent="-1270" algn="just"/>
            <a:r>
              <a:rPr lang="en-US" sz="3200" b="0" dirty="0">
                <a:latin typeface="Calibri" panose="020F0502020204030204" pitchFamily="34" charset="0"/>
                <a:cs typeface="Calibri" panose="020F0502020204030204" pitchFamily="34" charset="0"/>
              </a:rPr>
              <a:t>3. What are some popular Vietnamese dishes? </a:t>
            </a:r>
          </a:p>
          <a:p>
            <a:pPr marL="1270" indent="-1270" algn="just"/>
            <a:endParaRPr lang="en-US" sz="3200" b="0" dirty="0">
              <a:latin typeface="Calibri" panose="020F0502020204030204" pitchFamily="34" charset="0"/>
              <a:cs typeface="Calibri" panose="020F0502020204030204" pitchFamily="34" charset="0"/>
            </a:endParaRPr>
          </a:p>
          <a:p>
            <a:pPr marL="1270" indent="-1270" algn="just"/>
            <a:endParaRPr lang="en-US" sz="3200" b="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FCAE1-E8FC-3EFC-C21B-A289519B142E}"/>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D396EB52-3B7D-69C4-EC66-CD3C781889FE}"/>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D91D794F-CFED-F8BC-E53D-DF4DE149E8E7}"/>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2A5822B7-2A91-A4DA-F709-449562F632F9}"/>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776B914F-C060-AA05-EC7B-28B567DD2292}"/>
              </a:ext>
            </a:extLst>
          </p:cNvPr>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a:extLst>
              <a:ext uri="{FF2B5EF4-FFF2-40B4-BE49-F238E27FC236}">
                <a16:creationId xmlns:a16="http://schemas.microsoft.com/office/drawing/2014/main" id="{2C0C3C67-1474-73D3-44E5-56553FC79F6B}"/>
              </a:ext>
            </a:extLst>
          </p:cNvPr>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a:extLst>
              <a:ext uri="{FF2B5EF4-FFF2-40B4-BE49-F238E27FC236}">
                <a16:creationId xmlns:a16="http://schemas.microsoft.com/office/drawing/2014/main" id="{A8162E6A-87A3-139C-9897-BD73514AF874}"/>
              </a:ext>
            </a:extLst>
          </p:cNvPr>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tx1"/>
                </a:solidFill>
              </a:rPr>
              <a:t>   </a:t>
            </a:r>
            <a:r>
              <a:rPr dirty="0">
                <a:solidFill>
                  <a:schemeClr val="tx1"/>
                </a:solidFill>
              </a:rPr>
              <a:t>Brainstorm</a:t>
            </a:r>
          </a:p>
        </p:txBody>
      </p:sp>
      <p:sp>
        <p:nvSpPr>
          <p:cNvPr id="21" name="Rectangle 20">
            <a:extLst>
              <a:ext uri="{FF2B5EF4-FFF2-40B4-BE49-F238E27FC236}">
                <a16:creationId xmlns:a16="http://schemas.microsoft.com/office/drawing/2014/main" id="{B8959FFC-8582-B3D2-12AD-E72801CC8C8A}"/>
              </a:ext>
            </a:extLst>
          </p:cNvPr>
          <p:cNvSpPr/>
          <p:nvPr/>
        </p:nvSpPr>
        <p:spPr>
          <a:xfrm>
            <a:off x="5581650" y="1887855"/>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groups. Discuss the following questions.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Read the text and write the underlined words in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box.</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Read the text again and tick (√) T (True) or F (False) for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each sentence.</a:t>
            </a:r>
          </a:p>
        </p:txBody>
      </p:sp>
      <p:sp>
        <p:nvSpPr>
          <p:cNvPr id="22" name="Rectangle 21">
            <a:extLst>
              <a:ext uri="{FF2B5EF4-FFF2-40B4-BE49-F238E27FC236}">
                <a16:creationId xmlns:a16="http://schemas.microsoft.com/office/drawing/2014/main" id="{1B33EE86-43C5-43C7-F0AC-64308E5E7EED}"/>
              </a:ext>
            </a:extLst>
          </p:cNvPr>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Match 1 - 5 in column A with a - e in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column B</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Match the Vietnamese dishes with their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names in English.</a:t>
            </a:r>
          </a:p>
        </p:txBody>
      </p:sp>
      <p:cxnSp>
        <p:nvCxnSpPr>
          <p:cNvPr id="24" name="Curved Connector 23">
            <a:extLst>
              <a:ext uri="{FF2B5EF4-FFF2-40B4-BE49-F238E27FC236}">
                <a16:creationId xmlns:a16="http://schemas.microsoft.com/office/drawing/2014/main" id="{BE846093-898A-BAD8-FD35-21AEFE6E3929}"/>
              </a:ext>
            </a:extLst>
          </p:cNvPr>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3DA62EFF-8B72-1422-4447-BBE4A0D67788}"/>
              </a:ext>
            </a:extLst>
          </p:cNvPr>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B3F2E4C9-C682-ECA4-2906-2B0DDC725777}"/>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a:extLst>
              <a:ext uri="{FF2B5EF4-FFF2-40B4-BE49-F238E27FC236}">
                <a16:creationId xmlns:a16="http://schemas.microsoft.com/office/drawing/2014/main" id="{9E3288D0-E23E-D14A-6C95-A8D38694F1A8}"/>
              </a:ext>
            </a:extLst>
          </p:cNvPr>
          <p:cNvSpPr/>
          <p:nvPr/>
        </p:nvSpPr>
        <p:spPr>
          <a:xfrm>
            <a:off x="5581650" y="5453697"/>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8779229C-17EF-BCDA-87A1-B0B209F52369}"/>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6D1D700-BC8D-E035-9570-FEFBC7B6869F}"/>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a:extLst>
              <a:ext uri="{FF2B5EF4-FFF2-40B4-BE49-F238E27FC236}">
                <a16:creationId xmlns:a16="http://schemas.microsoft.com/office/drawing/2014/main" id="{717D9721-A526-A560-F8F4-92705D60E290}"/>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96E606DC-926D-C3F1-BD00-B3645F7650F2}"/>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94719480-878C-65D0-6E38-E261BE8D9684}"/>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462CD4A1-DFCC-9CD2-AC35-7DA23D378B33}"/>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59023962-F1D6-D7F5-BF9B-9C81A31B452A}"/>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415252D8-A98F-717D-A33A-7D131AACA07B}"/>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477F419B-C135-5817-92CF-E88C5EDA360B}"/>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1D199B0-CD2D-1631-C482-FC9B8141EF37}"/>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1298BC5C-219E-F8ED-0C59-B5CE7F49E086}"/>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22798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6"/>
            <a:ext cx="12192000" cy="870266"/>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303655" y="970085"/>
            <a:ext cx="10888345" cy="58477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Match 1 - 5 in column A with a - e in column B.</a:t>
            </a:r>
          </a:p>
        </p:txBody>
      </p:sp>
      <p:sp>
        <p:nvSpPr>
          <p:cNvPr id="16" name="Rounded Rectangle 15"/>
          <p:cNvSpPr/>
          <p:nvPr/>
        </p:nvSpPr>
        <p:spPr>
          <a:xfrm>
            <a:off x="715968" y="97008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7" y="846590"/>
            <a:ext cx="672767"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324207" y="9652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extLst>
              <p:ext uri="{D42A27DB-BD31-4B8C-83A1-F6EECF244321}">
                <p14:modId xmlns:p14="http://schemas.microsoft.com/office/powerpoint/2010/main" val="1934262422"/>
              </p:ext>
            </p:extLst>
          </p:nvPr>
        </p:nvGraphicFramePr>
        <p:xfrm>
          <a:off x="324207" y="1831781"/>
          <a:ext cx="11644909" cy="5072232"/>
        </p:xfrm>
        <a:graphic>
          <a:graphicData uri="http://schemas.openxmlformats.org/drawingml/2006/table">
            <a:tbl>
              <a:tblPr firstRow="1" bandRow="1">
                <a:tableStyleId>{5C22544A-7EE6-4342-B048-85BDC9FD1C3A}</a:tableStyleId>
              </a:tblPr>
              <a:tblGrid>
                <a:gridCol w="3522315">
                  <a:extLst>
                    <a:ext uri="{9D8B030D-6E8A-4147-A177-3AD203B41FA5}">
                      <a16:colId xmlns:a16="http://schemas.microsoft.com/office/drawing/2014/main" val="20000"/>
                    </a:ext>
                  </a:extLst>
                </a:gridCol>
                <a:gridCol w="7103610">
                  <a:extLst>
                    <a:ext uri="{9D8B030D-6E8A-4147-A177-3AD203B41FA5}">
                      <a16:colId xmlns:a16="http://schemas.microsoft.com/office/drawing/2014/main" val="20001"/>
                    </a:ext>
                  </a:extLst>
                </a:gridCol>
                <a:gridCol w="1018984">
                  <a:extLst>
                    <a:ext uri="{9D8B030D-6E8A-4147-A177-3AD203B41FA5}">
                      <a16:colId xmlns:a16="http://schemas.microsoft.com/office/drawing/2014/main" val="20002"/>
                    </a:ext>
                  </a:extLst>
                </a:gridCol>
              </a:tblGrid>
              <a:tr h="539839">
                <a:tc>
                  <a:txBody>
                    <a:bodyPr/>
                    <a:lstStyle/>
                    <a:p>
                      <a:pPr algn="ctr">
                        <a:buNone/>
                      </a:pPr>
                      <a:r>
                        <a:rPr lang="en-US" sz="3000"/>
                        <a:t>A</a:t>
                      </a:r>
                    </a:p>
                  </a:txBody>
                  <a:tcPr>
                    <a:solidFill>
                      <a:srgbClr val="4C4C6D"/>
                    </a:solidFill>
                  </a:tcPr>
                </a:tc>
                <a:tc>
                  <a:txBody>
                    <a:bodyPr/>
                    <a:lstStyle/>
                    <a:p>
                      <a:pPr algn="ctr">
                        <a:buNone/>
                      </a:pPr>
                      <a:r>
                        <a:rPr lang="en-US" sz="3000"/>
                        <a:t>B</a:t>
                      </a:r>
                    </a:p>
                  </a:txBody>
                  <a:tcPr>
                    <a:solidFill>
                      <a:srgbClr val="4C4C6D"/>
                    </a:solidFill>
                  </a:tcPr>
                </a:tc>
                <a:tc>
                  <a:txBody>
                    <a:bodyPr/>
                    <a:lstStyle/>
                    <a:p>
                      <a:pPr algn="ctr">
                        <a:buNone/>
                      </a:pPr>
                      <a:endParaRPr lang="en-US" sz="3000"/>
                    </a:p>
                  </a:txBody>
                  <a:tcPr>
                    <a:solidFill>
                      <a:srgbClr val="4C4C6D"/>
                    </a:solidFill>
                  </a:tcPr>
                </a:tc>
                <a:extLst>
                  <a:ext uri="{0D108BD9-81ED-4DB2-BD59-A6C34878D82A}">
                    <a16:rowId xmlns:a16="http://schemas.microsoft.com/office/drawing/2014/main" val="10000"/>
                  </a:ext>
                </a:extLst>
              </a:tr>
              <a:tr h="989704">
                <a:tc>
                  <a:txBody>
                    <a:bodyPr/>
                    <a:lstStyle/>
                    <a:p>
                      <a:pPr algn="l">
                        <a:buNone/>
                      </a:pPr>
                      <a:r>
                        <a:rPr lang="en-US" sz="3000" b="1" dirty="0"/>
                        <a:t>1.</a:t>
                      </a:r>
                      <a:r>
                        <a:rPr lang="en-US" sz="3000" dirty="0"/>
                        <a:t> name of the dish</a:t>
                      </a:r>
                    </a:p>
                  </a:txBody>
                  <a:tcPr>
                    <a:solidFill>
                      <a:srgbClr val="E8F6EF"/>
                    </a:solidFill>
                  </a:tcPr>
                </a:tc>
                <a:tc>
                  <a:txBody>
                    <a:bodyPr/>
                    <a:lstStyle/>
                    <a:p>
                      <a:pPr algn="l">
                        <a:buNone/>
                      </a:pPr>
                      <a:r>
                        <a:rPr lang="en-US" sz="3000" b="1" dirty="0"/>
                        <a:t>a.</a:t>
                      </a:r>
                      <a:r>
                        <a:rPr lang="en-US" sz="3000" dirty="0"/>
                        <a:t> glutinous rice, green beans, pork</a:t>
                      </a:r>
                    </a:p>
                  </a:txBody>
                  <a:tcPr>
                    <a:solidFill>
                      <a:srgbClr val="FFE194"/>
                    </a:solidFill>
                  </a:tcPr>
                </a:tc>
                <a:tc>
                  <a:txBody>
                    <a:bodyPr/>
                    <a:lstStyle/>
                    <a:p>
                      <a:pPr algn="just">
                        <a:buNone/>
                      </a:pPr>
                      <a:r>
                        <a:rPr lang="en-US" sz="3000" b="1"/>
                        <a:t>1.</a:t>
                      </a:r>
                    </a:p>
                  </a:txBody>
                  <a:tcPr>
                    <a:solidFill>
                      <a:srgbClr val="1B9C85"/>
                    </a:solidFill>
                  </a:tcPr>
                </a:tc>
                <a:extLst>
                  <a:ext uri="{0D108BD9-81ED-4DB2-BD59-A6C34878D82A}">
                    <a16:rowId xmlns:a16="http://schemas.microsoft.com/office/drawing/2014/main" val="10001"/>
                  </a:ext>
                </a:extLst>
              </a:tr>
              <a:tr h="989704">
                <a:tc>
                  <a:txBody>
                    <a:bodyPr/>
                    <a:lstStyle/>
                    <a:p>
                      <a:pPr algn="l">
                        <a:buNone/>
                      </a:pPr>
                      <a:r>
                        <a:rPr lang="en-US" sz="3000" b="1" dirty="0"/>
                        <a:t>2</a:t>
                      </a:r>
                      <a:r>
                        <a:rPr lang="en-US" sz="3000" dirty="0"/>
                        <a:t>. history</a:t>
                      </a:r>
                    </a:p>
                  </a:txBody>
                  <a:tcPr>
                    <a:solidFill>
                      <a:srgbClr val="E8F6EF"/>
                    </a:solidFill>
                  </a:tcPr>
                </a:tc>
                <a:tc>
                  <a:txBody>
                    <a:bodyPr/>
                    <a:lstStyle/>
                    <a:p>
                      <a:pPr algn="l">
                        <a:buNone/>
                      </a:pPr>
                      <a:r>
                        <a:rPr lang="en-US" sz="3000" b="1" dirty="0"/>
                        <a:t>b.</a:t>
                      </a:r>
                      <a:r>
                        <a:rPr lang="en-US" sz="3000" dirty="0"/>
                        <a:t> at Tet, on the Hung Kings’ anniversary</a:t>
                      </a:r>
                    </a:p>
                  </a:txBody>
                  <a:tcPr>
                    <a:solidFill>
                      <a:srgbClr val="FFE194"/>
                    </a:solidFill>
                  </a:tcPr>
                </a:tc>
                <a:tc>
                  <a:txBody>
                    <a:bodyPr/>
                    <a:lstStyle/>
                    <a:p>
                      <a:pPr>
                        <a:buNone/>
                      </a:pPr>
                      <a:r>
                        <a:rPr lang="en-US" sz="3000" b="1"/>
                        <a:t>2.</a:t>
                      </a:r>
                    </a:p>
                  </a:txBody>
                  <a:tcPr>
                    <a:solidFill>
                      <a:srgbClr val="1B9C85"/>
                    </a:solidFill>
                  </a:tcPr>
                </a:tc>
                <a:extLst>
                  <a:ext uri="{0D108BD9-81ED-4DB2-BD59-A6C34878D82A}">
                    <a16:rowId xmlns:a16="http://schemas.microsoft.com/office/drawing/2014/main" val="10002"/>
                  </a:ext>
                </a:extLst>
              </a:tr>
              <a:tr h="539839">
                <a:tc>
                  <a:txBody>
                    <a:bodyPr/>
                    <a:lstStyle/>
                    <a:p>
                      <a:pPr algn="l">
                        <a:buNone/>
                      </a:pPr>
                      <a:r>
                        <a:rPr lang="en-US" sz="3000" b="1" dirty="0"/>
                        <a:t>3.</a:t>
                      </a:r>
                      <a:r>
                        <a:rPr lang="en-US" sz="3000" dirty="0"/>
                        <a:t> basic ingredients</a:t>
                      </a:r>
                    </a:p>
                  </a:txBody>
                  <a:tcPr>
                    <a:solidFill>
                      <a:srgbClr val="E8F6EF"/>
                    </a:solidFill>
                  </a:tcPr>
                </a:tc>
                <a:tc>
                  <a:txBody>
                    <a:bodyPr/>
                    <a:lstStyle/>
                    <a:p>
                      <a:pPr algn="l">
                        <a:buNone/>
                      </a:pPr>
                      <a:r>
                        <a:rPr lang="en-US" sz="3000" b="1" dirty="0"/>
                        <a:t>c.</a:t>
                      </a:r>
                      <a:r>
                        <a:rPr lang="en-US" sz="3000" dirty="0"/>
                        <a:t> banh </a:t>
                      </a:r>
                      <a:r>
                        <a:rPr lang="en-US" sz="3000" dirty="0" err="1"/>
                        <a:t>chung</a:t>
                      </a:r>
                      <a:endParaRPr lang="en-US" sz="3000" dirty="0"/>
                    </a:p>
                  </a:txBody>
                  <a:tcPr>
                    <a:solidFill>
                      <a:srgbClr val="FFE194"/>
                    </a:solidFill>
                  </a:tcPr>
                </a:tc>
                <a:tc>
                  <a:txBody>
                    <a:bodyPr/>
                    <a:lstStyle/>
                    <a:p>
                      <a:pPr>
                        <a:buNone/>
                      </a:pPr>
                      <a:r>
                        <a:rPr lang="en-US" sz="3000" b="1"/>
                        <a:t>3.</a:t>
                      </a:r>
                    </a:p>
                  </a:txBody>
                  <a:tcPr>
                    <a:solidFill>
                      <a:srgbClr val="1B9C85"/>
                    </a:solidFill>
                  </a:tcPr>
                </a:tc>
                <a:extLst>
                  <a:ext uri="{0D108BD9-81ED-4DB2-BD59-A6C34878D82A}">
                    <a16:rowId xmlns:a16="http://schemas.microsoft.com/office/drawing/2014/main" val="10003"/>
                  </a:ext>
                </a:extLst>
              </a:tr>
              <a:tr h="989704">
                <a:tc>
                  <a:txBody>
                    <a:bodyPr/>
                    <a:lstStyle/>
                    <a:p>
                      <a:pPr algn="l">
                        <a:buNone/>
                      </a:pPr>
                      <a:r>
                        <a:rPr lang="en-US" sz="3000" b="1" dirty="0"/>
                        <a:t>4. </a:t>
                      </a:r>
                      <a:r>
                        <a:rPr lang="en-US" sz="3000" b="0" dirty="0"/>
                        <a:t>on what occasion</a:t>
                      </a:r>
                    </a:p>
                    <a:p>
                      <a:pPr algn="l">
                        <a:buNone/>
                      </a:pPr>
                      <a:r>
                        <a:rPr lang="en-US" sz="3000" b="0" dirty="0"/>
                        <a:t>    it’s eaten</a:t>
                      </a:r>
                    </a:p>
                  </a:txBody>
                  <a:tcPr>
                    <a:solidFill>
                      <a:srgbClr val="E8F6EF"/>
                    </a:solidFill>
                  </a:tcPr>
                </a:tc>
                <a:tc>
                  <a:txBody>
                    <a:bodyPr/>
                    <a:lstStyle/>
                    <a:p>
                      <a:pPr algn="l">
                        <a:buNone/>
                      </a:pPr>
                      <a:r>
                        <a:rPr lang="en-US" sz="3000" b="1" dirty="0"/>
                        <a:t>d.</a:t>
                      </a:r>
                      <a:r>
                        <a:rPr lang="en-US" sz="3000" dirty="0"/>
                        <a:t> traditional dish</a:t>
                      </a:r>
                    </a:p>
                  </a:txBody>
                  <a:tcPr>
                    <a:solidFill>
                      <a:srgbClr val="FFE194"/>
                    </a:solidFill>
                  </a:tcPr>
                </a:tc>
                <a:tc>
                  <a:txBody>
                    <a:bodyPr/>
                    <a:lstStyle/>
                    <a:p>
                      <a:pPr>
                        <a:buNone/>
                      </a:pPr>
                      <a:r>
                        <a:rPr lang="en-US" sz="3000" b="1" dirty="0"/>
                        <a:t>4.</a:t>
                      </a:r>
                    </a:p>
                  </a:txBody>
                  <a:tcPr>
                    <a:solidFill>
                      <a:srgbClr val="1B9C85"/>
                    </a:solidFill>
                  </a:tcPr>
                </a:tc>
                <a:extLst>
                  <a:ext uri="{0D108BD9-81ED-4DB2-BD59-A6C34878D82A}">
                    <a16:rowId xmlns:a16="http://schemas.microsoft.com/office/drawing/2014/main" val="10004"/>
                  </a:ext>
                </a:extLst>
              </a:tr>
              <a:tr h="989704">
                <a:tc>
                  <a:txBody>
                    <a:bodyPr/>
                    <a:lstStyle/>
                    <a:p>
                      <a:pPr algn="l">
                        <a:buNone/>
                      </a:pPr>
                      <a:r>
                        <a:rPr lang="en-US" sz="3000" b="1" dirty="0"/>
                        <a:t>5</a:t>
                      </a:r>
                      <a:r>
                        <a:rPr lang="en-US" sz="3000" b="0" dirty="0"/>
                        <a:t>. type of dish</a:t>
                      </a:r>
                    </a:p>
                  </a:txBody>
                  <a:tcPr>
                    <a:solidFill>
                      <a:srgbClr val="E8F6EF"/>
                    </a:solidFill>
                  </a:tcPr>
                </a:tc>
                <a:tc>
                  <a:txBody>
                    <a:bodyPr/>
                    <a:lstStyle/>
                    <a:p>
                      <a:pPr algn="l">
                        <a:buNone/>
                      </a:pPr>
                      <a:r>
                        <a:rPr lang="en-US" sz="3000" b="1" dirty="0"/>
                        <a:t>e.</a:t>
                      </a:r>
                      <a:r>
                        <a:rPr lang="en-US" sz="3000" dirty="0"/>
                        <a:t> originated in 6th Hung King’s time</a:t>
                      </a:r>
                    </a:p>
                  </a:txBody>
                  <a:tcPr>
                    <a:solidFill>
                      <a:srgbClr val="FFE194"/>
                    </a:solidFill>
                  </a:tcPr>
                </a:tc>
                <a:tc>
                  <a:txBody>
                    <a:bodyPr/>
                    <a:lstStyle/>
                    <a:p>
                      <a:pPr>
                        <a:buNone/>
                      </a:pPr>
                      <a:r>
                        <a:rPr lang="en-US" sz="3000" b="1" dirty="0"/>
                        <a:t>5.</a:t>
                      </a:r>
                    </a:p>
                  </a:txBody>
                  <a:tcPr>
                    <a:solidFill>
                      <a:srgbClr val="1B9C85"/>
                    </a:solidFill>
                  </a:tcPr>
                </a:tc>
                <a:extLst>
                  <a:ext uri="{0D108BD9-81ED-4DB2-BD59-A6C34878D82A}">
                    <a16:rowId xmlns:a16="http://schemas.microsoft.com/office/drawing/2014/main" val="10005"/>
                  </a:ext>
                </a:extLst>
              </a:tr>
            </a:tbl>
          </a:graphicData>
        </a:graphic>
      </p:graphicFrame>
      <p:sp>
        <p:nvSpPr>
          <p:cNvPr id="6" name="Text Box 5"/>
          <p:cNvSpPr txBox="1"/>
          <p:nvPr/>
        </p:nvSpPr>
        <p:spPr>
          <a:xfrm>
            <a:off x="11354533" y="2269673"/>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p>
        </p:txBody>
      </p:sp>
      <p:sp>
        <p:nvSpPr>
          <p:cNvPr id="7" name="Text Box 6"/>
          <p:cNvSpPr txBox="1"/>
          <p:nvPr/>
        </p:nvSpPr>
        <p:spPr>
          <a:xfrm>
            <a:off x="11354533" y="3269693"/>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p>
        </p:txBody>
      </p:sp>
      <p:sp>
        <p:nvSpPr>
          <p:cNvPr id="8" name="Text Box 7"/>
          <p:cNvSpPr txBox="1"/>
          <p:nvPr/>
        </p:nvSpPr>
        <p:spPr>
          <a:xfrm>
            <a:off x="11354532" y="4241576"/>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p>
        </p:txBody>
      </p:sp>
      <p:sp>
        <p:nvSpPr>
          <p:cNvPr id="9" name="Text Box 8"/>
          <p:cNvSpPr txBox="1"/>
          <p:nvPr/>
        </p:nvSpPr>
        <p:spPr>
          <a:xfrm>
            <a:off x="11354531" y="4810432"/>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p>
        </p:txBody>
      </p:sp>
      <p:sp>
        <p:nvSpPr>
          <p:cNvPr id="10" name="Text Box 9"/>
          <p:cNvSpPr txBox="1"/>
          <p:nvPr/>
        </p:nvSpPr>
        <p:spPr>
          <a:xfrm>
            <a:off x="11354530" y="5782315"/>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79035" y="111846"/>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335584" y="22875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86750" y="13534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4538027" y="1074190"/>
            <a:ext cx="2838462" cy="24017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p:blipFill>
        <p:spPr>
          <a:xfrm>
            <a:off x="8800017" y="979229"/>
            <a:ext cx="3352711" cy="2598499"/>
          </a:xfrm>
          <a:prstGeom prst="rect">
            <a:avLst/>
          </a:prstGeom>
        </p:spPr>
      </p:pic>
      <p:sp>
        <p:nvSpPr>
          <p:cNvPr id="13" name="Text Box 12"/>
          <p:cNvSpPr txBox="1"/>
          <p:nvPr/>
        </p:nvSpPr>
        <p:spPr>
          <a:xfrm>
            <a:off x="188595" y="1450021"/>
            <a:ext cx="2019935" cy="708025"/>
          </a:xfrm>
          <a:prstGeom prst="rect">
            <a:avLst/>
          </a:prstGeom>
          <a:solidFill>
            <a:srgbClr val="F2D8D8"/>
          </a:solidFill>
        </p:spPr>
        <p:txBody>
          <a:bodyPr wrap="square" rtlCol="0" anchor="t">
            <a:noAutofit/>
          </a:bodyPr>
          <a:lstStyle/>
          <a:p>
            <a:r>
              <a:rPr lang="en-US" sz="3200" dirty="0"/>
              <a:t>1. pancake</a:t>
            </a:r>
          </a:p>
          <a:p>
            <a:endParaRPr lang="en-US" sz="3200" dirty="0"/>
          </a:p>
        </p:txBody>
      </p:sp>
      <p:sp>
        <p:nvSpPr>
          <p:cNvPr id="18" name="Text Box 17"/>
          <p:cNvSpPr txBox="1"/>
          <p:nvPr/>
        </p:nvSpPr>
        <p:spPr>
          <a:xfrm>
            <a:off x="138430" y="2395724"/>
            <a:ext cx="4255135" cy="708025"/>
          </a:xfrm>
          <a:prstGeom prst="rect">
            <a:avLst/>
          </a:prstGeom>
          <a:solidFill>
            <a:srgbClr val="F2D8D8"/>
          </a:solidFill>
        </p:spPr>
        <p:txBody>
          <a:bodyPr wrap="square" rtlCol="0" anchor="t">
            <a:noAutofit/>
          </a:bodyPr>
          <a:lstStyle/>
          <a:p>
            <a:r>
              <a:rPr lang="en-US" sz="3200" dirty="0"/>
              <a:t>2. five-</a:t>
            </a:r>
            <a:r>
              <a:rPr lang="en-US" sz="3200" dirty="0" err="1"/>
              <a:t>colour</a:t>
            </a:r>
            <a:r>
              <a:rPr lang="en-US" sz="3200" dirty="0"/>
              <a:t> sticky rice</a:t>
            </a:r>
          </a:p>
        </p:txBody>
      </p:sp>
      <p:sp>
        <p:nvSpPr>
          <p:cNvPr id="19" name="Text Box 18"/>
          <p:cNvSpPr txBox="1"/>
          <p:nvPr/>
        </p:nvSpPr>
        <p:spPr>
          <a:xfrm>
            <a:off x="138430" y="3365599"/>
            <a:ext cx="3588385" cy="708025"/>
          </a:xfrm>
          <a:prstGeom prst="rect">
            <a:avLst/>
          </a:prstGeom>
          <a:solidFill>
            <a:srgbClr val="F2D8D8"/>
          </a:solidFill>
        </p:spPr>
        <p:txBody>
          <a:bodyPr wrap="square" rtlCol="0" anchor="t">
            <a:noAutofit/>
          </a:bodyPr>
          <a:lstStyle/>
          <a:p>
            <a:r>
              <a:rPr lang="en-US" sz="3200" dirty="0"/>
              <a:t>3. beef noodle soup</a:t>
            </a:r>
          </a:p>
        </p:txBody>
      </p:sp>
      <p:sp>
        <p:nvSpPr>
          <p:cNvPr id="20" name="Text Box 19"/>
          <p:cNvSpPr txBox="1"/>
          <p:nvPr/>
        </p:nvSpPr>
        <p:spPr>
          <a:xfrm>
            <a:off x="133007" y="4311302"/>
            <a:ext cx="2376170" cy="708025"/>
          </a:xfrm>
          <a:prstGeom prst="rect">
            <a:avLst/>
          </a:prstGeom>
          <a:solidFill>
            <a:srgbClr val="F2D8D8"/>
          </a:solidFill>
        </p:spPr>
        <p:txBody>
          <a:bodyPr wrap="square" rtlCol="0" anchor="t">
            <a:noAutofit/>
          </a:bodyPr>
          <a:lstStyle/>
          <a:p>
            <a:r>
              <a:rPr lang="en-US" sz="3200"/>
              <a:t>4. white rice</a:t>
            </a:r>
          </a:p>
        </p:txBody>
      </p:sp>
      <p:sp>
        <p:nvSpPr>
          <p:cNvPr id="21" name="Text Box 20"/>
          <p:cNvSpPr txBox="1"/>
          <p:nvPr/>
        </p:nvSpPr>
        <p:spPr>
          <a:xfrm>
            <a:off x="133007" y="5275897"/>
            <a:ext cx="2947670" cy="708025"/>
          </a:xfrm>
          <a:prstGeom prst="rect">
            <a:avLst/>
          </a:prstGeom>
          <a:solidFill>
            <a:srgbClr val="F2D8D8"/>
          </a:solidFill>
        </p:spPr>
        <p:txBody>
          <a:bodyPr wrap="square" rtlCol="0" anchor="t">
            <a:noAutofit/>
          </a:bodyPr>
          <a:lstStyle/>
          <a:p>
            <a:r>
              <a:rPr lang="en-US" sz="3200" dirty="0"/>
              <a:t>5. spring rolls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p:blipFill>
        <p:spPr>
          <a:xfrm>
            <a:off x="3342690" y="4224652"/>
            <a:ext cx="3352444" cy="240177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rcRect/>
          <a:stretch/>
        </p:blipFill>
        <p:spPr>
          <a:xfrm>
            <a:off x="6498976" y="3207555"/>
            <a:ext cx="2637790" cy="289262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rcRect/>
          <a:stretch/>
        </p:blipFill>
        <p:spPr>
          <a:xfrm>
            <a:off x="9294312" y="4434215"/>
            <a:ext cx="2905375" cy="21935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1.11111E-6 L 0.38945 -0.17847 " pathEditMode="relative" rAng="0" ptsTypes="AA">
                                      <p:cBhvr>
                                        <p:cTn id="6" dur="2000" fill="hold"/>
                                        <p:tgtEl>
                                          <p:spTgt spid="21"/>
                                        </p:tgtEl>
                                        <p:attrNameLst>
                                          <p:attrName>ppt_x</p:attrName>
                                          <p:attrName>ppt_y</p:attrName>
                                        </p:attrNameLst>
                                      </p:cBhvr>
                                      <p:rCtr x="19466" y="-89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1.85185E-6 L 0.76524 0.29514 " pathEditMode="relative" rAng="0" ptsTypes="AA">
                                      <p:cBhvr>
                                        <p:cTn id="10" dur="2000" fill="hold"/>
                                        <p:tgtEl>
                                          <p:spTgt spid="13"/>
                                        </p:tgtEl>
                                        <p:attrNameLst>
                                          <p:attrName>ppt_x</p:attrName>
                                          <p:attrName>ppt_y</p:attrName>
                                        </p:attrNameLst>
                                      </p:cBhvr>
                                      <p:rCtr x="38255" y="1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14680" y="1214755"/>
            <a:ext cx="10539095"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779145" y="207899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779145" y="1332230"/>
            <a:ext cx="3607435" cy="583565"/>
          </a:xfrm>
          <a:prstGeom prst="rect">
            <a:avLst/>
          </a:prstGeom>
          <a:no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Sample:</a:t>
            </a:r>
          </a:p>
        </p:txBody>
      </p:sp>
      <p:sp>
        <p:nvSpPr>
          <p:cNvPr id="4" name="Text Box 3"/>
          <p:cNvSpPr txBox="1"/>
          <p:nvPr/>
        </p:nvSpPr>
        <p:spPr>
          <a:xfrm>
            <a:off x="325678" y="2145030"/>
            <a:ext cx="11549458" cy="3539430"/>
          </a:xfrm>
          <a:prstGeom prst="rect">
            <a:avLst/>
          </a:prstGeom>
          <a:solidFill>
            <a:srgbClr val="B3E5BE"/>
          </a:solidFill>
          <a:ln w="9525">
            <a:noFill/>
          </a:ln>
        </p:spPr>
        <p:txBody>
          <a:bodyPr wrap="square">
            <a:spAutoFit/>
          </a:bodyPr>
          <a:lstStyle/>
          <a:p>
            <a:pPr marL="1270" indent="-1270"/>
            <a:r>
              <a:rPr lang="en-US" sz="3200" b="0" dirty="0">
                <a:latin typeface="Times New Roman" panose="02020603050405020304" pitchFamily="18" charset="0"/>
              </a:rPr>
              <a:t>Well … </a:t>
            </a:r>
            <a:r>
              <a:rPr lang="en-US" sz="3200" b="0" dirty="0">
                <a:highlight>
                  <a:srgbClr val="FFFF00"/>
                </a:highlight>
                <a:latin typeface="Times New Roman" panose="02020603050405020304" pitchFamily="18" charset="0"/>
              </a:rPr>
              <a:t>One of Vietnamese dishes that I like</a:t>
            </a:r>
            <a:r>
              <a:rPr lang="en-US" sz="3200" b="0" dirty="0">
                <a:latin typeface="Times New Roman" panose="02020603050405020304" pitchFamily="18" charset="0"/>
              </a:rPr>
              <a:t> is fried rice (</a:t>
            </a:r>
            <a:r>
              <a:rPr lang="en-US" sz="3200" i="1" dirty="0" err="1">
                <a:latin typeface="Times New Roman" panose="02020603050405020304" pitchFamily="18" charset="0"/>
              </a:rPr>
              <a:t>c</a:t>
            </a:r>
            <a:r>
              <a:rPr lang="en-US" sz="3200" b="0" i="1" dirty="0" err="1">
                <a:latin typeface="Times New Roman" panose="02020603050405020304" pitchFamily="18" charset="0"/>
              </a:rPr>
              <a:t>ơm</a:t>
            </a:r>
            <a:r>
              <a:rPr lang="en-US" sz="3200" b="0" i="1" dirty="0">
                <a:latin typeface="Times New Roman" panose="02020603050405020304" pitchFamily="18" charset="0"/>
              </a:rPr>
              <a:t> rang</a:t>
            </a:r>
            <a:r>
              <a:rPr lang="en-US" sz="3200" b="0" dirty="0">
                <a:latin typeface="Times New Roman" panose="02020603050405020304" pitchFamily="18" charset="0"/>
              </a:rPr>
              <a:t>). It’s a kind of popular street food. We can make and eat it every day, but </a:t>
            </a:r>
            <a:r>
              <a:rPr lang="en-US" sz="3200" b="0" dirty="0">
                <a:highlight>
                  <a:srgbClr val="FFFF00"/>
                </a:highlight>
                <a:latin typeface="Times New Roman" panose="02020603050405020304" pitchFamily="18" charset="0"/>
              </a:rPr>
              <a:t>I’d like to</a:t>
            </a:r>
            <a:r>
              <a:rPr lang="en-US" sz="3200" b="0" dirty="0">
                <a:latin typeface="Times New Roman" panose="02020603050405020304" pitchFamily="18" charset="0"/>
              </a:rPr>
              <a:t> have it at the weekend. </a:t>
            </a:r>
            <a:r>
              <a:rPr lang="en-US" sz="3200" b="0" dirty="0">
                <a:highlight>
                  <a:srgbClr val="FFFF00"/>
                </a:highlight>
                <a:latin typeface="Times New Roman" panose="02020603050405020304" pitchFamily="18" charset="0"/>
              </a:rPr>
              <a:t>The main ingredients </a:t>
            </a:r>
            <a:r>
              <a:rPr lang="en-US" sz="3200" b="0" dirty="0">
                <a:latin typeface="Times New Roman" panose="02020603050405020304" pitchFamily="18" charset="0"/>
              </a:rPr>
              <a:t>of this dish are cooked rice, meat or sausage and </a:t>
            </a:r>
            <a:r>
              <a:rPr lang="en-US" sz="3200" b="0" dirty="0" err="1">
                <a:latin typeface="Times New Roman" panose="02020603050405020304" pitchFamily="18" charset="0"/>
              </a:rPr>
              <a:t>colourful</a:t>
            </a:r>
            <a:r>
              <a:rPr lang="en-US" sz="3200" b="0" dirty="0">
                <a:latin typeface="Times New Roman" panose="02020603050405020304" pitchFamily="18" charset="0"/>
              </a:rPr>
              <a:t> vegetables chopped up into small pieces and mixed together. </a:t>
            </a:r>
            <a:r>
              <a:rPr lang="en-US" sz="3200" b="0" dirty="0">
                <a:highlight>
                  <a:srgbClr val="FFFF00"/>
                </a:highlight>
                <a:latin typeface="Times New Roman" panose="02020603050405020304" pitchFamily="18" charset="0"/>
              </a:rPr>
              <a:t>Then</a:t>
            </a:r>
            <a:r>
              <a:rPr lang="en-US" sz="3200" b="0" dirty="0">
                <a:latin typeface="Times New Roman" panose="02020603050405020304" pitchFamily="18" charset="0"/>
              </a:rPr>
              <a:t> we fry the ingredients slowly with cooking oil and one or two eggs. When you fry the rice, you must stir it constantly with a wooden spoon.  </a:t>
            </a: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583565"/>
          </a:xfrm>
          <a:prstGeom prst="rect">
            <a:avLst/>
          </a:prstGeom>
          <a:solidFill>
            <a:srgbClr val="E96479"/>
          </a:solid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 Summarise the reading text in 50 – 70 words.</a:t>
            </a:r>
          </a:p>
        </p:txBody>
      </p:sp>
      <p:sp>
        <p:nvSpPr>
          <p:cNvPr id="10" name="Text Box 9"/>
          <p:cNvSpPr txBox="1"/>
          <p:nvPr/>
        </p:nvSpPr>
        <p:spPr>
          <a:xfrm>
            <a:off x="487045" y="1864995"/>
            <a:ext cx="4579620" cy="583565"/>
          </a:xfrm>
          <a:prstGeom prst="rect">
            <a:avLst/>
          </a:prstGeom>
          <a:solidFill>
            <a:srgbClr val="F5E9CF"/>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There are</a:t>
            </a:r>
            <a:r>
              <a:rPr lang="en-US" sz="3200">
                <a:latin typeface="Calibri" panose="020F0502020204030204" pitchFamily="34" charset="0"/>
                <a:cs typeface="Calibri" panose="020F0502020204030204" pitchFamily="34" charset="0"/>
              </a:rPr>
              <a:t> some clues:</a:t>
            </a:r>
          </a:p>
        </p:txBody>
      </p:sp>
      <p:sp>
        <p:nvSpPr>
          <p:cNvPr id="13" name="Text Box 12"/>
          <p:cNvSpPr txBox="1"/>
          <p:nvPr/>
        </p:nvSpPr>
        <p:spPr>
          <a:xfrm>
            <a:off x="487045" y="2694940"/>
            <a:ext cx="11398885" cy="2554545"/>
          </a:xfrm>
          <a:prstGeom prst="rect">
            <a:avLst/>
          </a:prstGeom>
          <a:solidFill>
            <a:srgbClr val="7DB9B6"/>
          </a:solid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 English cuisine …</a:t>
            </a:r>
          </a:p>
          <a:p>
            <a:pPr marL="635" indent="-635" algn="just"/>
            <a:r>
              <a:rPr lang="en-US" sz="3200" b="0" dirty="0">
                <a:latin typeface="Calibri" panose="020F0502020204030204" pitchFamily="34" charset="0"/>
                <a:cs typeface="Calibri" panose="020F0502020204030204" pitchFamily="34" charset="0"/>
              </a:rPr>
              <a:t>- Fish and chips …</a:t>
            </a:r>
          </a:p>
          <a:p>
            <a:pPr marL="635" indent="-635" algn="just"/>
            <a:r>
              <a:rPr lang="en-US" sz="3200" b="0" dirty="0">
                <a:latin typeface="Calibri" panose="020F0502020204030204" pitchFamily="34" charset="0"/>
                <a:cs typeface="Calibri" panose="020F0502020204030204" pitchFamily="34" charset="0"/>
              </a:rPr>
              <a:t>- The earliest fish and chip shop …</a:t>
            </a:r>
          </a:p>
          <a:p>
            <a:pPr marL="635" indent="-635" algn="just"/>
            <a:r>
              <a:rPr lang="en-US" sz="3200" b="0" dirty="0">
                <a:latin typeface="Calibri" panose="020F0502020204030204" pitchFamily="34" charset="0"/>
                <a:cs typeface="Calibri" panose="020F0502020204030204" pitchFamily="34" charset="0"/>
              </a:rPr>
              <a:t>- Basic ingredients …	</a:t>
            </a:r>
          </a:p>
          <a:p>
            <a:pPr marL="635" indent="-635" algn="just"/>
            <a:r>
              <a:rPr lang="en-US" sz="3200" b="0" dirty="0">
                <a:latin typeface="Calibri" panose="020F0502020204030204" pitchFamily="34" charset="0"/>
                <a:cs typeface="Calibri" panose="020F0502020204030204" pitchFamily="34" charset="0"/>
              </a:rPr>
              <a:t>- People sell it in many countries now</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p:bldP spid="10" grpId="0" bldLvl="0" animBg="1"/>
      <p:bldP spid="10" grpId="1"/>
      <p:bldP spid="13" grpId="0" bldLvl="0" animBg="1"/>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635" indent="-635" algn="just"/>
            <a:r>
              <a:rPr lang="en-US" sz="3200" b="1">
                <a:latin typeface="Calibri" panose="020F0502020204030204" pitchFamily="34" charset="0"/>
                <a:cs typeface="Calibri" panose="020F0502020204030204" pitchFamily="34" charset="0"/>
              </a:rPr>
              <a:t>Example:</a:t>
            </a:r>
          </a:p>
        </p:txBody>
      </p:sp>
      <p:sp>
        <p:nvSpPr>
          <p:cNvPr id="13" name="Text Box 12"/>
          <p:cNvSpPr txBox="1"/>
          <p:nvPr/>
        </p:nvSpPr>
        <p:spPr>
          <a:xfrm>
            <a:off x="396240" y="2251710"/>
            <a:ext cx="11398885" cy="3046988"/>
          </a:xfrm>
          <a:prstGeom prst="rect">
            <a:avLst/>
          </a:prstGeom>
          <a:solidFill>
            <a:srgbClr val="7DB9B6"/>
          </a:solidFill>
          <a:ln w="9525">
            <a:noFill/>
          </a:ln>
        </p:spPr>
        <p:txBody>
          <a:bodyPr wrap="square">
            <a:spAutoFit/>
          </a:bodyPr>
          <a:lstStyle/>
          <a:p>
            <a:pPr marL="635" indent="-635"/>
            <a:r>
              <a:rPr lang="en-US" sz="3200" b="0" dirty="0">
                <a:latin typeface="Calibri" panose="020F0502020204030204" pitchFamily="34" charset="0"/>
                <a:cs typeface="Calibri" panose="020F0502020204030204" pitchFamily="34" charset="0"/>
              </a:rPr>
              <a:t>English cuisine is one of the traditions that English people are proud to keep alive. Traditional English cuisine, fish and chips, has developed for many centuries.  The earliest fish and chip shop opened in London during the 1860s. The basic ingredients of the dish are fried fish served with chips. People sell fish and chips in many countries now.</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P spid="13" grpId="0" bldLvl="0" animBg="1"/>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90D9B-2F85-9E5F-1B77-3ECC908A8E48}"/>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BE1D5436-72BE-05D7-3F2D-8E98BF965F26}"/>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B162525E-9EE0-E834-BFFF-4880885255C1}"/>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A1DD720D-ADC3-5EF6-D8BC-6E8C89147177}"/>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3CEA274E-8FD5-CD24-B4C8-AF77117BC249}"/>
              </a:ext>
            </a:extLst>
          </p:cNvPr>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a:extLst>
              <a:ext uri="{FF2B5EF4-FFF2-40B4-BE49-F238E27FC236}">
                <a16:creationId xmlns:a16="http://schemas.microsoft.com/office/drawing/2014/main" id="{EA360C50-0824-0657-43DA-08B6F5AF0CA6}"/>
              </a:ext>
            </a:extLst>
          </p:cNvPr>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a:extLst>
              <a:ext uri="{FF2B5EF4-FFF2-40B4-BE49-F238E27FC236}">
                <a16:creationId xmlns:a16="http://schemas.microsoft.com/office/drawing/2014/main" id="{2B023E92-4C2A-6A12-85F2-6FC1D9E77A3E}"/>
              </a:ext>
            </a:extLst>
          </p:cNvPr>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tx1"/>
                </a:solidFill>
              </a:rPr>
              <a:t>   </a:t>
            </a:r>
            <a:r>
              <a:rPr dirty="0">
                <a:solidFill>
                  <a:schemeClr val="tx1"/>
                </a:solidFill>
              </a:rPr>
              <a:t>Brainstorm</a:t>
            </a:r>
          </a:p>
        </p:txBody>
      </p:sp>
      <p:sp>
        <p:nvSpPr>
          <p:cNvPr id="21" name="Rectangle 20">
            <a:extLst>
              <a:ext uri="{FF2B5EF4-FFF2-40B4-BE49-F238E27FC236}">
                <a16:creationId xmlns:a16="http://schemas.microsoft.com/office/drawing/2014/main" id="{CED3F282-0EB7-9A86-B86D-32E43873E60C}"/>
              </a:ext>
            </a:extLst>
          </p:cNvPr>
          <p:cNvSpPr/>
          <p:nvPr/>
        </p:nvSpPr>
        <p:spPr>
          <a:xfrm>
            <a:off x="5581650" y="1887855"/>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groups. Discuss the following questions.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Read the text and write the underlined words in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box.</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Read the text again and tick (√) T (True) or F (False) for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each sentence.</a:t>
            </a:r>
          </a:p>
        </p:txBody>
      </p:sp>
      <p:sp>
        <p:nvSpPr>
          <p:cNvPr id="22" name="Rectangle 21">
            <a:extLst>
              <a:ext uri="{FF2B5EF4-FFF2-40B4-BE49-F238E27FC236}">
                <a16:creationId xmlns:a16="http://schemas.microsoft.com/office/drawing/2014/main" id="{8F1C6264-2597-159A-739D-290777EA7815}"/>
              </a:ext>
            </a:extLst>
          </p:cNvPr>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Match 1 - 5 in column A with a - e in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column B</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Match the Vietnamese dishes with their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names in English.</a:t>
            </a:r>
          </a:p>
        </p:txBody>
      </p:sp>
      <p:cxnSp>
        <p:nvCxnSpPr>
          <p:cNvPr id="24" name="Curved Connector 23">
            <a:extLst>
              <a:ext uri="{FF2B5EF4-FFF2-40B4-BE49-F238E27FC236}">
                <a16:creationId xmlns:a16="http://schemas.microsoft.com/office/drawing/2014/main" id="{B1A4D02D-52D8-222D-B8BE-797B43264E71}"/>
              </a:ext>
            </a:extLst>
          </p:cNvPr>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A1F4F4E7-E687-8CFA-B211-A746AE4FACF9}"/>
              </a:ext>
            </a:extLst>
          </p:cNvPr>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0839247B-8A04-22D8-A661-2CB0A5ADA1C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D9A63B7E-931E-B6AB-31C7-616DC6ACF00E}"/>
              </a:ext>
            </a:extLst>
          </p:cNvPr>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9C65171E-6702-C993-7F59-F21066111299}"/>
              </a:ext>
            </a:extLst>
          </p:cNvPr>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DA123AE6-400E-1728-4A47-AF037AD14C75}"/>
              </a:ext>
            </a:extLst>
          </p:cNvPr>
          <p:cNvSpPr/>
          <p:nvPr/>
        </p:nvSpPr>
        <p:spPr>
          <a:xfrm>
            <a:off x="5581650" y="5453697"/>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B03CA644-AB71-A3D1-B59F-D79526ED7BDC}"/>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39810CD-C887-4982-BB36-14C130BA38B1}"/>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a:extLst>
              <a:ext uri="{FF2B5EF4-FFF2-40B4-BE49-F238E27FC236}">
                <a16:creationId xmlns:a16="http://schemas.microsoft.com/office/drawing/2014/main" id="{AD82B6A4-E22C-CD11-4070-966E1387F3DD}"/>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DA1AFA25-937E-BC07-A244-41E18707B42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E35D5E34-284A-0293-A07F-171E99F2302E}"/>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A49F08D4-0B0B-15C0-578E-2D30AA50F718}"/>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AE3D183C-54EE-A420-27F4-BE41CD398770}"/>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5BC9B613-8F61-8CFC-91A3-D04A89F967D2}"/>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0E3C2411-5688-0040-DE4F-8DE851C76371}"/>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EE9F480-D47F-B5AC-39E9-F69CA38EA28E}"/>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1E170167-432F-50E4-05AA-A82A11F0454D}"/>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15794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41643" y="1242162"/>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how English people continue their culinary traditions;</a:t>
            </a:r>
          </a:p>
          <a:p>
            <a:pPr marL="457200" indent="-457200" algn="just">
              <a:lnSpc>
                <a:spcPct val="150000"/>
              </a:lnSpc>
              <a:buFont typeface="Courier New" panose="02070309020205020404" pitchFamily="49" charset="0"/>
              <a:buChar char="o"/>
            </a:pPr>
            <a:r>
              <a:rPr lang="en-US" sz="3600" dirty="0"/>
              <a:t>Talk about a </a:t>
            </a:r>
            <a:r>
              <a:rPr lang="en-US" sz="3600" dirty="0">
                <a:sym typeface="+mn-ea"/>
              </a:rPr>
              <a:t>typical traditional Vietnamese dish.</a:t>
            </a: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16592" y="1236797"/>
            <a:ext cx="23032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outh-function-tourist-town-house-architecture"/>
          <p:cNvPicPr>
            <a:picLocks noChangeAspect="1"/>
          </p:cNvPicPr>
          <p:nvPr/>
        </p:nvPicPr>
        <p:blipFill>
          <a:blip r:embed="rId3">
            <a:extLst>
              <a:ext uri="{BEBA8EAE-BF5A-486C-A8C5-ECC9F3942E4B}">
                <a14:imgProps xmlns:a14="http://schemas.microsoft.com/office/drawing/2010/main">
                  <a14:imgLayer r:embed="rId4">
                    <a14:imgEffect>
                      <a14:backgroundRemoval t="10000" b="98203" l="1580" r="99184">
                        <a14:foregroundMark x1="1580" y1="35885" x2="14306" y2="66927"/>
                        <a14:foregroundMark x1="14306" y1="66927" x2="14635" y2="69089"/>
                        <a14:foregroundMark x1="37882" y1="92240" x2="42344" y2="92240"/>
                        <a14:foregroundMark x1="5868" y1="91042" x2="70833" y2="88906"/>
                        <a14:foregroundMark x1="28333" y1="76250" x2="89792" y2="83880"/>
                        <a14:foregroundMark x1="17500" y1="70755" x2="23715" y2="80052"/>
                        <a14:foregroundMark x1="3802" y1="97734" x2="57135" y2="94141"/>
                        <a14:foregroundMark x1="92483" y1="25365" x2="94392" y2="71224"/>
                        <a14:foregroundMark x1="94392" y1="71224" x2="94392" y2="71224"/>
                        <a14:foregroundMark x1="97274" y1="6510" x2="96146" y2="69193"/>
                        <a14:foregroundMark x1="96146" y1="69193" x2="95035" y2="75052"/>
                        <a14:foregroundMark x1="56979" y1="97500" x2="91372" y2="94401"/>
                        <a14:foregroundMark x1="41059" y1="99167" x2="99184" y2="98203"/>
                        <a14:foregroundMark x1="99184" y1="98203" x2="99184" y2="98203"/>
                      </a14:backgroundRemoval>
                    </a14:imgEffect>
                    <a14:imgEffect>
                      <a14:colorTemperature colorTemp="5300"/>
                    </a14:imgEffect>
                    <a14:imgEffect>
                      <a14:saturation sat="0"/>
                    </a14:imgEffect>
                  </a14:imgLayer>
                </a14:imgProps>
              </a:ext>
            </a:extLst>
          </a:blip>
          <a:stretch>
            <a:fillRect/>
          </a:stretch>
        </p:blipFill>
        <p:spPr>
          <a:xfrm>
            <a:off x="-75933" y="73102"/>
            <a:ext cx="12219305" cy="8146415"/>
          </a:xfrm>
          <a:prstGeom prst="rect">
            <a:avLst/>
          </a:prstGeom>
        </p:spPr>
      </p:pic>
      <p:grpSp>
        <p:nvGrpSpPr>
          <p:cNvPr id="41" name="Group 40"/>
          <p:cNvGrpSpPr/>
          <p:nvPr/>
        </p:nvGrpSpPr>
        <p:grpSpPr>
          <a:xfrm>
            <a:off x="-18415" y="-1270"/>
            <a:ext cx="6301740" cy="4217670"/>
            <a:chOff x="-29" y="-2"/>
            <a:chExt cx="9924" cy="6642"/>
          </a:xfrm>
        </p:grpSpPr>
        <p:grpSp>
          <p:nvGrpSpPr>
            <p:cNvPr id="27" name="Group 26"/>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grpSp>
        <p:nvGrpSpPr>
          <p:cNvPr id="42" name="Group 41"/>
          <p:cNvGrpSpPr>
            <a:grpSpLocks noGrp="1" noUngrp="1" noRot="1" noChangeAspect="1" noMove="1" noResize="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Read for specific information about how English people continue their culinary traditions;</a:t>
            </a:r>
          </a:p>
          <a:p>
            <a:pPr marL="457200" indent="-457200">
              <a:lnSpc>
                <a:spcPct val="150000"/>
              </a:lnSpc>
              <a:buFont typeface="Courier New" panose="02070309020205020404" pitchFamily="49" charset="0"/>
              <a:buChar char="o"/>
            </a:pPr>
            <a:r>
              <a:rPr lang="en-US" sz="3600" dirty="0"/>
              <a:t>Talk about a typical traditional Vietnamese dish.</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351310" y="1260142"/>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187224" y="26014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181538" y="4179887"/>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241145" y="756435"/>
            <a:ext cx="6650397" cy="446197"/>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a:t>
            </a:r>
            <a:r>
              <a:rPr sz="2400" dirty="0">
                <a:solidFill>
                  <a:schemeClr val="tx1"/>
                </a:solidFill>
              </a:rPr>
              <a:t>Brainstorm</a:t>
            </a:r>
          </a:p>
        </p:txBody>
      </p:sp>
      <p:sp>
        <p:nvSpPr>
          <p:cNvPr id="21" name="Rectangle 20"/>
          <p:cNvSpPr/>
          <p:nvPr/>
        </p:nvSpPr>
        <p:spPr>
          <a:xfrm>
            <a:off x="5260933" y="1342594"/>
            <a:ext cx="6650397" cy="264788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groups. Discuss the following </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questions.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Read the text and write the underlined</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words in the box.</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Read the text again and tick (√) T (True) or F</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(False) for each sentence. </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250034" y="4131960"/>
            <a:ext cx="6641508" cy="166280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it-IT"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 e in column B.</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Work in groups. Match the Vietnamese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dishes with their names in English.</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187224" y="1566245"/>
            <a:ext cx="1190308" cy="10351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339462" y="2910327"/>
            <a:ext cx="847763" cy="126955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660449" y="5372593"/>
            <a:ext cx="1907390"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497383" y="4480560"/>
            <a:ext cx="1116761" cy="89203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260933" y="5936242"/>
            <a:ext cx="6622064"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   Wrap-up</a:t>
            </a:r>
          </a:p>
          <a:p>
            <a:pPr indent="0">
              <a:buFont typeface="Arial" panose="020B0604020202020204" pitchFamily="34" charset="0"/>
              <a:buNone/>
            </a:pPr>
            <a:r>
              <a:rPr lang="en-US" sz="2400" dirty="0">
                <a:solidFill>
                  <a:schemeClr val="tx1"/>
                </a:solidFill>
              </a:rPr>
              <a:t>   Homework</a:t>
            </a:r>
            <a:endParaRPr lang="en-GB" sz="2400" dirty="0">
              <a:solidFill>
                <a:schemeClr val="tx1"/>
              </a:solidFill>
            </a:endParaRPr>
          </a:p>
        </p:txBody>
      </p:sp>
      <p:sp>
        <p:nvSpPr>
          <p:cNvPr id="30" name="Rounded Rectangle 29"/>
          <p:cNvSpPr/>
          <p:nvPr/>
        </p:nvSpPr>
        <p:spPr>
          <a:xfrm>
            <a:off x="3582022" y="46883"/>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12350" y="94502"/>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2959" y="-68381"/>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598805" y="1192340"/>
            <a:ext cx="7990205" cy="537845"/>
          </a:xfrm>
          <a:prstGeom prst="rect">
            <a:avLst/>
          </a:prstGeom>
          <a:noFill/>
        </p:spPr>
        <p:txBody>
          <a:bodyPr wrap="square">
            <a:noAutofit/>
          </a:bodyPr>
          <a:lstStyle/>
          <a:p>
            <a:pPr>
              <a:lnSpc>
                <a:spcPct val="100000"/>
              </a:lnSpc>
            </a:pPr>
            <a:r>
              <a:rPr lang="en-US" sz="3600" b="1" dirty="0"/>
              <a:t>Question:</a:t>
            </a:r>
          </a:p>
          <a:p>
            <a:pPr>
              <a:lnSpc>
                <a:spcPct val="200000"/>
              </a:lnSpc>
            </a:pPr>
            <a:endParaRPr lang="en-US" sz="3600" b="1" dirty="0"/>
          </a:p>
        </p:txBody>
      </p:sp>
      <p:sp>
        <p:nvSpPr>
          <p:cNvPr id="100" name="Text Box 99"/>
          <p:cNvSpPr txBox="1"/>
          <p:nvPr/>
        </p:nvSpPr>
        <p:spPr>
          <a:xfrm>
            <a:off x="598804" y="1846836"/>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What do you know about interesting / strange lifestyles / ways of cooking in the UK?</a:t>
            </a:r>
          </a:p>
        </p:txBody>
      </p:sp>
      <p:sp>
        <p:nvSpPr>
          <p:cNvPr id="6" name="TextBox 20"/>
          <p:cNvSpPr txBox="1"/>
          <p:nvPr/>
        </p:nvSpPr>
        <p:spPr>
          <a:xfrm>
            <a:off x="598805" y="2604770"/>
            <a:ext cx="7990205" cy="537845"/>
          </a:xfrm>
          <a:prstGeom prst="rect">
            <a:avLst/>
          </a:prstGeom>
          <a:noFill/>
        </p:spPr>
        <p:txBody>
          <a:bodyPr wrap="square">
            <a:noAutofit/>
          </a:bodyPr>
          <a:lstStyle/>
          <a:p>
            <a:pPr>
              <a:lnSpc>
                <a:spcPct val="200000"/>
              </a:lnSpc>
            </a:pPr>
            <a:r>
              <a:rPr lang="en-US" sz="3600" b="1" i="1" dirty="0"/>
              <a:t>Suggested answer:</a:t>
            </a:r>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dirty="0">
                <a:solidFill>
                  <a:srgbClr val="000000"/>
                </a:solidFill>
                <a:latin typeface="Calibri" panose="020F0502020204030204" pitchFamily="34" charset="0"/>
                <a:cs typeface="Calibri" panose="020F0502020204030204" pitchFamily="34" charset="0"/>
              </a:rPr>
              <a:t>Interesting / strange lifestyles:</a:t>
            </a:r>
            <a:r>
              <a:rPr lang="en-US" sz="3600" dirty="0">
                <a:solidFill>
                  <a:srgbClr val="000000"/>
                </a:solidFill>
                <a:latin typeface="Calibri" panose="020F0502020204030204" pitchFamily="34" charset="0"/>
                <a:cs typeface="Calibri" panose="020F0502020204030204" pitchFamily="34" charset="0"/>
              </a:rPr>
              <a:t> </a:t>
            </a:r>
            <a:r>
              <a:rPr lang="en-US" sz="3600" b="0" dirty="0">
                <a:solidFill>
                  <a:srgbClr val="000000"/>
                </a:solidFill>
                <a:latin typeface="Calibri" panose="020F0502020204030204" pitchFamily="34" charset="0"/>
                <a:cs typeface="Calibri" panose="020F0502020204030204" pitchFamily="34" charset="0"/>
              </a:rPr>
              <a:t>Morris dancing, Punch and Judy shows, Maypole dancing, ...</a:t>
            </a:r>
          </a:p>
          <a:p>
            <a:pPr marL="1270" indent="-1270" algn="just"/>
            <a:r>
              <a:rPr lang="en-US" sz="3600" b="1" dirty="0">
                <a:solidFill>
                  <a:srgbClr val="000000"/>
                </a:solidFill>
                <a:latin typeface="Calibri" panose="020F0502020204030204" pitchFamily="34" charset="0"/>
                <a:cs typeface="Calibri" panose="020F0502020204030204" pitchFamily="34" charset="0"/>
              </a:rPr>
              <a:t>Ways of cooking: </a:t>
            </a:r>
            <a:r>
              <a:rPr lang="en-US" sz="3600" dirty="0">
                <a:solidFill>
                  <a:srgbClr val="000000"/>
                </a:solidFill>
                <a:latin typeface="Calibri" panose="020F0502020204030204" pitchFamily="34" charset="0"/>
                <a:cs typeface="Calibri" panose="020F0502020204030204" pitchFamily="34" charset="0"/>
              </a:rPr>
              <a:t>Slow roast, Braising, stewing, ...</a:t>
            </a:r>
          </a:p>
        </p:txBody>
      </p:sp>
      <p:pic>
        <p:nvPicPr>
          <p:cNvPr id="11" name="Content Placeholder 10" descr="x-7062-uk-counties-map-std-100cm-small-copy"/>
          <p:cNvPicPr>
            <a:picLocks noGrp="1" noChangeAspect="1"/>
          </p:cNvPicPr>
          <p:nvPr>
            <p:ph idx="1"/>
          </p:nvPr>
        </p:nvPicPr>
        <p:blipFill>
          <a:blip r:embed="rId3">
            <a:clrChange>
              <a:clrFrom>
                <a:srgbClr val="FEFEFE">
                  <a:alpha val="100000"/>
                </a:srgbClr>
              </a:clrFrom>
              <a:clrTo>
                <a:srgbClr val="FEFEFE">
                  <a:alpha val="100000"/>
                  <a:alpha val="0"/>
                </a:srgbClr>
              </a:clrTo>
            </a:clrChange>
          </a:blip>
          <a:stretch>
            <a:fillRect/>
          </a:stretch>
        </p:blipFill>
        <p:spPr>
          <a:xfrm>
            <a:off x="13825855" y="2596515"/>
            <a:ext cx="1944370" cy="2395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34925"/>
            <a:ext cx="12338050" cy="10407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487045" y="659130"/>
            <a:ext cx="7990205" cy="76200"/>
          </a:xfrm>
          <a:prstGeom prst="rect">
            <a:avLst/>
          </a:prstGeom>
          <a:noFill/>
        </p:spPr>
        <p:txBody>
          <a:bodyPr wrap="square">
            <a:noAutofit/>
          </a:bodyPr>
          <a:lstStyle/>
          <a:p>
            <a:pPr>
              <a:lnSpc>
                <a:spcPct val="200000"/>
              </a:lnSpc>
            </a:pPr>
            <a:r>
              <a:rPr lang="en-US" sz="3600" b="1" dirty="0"/>
              <a:t>Look at the map.</a:t>
            </a:r>
          </a:p>
        </p:txBody>
      </p:sp>
      <p:pic>
        <p:nvPicPr>
          <p:cNvPr id="11" name="Content Placeholder 10" descr="x-7062-uk-counties-map-std-100cm-small-copy"/>
          <p:cNvPicPr>
            <a:picLocks noGrp="1" noChangeAspect="1"/>
          </p:cNvPicPr>
          <p:nvPr>
            <p:ph idx="1"/>
          </p:nvPr>
        </p:nvPicPr>
        <p:blipFill>
          <a:blip r:embed="rId3">
            <a:clrChange>
              <a:clrFrom>
                <a:srgbClr val="FEFEFE">
                  <a:alpha val="100000"/>
                </a:srgbClr>
              </a:clrFrom>
              <a:clrTo>
                <a:srgbClr val="FEFEFE">
                  <a:alpha val="100000"/>
                  <a:alpha val="0"/>
                </a:srgbClr>
              </a:clrTo>
            </a:clrChange>
          </a:blip>
          <a:stretch>
            <a:fillRect/>
          </a:stretch>
        </p:blipFill>
        <p:spPr>
          <a:xfrm>
            <a:off x="5266054" y="-80010"/>
            <a:ext cx="6805295" cy="7018020"/>
          </a:xfrm>
          <a:prstGeom prst="rect">
            <a:avLst/>
          </a:prstGeom>
        </p:spPr>
      </p:pic>
      <p:sp>
        <p:nvSpPr>
          <p:cNvPr id="12" name="TextBox 20"/>
          <p:cNvSpPr txBox="1"/>
          <p:nvPr/>
        </p:nvSpPr>
        <p:spPr>
          <a:xfrm>
            <a:off x="120650" y="1412240"/>
            <a:ext cx="7990205" cy="76200"/>
          </a:xfrm>
          <a:prstGeom prst="rect">
            <a:avLst/>
          </a:prstGeom>
          <a:noFill/>
        </p:spPr>
        <p:txBody>
          <a:bodyPr wrap="square">
            <a:noAutofit/>
          </a:bodyPr>
          <a:lstStyle/>
          <a:p>
            <a:pPr>
              <a:lnSpc>
                <a:spcPct val="200000"/>
              </a:lnSpc>
            </a:pPr>
            <a:r>
              <a:rPr lang="en-US" sz="3600" dirty="0"/>
              <a:t>What do you know about</a:t>
            </a:r>
          </a:p>
          <a:p>
            <a:pPr>
              <a:lnSpc>
                <a:spcPct val="200000"/>
              </a:lnSpc>
            </a:pPr>
            <a:r>
              <a:rPr lang="en-US" sz="3600" dirty="0"/>
              <a:t>the UK and England?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203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deep-rooted (adj)</a:t>
            </a:r>
            <a:r>
              <a:rPr lang="en-US" sz="4400" b="1"/>
              <a:t> </a:t>
            </a:r>
            <a:endParaRPr lang="en-US" sz="4400" b="1" dirty="0">
              <a:solidFill>
                <a:srgbClr val="AD4F0F"/>
              </a:solidFill>
            </a:endParaRPr>
          </a:p>
        </p:txBody>
      </p:sp>
      <p:sp>
        <p:nvSpPr>
          <p:cNvPr id="12" name="Rectangle 11"/>
          <p:cNvSpPr/>
          <p:nvPr/>
        </p:nvSpPr>
        <p:spPr>
          <a:xfrm>
            <a:off x="1120322" y="4417019"/>
            <a:ext cx="4050892" cy="1568450"/>
          </a:xfrm>
          <a:prstGeom prst="rect">
            <a:avLst/>
          </a:prstGeom>
        </p:spPr>
        <p:txBody>
          <a:bodyPr wrap="square">
            <a:spAutoFit/>
          </a:bodyPr>
          <a:lstStyle/>
          <a:p>
            <a:pPr lvl="0" algn="ctr"/>
            <a:r>
              <a:rPr lang="en-US" sz="4800"/>
              <a:t>lâu đời, ăn sâu bén rễ.</a:t>
            </a:r>
          </a:p>
        </p:txBody>
      </p:sp>
      <p:sp>
        <p:nvSpPr>
          <p:cNvPr id="2" name="Rectangle 1"/>
          <p:cNvSpPr/>
          <p:nvPr/>
        </p:nvSpPr>
        <p:spPr>
          <a:xfrm>
            <a:off x="1477589" y="3082855"/>
            <a:ext cx="3622675" cy="829945"/>
          </a:xfrm>
          <a:prstGeom prst="rect">
            <a:avLst/>
          </a:prstGeom>
        </p:spPr>
        <p:txBody>
          <a:bodyPr wrap="none">
            <a:spAutoFit/>
          </a:bodyPr>
          <a:lstStyle/>
          <a:p>
            <a:pPr algn="ctr"/>
            <a:r>
              <a:rPr lang="en-US" sz="4800" b="1" dirty="0">
                <a:solidFill>
                  <a:schemeClr val="accent5">
                    <a:lumMod val="50000"/>
                  </a:schemeClr>
                </a:solidFill>
              </a:rPr>
              <a:t>/ˌ</a:t>
            </a:r>
            <a:r>
              <a:rPr lang="en-US" sz="4800" b="1" dirty="0" err="1">
                <a:solidFill>
                  <a:schemeClr val="accent5">
                    <a:lumMod val="50000"/>
                  </a:schemeClr>
                </a:solidFill>
              </a:rPr>
              <a:t>diːp</a:t>
            </a:r>
            <a:r>
              <a:rPr lang="en-US" sz="4800" b="1" dirty="0">
                <a:solidFill>
                  <a:schemeClr val="accent5">
                    <a:lumMod val="50000"/>
                  </a:schemeClr>
                </a:solidFill>
              </a:rPr>
              <a:t> ˈ</a:t>
            </a:r>
            <a:r>
              <a:rPr lang="en-US" sz="4800" b="1" dirty="0" err="1">
                <a:solidFill>
                  <a:schemeClr val="accent5">
                    <a:lumMod val="50000"/>
                  </a:schemeClr>
                </a:solidFill>
              </a:rPr>
              <a:t>ruːtɪd</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986790"/>
            <a:ext cx="5416550" cy="1753235"/>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very fixed and strong; difficult to change or to destroy</a:t>
            </a:r>
          </a:p>
        </p:txBody>
      </p:sp>
      <p:pic>
        <p:nvPicPr>
          <p:cNvPr id="10" name="Content Placeholder 9" descr="istockphoto-165943159-612x612"/>
          <p:cNvPicPr>
            <a:picLocks noGrp="1" noChangeAspect="1"/>
          </p:cNvPicPr>
          <p:nvPr>
            <p:ph idx="1"/>
          </p:nvPr>
        </p:nvPicPr>
        <p:blipFill>
          <a:blip r:embed="rId5"/>
          <a:srcRect t="3374" b="13142"/>
          <a:stretch>
            <a:fillRect/>
          </a:stretch>
        </p:blipFill>
        <p:spPr>
          <a:xfrm>
            <a:off x="6903720" y="2720340"/>
            <a:ext cx="3620770" cy="3912870"/>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88620" y="2926715"/>
            <a:ext cx="1190625" cy="1190625"/>
          </a:xfrm>
          <a:prstGeom prst="rect">
            <a:avLst/>
          </a:prstGeom>
        </p:spPr>
      </p:pic>
      <p:pic>
        <p:nvPicPr>
          <p:cNvPr id="13" name="Content Placeholder 7" descr="tải xuống"/>
          <p:cNvPicPr>
            <a:picLocks noChangeAspect="1"/>
          </p:cNvPicPr>
          <p:nvPr/>
        </p:nvPicPr>
        <p:blipFill>
          <a:blip r:embed="rId7"/>
          <a:stretch>
            <a:fillRect/>
          </a:stretch>
        </p:blipFill>
        <p:spPr>
          <a:xfrm>
            <a:off x="-2565400" y="3082925"/>
            <a:ext cx="2480310" cy="1858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associated (adj)</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t>liên</a:t>
            </a:r>
            <a:r>
              <a:rPr lang="en-US" sz="4800" dirty="0"/>
              <a:t> </a:t>
            </a:r>
            <a:r>
              <a:rPr lang="en-US" sz="4800" dirty="0" err="1"/>
              <a:t>kết</a:t>
            </a:r>
            <a:endParaRPr lang="en-US" sz="4800" dirty="0"/>
          </a:p>
        </p:txBody>
      </p:sp>
      <p:sp>
        <p:nvSpPr>
          <p:cNvPr id="2" name="Rectangle 1"/>
          <p:cNvSpPr/>
          <p:nvPr/>
        </p:nvSpPr>
        <p:spPr>
          <a:xfrm>
            <a:off x="1405237" y="3082855"/>
            <a:ext cx="3767377"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əˈsəʊsieɪtɪd</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355840" y="1504315"/>
            <a:ext cx="291465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connected</a:t>
            </a:r>
          </a:p>
        </p:txBody>
      </p:sp>
      <p:pic>
        <p:nvPicPr>
          <p:cNvPr id="8" name="Content Placeholder 7" descr="tải xuống"/>
          <p:cNvPicPr>
            <a:picLocks noGrp="1" noChangeAspect="1"/>
          </p:cNvPicPr>
          <p:nvPr>
            <p:ph idx="1"/>
          </p:nvPr>
        </p:nvPicPr>
        <p:blipFill>
          <a:blip r:embed="rId5"/>
          <a:stretch>
            <a:fillRect/>
          </a:stretch>
        </p:blipFill>
        <p:spPr>
          <a:xfrm>
            <a:off x="6644640" y="2727325"/>
            <a:ext cx="4337050" cy="3248660"/>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94005" y="2969260"/>
            <a:ext cx="1054735" cy="1054735"/>
          </a:xfrm>
          <a:prstGeom prst="rect">
            <a:avLst/>
          </a:prstGeom>
        </p:spPr>
      </p:pic>
      <p:pic>
        <p:nvPicPr>
          <p:cNvPr id="10" name="Content Placeholder 9" descr="istockphoto-165943159-612x612"/>
          <p:cNvPicPr>
            <a:picLocks noChangeAspect="1"/>
          </p:cNvPicPr>
          <p:nvPr/>
        </p:nvPicPr>
        <p:blipFill>
          <a:blip r:embed="rId7"/>
          <a:srcRect t="3374" b="13142"/>
          <a:stretch>
            <a:fillRect/>
          </a:stretch>
        </p:blipFill>
        <p:spPr>
          <a:xfrm>
            <a:off x="13291820" y="3912870"/>
            <a:ext cx="1411605" cy="15252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TotalTime>
  <Words>1760</Words>
  <Application>Microsoft Office PowerPoint</Application>
  <PresentationFormat>Widescreen</PresentationFormat>
  <Paragraphs>247</Paragraphs>
  <Slides>27</Slides>
  <Notes>20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Nhung Nguyễn</cp:lastModifiedBy>
  <cp:revision>309</cp:revision>
  <dcterms:created xsi:type="dcterms:W3CDTF">2020-12-09T02:04:00Z</dcterms:created>
  <dcterms:modified xsi:type="dcterms:W3CDTF">2024-02-28T16:56:58Z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