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4"/>
  </p:notesMasterIdLst>
  <p:sldIdLst>
    <p:sldId id="258" r:id="rId2"/>
    <p:sldId id="282" r:id="rId3"/>
    <p:sldId id="256" r:id="rId4"/>
    <p:sldId id="257" r:id="rId5"/>
    <p:sldId id="261" r:id="rId6"/>
    <p:sldId id="262" r:id="rId7"/>
    <p:sldId id="285" r:id="rId8"/>
    <p:sldId id="263" r:id="rId9"/>
    <p:sldId id="284" r:id="rId10"/>
    <p:sldId id="286" r:id="rId11"/>
    <p:sldId id="288" r:id="rId12"/>
    <p:sldId id="289" r:id="rId13"/>
    <p:sldId id="290" r:id="rId14"/>
    <p:sldId id="264" r:id="rId15"/>
    <p:sldId id="265" r:id="rId16"/>
    <p:sldId id="266" r:id="rId17"/>
    <p:sldId id="267" r:id="rId18"/>
    <p:sldId id="268" r:id="rId19"/>
    <p:sldId id="269" r:id="rId20"/>
    <p:sldId id="270" r:id="rId21"/>
    <p:sldId id="271" r:id="rId22"/>
    <p:sldId id="259" r:id="rId23"/>
    <p:sldId id="272" r:id="rId24"/>
    <p:sldId id="273" r:id="rId25"/>
    <p:sldId id="274" r:id="rId26"/>
    <p:sldId id="275" r:id="rId27"/>
    <p:sldId id="276" r:id="rId28"/>
    <p:sldId id="277" r:id="rId29"/>
    <p:sldId id="278" r:id="rId30"/>
    <p:sldId id="279" r:id="rId31"/>
    <p:sldId id="280" r:id="rId32"/>
    <p:sldId id="281" r:id="rId33"/>
  </p:sldIdLst>
  <p:sldSz cx="18288000" cy="10287000"/>
  <p:notesSz cx="6858000" cy="9144000"/>
  <p:embeddedFontLst>
    <p:embeddedFont>
      <p:font typeface="Bahnschrift" panose="020B0502040204020203" pitchFamily="34" charset="0"/>
      <p:regular r:id="rId35"/>
      <p:bold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hTIpPJWm1RDWsM0BTUflvaGSI4K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40" d="100"/>
          <a:sy n="40" d="100"/>
        </p:scale>
        <p:origin x="1116" y="2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0" name="Google Shape;440;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2144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0" name="Google Shape;440;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0398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0" name="Google Shape;250;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0" name="Google Shape;260;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9" name="Google Shape;269;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4" name="Google Shape;284;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7" name="Google Shape;297;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7" name="Google Shape;307;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8" name="Google Shape;318;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4" name="Google Shape;334;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8261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9" name="Google Shape;349;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0" name="Google Shape;370;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6" name="Google Shape;396;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7" name="Google Shape;407;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8" name="Google Shape;418;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9" name="Google Shape;429;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0" name="Google Shape;440;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9" name="Google Shape;449;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4" name="Google Shape;464;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5" name="Google Shape;475;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3896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0" name="Google Shape;440;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4398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7"/>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8"/>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8"/>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3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3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3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3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3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3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3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6"/>
          <p:cNvSpPr>
            <a:spLocks noGrp="1"/>
          </p:cNvSpPr>
          <p:nvPr>
            <p:ph type="pic" idx="2"/>
          </p:nvPr>
        </p:nvSpPr>
        <p:spPr>
          <a:xfrm>
            <a:off x="1792288" y="612775"/>
            <a:ext cx="5486400" cy="4114800"/>
          </a:xfrm>
          <a:prstGeom prst="rect">
            <a:avLst/>
          </a:prstGeom>
          <a:noFill/>
          <a:ln>
            <a:noFill/>
          </a:ln>
        </p:spPr>
      </p:sp>
      <p:sp>
        <p:nvSpPr>
          <p:cNvPr id="64" name="Google Shape;64;p3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9.jp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1.jpg"/><Relationship Id="rId5" Type="http://schemas.openxmlformats.org/officeDocument/2006/relationships/image" Target="../media/image34.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8.png"/><Relationship Id="rId4" Type="http://schemas.openxmlformats.org/officeDocument/2006/relationships/notesSlide" Target="../notesSlides/notesSlide2.xml"/><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1.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9.jpg"/><Relationship Id="rId7"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48.jp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9.png"/><Relationship Id="rId7"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8.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1.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59.pn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1.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67.jpg"/><Relationship Id="rId5" Type="http://schemas.openxmlformats.org/officeDocument/2006/relationships/image" Target="../media/image1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Shape 117"/>
        <p:cNvGrpSpPr/>
        <p:nvPr/>
      </p:nvGrpSpPr>
      <p:grpSpPr>
        <a:xfrm>
          <a:off x="0" y="0"/>
          <a:ext cx="0" cy="0"/>
          <a:chOff x="0" y="0"/>
          <a:chExt cx="0" cy="0"/>
        </a:xfrm>
      </p:grpSpPr>
      <p:sp>
        <p:nvSpPr>
          <p:cNvPr id="118" name="Google Shape;118;p3"/>
          <p:cNvSpPr/>
          <p:nvPr/>
        </p:nvSpPr>
        <p:spPr>
          <a:xfrm rot="-7881738" flipH="1">
            <a:off x="13779828" y="-1923218"/>
            <a:ext cx="8102860" cy="6705116"/>
          </a:xfrm>
          <a:custGeom>
            <a:avLst/>
            <a:gdLst/>
            <a:ahLst/>
            <a:cxnLst/>
            <a:rect l="l" t="t" r="r" b="b"/>
            <a:pathLst>
              <a:path w="8102860" h="6705116" extrusionOk="0">
                <a:moveTo>
                  <a:pt x="0" y="6705117"/>
                </a:moveTo>
                <a:lnTo>
                  <a:pt x="8102860" y="6705117"/>
                </a:lnTo>
                <a:lnTo>
                  <a:pt x="8102860" y="0"/>
                </a:lnTo>
                <a:lnTo>
                  <a:pt x="0" y="0"/>
                </a:lnTo>
                <a:lnTo>
                  <a:pt x="0" y="6705117"/>
                </a:lnTo>
                <a:close/>
              </a:path>
            </a:pathLst>
          </a:custGeom>
          <a:blipFill rotWithShape="1">
            <a:blip r:embed="rId3">
              <a:alphaModFix amt="37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 name="Google Shape;119;p3"/>
          <p:cNvSpPr/>
          <p:nvPr/>
        </p:nvSpPr>
        <p:spPr>
          <a:xfrm rot="588124">
            <a:off x="13358978" y="-3741394"/>
            <a:ext cx="6920181" cy="10195478"/>
          </a:xfrm>
          <a:custGeom>
            <a:avLst/>
            <a:gdLst/>
            <a:ahLst/>
            <a:cxnLst/>
            <a:rect l="l" t="t" r="r" b="b"/>
            <a:pathLst>
              <a:path w="6920181" h="10195478" extrusionOk="0">
                <a:moveTo>
                  <a:pt x="0" y="0"/>
                </a:moveTo>
                <a:lnTo>
                  <a:pt x="6920181" y="0"/>
                </a:lnTo>
                <a:lnTo>
                  <a:pt x="6920181" y="10195478"/>
                </a:lnTo>
                <a:lnTo>
                  <a:pt x="0" y="1019547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0" name="Google Shape;120;p3"/>
          <p:cNvSpPr/>
          <p:nvPr/>
        </p:nvSpPr>
        <p:spPr>
          <a:xfrm flipH="1">
            <a:off x="-3574847" y="4727936"/>
            <a:ext cx="10502725" cy="8691005"/>
          </a:xfrm>
          <a:custGeom>
            <a:avLst/>
            <a:gdLst/>
            <a:ahLst/>
            <a:cxnLst/>
            <a:rect l="l" t="t" r="r" b="b"/>
            <a:pathLst>
              <a:path w="10502725" h="8691005" extrusionOk="0">
                <a:moveTo>
                  <a:pt x="0" y="8691005"/>
                </a:moveTo>
                <a:lnTo>
                  <a:pt x="10502725" y="8691005"/>
                </a:lnTo>
                <a:lnTo>
                  <a:pt x="10502725" y="0"/>
                </a:lnTo>
                <a:lnTo>
                  <a:pt x="0" y="0"/>
                </a:lnTo>
                <a:lnTo>
                  <a:pt x="0" y="8691005"/>
                </a:lnTo>
                <a:close/>
              </a:path>
            </a:pathLst>
          </a:custGeom>
          <a:blipFill rotWithShape="1">
            <a:blip r:embed="rId5">
              <a:alphaModFix amt="37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3"/>
          <p:cNvSpPr/>
          <p:nvPr/>
        </p:nvSpPr>
        <p:spPr>
          <a:xfrm rot="-1391992">
            <a:off x="-2650756" y="5501108"/>
            <a:ext cx="6309645" cy="9295978"/>
          </a:xfrm>
          <a:custGeom>
            <a:avLst/>
            <a:gdLst/>
            <a:ahLst/>
            <a:cxnLst/>
            <a:rect l="l" t="t" r="r" b="b"/>
            <a:pathLst>
              <a:path w="6309645" h="9295978" extrusionOk="0">
                <a:moveTo>
                  <a:pt x="0" y="0"/>
                </a:moveTo>
                <a:lnTo>
                  <a:pt x="6309645" y="0"/>
                </a:lnTo>
                <a:lnTo>
                  <a:pt x="6309645" y="9295978"/>
                </a:lnTo>
                <a:lnTo>
                  <a:pt x="0" y="929597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 name="Google Shape;122;p3"/>
          <p:cNvSpPr/>
          <p:nvPr/>
        </p:nvSpPr>
        <p:spPr>
          <a:xfrm rot="1155628" flipH="1">
            <a:off x="3284925" y="5155383"/>
            <a:ext cx="2485602" cy="6099638"/>
          </a:xfrm>
          <a:custGeom>
            <a:avLst/>
            <a:gdLst/>
            <a:ahLst/>
            <a:cxnLst/>
            <a:rect l="l" t="t" r="r" b="b"/>
            <a:pathLst>
              <a:path w="2485602" h="6099638" extrusionOk="0">
                <a:moveTo>
                  <a:pt x="2485602" y="0"/>
                </a:moveTo>
                <a:lnTo>
                  <a:pt x="0" y="0"/>
                </a:lnTo>
                <a:lnTo>
                  <a:pt x="0" y="6099638"/>
                </a:lnTo>
                <a:lnTo>
                  <a:pt x="2485602" y="6099638"/>
                </a:lnTo>
                <a:lnTo>
                  <a:pt x="2485602"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3" name="Google Shape;123;p3"/>
          <p:cNvSpPr/>
          <p:nvPr/>
        </p:nvSpPr>
        <p:spPr>
          <a:xfrm rot="-2166592">
            <a:off x="17595639" y="1866312"/>
            <a:ext cx="2485602" cy="6099638"/>
          </a:xfrm>
          <a:custGeom>
            <a:avLst/>
            <a:gdLst/>
            <a:ahLst/>
            <a:cxnLst/>
            <a:rect l="l" t="t" r="r" b="b"/>
            <a:pathLst>
              <a:path w="2485602" h="6099638" extrusionOk="0">
                <a:moveTo>
                  <a:pt x="0" y="0"/>
                </a:moveTo>
                <a:lnTo>
                  <a:pt x="2485602" y="0"/>
                </a:lnTo>
                <a:lnTo>
                  <a:pt x="2485602" y="6099638"/>
                </a:lnTo>
                <a:lnTo>
                  <a:pt x="0" y="609963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4" name="Google Shape;124;p3"/>
          <p:cNvSpPr/>
          <p:nvPr/>
        </p:nvSpPr>
        <p:spPr>
          <a:xfrm flipH="1">
            <a:off x="393651" y="613136"/>
            <a:ext cx="9418712" cy="8229600"/>
          </a:xfrm>
          <a:custGeom>
            <a:avLst/>
            <a:gdLst/>
            <a:ahLst/>
            <a:cxnLst/>
            <a:rect l="l" t="t" r="r" b="b"/>
            <a:pathLst>
              <a:path w="9418712" h="8229600" extrusionOk="0">
                <a:moveTo>
                  <a:pt x="9418713" y="0"/>
                </a:moveTo>
                <a:lnTo>
                  <a:pt x="0" y="0"/>
                </a:lnTo>
                <a:lnTo>
                  <a:pt x="0" y="8229600"/>
                </a:lnTo>
                <a:lnTo>
                  <a:pt x="9418713" y="8229600"/>
                </a:lnTo>
                <a:lnTo>
                  <a:pt x="9418713"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3"/>
          <p:cNvSpPr/>
          <p:nvPr/>
        </p:nvSpPr>
        <p:spPr>
          <a:xfrm>
            <a:off x="10911347" y="684319"/>
            <a:ext cx="2069120" cy="206912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3"/>
          <p:cNvSpPr txBox="1"/>
          <p:nvPr/>
        </p:nvSpPr>
        <p:spPr>
          <a:xfrm>
            <a:off x="6803115" y="5112041"/>
            <a:ext cx="10408733" cy="22159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3800" b="1" i="0" u="none" strike="noStrike" cap="none">
                <a:solidFill>
                  <a:srgbClr val="76923C"/>
                </a:solidFill>
                <a:latin typeface="Arial"/>
                <a:ea typeface="Arial"/>
                <a:cs typeface="Arial"/>
                <a:sym typeface="Arial"/>
              </a:rPr>
              <a:t>KHỞI ĐỘNG</a:t>
            </a:r>
            <a:endParaRPr/>
          </a:p>
        </p:txBody>
      </p:sp>
      <p:sp>
        <p:nvSpPr>
          <p:cNvPr id="127" name="Google Shape;127;p3"/>
          <p:cNvSpPr txBox="1"/>
          <p:nvPr/>
        </p:nvSpPr>
        <p:spPr>
          <a:xfrm>
            <a:off x="9336721" y="3257995"/>
            <a:ext cx="5402288"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6600" b="0" i="0" u="none" strike="noStrike" cap="none" dirty="0" err="1">
                <a:solidFill>
                  <a:srgbClr val="00B0F0"/>
                </a:solidFill>
                <a:latin typeface="Arial"/>
                <a:ea typeface="Arial"/>
                <a:cs typeface="Arial"/>
                <a:sym typeface="Arial"/>
              </a:rPr>
              <a:t>Hoạt</a:t>
            </a:r>
            <a:r>
              <a:rPr lang="en-US" sz="6600" b="0" i="0" u="none" strike="noStrike" cap="none" dirty="0">
                <a:solidFill>
                  <a:srgbClr val="00B0F0"/>
                </a:solidFill>
                <a:latin typeface="Arial"/>
                <a:ea typeface="Arial"/>
                <a:cs typeface="Arial"/>
                <a:sym typeface="Arial"/>
              </a:rPr>
              <a:t> </a:t>
            </a:r>
            <a:r>
              <a:rPr lang="en-US" sz="6600" b="0" i="0" u="none" strike="noStrike" cap="none" dirty="0" err="1">
                <a:solidFill>
                  <a:srgbClr val="00B0F0"/>
                </a:solidFill>
                <a:latin typeface="Arial"/>
                <a:ea typeface="Arial"/>
                <a:cs typeface="Arial"/>
                <a:sym typeface="Arial"/>
              </a:rPr>
              <a:t>động</a:t>
            </a:r>
            <a:r>
              <a:rPr lang="en-US" sz="6600" b="0" i="0" u="none" strike="noStrike" cap="none" dirty="0">
                <a:solidFill>
                  <a:srgbClr val="00B0F0"/>
                </a:solidFill>
                <a:latin typeface="Arial"/>
                <a:ea typeface="Arial"/>
                <a:cs typeface="Arial"/>
                <a:sym typeface="Arial"/>
              </a:rPr>
              <a:t> 1</a:t>
            </a:r>
            <a:endParaRPr dirty="0"/>
          </a:p>
        </p:txBody>
      </p:sp>
      <p:pic>
        <p:nvPicPr>
          <p:cNvPr id="128" name="Google Shape;128;p3"/>
          <p:cNvPicPr preferRelativeResize="0"/>
          <p:nvPr/>
        </p:nvPicPr>
        <p:blipFill rotWithShape="1">
          <a:blip r:embed="rId8">
            <a:alphaModFix/>
          </a:blip>
          <a:srcRect/>
          <a:stretch/>
        </p:blipFill>
        <p:spPr>
          <a:xfrm>
            <a:off x="11054449" y="884100"/>
            <a:ext cx="1721865" cy="172186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3"/>
          <p:cNvSpPr/>
          <p:nvPr/>
        </p:nvSpPr>
        <p:spPr>
          <a:xfrm>
            <a:off x="-2699657" y="0"/>
            <a:ext cx="23556686" cy="10287000"/>
          </a:xfrm>
          <a:custGeom>
            <a:avLst/>
            <a:gdLst/>
            <a:ahLst/>
            <a:cxnLst/>
            <a:rect l="l" t="t" r="r" b="b"/>
            <a:pathLst>
              <a:path w="2991868" h="1742763" extrusionOk="0">
                <a:moveTo>
                  <a:pt x="0" y="0"/>
                </a:moveTo>
                <a:lnTo>
                  <a:pt x="2991868" y="0"/>
                </a:lnTo>
                <a:lnTo>
                  <a:pt x="2991868" y="1742763"/>
                </a:lnTo>
                <a:lnTo>
                  <a:pt x="0" y="1742763"/>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US" sz="1800" dirty="0">
              <a:solidFill>
                <a:schemeClr val="dk1"/>
              </a:solidFill>
              <a:latin typeface="Calibri"/>
              <a:ea typeface="Calibri"/>
              <a:cs typeface="Calibri"/>
              <a:sym typeface="Calibri"/>
            </a:endParaRPr>
          </a:p>
        </p:txBody>
      </p:sp>
      <p:sp>
        <p:nvSpPr>
          <p:cNvPr id="443" name="Google Shape;443;p23"/>
          <p:cNvSpPr/>
          <p:nvPr/>
        </p:nvSpPr>
        <p:spPr>
          <a:xfrm rot="-7694163">
            <a:off x="6156018" y="-5578539"/>
            <a:ext cx="13482872" cy="11157077"/>
          </a:xfrm>
          <a:custGeom>
            <a:avLst/>
            <a:gdLst/>
            <a:ahLst/>
            <a:cxnLst/>
            <a:rect l="l" t="t" r="r" b="b"/>
            <a:pathLst>
              <a:path w="13482872" h="11157077" extrusionOk="0">
                <a:moveTo>
                  <a:pt x="0" y="0"/>
                </a:moveTo>
                <a:lnTo>
                  <a:pt x="13482872" y="0"/>
                </a:lnTo>
                <a:lnTo>
                  <a:pt x="13482872" y="11157077"/>
                </a:lnTo>
                <a:lnTo>
                  <a:pt x="0" y="11157077"/>
                </a:lnTo>
                <a:lnTo>
                  <a:pt x="0" y="0"/>
                </a:lnTo>
                <a:close/>
              </a:path>
            </a:pathLst>
          </a:custGeom>
          <a:blipFill rotWithShape="1">
            <a:blip r:embed="rId4">
              <a:alphaModFix amt="37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 name="TextBox 8">
            <a:extLst>
              <a:ext uri="{FF2B5EF4-FFF2-40B4-BE49-F238E27FC236}">
                <a16:creationId xmlns:a16="http://schemas.microsoft.com/office/drawing/2014/main" id="{A4CABBBE-477A-373F-B8F5-FE45C0C79F87}"/>
              </a:ext>
            </a:extLst>
          </p:cNvPr>
          <p:cNvSpPr txBox="1"/>
          <p:nvPr/>
        </p:nvSpPr>
        <p:spPr>
          <a:xfrm>
            <a:off x="762000" y="1317849"/>
            <a:ext cx="16764000" cy="830997"/>
          </a:xfrm>
          <a:prstGeom prst="rect">
            <a:avLst/>
          </a:prstGeom>
          <a:solidFill>
            <a:schemeClr val="accent3">
              <a:lumMod val="60000"/>
              <a:lumOff val="40000"/>
            </a:schemeClr>
          </a:solidFill>
          <a:ln w="38100">
            <a:solidFill>
              <a:schemeClr val="accent3">
                <a:lumMod val="50000"/>
              </a:schemeClr>
            </a:solidFill>
          </a:ln>
        </p:spPr>
        <p:txBody>
          <a:bodyPr wrap="square">
            <a:spAutoFit/>
          </a:bodyPr>
          <a:lstStyle/>
          <a:p>
            <a:pPr algn="just"/>
            <a:r>
              <a:rPr lang="en-US" sz="4800" b="1" i="1" dirty="0">
                <a:latin typeface="Times New Roman" panose="02020603050405020304" pitchFamily="18" charset="0"/>
                <a:cs typeface="Times New Roman" panose="02020603050405020304" pitchFamily="18" charset="0"/>
              </a:rPr>
              <a:t>Nhóm 3: </a:t>
            </a:r>
            <a:r>
              <a:rPr lang="vi-VN" sz="4800" dirty="0">
                <a:latin typeface="Times New Roman" panose="02020603050405020304" pitchFamily="18" charset="0"/>
                <a:cs typeface="Times New Roman" panose="02020603050405020304" pitchFamily="18" charset="0"/>
              </a:rPr>
              <a:t>Ý nghĩa của mong muốn đó với dân tộc Việt Nam?</a:t>
            </a:r>
            <a:endParaRPr lang="en-US" sz="4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F4544FE-0195-3428-DF25-CBBDBE05A7C6}"/>
              </a:ext>
            </a:extLst>
          </p:cNvPr>
          <p:cNvSpPr txBox="1"/>
          <p:nvPr/>
        </p:nvSpPr>
        <p:spPr>
          <a:xfrm>
            <a:off x="762000" y="2171018"/>
            <a:ext cx="16764000" cy="2800767"/>
          </a:xfrm>
          <a:prstGeom prst="rect">
            <a:avLst/>
          </a:prstGeom>
          <a:solidFill>
            <a:schemeClr val="accent3">
              <a:lumMod val="20000"/>
              <a:lumOff val="80000"/>
            </a:schemeClr>
          </a:solidFill>
          <a:ln w="19050">
            <a:solidFill>
              <a:schemeClr val="tx1"/>
            </a:solidFill>
          </a:ln>
        </p:spPr>
        <p:txBody>
          <a:bodyPr wrap="square">
            <a:spAutoFit/>
          </a:bodyPr>
          <a:lstStyle/>
          <a:p>
            <a:pPr lvl="0" algn="just">
              <a:defRPr/>
            </a:pPr>
            <a:r>
              <a:rPr lang="vi-VN" sz="4400" dirty="0">
                <a:latin typeface="Times New Roman" panose="02020603050405020304" pitchFamily="18" charset="0"/>
                <a:cs typeface="Times New Roman" panose="02020603050405020304" pitchFamily="18" charset="0"/>
              </a:rPr>
              <a:t>Ý nghĩa của mong muốn đó với dân tộc Việt Nam: Từ mong muốn đó, Người đã tìm ra con đường cứu nước, tạo ra bước ngoặt vĩ đại cho cách mạng Việt Nam, đưa dân tộc ta tới độc lập tự do và phát triển lên con đường xã hội chủ nghĩa.</a:t>
            </a:r>
          </a:p>
        </p:txBody>
      </p:sp>
      <p:sp>
        <p:nvSpPr>
          <p:cNvPr id="12" name="TextBox 11">
            <a:extLst>
              <a:ext uri="{FF2B5EF4-FFF2-40B4-BE49-F238E27FC236}">
                <a16:creationId xmlns:a16="http://schemas.microsoft.com/office/drawing/2014/main" id="{8D9ABF2E-67CD-B21B-6ED5-A076BA823DA4}"/>
              </a:ext>
            </a:extLst>
          </p:cNvPr>
          <p:cNvSpPr txBox="1"/>
          <p:nvPr/>
        </p:nvSpPr>
        <p:spPr>
          <a:xfrm>
            <a:off x="762000" y="5709371"/>
            <a:ext cx="16764000" cy="1569660"/>
          </a:xfrm>
          <a:prstGeom prst="rect">
            <a:avLst/>
          </a:prstGeom>
          <a:solidFill>
            <a:schemeClr val="accent3">
              <a:lumMod val="60000"/>
              <a:lumOff val="40000"/>
            </a:schemeClr>
          </a:solidFill>
          <a:ln w="38100">
            <a:solidFill>
              <a:schemeClr val="accent3">
                <a:lumMod val="50000"/>
              </a:schemeClr>
            </a:solidFill>
          </a:ln>
        </p:spPr>
        <p:txBody>
          <a:bodyPr wrap="square">
            <a:spAutoFit/>
          </a:bodyPr>
          <a:lstStyle/>
          <a:p>
            <a:pPr algn="just"/>
            <a:r>
              <a:rPr lang="en-US" sz="4800" b="1" i="1" dirty="0">
                <a:latin typeface="Times New Roman" panose="02020603050405020304" pitchFamily="18" charset="0"/>
                <a:cs typeface="Times New Roman" panose="02020603050405020304" pitchFamily="18" charset="0"/>
              </a:rPr>
              <a:t>Nhóm 4: </a:t>
            </a:r>
            <a:r>
              <a:rPr lang="en-US" sz="4800" dirty="0">
                <a:latin typeface="Times New Roman" panose="02020603050405020304" pitchFamily="18" charset="0"/>
                <a:cs typeface="Times New Roman" panose="02020603050405020304" pitchFamily="18" charset="0"/>
              </a:rPr>
              <a:t>Em </a:t>
            </a:r>
            <a:r>
              <a:rPr lang="en-US" sz="4800" dirty="0" err="1">
                <a:latin typeface="Times New Roman" panose="02020603050405020304" pitchFamily="18" charset="0"/>
                <a:cs typeface="Times New Roman" panose="02020603050405020304" pitchFamily="18" charset="0"/>
              </a:rPr>
              <a:t>hãy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chỉ</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ra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mục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đích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sống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sĩ</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Đặng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Thuỳ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Trâm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đồng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đội</a:t>
            </a:r>
            <a:r>
              <a:rPr lang="en-US" sz="4800" dirty="0">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EF583B42-DE92-4E47-7793-FB0D08CABF1C}"/>
              </a:ext>
            </a:extLst>
          </p:cNvPr>
          <p:cNvSpPr txBox="1"/>
          <p:nvPr/>
        </p:nvSpPr>
        <p:spPr>
          <a:xfrm>
            <a:off x="762000" y="7301203"/>
            <a:ext cx="16764000" cy="1446550"/>
          </a:xfrm>
          <a:prstGeom prst="rect">
            <a:avLst/>
          </a:prstGeom>
          <a:solidFill>
            <a:schemeClr val="accent3">
              <a:lumMod val="20000"/>
              <a:lumOff val="80000"/>
            </a:schemeClr>
          </a:solidFill>
          <a:ln w="19050">
            <a:solidFill>
              <a:schemeClr val="tx1"/>
            </a:solidFill>
          </a:ln>
        </p:spPr>
        <p:txBody>
          <a:bodyPr wrap="square">
            <a:spAutoFit/>
          </a:bodyPr>
          <a:lstStyle/>
          <a:p>
            <a:pPr lvl="0" algn="just">
              <a:defRPr/>
            </a:pPr>
            <a:r>
              <a:rPr lang="vi-VN" sz="4400" dirty="0">
                <a:latin typeface="Times New Roman" panose="02020603050405020304" pitchFamily="18" charset="0"/>
                <a:cs typeface="Times New Roman" panose="02020603050405020304" pitchFamily="18" charset="0"/>
              </a:rPr>
              <a:t>Mục đích sống của bác sĩ Đặng Thuỳ Trâm và đồng đội: Chiến đấu để giành độc lập, tự do cho Tổ quốc, nhân dân.</a:t>
            </a:r>
          </a:p>
        </p:txBody>
      </p:sp>
    </p:spTree>
    <p:extLst>
      <p:ext uri="{BB962C8B-B14F-4D97-AF65-F5344CB8AC3E}">
        <p14:creationId xmlns:p14="http://schemas.microsoft.com/office/powerpoint/2010/main" val="304279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3"/>
          <p:cNvSpPr/>
          <p:nvPr/>
        </p:nvSpPr>
        <p:spPr>
          <a:xfrm>
            <a:off x="-2699657" y="0"/>
            <a:ext cx="23556686" cy="10287000"/>
          </a:xfrm>
          <a:custGeom>
            <a:avLst/>
            <a:gdLst/>
            <a:ahLst/>
            <a:cxnLst/>
            <a:rect l="l" t="t" r="r" b="b"/>
            <a:pathLst>
              <a:path w="2991868" h="1742763" extrusionOk="0">
                <a:moveTo>
                  <a:pt x="0" y="0"/>
                </a:moveTo>
                <a:lnTo>
                  <a:pt x="2991868" y="0"/>
                </a:lnTo>
                <a:lnTo>
                  <a:pt x="2991868" y="1742763"/>
                </a:lnTo>
                <a:lnTo>
                  <a:pt x="0" y="1742763"/>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US" sz="1800" dirty="0">
              <a:solidFill>
                <a:schemeClr val="dk1"/>
              </a:solidFill>
              <a:latin typeface="Calibri"/>
              <a:ea typeface="Calibri"/>
              <a:cs typeface="Calibri"/>
              <a:sym typeface="Calibri"/>
            </a:endParaRPr>
          </a:p>
        </p:txBody>
      </p:sp>
      <p:sp>
        <p:nvSpPr>
          <p:cNvPr id="443" name="Google Shape;443;p23"/>
          <p:cNvSpPr/>
          <p:nvPr/>
        </p:nvSpPr>
        <p:spPr>
          <a:xfrm rot="-7694163">
            <a:off x="6156018" y="-5578539"/>
            <a:ext cx="13482872" cy="11157077"/>
          </a:xfrm>
          <a:custGeom>
            <a:avLst/>
            <a:gdLst/>
            <a:ahLst/>
            <a:cxnLst/>
            <a:rect l="l" t="t" r="r" b="b"/>
            <a:pathLst>
              <a:path w="13482872" h="11157077" extrusionOk="0">
                <a:moveTo>
                  <a:pt x="0" y="0"/>
                </a:moveTo>
                <a:lnTo>
                  <a:pt x="13482872" y="0"/>
                </a:lnTo>
                <a:lnTo>
                  <a:pt x="13482872" y="11157077"/>
                </a:lnTo>
                <a:lnTo>
                  <a:pt x="0" y="11157077"/>
                </a:lnTo>
                <a:lnTo>
                  <a:pt x="0" y="0"/>
                </a:lnTo>
                <a:close/>
              </a:path>
            </a:pathLst>
          </a:custGeom>
          <a:blipFill rotWithShape="1">
            <a:blip r:embed="rId4">
              <a:alphaModFix amt="37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 name="TextBox 8">
            <a:extLst>
              <a:ext uri="{FF2B5EF4-FFF2-40B4-BE49-F238E27FC236}">
                <a16:creationId xmlns:a16="http://schemas.microsoft.com/office/drawing/2014/main" id="{A4CABBBE-477A-373F-B8F5-FE45C0C79F87}"/>
              </a:ext>
            </a:extLst>
          </p:cNvPr>
          <p:cNvSpPr txBox="1"/>
          <p:nvPr/>
        </p:nvSpPr>
        <p:spPr>
          <a:xfrm>
            <a:off x="762000" y="450958"/>
            <a:ext cx="16764000" cy="1569660"/>
          </a:xfrm>
          <a:prstGeom prst="rect">
            <a:avLst/>
          </a:prstGeom>
          <a:solidFill>
            <a:schemeClr val="accent3">
              <a:lumMod val="60000"/>
              <a:lumOff val="40000"/>
            </a:schemeClr>
          </a:solidFill>
          <a:ln w="38100">
            <a:solidFill>
              <a:schemeClr val="accent3">
                <a:lumMod val="50000"/>
              </a:schemeClr>
            </a:solidFill>
          </a:ln>
        </p:spPr>
        <p:txBody>
          <a:bodyPr wrap="square">
            <a:spAutoFit/>
          </a:bodyPr>
          <a:lstStyle/>
          <a:p>
            <a:pPr algn="just"/>
            <a:r>
              <a:rPr lang="en-US" sz="4800" b="1" i="1" dirty="0">
                <a:latin typeface="Times New Roman" panose="02020603050405020304" pitchFamily="18" charset="0"/>
                <a:cs typeface="Times New Roman" panose="02020603050405020304" pitchFamily="18" charset="0"/>
              </a:rPr>
              <a:t>Nhóm 5: </a:t>
            </a:r>
            <a:r>
              <a:rPr lang="vi-VN" sz="4800" dirty="0">
                <a:latin typeface="Times New Roman" panose="02020603050405020304" pitchFamily="18" charset="0"/>
                <a:cs typeface="Times New Roman" panose="02020603050405020304" pitchFamily="18" charset="0"/>
              </a:rPr>
              <a:t>Chi tiết nào trong những dòng nhật kí trên thể hiện suy nghĩ và hành động để đạt được mục đích đó?</a:t>
            </a:r>
            <a:endParaRPr lang="en-US" sz="4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F4544FE-0195-3428-DF25-CBBDBE05A7C6}"/>
              </a:ext>
            </a:extLst>
          </p:cNvPr>
          <p:cNvSpPr txBox="1"/>
          <p:nvPr/>
        </p:nvSpPr>
        <p:spPr>
          <a:xfrm>
            <a:off x="762000" y="2042790"/>
            <a:ext cx="16764000" cy="4154984"/>
          </a:xfrm>
          <a:prstGeom prst="rect">
            <a:avLst/>
          </a:prstGeom>
          <a:solidFill>
            <a:schemeClr val="accent3">
              <a:lumMod val="20000"/>
              <a:lumOff val="80000"/>
            </a:schemeClr>
          </a:solidFill>
          <a:ln w="19050">
            <a:solidFill>
              <a:schemeClr val="tx1"/>
            </a:solidFill>
          </a:ln>
        </p:spPr>
        <p:txBody>
          <a:bodyPr wrap="square">
            <a:spAutoFit/>
          </a:bodyPr>
          <a:lstStyle/>
          <a:p>
            <a:pPr lvl="0" algn="just">
              <a:defRPr/>
            </a:pPr>
            <a:r>
              <a:rPr lang="vi-VN" sz="4400" dirty="0">
                <a:latin typeface="Times New Roman" panose="02020603050405020304" pitchFamily="18" charset="0"/>
                <a:cs typeface="Times New Roman" panose="02020603050405020304" pitchFamily="18" charset="0"/>
              </a:rPr>
              <a:t>Chi tiết trong nhật kí thể hiện suy nghĩ và hành động để đạt được mục đích đó: “quyết tử cho Tổ quốc quyết sinh”, “bàng nghị lực, bằng niềm tin ở chính nghĩa, bàng lí tưởng cuộc đời mình mà đi tiếp những bước đường gai góc gian lao", dũng cảm đối diện với thử thách khốc liệt của chiến tranh, “sống, chiến đấu và nghĩ rằng mình sẽ ngã xuống vì ngày mai của dân tộc...</a:t>
            </a:r>
          </a:p>
        </p:txBody>
      </p:sp>
      <p:sp>
        <p:nvSpPr>
          <p:cNvPr id="12" name="TextBox 11">
            <a:extLst>
              <a:ext uri="{FF2B5EF4-FFF2-40B4-BE49-F238E27FC236}">
                <a16:creationId xmlns:a16="http://schemas.microsoft.com/office/drawing/2014/main" id="{8D9ABF2E-67CD-B21B-6ED5-A076BA823DA4}"/>
              </a:ext>
            </a:extLst>
          </p:cNvPr>
          <p:cNvSpPr txBox="1"/>
          <p:nvPr/>
        </p:nvSpPr>
        <p:spPr>
          <a:xfrm>
            <a:off x="762000" y="7007987"/>
            <a:ext cx="16764000" cy="1569660"/>
          </a:xfrm>
          <a:prstGeom prst="rect">
            <a:avLst/>
          </a:prstGeom>
          <a:solidFill>
            <a:schemeClr val="accent3">
              <a:lumMod val="60000"/>
              <a:lumOff val="40000"/>
            </a:schemeClr>
          </a:solidFill>
          <a:ln w="38100">
            <a:solidFill>
              <a:schemeClr val="accent3">
                <a:lumMod val="50000"/>
              </a:schemeClr>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800" b="1" i="1" dirty="0">
                <a:latin typeface="Times New Roman" panose="02020603050405020304" pitchFamily="18" charset="0"/>
                <a:cs typeface="Times New Roman" panose="02020603050405020304" pitchFamily="18" charset="0"/>
              </a:rPr>
              <a:t>Nhóm 6: </a:t>
            </a:r>
            <a:r>
              <a:rPr lang="vi-VN" sz="4800" dirty="0">
                <a:latin typeface="Times New Roman" panose="02020603050405020304" pitchFamily="18" charset="0"/>
                <a:cs typeface="Times New Roman" panose="02020603050405020304" pitchFamily="18" charset="0"/>
              </a:rPr>
              <a:t>Em hãy cho biết thế nào là sống có lí tưởng và ý nghĩa của sống có lí tưởng</a:t>
            </a:r>
            <a:endPar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03566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10490-D471-72DB-59F6-EA90B9B231A4}"/>
              </a:ext>
            </a:extLst>
          </p:cNvPr>
          <p:cNvSpPr>
            <a:spLocks noGrp="1"/>
          </p:cNvSpPr>
          <p:nvPr>
            <p:ph type="ctrTitle"/>
          </p:nvPr>
        </p:nvSpPr>
        <p:spPr/>
        <p:txBody>
          <a:bodyPr>
            <a:normAutofit/>
          </a:bodyPr>
          <a:lstStyle/>
          <a:p>
            <a:endParaRPr lang="en-US" sz="4800"/>
          </a:p>
        </p:txBody>
      </p:sp>
      <p:sp>
        <p:nvSpPr>
          <p:cNvPr id="3" name="Subtitle 2">
            <a:extLst>
              <a:ext uri="{FF2B5EF4-FFF2-40B4-BE49-F238E27FC236}">
                <a16:creationId xmlns:a16="http://schemas.microsoft.com/office/drawing/2014/main" id="{BDAD0831-47C4-6705-5366-D8A4615A2394}"/>
              </a:ext>
            </a:extLst>
          </p:cNvPr>
          <p:cNvSpPr>
            <a:spLocks noGrp="1"/>
          </p:cNvSpPr>
          <p:nvPr>
            <p:ph type="subTitle" idx="1"/>
          </p:nvPr>
        </p:nvSpPr>
        <p:spPr/>
        <p:txBody>
          <a:bodyPr>
            <a:normAutofit/>
          </a:bodyPr>
          <a:lstStyle/>
          <a:p>
            <a:endParaRPr lang="en-US" sz="3600"/>
          </a:p>
        </p:txBody>
      </p:sp>
      <p:pic>
        <p:nvPicPr>
          <p:cNvPr id="4" name="Picture 3">
            <a:extLst>
              <a:ext uri="{FF2B5EF4-FFF2-40B4-BE49-F238E27FC236}">
                <a16:creationId xmlns:a16="http://schemas.microsoft.com/office/drawing/2014/main" id="{23DEE730-A068-6D76-43BB-8464B557DD0D}"/>
              </a:ext>
            </a:extLst>
          </p:cNvPr>
          <p:cNvPicPr>
            <a:picLocks noChangeAspect="1"/>
          </p:cNvPicPr>
          <p:nvPr/>
        </p:nvPicPr>
        <p:blipFill>
          <a:blip r:embed="rId2"/>
          <a:stretch>
            <a:fillRect/>
          </a:stretch>
        </p:blipFill>
        <p:spPr>
          <a:xfrm>
            <a:off x="0" y="0"/>
            <a:ext cx="18288000" cy="10611853"/>
          </a:xfrm>
          <a:prstGeom prst="rect">
            <a:avLst/>
          </a:prstGeom>
        </p:spPr>
      </p:pic>
      <p:sp>
        <p:nvSpPr>
          <p:cNvPr id="7" name="TextBox 6">
            <a:extLst>
              <a:ext uri="{FF2B5EF4-FFF2-40B4-BE49-F238E27FC236}">
                <a16:creationId xmlns:a16="http://schemas.microsoft.com/office/drawing/2014/main" id="{7532B781-95F9-5D3E-53D0-2A280A28FDAF}"/>
              </a:ext>
            </a:extLst>
          </p:cNvPr>
          <p:cNvSpPr txBox="1"/>
          <p:nvPr/>
        </p:nvSpPr>
        <p:spPr>
          <a:xfrm>
            <a:off x="637674" y="736679"/>
            <a:ext cx="16964526"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6600" b="1" i="0" u="none" strike="noStrike" kern="0" cap="none" spc="0" normalizeH="0" baseline="0" noProof="0" dirty="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rPr>
              <a:t>1. Khái niệm, ý nghĩa của việc sống có lí tưởng</a:t>
            </a:r>
            <a:endParaRPr kumimoji="0" lang="vi-VN" sz="1100" b="1"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32517BEB-C908-5037-BADF-B21164DC0455}"/>
              </a:ext>
            </a:extLst>
          </p:cNvPr>
          <p:cNvSpPr txBox="1"/>
          <p:nvPr/>
        </p:nvSpPr>
        <p:spPr>
          <a:xfrm>
            <a:off x="1251284" y="1801891"/>
            <a:ext cx="4836694"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1" u="none" strike="noStrike" kern="0" cap="none" spc="0" normalizeH="0" baseline="0" noProof="0" dirty="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rPr>
              <a:t>a</a:t>
            </a:r>
            <a:r>
              <a:rPr kumimoji="0" lang="vi-VN" sz="6600" b="1" i="1" u="none" strike="noStrike" kern="0" cap="none" spc="0" normalizeH="0" baseline="0" noProof="0" dirty="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rPr>
              <a:t>. Khái niệm</a:t>
            </a:r>
            <a:endParaRPr kumimoji="0" lang="vi-VN" sz="1100" b="1" i="1"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ED38EDF7-AF14-4F1E-CC1E-7D75F176B912}"/>
              </a:ext>
            </a:extLst>
          </p:cNvPr>
          <p:cNvSpPr txBox="1"/>
          <p:nvPr/>
        </p:nvSpPr>
        <p:spPr>
          <a:xfrm>
            <a:off x="637674" y="2944288"/>
            <a:ext cx="16495296" cy="5632311"/>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
                <a:srgbClr val="000000"/>
              </a:buClr>
              <a:buSzTx/>
              <a:tabLst/>
              <a:defRPr/>
            </a:pPr>
            <a:r>
              <a:rPr kumimoji="0" lang="en-US" sz="6000" u="none" strike="noStrike" kern="0" cap="none" spc="0" normalizeH="0" baseline="0" noProof="0" dirty="0">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 </a:t>
            </a:r>
            <a:r>
              <a:rPr kumimoji="0" lang="en-US" sz="6000" u="none" strike="noStrike" kern="0" cap="none" spc="0" normalizeH="0" baseline="0" noProof="0" dirty="0" err="1">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Lí</a:t>
            </a:r>
            <a:r>
              <a:rPr kumimoji="0" lang="en-US" sz="6000" u="none" strike="noStrike" kern="0" cap="none" spc="0" normalizeH="0" baseline="0" noProof="0" dirty="0">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 </a:t>
            </a:r>
            <a:r>
              <a:rPr kumimoji="0" lang="en-US" sz="6000" u="none" strike="noStrike" kern="0" cap="none" spc="0" normalizeH="0" baseline="0" noProof="0" dirty="0" err="1">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tưởng</a:t>
            </a:r>
            <a:r>
              <a:rPr kumimoji="0" lang="en-US" sz="6000" u="none" strike="noStrike" kern="0" cap="none" spc="0" normalizeH="0" baseline="0" noProof="0" dirty="0">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 </a:t>
            </a:r>
            <a:r>
              <a:rPr kumimoji="0" lang="en-US" sz="6000" u="none" strike="noStrike" kern="0" cap="none" spc="0" normalizeH="0" baseline="0" noProof="0" dirty="0" err="1">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là</a:t>
            </a:r>
            <a:r>
              <a:rPr kumimoji="0" lang="en-US" sz="6000" u="none" strike="noStrike" kern="0" cap="none" spc="0" normalizeH="0" baseline="0" noProof="0" dirty="0">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 </a:t>
            </a:r>
            <a:r>
              <a:rPr kumimoji="0" lang="en-US" sz="6000" u="none" strike="noStrike" kern="0" cap="none" spc="0" normalizeH="0" baseline="0" noProof="0" dirty="0" err="1">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mục</a:t>
            </a:r>
            <a:r>
              <a:rPr kumimoji="0" lang="en-US" sz="6000" u="none" strike="noStrike" kern="0" cap="none" spc="0" normalizeH="0" baseline="0" noProof="0" dirty="0">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 </a:t>
            </a:r>
            <a:r>
              <a:rPr kumimoji="0" lang="en-US" sz="6000" u="none" strike="noStrike" kern="0" cap="none" spc="0" normalizeH="0" baseline="0" noProof="0" dirty="0" err="1">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đích</a:t>
            </a:r>
            <a:r>
              <a:rPr kumimoji="0" lang="en-US" sz="6000" u="none" strike="noStrike" kern="0" cap="none" spc="0" normalizeH="0" baseline="0" noProof="0" dirty="0">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 </a:t>
            </a:r>
            <a:r>
              <a:rPr kumimoji="0" lang="en-US" sz="6000" u="none" strike="noStrike" kern="0" cap="none" spc="0" normalizeH="0" baseline="0" noProof="0" dirty="0" err="1">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cao</a:t>
            </a:r>
            <a:r>
              <a:rPr kumimoji="0" lang="en-US" sz="6000" u="none" strike="noStrike" kern="0" cap="none" spc="0" normalizeH="0" baseline="0" noProof="0" dirty="0">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 </a:t>
            </a:r>
            <a:r>
              <a:rPr kumimoji="0" lang="en-US" sz="6000" u="none" strike="noStrike" kern="0" cap="none" spc="0" normalizeH="0" baseline="0" noProof="0" dirty="0" err="1">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đẹp</a:t>
            </a:r>
            <a:r>
              <a:rPr kumimoji="0" lang="en-US" sz="6000" u="none" strike="noStrike" kern="0" cap="none" spc="0" normalizeH="0" baseline="0" noProof="0" dirty="0">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 </a:t>
            </a:r>
            <a:r>
              <a:rPr kumimoji="0" lang="en-US" sz="6000" u="none" strike="noStrike" kern="0" cap="none" spc="0" normalizeH="0" baseline="0" noProof="0" dirty="0" err="1">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nhất</a:t>
            </a:r>
            <a:r>
              <a:rPr kumimoji="0" lang="en-US" sz="6000" u="none" strike="noStrike" kern="0" cap="none" spc="0" normalizeH="0" baseline="0" noProof="0" dirty="0">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 </a:t>
            </a:r>
            <a:r>
              <a:rPr kumimoji="0" lang="en-US" sz="6000" u="none" strike="noStrike" kern="0" cap="none" spc="0" normalizeH="0" baseline="0" noProof="0" dirty="0" err="1">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mà</a:t>
            </a:r>
            <a:r>
              <a:rPr kumimoji="0" lang="en-US" sz="6000" u="none" strike="noStrike" kern="0" cap="none" spc="0" normalizeH="0" baseline="0" noProof="0" dirty="0">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 con </a:t>
            </a:r>
            <a:r>
              <a:rPr kumimoji="0" lang="en-US" sz="6000" u="none" strike="noStrike" kern="0" cap="none" spc="0" normalizeH="0" baseline="0" noProof="0" dirty="0" err="1">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người</a:t>
            </a:r>
            <a:r>
              <a:rPr kumimoji="0" lang="en-US" sz="6000" u="none" strike="noStrike" kern="0" cap="none" spc="0" normalizeH="0" baseline="0" noProof="0" dirty="0">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 </a:t>
            </a:r>
            <a:r>
              <a:rPr kumimoji="0" lang="en-US" sz="6000" u="none" strike="noStrike" kern="0" cap="none" spc="0" normalizeH="0" baseline="0" noProof="0" dirty="0" err="1">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mong</a:t>
            </a:r>
            <a:r>
              <a:rPr kumimoji="0" lang="en-US" sz="6000" u="none" strike="noStrike" kern="0" cap="none" spc="0" normalizeH="0" baseline="0" noProof="0" dirty="0">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 </a:t>
            </a:r>
            <a:r>
              <a:rPr kumimoji="0" lang="en-US" sz="6000" u="none" strike="noStrike" kern="0" cap="none" spc="0" normalizeH="0" baseline="0" noProof="0" dirty="0" err="1">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muốn</a:t>
            </a:r>
            <a:r>
              <a:rPr kumimoji="0" lang="en-US" sz="6000" u="none" strike="noStrike" kern="0" cap="none" spc="0" normalizeH="0" baseline="0" noProof="0" dirty="0">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 </a:t>
            </a:r>
            <a:r>
              <a:rPr kumimoji="0" lang="en-US" sz="6000" u="none" strike="noStrike" kern="0" cap="none" spc="0" normalizeH="0" baseline="0" noProof="0" dirty="0" err="1">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đạt</a:t>
            </a:r>
            <a:r>
              <a:rPr kumimoji="0" lang="en-US" sz="6000" u="none" strike="noStrike" kern="0" cap="none" spc="0" normalizeH="0" baseline="0" noProof="0" dirty="0">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 </a:t>
            </a:r>
            <a:r>
              <a:rPr kumimoji="0" lang="en-US" sz="6000" u="none" strike="noStrike" kern="0" cap="none" spc="0" normalizeH="0" baseline="0" noProof="0" dirty="0" err="1">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tới</a:t>
            </a:r>
            <a:endParaRPr kumimoji="0" lang="en-US" sz="6000" u="none" strike="noStrike" kern="0" cap="none" spc="0" normalizeH="0" baseline="0" noProof="0" dirty="0">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endParaRPr>
          </a:p>
          <a:p>
            <a:pPr marR="0" lvl="0" algn="just" defTabSz="914400" rtl="0" eaLnBrk="1" fontAlgn="auto" latinLnBrk="0" hangingPunct="1">
              <a:lnSpc>
                <a:spcPct val="100000"/>
              </a:lnSpc>
              <a:spcBef>
                <a:spcPts val="0"/>
              </a:spcBef>
              <a:spcAft>
                <a:spcPts val="0"/>
              </a:spcAft>
              <a:buClr>
                <a:srgbClr val="000000"/>
              </a:buClr>
              <a:buSzTx/>
              <a:tabLst/>
              <a:defRPr/>
            </a:pPr>
            <a:r>
              <a:rPr lang="en-US" sz="6000" dirty="0">
                <a:solidFill>
                  <a:schemeClr val="bg1"/>
                </a:solidFill>
                <a:latin typeface="Times New Roman" panose="02020603050405020304" pitchFamily="18" charset="0"/>
                <a:cs typeface="Times New Roman" panose="02020603050405020304" pitchFamily="18" charset="0"/>
              </a:rPr>
              <a:t>- </a:t>
            </a:r>
            <a:r>
              <a:rPr lang="vi-VN" sz="6000" dirty="0">
                <a:solidFill>
                  <a:schemeClr val="bg1"/>
                </a:solidFill>
                <a:latin typeface="Times New Roman" panose="02020603050405020304" pitchFamily="18" charset="0"/>
                <a:cs typeface="Times New Roman" panose="02020603050405020304" pitchFamily="18" charset="0"/>
              </a:rPr>
              <a:t>Sống có lí tưởng là xác định được mục đích cao đẹp và có kế hoạch, quyết tâm phấn đấu để đạt được mục đích nhằm đóng góp cho lợi ích của cộng đồng, quốc gia, nhân loại. </a:t>
            </a:r>
            <a:endParaRPr kumimoji="0" lang="en-US" sz="6000" u="none" strike="noStrike" kern="0" cap="none" spc="0" normalizeH="0" baseline="0" noProof="0" dirty="0">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endParaRPr>
          </a:p>
        </p:txBody>
      </p:sp>
    </p:spTree>
    <p:extLst>
      <p:ext uri="{BB962C8B-B14F-4D97-AF65-F5344CB8AC3E}">
        <p14:creationId xmlns:p14="http://schemas.microsoft.com/office/powerpoint/2010/main" val="2301051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10490-D471-72DB-59F6-EA90B9B231A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DAD0831-47C4-6705-5366-D8A4615A2394}"/>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23DEE730-A068-6D76-43BB-8464B557DD0D}"/>
              </a:ext>
            </a:extLst>
          </p:cNvPr>
          <p:cNvPicPr>
            <a:picLocks noChangeAspect="1"/>
          </p:cNvPicPr>
          <p:nvPr/>
        </p:nvPicPr>
        <p:blipFill>
          <a:blip r:embed="rId2"/>
          <a:stretch>
            <a:fillRect/>
          </a:stretch>
        </p:blipFill>
        <p:spPr>
          <a:xfrm>
            <a:off x="0" y="0"/>
            <a:ext cx="18288000" cy="10611853"/>
          </a:xfrm>
          <a:prstGeom prst="rect">
            <a:avLst/>
          </a:prstGeom>
        </p:spPr>
      </p:pic>
      <p:sp>
        <p:nvSpPr>
          <p:cNvPr id="7" name="TextBox 6">
            <a:extLst>
              <a:ext uri="{FF2B5EF4-FFF2-40B4-BE49-F238E27FC236}">
                <a16:creationId xmlns:a16="http://schemas.microsoft.com/office/drawing/2014/main" id="{7532B781-95F9-5D3E-53D0-2A280A28FDAF}"/>
              </a:ext>
            </a:extLst>
          </p:cNvPr>
          <p:cNvSpPr txBox="1"/>
          <p:nvPr/>
        </p:nvSpPr>
        <p:spPr>
          <a:xfrm>
            <a:off x="288758" y="410216"/>
            <a:ext cx="15207916"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rPr>
              <a:t>1. Khái niệm, ý nghĩa của việc sống có lí tưởng</a:t>
            </a:r>
            <a:endParaRPr kumimoji="0" lang="vi-VN" sz="1000" b="1"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32517BEB-C908-5037-BADF-B21164DC0455}"/>
              </a:ext>
            </a:extLst>
          </p:cNvPr>
          <p:cNvSpPr txBox="1"/>
          <p:nvPr/>
        </p:nvSpPr>
        <p:spPr>
          <a:xfrm>
            <a:off x="685800" y="1383010"/>
            <a:ext cx="4836694"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1" u="none" strike="noStrike" kern="0" cap="none" spc="0" normalizeH="0" baseline="0" noProof="0" dirty="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rPr>
              <a:t>b. </a:t>
            </a:r>
            <a:r>
              <a:rPr lang="en-US" sz="5400" b="1" i="1" dirty="0">
                <a:solidFill>
                  <a:srgbClr val="FFFFFF"/>
                </a:solidFill>
                <a:latin typeface="Times New Roman" panose="02020603050405020304" pitchFamily="18" charset="0"/>
                <a:cs typeface="Times New Roman" panose="02020603050405020304" pitchFamily="18" charset="0"/>
              </a:rPr>
              <a:t>Ý </a:t>
            </a:r>
            <a:r>
              <a:rPr lang="en-US" sz="5400" b="1" i="1">
                <a:solidFill>
                  <a:srgbClr val="FFFFFF"/>
                </a:solidFill>
                <a:latin typeface="Times New Roman" panose="02020603050405020304" pitchFamily="18" charset="0"/>
                <a:cs typeface="Times New Roman" panose="02020603050405020304" pitchFamily="18" charset="0"/>
              </a:rPr>
              <a:t>nghĩa</a:t>
            </a:r>
            <a:endParaRPr kumimoji="0" lang="vi-VN" sz="1000" b="1" i="1"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ED38EDF7-AF14-4F1E-CC1E-7D75F176B912}"/>
              </a:ext>
            </a:extLst>
          </p:cNvPr>
          <p:cNvSpPr txBox="1"/>
          <p:nvPr/>
        </p:nvSpPr>
        <p:spPr>
          <a:xfrm>
            <a:off x="685799" y="3413507"/>
            <a:ext cx="17120937" cy="6001643"/>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
                <a:srgbClr val="000000"/>
              </a:buClr>
              <a:buSzTx/>
              <a:tabLst/>
              <a:defRPr/>
            </a:pPr>
            <a:r>
              <a:rPr kumimoji="0" lang="en-US" sz="4800" u="none" strike="noStrike" kern="0" cap="none" spc="0" normalizeH="0" baseline="0" noProof="0" dirty="0">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 </a:t>
            </a:r>
            <a:r>
              <a:rPr kumimoji="0" lang="en-US" sz="4800" u="none" strike="noStrike" kern="0" cap="none" spc="0" normalizeH="0" baseline="0" noProof="0" dirty="0" err="1">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Lí</a:t>
            </a:r>
            <a:r>
              <a:rPr kumimoji="0" lang="en-US" sz="4800" u="none" strike="noStrike" kern="0" cap="none" spc="0" normalizeH="0" baseline="0" noProof="0" dirty="0">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 </a:t>
            </a:r>
            <a:r>
              <a:rPr kumimoji="0" lang="en-US" sz="4800" u="none" strike="noStrike" kern="0" cap="none" spc="0" normalizeH="0" baseline="0" noProof="0" dirty="0" err="1">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tưởng</a:t>
            </a:r>
            <a:r>
              <a:rPr kumimoji="0" lang="en-US" sz="4800" u="none" strike="noStrike" kern="0" cap="none" spc="0" normalizeH="0" baseline="0" noProof="0" dirty="0">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 </a:t>
            </a:r>
            <a:r>
              <a:rPr kumimoji="0" lang="en-US" sz="4800" u="none" strike="noStrike" kern="0" cap="none" spc="0" normalizeH="0" baseline="0" noProof="0" dirty="0" err="1">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là</a:t>
            </a:r>
            <a:r>
              <a:rPr kumimoji="0" lang="en-US" sz="4800" u="none" strike="noStrike" kern="0" cap="none" spc="0" normalizeH="0" baseline="0" noProof="0" dirty="0">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 </a:t>
            </a:r>
            <a:r>
              <a:rPr kumimoji="0" lang="en-US" sz="4800" u="none" strike="noStrike" kern="0" cap="none" spc="0" normalizeH="0" baseline="0" noProof="0" dirty="0" err="1">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mục</a:t>
            </a:r>
            <a:r>
              <a:rPr kumimoji="0" lang="en-US" sz="4800" u="none" strike="noStrike" kern="0" cap="none" spc="0" normalizeH="0" baseline="0" noProof="0" dirty="0">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 </a:t>
            </a:r>
            <a:r>
              <a:rPr kumimoji="0" lang="en-US" sz="4800" u="none" strike="noStrike" kern="0" cap="none" spc="0" normalizeH="0" baseline="0" noProof="0" dirty="0" err="1">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đích</a:t>
            </a:r>
            <a:r>
              <a:rPr kumimoji="0" lang="en-US" sz="4800" u="none" strike="noStrike" kern="0" cap="none" spc="0" normalizeH="0" baseline="0" noProof="0" dirty="0">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 </a:t>
            </a:r>
            <a:r>
              <a:rPr kumimoji="0" lang="en-US" sz="4800" u="none" strike="noStrike" kern="0" cap="none" spc="0" normalizeH="0" baseline="0" noProof="0" dirty="0" err="1">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cao</a:t>
            </a:r>
            <a:r>
              <a:rPr kumimoji="0" lang="en-US" sz="4800" u="none" strike="noStrike" kern="0" cap="none" spc="0" normalizeH="0" baseline="0" noProof="0" dirty="0">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 </a:t>
            </a:r>
            <a:r>
              <a:rPr kumimoji="0" lang="en-US" sz="4800" u="none" strike="noStrike" kern="0" cap="none" spc="0" normalizeH="0" baseline="0" noProof="0" dirty="0" err="1">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đẹp</a:t>
            </a:r>
            <a:r>
              <a:rPr kumimoji="0" lang="en-US" sz="4800" u="none" strike="noStrike" kern="0" cap="none" spc="0" normalizeH="0" baseline="0" noProof="0" dirty="0">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 </a:t>
            </a:r>
            <a:r>
              <a:rPr kumimoji="0" lang="en-US" sz="4800" u="none" strike="noStrike" kern="0" cap="none" spc="0" normalizeH="0" baseline="0" noProof="0" dirty="0" err="1">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nhất</a:t>
            </a:r>
            <a:r>
              <a:rPr kumimoji="0" lang="en-US" sz="4800" u="none" strike="noStrike" kern="0" cap="none" spc="0" normalizeH="0" baseline="0" noProof="0" dirty="0">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 </a:t>
            </a:r>
            <a:r>
              <a:rPr kumimoji="0" lang="en-US" sz="4800" u="none" strike="noStrike" kern="0" cap="none" spc="0" normalizeH="0" baseline="0" noProof="0" dirty="0" err="1">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mà</a:t>
            </a:r>
            <a:r>
              <a:rPr kumimoji="0" lang="en-US" sz="4800" u="none" strike="noStrike" kern="0" cap="none" spc="0" normalizeH="0" baseline="0" noProof="0" dirty="0">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 con </a:t>
            </a:r>
            <a:r>
              <a:rPr kumimoji="0" lang="en-US" sz="4800" u="none" strike="noStrike" kern="0" cap="none" spc="0" normalizeH="0" baseline="0" noProof="0" dirty="0" err="1">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người</a:t>
            </a:r>
            <a:r>
              <a:rPr kumimoji="0" lang="en-US" sz="4800" u="none" strike="noStrike" kern="0" cap="none" spc="0" normalizeH="0" baseline="0" noProof="0" dirty="0">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 </a:t>
            </a:r>
            <a:r>
              <a:rPr kumimoji="0" lang="en-US" sz="4800" u="none" strike="noStrike" kern="0" cap="none" spc="0" normalizeH="0" baseline="0" noProof="0" dirty="0" err="1">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mong</a:t>
            </a:r>
            <a:r>
              <a:rPr kumimoji="0" lang="en-US" sz="4800" u="none" strike="noStrike" kern="0" cap="none" spc="0" normalizeH="0" baseline="0" noProof="0" dirty="0">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 </a:t>
            </a:r>
            <a:r>
              <a:rPr kumimoji="0" lang="en-US" sz="4800" u="none" strike="noStrike" kern="0" cap="none" spc="0" normalizeH="0" baseline="0" noProof="0" dirty="0" err="1">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muốn</a:t>
            </a:r>
            <a:r>
              <a:rPr kumimoji="0" lang="en-US" sz="4800" u="none" strike="noStrike" kern="0" cap="none" spc="0" normalizeH="0" baseline="0" noProof="0" dirty="0">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 </a:t>
            </a:r>
            <a:r>
              <a:rPr kumimoji="0" lang="en-US" sz="4800" u="none" strike="noStrike" kern="0" cap="none" spc="0" normalizeH="0" baseline="0" noProof="0" dirty="0" err="1">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đạt</a:t>
            </a:r>
            <a:r>
              <a:rPr kumimoji="0" lang="en-US" sz="4800" u="none" strike="noStrike" kern="0" cap="none" spc="0" normalizeH="0" baseline="0" noProof="0" dirty="0">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 </a:t>
            </a:r>
            <a:r>
              <a:rPr kumimoji="0" lang="en-US" sz="4800" u="none" strike="noStrike" kern="0" cap="none" spc="0" normalizeH="0" baseline="0" noProof="0" dirty="0" err="1">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tới</a:t>
            </a:r>
            <a:endParaRPr kumimoji="0" lang="en-US" sz="4800" u="none" strike="noStrike" kern="0" cap="none" spc="0" normalizeH="0" baseline="0" noProof="0" dirty="0">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endParaRPr>
          </a:p>
          <a:p>
            <a:pPr marR="0" lvl="0" algn="just" defTabSz="914400" rtl="0" eaLnBrk="1" fontAlgn="auto" latinLnBrk="0" hangingPunct="1">
              <a:lnSpc>
                <a:spcPct val="100000"/>
              </a:lnSpc>
              <a:spcBef>
                <a:spcPts val="0"/>
              </a:spcBef>
              <a:spcAft>
                <a:spcPts val="0"/>
              </a:spcAft>
              <a:buClr>
                <a:srgbClr val="000000"/>
              </a:buClr>
              <a:buSzTx/>
              <a:tabLst/>
              <a:defRPr/>
            </a:pPr>
            <a:r>
              <a:rPr lang="en-US" sz="4800" dirty="0">
                <a:solidFill>
                  <a:schemeClr val="bg1"/>
                </a:solidFill>
                <a:latin typeface="Times New Roman" panose="02020603050405020304" pitchFamily="18" charset="0"/>
                <a:cs typeface="Times New Roman" panose="02020603050405020304" pitchFamily="18" charset="0"/>
              </a:rPr>
              <a:t>- </a:t>
            </a:r>
            <a:r>
              <a:rPr lang="vi-VN" sz="4800" dirty="0">
                <a:solidFill>
                  <a:schemeClr val="bg1"/>
                </a:solidFill>
                <a:latin typeface="Times New Roman" panose="02020603050405020304" pitchFamily="18" charset="0"/>
                <a:cs typeface="Times New Roman" panose="02020603050405020304" pitchFamily="18" charset="0"/>
              </a:rPr>
              <a:t>Sống có lí tưởng là xác định được mục đích cao đẹp và có kế hoạch, quyết tâm phấn đấu để đạt được mục đích nhằm đóng góp cho lợi ích của cộng đồng, quốc gia, nhân loại. Sống có lí tưởng giúp mỗi người có động lực phấn đấu hoàn thành mục tiêu của bản thân, góp phần xây dựng đất nước giàu mạnh, văn minh. Người sống có lí tưởng được xã hội công nhận, tôn trọng và tin tưởng.</a:t>
            </a:r>
            <a:endParaRPr kumimoji="0" lang="en-US" sz="4800" u="none" strike="noStrike" kern="0" cap="none" spc="0" normalizeH="0" baseline="0" noProof="0" dirty="0">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endParaRPr>
          </a:p>
        </p:txBody>
      </p:sp>
    </p:spTree>
    <p:extLst>
      <p:ext uri="{BB962C8B-B14F-4D97-AF65-F5344CB8AC3E}">
        <p14:creationId xmlns:p14="http://schemas.microsoft.com/office/powerpoint/2010/main" val="611407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9" descr="Cute birds. Seamless pattern. Watercolor Stock Photo by ©zzzorikk 115725096"/>
          <p:cNvPicPr preferRelativeResize="0"/>
          <p:nvPr/>
        </p:nvPicPr>
        <p:blipFill rotWithShape="1">
          <a:blip r:embed="rId3">
            <a:alphaModFix amt="20000"/>
          </a:blip>
          <a:srcRect/>
          <a:stretch/>
        </p:blipFill>
        <p:spPr>
          <a:xfrm>
            <a:off x="0" y="0"/>
            <a:ext cx="18288000" cy="10287000"/>
          </a:xfrm>
          <a:prstGeom prst="rect">
            <a:avLst/>
          </a:prstGeom>
          <a:noFill/>
          <a:ln>
            <a:noFill/>
          </a:ln>
        </p:spPr>
      </p:pic>
      <p:pic>
        <p:nvPicPr>
          <p:cNvPr id="253" name="Google Shape;253;p9" descr="Thép đã tôi thế đấy | NHÀ XUẤT BẢN VĂN HỌC"/>
          <p:cNvPicPr preferRelativeResize="0"/>
          <p:nvPr/>
        </p:nvPicPr>
        <p:blipFill rotWithShape="1">
          <a:blip r:embed="rId4">
            <a:alphaModFix/>
          </a:blip>
          <a:srcRect/>
          <a:stretch/>
        </p:blipFill>
        <p:spPr>
          <a:xfrm rot="-510636">
            <a:off x="944790" y="1701761"/>
            <a:ext cx="5562600" cy="7873667"/>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254" name="Google Shape;254;p9" descr="Nhật ký Đặng Thùy Trâm – Wikipedia tiếng Việt"/>
          <p:cNvPicPr preferRelativeResize="0"/>
          <p:nvPr/>
        </p:nvPicPr>
        <p:blipFill rotWithShape="1">
          <a:blip r:embed="rId5">
            <a:alphaModFix/>
          </a:blip>
          <a:srcRect/>
          <a:stretch/>
        </p:blipFill>
        <p:spPr>
          <a:xfrm rot="1029725">
            <a:off x="11582399" y="1104012"/>
            <a:ext cx="5441949" cy="8380601"/>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
        <p:nvSpPr>
          <p:cNvPr id="255" name="Google Shape;255;p9"/>
          <p:cNvSpPr/>
          <p:nvPr/>
        </p:nvSpPr>
        <p:spPr>
          <a:xfrm>
            <a:off x="9604826" y="4989938"/>
            <a:ext cx="6848929" cy="1940957"/>
          </a:xfrm>
          <a:prstGeom prst="wedgeRoundRectCallout">
            <a:avLst>
              <a:gd name="adj1" fmla="val 46565"/>
              <a:gd name="adj2" fmla="val 79875"/>
              <a:gd name="adj3" fmla="val 16667"/>
            </a:avLst>
          </a:prstGeom>
          <a:solidFill>
            <a:schemeClr val="lt1"/>
          </a:solidFill>
          <a:ln w="381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Hiến dâng cho sự nghiệp đấu tranh giải phóng dân tộc, vì độc lập, tự do của đất nước.</a:t>
            </a:r>
            <a:endParaRPr sz="3600">
              <a:solidFill>
                <a:schemeClr val="dk1"/>
              </a:solidFill>
              <a:latin typeface="Calibri"/>
              <a:ea typeface="Calibri"/>
              <a:cs typeface="Calibri"/>
              <a:sym typeface="Calibri"/>
            </a:endParaRPr>
          </a:p>
        </p:txBody>
      </p:sp>
      <p:sp>
        <p:nvSpPr>
          <p:cNvPr id="256" name="Google Shape;256;p9"/>
          <p:cNvSpPr/>
          <p:nvPr/>
        </p:nvSpPr>
        <p:spPr>
          <a:xfrm>
            <a:off x="2790371" y="7124700"/>
            <a:ext cx="6019800" cy="1940957"/>
          </a:xfrm>
          <a:prstGeom prst="wedgeRoundRectCallout">
            <a:avLst>
              <a:gd name="adj1" fmla="val -57622"/>
              <a:gd name="adj2" fmla="val -109316"/>
              <a:gd name="adj3" fmla="val 16667"/>
            </a:avLst>
          </a:prstGeom>
          <a:solidFill>
            <a:schemeClr val="lt1"/>
          </a:solidFill>
          <a:ln w="381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Hiến dâng cho sự nghiệp cao đẹp nhất, đó là đấu tranh giải phóng loài người.</a:t>
            </a:r>
            <a:endParaRPr/>
          </a:p>
        </p:txBody>
      </p:sp>
      <p:sp>
        <p:nvSpPr>
          <p:cNvPr id="257" name="Google Shape;257;p9"/>
          <p:cNvSpPr txBox="1"/>
          <p:nvPr/>
        </p:nvSpPr>
        <p:spPr>
          <a:xfrm>
            <a:off x="-1295400" y="-22913"/>
            <a:ext cx="16687799"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dirty="0">
                <a:solidFill>
                  <a:schemeClr val="accent1"/>
                </a:solidFill>
                <a:latin typeface="Arial"/>
                <a:ea typeface="Arial"/>
                <a:cs typeface="Arial"/>
                <a:sym typeface="Arial"/>
              </a:rPr>
              <a:t>Mục </a:t>
            </a:r>
            <a:r>
              <a:rPr lang="en-US" sz="9600" dirty="0" err="1">
                <a:solidFill>
                  <a:schemeClr val="accent1"/>
                </a:solidFill>
                <a:latin typeface="Arial"/>
                <a:ea typeface="Arial"/>
                <a:cs typeface="Arial"/>
                <a:sym typeface="Arial"/>
              </a:rPr>
              <a:t>đích</a:t>
            </a:r>
            <a:r>
              <a:rPr lang="en-US" sz="9600" dirty="0">
                <a:solidFill>
                  <a:schemeClr val="accent1"/>
                </a:solidFill>
                <a:latin typeface="Arial"/>
                <a:ea typeface="Arial"/>
                <a:cs typeface="Arial"/>
                <a:sym typeface="Arial"/>
              </a:rPr>
              <a:t> </a:t>
            </a:r>
            <a:r>
              <a:rPr lang="en-US" sz="9600" dirty="0" err="1">
                <a:solidFill>
                  <a:schemeClr val="accent1"/>
                </a:solidFill>
                <a:latin typeface="Arial"/>
                <a:ea typeface="Arial"/>
                <a:cs typeface="Arial"/>
                <a:sym typeface="Arial"/>
              </a:rPr>
              <a:t>sống</a:t>
            </a:r>
            <a:r>
              <a:rPr lang="en-US" sz="9600" dirty="0">
                <a:solidFill>
                  <a:schemeClr val="accent1"/>
                </a:solidFill>
                <a:latin typeface="Arial"/>
                <a:ea typeface="Arial"/>
                <a:cs typeface="Arial"/>
                <a:sym typeface="Arial"/>
              </a:rPr>
              <a:t> </a:t>
            </a:r>
            <a:r>
              <a:rPr lang="en-US" sz="9600" dirty="0" err="1">
                <a:solidFill>
                  <a:schemeClr val="accent1"/>
                </a:solidFill>
                <a:latin typeface="Arial"/>
                <a:ea typeface="Arial"/>
                <a:cs typeface="Arial"/>
                <a:sym typeface="Arial"/>
              </a:rPr>
              <a:t>của</a:t>
            </a:r>
            <a:r>
              <a:rPr lang="en-US" sz="9600" dirty="0">
                <a:solidFill>
                  <a:schemeClr val="accent1"/>
                </a:solidFill>
                <a:latin typeface="Arial"/>
                <a:ea typeface="Arial"/>
                <a:cs typeface="Arial"/>
                <a:sym typeface="Arial"/>
              </a:rPr>
              <a:t> 2 </a:t>
            </a:r>
            <a:r>
              <a:rPr lang="en-US" sz="9600" dirty="0" err="1">
                <a:solidFill>
                  <a:schemeClr val="accent1"/>
                </a:solidFill>
                <a:latin typeface="Arial"/>
                <a:ea typeface="Arial"/>
                <a:cs typeface="Arial"/>
                <a:sym typeface="Arial"/>
              </a:rPr>
              <a:t>nhân</a:t>
            </a:r>
            <a:r>
              <a:rPr lang="en-US" sz="9600" dirty="0">
                <a:solidFill>
                  <a:schemeClr val="accent1"/>
                </a:solidFill>
                <a:latin typeface="Arial"/>
                <a:ea typeface="Arial"/>
                <a:cs typeface="Arial"/>
                <a:sym typeface="Arial"/>
              </a:rPr>
              <a:t> </a:t>
            </a:r>
            <a:r>
              <a:rPr lang="en-US" sz="9600" dirty="0" err="1">
                <a:solidFill>
                  <a:schemeClr val="accent1"/>
                </a:solidFill>
                <a:latin typeface="Arial"/>
                <a:ea typeface="Arial"/>
                <a:cs typeface="Arial"/>
                <a:sym typeface="Arial"/>
              </a:rPr>
              <a:t>vật</a:t>
            </a:r>
            <a:r>
              <a:rPr lang="en-US" sz="9600" dirty="0">
                <a:solidFill>
                  <a:schemeClr val="accent1"/>
                </a:solidFill>
                <a:latin typeface="Arial"/>
                <a:ea typeface="Arial"/>
                <a:cs typeface="Arial"/>
                <a:sym typeface="Arial"/>
              </a:rPr>
              <a:t>:</a:t>
            </a:r>
            <a:endParaRPr dirty="0"/>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
                                        </p:tgtEl>
                                        <p:attrNameLst>
                                          <p:attrName>style.visibility</p:attrName>
                                        </p:attrNameLst>
                                      </p:cBhvr>
                                      <p:to>
                                        <p:strVal val="visible"/>
                                      </p:to>
                                    </p:set>
                                    <p:animEffect transition="in" filter="fade">
                                      <p:cBhvr>
                                        <p:cTn id="7" dur="1000"/>
                                        <p:tgtEl>
                                          <p:spTgt spid="2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5"/>
                                        </p:tgtEl>
                                        <p:attrNameLst>
                                          <p:attrName>style.visibility</p:attrName>
                                        </p:attrNameLst>
                                      </p:cBhvr>
                                      <p:to>
                                        <p:strVal val="visible"/>
                                      </p:to>
                                    </p:set>
                                    <p:animEffect transition="in" filter="fade">
                                      <p:cBhvr>
                                        <p:cTn id="12" dur="1000"/>
                                        <p:tgtEl>
                                          <p:spTgt spid="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0"/>
          <p:cNvSpPr/>
          <p:nvPr/>
        </p:nvSpPr>
        <p:spPr>
          <a:xfrm>
            <a:off x="18143" y="1814"/>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0" b="-921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3" name="Google Shape;263;p10"/>
          <p:cNvSpPr/>
          <p:nvPr/>
        </p:nvSpPr>
        <p:spPr>
          <a:xfrm>
            <a:off x="-30480" y="8717508"/>
            <a:ext cx="19278600" cy="1569492"/>
          </a:xfrm>
          <a:custGeom>
            <a:avLst/>
            <a:gdLst/>
            <a:ahLst/>
            <a:cxnLst/>
            <a:rect l="l" t="t" r="r" b="b"/>
            <a:pathLst>
              <a:path w="7391768" h="1392116" extrusionOk="0">
                <a:moveTo>
                  <a:pt x="0" y="0"/>
                </a:moveTo>
                <a:lnTo>
                  <a:pt x="7391769" y="0"/>
                </a:lnTo>
                <a:lnTo>
                  <a:pt x="7391769" y="1392116"/>
                </a:lnTo>
                <a:lnTo>
                  <a:pt x="0" y="139211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4" name="Google Shape;264;p10"/>
          <p:cNvSpPr/>
          <p:nvPr/>
        </p:nvSpPr>
        <p:spPr>
          <a:xfrm rot="4491701">
            <a:off x="14699542" y="-394375"/>
            <a:ext cx="4738515" cy="4442357"/>
          </a:xfrm>
          <a:custGeom>
            <a:avLst/>
            <a:gdLst/>
            <a:ahLst/>
            <a:cxnLst/>
            <a:rect l="l" t="t" r="r" b="b"/>
            <a:pathLst>
              <a:path w="4738515" h="4442357" extrusionOk="0">
                <a:moveTo>
                  <a:pt x="0" y="0"/>
                </a:moveTo>
                <a:lnTo>
                  <a:pt x="4738515" y="0"/>
                </a:lnTo>
                <a:lnTo>
                  <a:pt x="4738515" y="4442357"/>
                </a:lnTo>
                <a:lnTo>
                  <a:pt x="0" y="4442357"/>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65" name="Google Shape;265;p10"/>
          <p:cNvPicPr preferRelativeResize="0"/>
          <p:nvPr/>
        </p:nvPicPr>
        <p:blipFill rotWithShape="1">
          <a:blip r:embed="rId6">
            <a:alphaModFix/>
          </a:blip>
          <a:srcRect/>
          <a:stretch/>
        </p:blipFill>
        <p:spPr>
          <a:xfrm>
            <a:off x="1219200" y="281438"/>
            <a:ext cx="5197928" cy="9724123"/>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
        <p:nvSpPr>
          <p:cNvPr id="266" name="Google Shape;266;p10"/>
          <p:cNvSpPr/>
          <p:nvPr/>
        </p:nvSpPr>
        <p:spPr>
          <a:xfrm>
            <a:off x="7010400" y="647700"/>
            <a:ext cx="9372600" cy="6552148"/>
          </a:xfrm>
          <a:prstGeom prst="wedgeRoundRectCallout">
            <a:avLst>
              <a:gd name="adj1" fmla="val 69484"/>
              <a:gd name="adj2" fmla="val 86299"/>
              <a:gd name="adj3" fmla="val 16667"/>
            </a:avLst>
          </a:prstGeom>
          <a:gradFill>
            <a:gsLst>
              <a:gs pos="0">
                <a:srgbClr val="B6DDE7"/>
              </a:gs>
              <a:gs pos="100000">
                <a:srgbClr val="FEF1A0"/>
              </a:gs>
            </a:gsLst>
            <a:lin ang="5400000" scaled="0"/>
          </a:gradFill>
          <a:ln w="38100" cap="flat" cmpd="sng">
            <a:solidFill>
              <a:schemeClr val="dk1"/>
            </a:solidFill>
            <a:prstDash val="dash"/>
            <a:round/>
            <a:headEnd type="none" w="sm" len="sm"/>
            <a:tailEnd type="none" w="sm" len="sm"/>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a:solidFill>
                  <a:schemeClr val="dk1"/>
                </a:solidFill>
                <a:latin typeface="Calibri"/>
                <a:ea typeface="Calibri"/>
                <a:cs typeface="Calibri"/>
                <a:sym typeface="Calibri"/>
              </a:rPr>
              <a:t>“Hồi xưa mình thường hay định nghĩa một cách ước lệ rằng, thiên thần là những con người xinh đẹp, lộng lẫy, có đôi cánh để bay và nhiều phép thuật. Mãi sau này mới hiểu rằng, thiên thần cũng chỉ là những người bình thần như chúng ta nhưng họ dám sống một cuộc đời phi thường, sẵn sàng hi sinh chính mình để bảo vệ người khác...” (Họa sĩ Phạm Cao Thái Bảo)</a:t>
            </a:r>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
                                        </p:tgtEl>
                                        <p:attrNameLst>
                                          <p:attrName>style.visibility</p:attrName>
                                        </p:attrNameLst>
                                      </p:cBhvr>
                                      <p:to>
                                        <p:strVal val="visible"/>
                                      </p:to>
                                    </p:set>
                                    <p:animEffect transition="in" filter="fade">
                                      <p:cBhvr>
                                        <p:cTn id="7" dur="1000"/>
                                        <p:tgtEl>
                                          <p:spTgt spid="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11" descr="Cute birds. Seamless pattern. Watercolor Stock Photo by ©zzzorikk 115725096"/>
          <p:cNvPicPr preferRelativeResize="0"/>
          <p:nvPr/>
        </p:nvPicPr>
        <p:blipFill rotWithShape="1">
          <a:blip r:embed="rId3">
            <a:alphaModFix amt="20000"/>
          </a:blip>
          <a:srcRect/>
          <a:stretch/>
        </p:blipFill>
        <p:spPr>
          <a:xfrm>
            <a:off x="0" y="0"/>
            <a:ext cx="18288000" cy="10287000"/>
          </a:xfrm>
          <a:prstGeom prst="rect">
            <a:avLst/>
          </a:prstGeom>
          <a:noFill/>
          <a:ln>
            <a:noFill/>
          </a:ln>
        </p:spPr>
      </p:pic>
      <p:sp>
        <p:nvSpPr>
          <p:cNvPr id="272" name="Google Shape;272;p11"/>
          <p:cNvSpPr/>
          <p:nvPr/>
        </p:nvSpPr>
        <p:spPr>
          <a:xfrm>
            <a:off x="3048001" y="3312463"/>
            <a:ext cx="8801097" cy="4949041"/>
          </a:xfrm>
          <a:custGeom>
            <a:avLst/>
            <a:gdLst/>
            <a:ahLst/>
            <a:cxnLst/>
            <a:rect l="l" t="t" r="r" b="b"/>
            <a:pathLst>
              <a:path w="9239327" h="5786129" extrusionOk="0">
                <a:moveTo>
                  <a:pt x="0" y="0"/>
                </a:moveTo>
                <a:lnTo>
                  <a:pt x="9239327" y="0"/>
                </a:lnTo>
                <a:lnTo>
                  <a:pt x="9239327" y="5786129"/>
                </a:lnTo>
                <a:lnTo>
                  <a:pt x="0" y="578612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3" name="Google Shape;273;p11"/>
          <p:cNvSpPr/>
          <p:nvPr/>
        </p:nvSpPr>
        <p:spPr>
          <a:xfrm>
            <a:off x="688407" y="172278"/>
            <a:ext cx="5483792" cy="4971222"/>
          </a:xfrm>
          <a:custGeom>
            <a:avLst/>
            <a:gdLst/>
            <a:ahLst/>
            <a:cxnLst/>
            <a:rect l="l" t="t" r="r" b="b"/>
            <a:pathLst>
              <a:path w="2943810" h="1803084" extrusionOk="0">
                <a:moveTo>
                  <a:pt x="0" y="0"/>
                </a:moveTo>
                <a:lnTo>
                  <a:pt x="2943811" y="0"/>
                </a:lnTo>
                <a:lnTo>
                  <a:pt x="2943811" y="1803084"/>
                </a:lnTo>
                <a:lnTo>
                  <a:pt x="0" y="180308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4" name="Google Shape;274;p11"/>
          <p:cNvSpPr/>
          <p:nvPr/>
        </p:nvSpPr>
        <p:spPr>
          <a:xfrm>
            <a:off x="12220613" y="5276850"/>
            <a:ext cx="5695872" cy="4743450"/>
          </a:xfrm>
          <a:custGeom>
            <a:avLst/>
            <a:gdLst/>
            <a:ahLst/>
            <a:cxnLst/>
            <a:rect l="l" t="t" r="r" b="b"/>
            <a:pathLst>
              <a:path w="3859945" h="2568472" extrusionOk="0">
                <a:moveTo>
                  <a:pt x="0" y="0"/>
                </a:moveTo>
                <a:lnTo>
                  <a:pt x="3859945" y="0"/>
                </a:lnTo>
                <a:lnTo>
                  <a:pt x="3859945" y="2568472"/>
                </a:lnTo>
                <a:lnTo>
                  <a:pt x="0" y="256847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5" name="Google Shape;275;p11"/>
          <p:cNvSpPr/>
          <p:nvPr/>
        </p:nvSpPr>
        <p:spPr>
          <a:xfrm>
            <a:off x="12043487" y="266700"/>
            <a:ext cx="5872997" cy="4419599"/>
          </a:xfrm>
          <a:custGeom>
            <a:avLst/>
            <a:gdLst/>
            <a:ahLst/>
            <a:cxnLst/>
            <a:rect l="l" t="t" r="r" b="b"/>
            <a:pathLst>
              <a:path w="3859945" h="2568472" extrusionOk="0">
                <a:moveTo>
                  <a:pt x="0" y="0"/>
                </a:moveTo>
                <a:lnTo>
                  <a:pt x="3859945" y="0"/>
                </a:lnTo>
                <a:lnTo>
                  <a:pt x="3859945" y="2568472"/>
                </a:lnTo>
                <a:lnTo>
                  <a:pt x="0" y="256847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6" name="Google Shape;276;p11"/>
          <p:cNvSpPr txBox="1"/>
          <p:nvPr/>
        </p:nvSpPr>
        <p:spPr>
          <a:xfrm>
            <a:off x="921841" y="1036224"/>
            <a:ext cx="4800600" cy="353943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Điểm</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chung</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đều</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xác</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định</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được</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mục</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đích</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sống</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cao</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đẹp</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sống</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và</a:t>
            </a:r>
            <a:r>
              <a:rPr lang="en-US" sz="3200" dirty="0">
                <a:solidFill>
                  <a:srgbClr val="231F20"/>
                </a:solidFill>
                <a:latin typeface="Calibri"/>
                <a:ea typeface="Calibri"/>
                <a:cs typeface="Calibri"/>
                <a:sym typeface="Calibri"/>
              </a:rPr>
              <a:t> hi </a:t>
            </a:r>
            <a:r>
              <a:rPr lang="en-US" sz="3200" dirty="0" err="1">
                <a:solidFill>
                  <a:srgbClr val="231F20"/>
                </a:solidFill>
                <a:latin typeface="Calibri"/>
                <a:ea typeface="Calibri"/>
                <a:cs typeface="Calibri"/>
                <a:sym typeface="Calibri"/>
              </a:rPr>
              <a:t>sinh</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theo</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lí</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tưởng</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cao</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cả</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đóng</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góp</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cho</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lợi</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ích</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của</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cộng</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đồng</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quốc</a:t>
            </a:r>
            <a:r>
              <a:rPr lang="en-US" sz="3200" dirty="0">
                <a:solidFill>
                  <a:srgbClr val="231F20"/>
                </a:solidFill>
                <a:latin typeface="Calibri"/>
                <a:ea typeface="Calibri"/>
                <a:cs typeface="Calibri"/>
                <a:sym typeface="Calibri"/>
              </a:rPr>
              <a:t> gia </a:t>
            </a:r>
            <a:r>
              <a:rPr lang="en-US" sz="3200" dirty="0" err="1">
                <a:solidFill>
                  <a:srgbClr val="231F20"/>
                </a:solidFill>
                <a:latin typeface="Calibri"/>
                <a:ea typeface="Calibri"/>
                <a:cs typeface="Calibri"/>
                <a:sym typeface="Calibri"/>
              </a:rPr>
              <a:t>và</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nhân</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loại</a:t>
            </a:r>
            <a:r>
              <a:rPr lang="en-US" sz="3200" dirty="0">
                <a:solidFill>
                  <a:srgbClr val="231F20"/>
                </a:solidFill>
                <a:latin typeface="Calibri"/>
                <a:ea typeface="Calibri"/>
                <a:cs typeface="Calibri"/>
                <a:sym typeface="Calibri"/>
              </a:rPr>
              <a:t>. </a:t>
            </a:r>
            <a:endParaRPr sz="3200" dirty="0">
              <a:solidFill>
                <a:schemeClr val="dk1"/>
              </a:solidFill>
              <a:latin typeface="Calibri"/>
              <a:ea typeface="Calibri"/>
              <a:cs typeface="Calibri"/>
              <a:sym typeface="Calibri"/>
            </a:endParaRPr>
          </a:p>
        </p:txBody>
      </p:sp>
      <p:sp>
        <p:nvSpPr>
          <p:cNvPr id="277" name="Google Shape;277;p11"/>
          <p:cNvSpPr txBox="1"/>
          <p:nvPr/>
        </p:nvSpPr>
        <p:spPr>
          <a:xfrm>
            <a:off x="12668249" y="5599529"/>
            <a:ext cx="4800600" cy="403187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dirty="0" err="1">
                <a:solidFill>
                  <a:srgbClr val="231F20"/>
                </a:solidFill>
                <a:latin typeface="Calibri"/>
                <a:ea typeface="Calibri"/>
                <a:cs typeface="Calibri"/>
                <a:sym typeface="Calibri"/>
              </a:rPr>
              <a:t>Sống</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có</a:t>
            </a:r>
            <a:r>
              <a:rPr lang="en-US" sz="3200" dirty="0">
                <a:solidFill>
                  <a:srgbClr val="231F20"/>
                </a:solidFill>
                <a:latin typeface="Calibri"/>
                <a:ea typeface="Calibri"/>
                <a:cs typeface="Calibri"/>
                <a:sym typeface="Calibri"/>
              </a:rPr>
              <a:t> </a:t>
            </a:r>
            <a:r>
              <a:rPr lang="en-US" sz="3200" dirty="0">
                <a:solidFill>
                  <a:srgbClr val="231F20"/>
                </a:solidFill>
                <a:latin typeface="Arial"/>
                <a:ea typeface="Arial"/>
                <a:cs typeface="Arial"/>
                <a:sym typeface="Arial"/>
              </a:rPr>
              <a:t>LT</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tạo</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ra</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động</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lực</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thúc</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đẩy</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hoàn</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thành</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mục</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tiêu</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cá</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nhân</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góp</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phần</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thúc</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đẩy</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xã</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hội</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ngày</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càng</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phát</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triển</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xây</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dựng</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đất</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nước</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giàu</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mạnh</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và</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đóng</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góp</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tích</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cực</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cho</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nhân</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loại</a:t>
            </a:r>
            <a:r>
              <a:rPr lang="en-US" sz="3200" dirty="0">
                <a:solidFill>
                  <a:srgbClr val="231F20"/>
                </a:solidFill>
                <a:latin typeface="Calibri"/>
                <a:ea typeface="Calibri"/>
                <a:cs typeface="Calibri"/>
                <a:sym typeface="Calibri"/>
              </a:rPr>
              <a:t>.</a:t>
            </a:r>
            <a:endParaRPr sz="3200" dirty="0">
              <a:solidFill>
                <a:schemeClr val="dk1"/>
              </a:solidFill>
              <a:latin typeface="Calibri"/>
              <a:ea typeface="Calibri"/>
              <a:cs typeface="Calibri"/>
              <a:sym typeface="Calibri"/>
            </a:endParaRPr>
          </a:p>
        </p:txBody>
      </p:sp>
      <p:sp>
        <p:nvSpPr>
          <p:cNvPr id="278" name="Google Shape;278;p11"/>
          <p:cNvSpPr txBox="1"/>
          <p:nvPr/>
        </p:nvSpPr>
        <p:spPr>
          <a:xfrm>
            <a:off x="12511390" y="498920"/>
            <a:ext cx="5114318" cy="403187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dirty="0" err="1">
                <a:solidFill>
                  <a:srgbClr val="231F20"/>
                </a:solidFill>
                <a:latin typeface="Calibri"/>
                <a:ea typeface="Calibri"/>
                <a:cs typeface="Calibri"/>
                <a:sym typeface="Calibri"/>
              </a:rPr>
              <a:t>Sống</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có</a:t>
            </a:r>
            <a:r>
              <a:rPr lang="en-US" sz="3200" dirty="0">
                <a:solidFill>
                  <a:srgbClr val="231F20"/>
                </a:solidFill>
                <a:latin typeface="Calibri"/>
                <a:ea typeface="Calibri"/>
                <a:cs typeface="Calibri"/>
                <a:sym typeface="Calibri"/>
              </a:rPr>
              <a:t> </a:t>
            </a:r>
            <a:r>
              <a:rPr lang="en-US" sz="3200" dirty="0">
                <a:solidFill>
                  <a:srgbClr val="231F20"/>
                </a:solidFill>
                <a:latin typeface="Arial"/>
                <a:ea typeface="Arial"/>
                <a:cs typeface="Arial"/>
                <a:sym typeface="Arial"/>
              </a:rPr>
              <a:t>LT</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là</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xác</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định</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được</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mục</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đích</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cao</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đẹp</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kế</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hoạch</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hành</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động</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của</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bản</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thân</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và</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phấn</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đấu</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để</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đạt</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được</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mục</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đích</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đó</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nhằm</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đóng</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góp</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cho</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lợi</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ích</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của</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cộng</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đồng</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quốc</a:t>
            </a:r>
            <a:r>
              <a:rPr lang="en-US" sz="3200" dirty="0">
                <a:solidFill>
                  <a:srgbClr val="231F20"/>
                </a:solidFill>
                <a:latin typeface="Calibri"/>
                <a:ea typeface="Calibri"/>
                <a:cs typeface="Calibri"/>
                <a:sym typeface="Calibri"/>
              </a:rPr>
              <a:t> gia, </a:t>
            </a:r>
            <a:r>
              <a:rPr lang="en-US" sz="3200" dirty="0" err="1">
                <a:solidFill>
                  <a:srgbClr val="231F20"/>
                </a:solidFill>
                <a:latin typeface="Calibri"/>
                <a:ea typeface="Calibri"/>
                <a:cs typeface="Calibri"/>
                <a:sym typeface="Calibri"/>
              </a:rPr>
              <a:t>nhân</a:t>
            </a:r>
            <a:r>
              <a:rPr lang="en-US" sz="3200" dirty="0">
                <a:solidFill>
                  <a:srgbClr val="231F20"/>
                </a:solidFill>
                <a:latin typeface="Calibri"/>
                <a:ea typeface="Calibri"/>
                <a:cs typeface="Calibri"/>
                <a:sym typeface="Calibri"/>
              </a:rPr>
              <a:t> </a:t>
            </a:r>
            <a:r>
              <a:rPr lang="en-US" sz="3200" dirty="0" err="1">
                <a:solidFill>
                  <a:srgbClr val="231F20"/>
                </a:solidFill>
                <a:latin typeface="Calibri"/>
                <a:ea typeface="Calibri"/>
                <a:cs typeface="Calibri"/>
                <a:sym typeface="Calibri"/>
              </a:rPr>
              <a:t>loại</a:t>
            </a:r>
            <a:r>
              <a:rPr lang="en-US" sz="3200" dirty="0">
                <a:solidFill>
                  <a:srgbClr val="231F20"/>
                </a:solidFill>
                <a:latin typeface="Calibri"/>
                <a:ea typeface="Calibri"/>
                <a:cs typeface="Calibri"/>
                <a:sym typeface="Calibri"/>
              </a:rPr>
              <a:t>. </a:t>
            </a:r>
            <a:endParaRPr sz="3200" dirty="0">
              <a:solidFill>
                <a:schemeClr val="dk1"/>
              </a:solidFill>
              <a:latin typeface="Calibri"/>
              <a:ea typeface="Calibri"/>
              <a:cs typeface="Calibri"/>
              <a:sym typeface="Calibri"/>
            </a:endParaRPr>
          </a:p>
        </p:txBody>
      </p:sp>
      <p:cxnSp>
        <p:nvCxnSpPr>
          <p:cNvPr id="279" name="Google Shape;279;p11"/>
          <p:cNvCxnSpPr/>
          <p:nvPr/>
        </p:nvCxnSpPr>
        <p:spPr>
          <a:xfrm rot="5400000" flipH="1">
            <a:off x="5720376" y="2966748"/>
            <a:ext cx="2434500" cy="1530600"/>
          </a:xfrm>
          <a:prstGeom prst="curvedConnector3">
            <a:avLst>
              <a:gd name="adj1" fmla="val 50000"/>
            </a:avLst>
          </a:prstGeom>
          <a:noFill/>
          <a:ln w="57150" cap="flat" cmpd="sng">
            <a:solidFill>
              <a:srgbClr val="FF0000"/>
            </a:solidFill>
            <a:prstDash val="dot"/>
            <a:round/>
            <a:headEnd type="none" w="sm" len="sm"/>
            <a:tailEnd type="triangle" w="med" len="med"/>
          </a:ln>
        </p:spPr>
      </p:cxnSp>
      <p:cxnSp>
        <p:nvCxnSpPr>
          <p:cNvPr id="280" name="Google Shape;280;p11"/>
          <p:cNvCxnSpPr/>
          <p:nvPr/>
        </p:nvCxnSpPr>
        <p:spPr>
          <a:xfrm rot="10800000" flipH="1">
            <a:off x="8222874" y="2299502"/>
            <a:ext cx="3820500" cy="3301200"/>
          </a:xfrm>
          <a:prstGeom prst="curvedConnector3">
            <a:avLst>
              <a:gd name="adj1" fmla="val 50000"/>
            </a:avLst>
          </a:prstGeom>
          <a:noFill/>
          <a:ln w="57150" cap="flat" cmpd="sng">
            <a:solidFill>
              <a:srgbClr val="FF0000"/>
            </a:solidFill>
            <a:prstDash val="dot"/>
            <a:round/>
            <a:headEnd type="none" w="sm" len="sm"/>
            <a:tailEnd type="triangle" w="med" len="med"/>
          </a:ln>
        </p:spPr>
      </p:cxnSp>
      <p:cxnSp>
        <p:nvCxnSpPr>
          <p:cNvPr id="281" name="Google Shape;281;p11"/>
          <p:cNvCxnSpPr/>
          <p:nvPr/>
        </p:nvCxnSpPr>
        <p:spPr>
          <a:xfrm>
            <a:off x="7710790" y="6613751"/>
            <a:ext cx="4800600" cy="1882500"/>
          </a:xfrm>
          <a:prstGeom prst="curvedConnector3">
            <a:avLst>
              <a:gd name="adj1" fmla="val 50000"/>
            </a:avLst>
          </a:prstGeom>
          <a:noFill/>
          <a:ln w="57150" cap="flat" cmpd="sng">
            <a:solidFill>
              <a:srgbClr val="FF0000"/>
            </a:solidFill>
            <a:prstDash val="dot"/>
            <a:round/>
            <a:headEnd type="none" w="sm" len="sm"/>
            <a:tailEnd type="triangle" w="med" len="med"/>
          </a:ln>
        </p:spPr>
      </p:cxn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6"/>
                                        </p:tgtEl>
                                        <p:attrNameLst>
                                          <p:attrName>style.visibility</p:attrName>
                                        </p:attrNameLst>
                                      </p:cBhvr>
                                      <p:to>
                                        <p:strVal val="visible"/>
                                      </p:to>
                                    </p:set>
                                    <p:anim calcmode="lin" valueType="num">
                                      <p:cBhvr additive="base">
                                        <p:cTn id="7" dur="500"/>
                                        <p:tgtEl>
                                          <p:spTgt spid="27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8"/>
                                        </p:tgtEl>
                                        <p:attrNameLst>
                                          <p:attrName>style.visibility</p:attrName>
                                        </p:attrNameLst>
                                      </p:cBhvr>
                                      <p:to>
                                        <p:strVal val="visible"/>
                                      </p:to>
                                    </p:set>
                                    <p:animEffect transition="in" filter="fade">
                                      <p:cBhvr>
                                        <p:cTn id="12" dur="500"/>
                                        <p:tgtEl>
                                          <p:spTgt spid="278"/>
                                        </p:tgtEl>
                                      </p:cBhvr>
                                    </p:animEffect>
                                  </p:childTnLst>
                                </p:cTn>
                              </p:par>
                              <p:par>
                                <p:cTn id="13" presetID="10" presetClass="entr" presetSubtype="0" fill="hold" nodeType="withEffect">
                                  <p:stCondLst>
                                    <p:cond delay="0"/>
                                  </p:stCondLst>
                                  <p:childTnLst>
                                    <p:set>
                                      <p:cBhvr>
                                        <p:cTn id="14" dur="1" fill="hold">
                                          <p:stCondLst>
                                            <p:cond delay="0"/>
                                          </p:stCondLst>
                                        </p:cTn>
                                        <p:tgtEl>
                                          <p:spTgt spid="277"/>
                                        </p:tgtEl>
                                        <p:attrNameLst>
                                          <p:attrName>style.visibility</p:attrName>
                                        </p:attrNameLst>
                                      </p:cBhvr>
                                      <p:to>
                                        <p:strVal val="visible"/>
                                      </p:to>
                                    </p:set>
                                    <p:animEffect transition="in" filter="fade">
                                      <p:cBhvr>
                                        <p:cTn id="15" dur="500"/>
                                        <p:tgtEl>
                                          <p:spTgt spid="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2"/>
          <p:cNvSpPr/>
          <p:nvPr/>
        </p:nvSpPr>
        <p:spPr>
          <a:xfrm>
            <a:off x="18143" y="1814"/>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0" b="-921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7" name="Google Shape;287;p12"/>
          <p:cNvSpPr txBox="1"/>
          <p:nvPr/>
        </p:nvSpPr>
        <p:spPr>
          <a:xfrm>
            <a:off x="4495800" y="266700"/>
            <a:ext cx="13487400" cy="1077218"/>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chemeClr val="accent1"/>
                </a:solidFill>
                <a:latin typeface="Arial"/>
                <a:ea typeface="Arial"/>
                <a:cs typeface="Arial"/>
                <a:sym typeface="Arial"/>
              </a:rPr>
              <a:t>Em hãy đọc các thông tin trong SGK tr.7,8 và xác định vai trò, nhiệm vụ của thanh niên Việt Nam trong giai đoạn hiện nay.</a:t>
            </a:r>
            <a:endParaRPr sz="3200" b="1" i="0" u="none" strike="noStrike" cap="none">
              <a:solidFill>
                <a:schemeClr val="accent1"/>
              </a:solidFill>
              <a:latin typeface="Arial"/>
              <a:ea typeface="Arial"/>
              <a:cs typeface="Arial"/>
              <a:sym typeface="Arial"/>
            </a:endParaRPr>
          </a:p>
        </p:txBody>
      </p:sp>
      <p:sp>
        <p:nvSpPr>
          <p:cNvPr id="288" name="Google Shape;288;p12"/>
          <p:cNvSpPr txBox="1"/>
          <p:nvPr/>
        </p:nvSpPr>
        <p:spPr>
          <a:xfrm>
            <a:off x="-990600" y="0"/>
            <a:ext cx="6553200"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6000" b="0" i="0" u="none" strike="noStrike" cap="none">
                <a:solidFill>
                  <a:srgbClr val="31859B"/>
                </a:solidFill>
                <a:latin typeface="Arial"/>
                <a:ea typeface="Arial"/>
                <a:cs typeface="Arial"/>
                <a:sym typeface="Arial"/>
              </a:rPr>
              <a:t>Nhiệm vụ 2</a:t>
            </a:r>
            <a:endParaRPr/>
          </a:p>
        </p:txBody>
      </p:sp>
      <p:pic>
        <p:nvPicPr>
          <p:cNvPr id="289" name="Google Shape;289;p12"/>
          <p:cNvPicPr preferRelativeResize="0"/>
          <p:nvPr/>
        </p:nvPicPr>
        <p:blipFill rotWithShape="1">
          <a:blip r:embed="rId4">
            <a:alphaModFix/>
          </a:blip>
          <a:srcRect/>
          <a:stretch/>
        </p:blipFill>
        <p:spPr>
          <a:xfrm>
            <a:off x="609600" y="1554334"/>
            <a:ext cx="9601200" cy="4423144"/>
          </a:xfrm>
          <a:prstGeom prst="rect">
            <a:avLst/>
          </a:prstGeom>
          <a:noFill/>
          <a:ln>
            <a:noFill/>
          </a:ln>
        </p:spPr>
      </p:pic>
      <p:pic>
        <p:nvPicPr>
          <p:cNvPr id="290" name="Google Shape;290;p12"/>
          <p:cNvPicPr preferRelativeResize="0"/>
          <p:nvPr/>
        </p:nvPicPr>
        <p:blipFill rotWithShape="1">
          <a:blip r:embed="rId5">
            <a:alphaModFix/>
          </a:blip>
          <a:srcRect/>
          <a:stretch/>
        </p:blipFill>
        <p:spPr>
          <a:xfrm>
            <a:off x="7808803" y="5977478"/>
            <a:ext cx="10192539" cy="4302265"/>
          </a:xfrm>
          <a:prstGeom prst="rect">
            <a:avLst/>
          </a:prstGeom>
          <a:noFill/>
          <a:ln>
            <a:noFill/>
          </a:ln>
        </p:spPr>
      </p:pic>
      <p:pic>
        <p:nvPicPr>
          <p:cNvPr id="291" name="Google Shape;291;p12" descr="Điều lệ hiện hành của Đoàn Thanh niên Cộng sản Hồ Chí Minh"/>
          <p:cNvPicPr preferRelativeResize="0"/>
          <p:nvPr/>
        </p:nvPicPr>
        <p:blipFill rotWithShape="1">
          <a:blip r:embed="rId6">
            <a:alphaModFix/>
          </a:blip>
          <a:srcRect/>
          <a:stretch/>
        </p:blipFill>
        <p:spPr>
          <a:xfrm>
            <a:off x="1017873" y="6231811"/>
            <a:ext cx="5791200" cy="3855285"/>
          </a:xfrm>
          <a:prstGeom prst="ellipse">
            <a:avLst/>
          </a:prstGeom>
          <a:noFill/>
          <a:ln>
            <a:noFill/>
          </a:ln>
        </p:spPr>
      </p:pic>
      <p:sp>
        <p:nvSpPr>
          <p:cNvPr id="292" name="Google Shape;292;p12"/>
          <p:cNvSpPr/>
          <p:nvPr/>
        </p:nvSpPr>
        <p:spPr>
          <a:xfrm>
            <a:off x="806960" y="5943290"/>
            <a:ext cx="6394014" cy="4550071"/>
          </a:xfrm>
          <a:custGeom>
            <a:avLst/>
            <a:gdLst/>
            <a:ahLst/>
            <a:cxnLst/>
            <a:rect l="l" t="t" r="r" b="b"/>
            <a:pathLst>
              <a:path w="5654375" h="5555424" extrusionOk="0">
                <a:moveTo>
                  <a:pt x="0" y="0"/>
                </a:moveTo>
                <a:lnTo>
                  <a:pt x="5654375" y="0"/>
                </a:lnTo>
                <a:lnTo>
                  <a:pt x="5654375" y="5555424"/>
                </a:lnTo>
                <a:lnTo>
                  <a:pt x="0" y="5555424"/>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3" name="Google Shape;293;p12"/>
          <p:cNvSpPr/>
          <p:nvPr/>
        </p:nvSpPr>
        <p:spPr>
          <a:xfrm rot="-301502">
            <a:off x="10392525" y="1393115"/>
            <a:ext cx="6553200" cy="4436933"/>
          </a:xfrm>
          <a:custGeom>
            <a:avLst/>
            <a:gdLst/>
            <a:ahLst/>
            <a:cxnLst/>
            <a:rect l="l" t="t" r="r" b="b"/>
            <a:pathLst>
              <a:path w="5656498" h="5585792" extrusionOk="0">
                <a:moveTo>
                  <a:pt x="0" y="0"/>
                </a:moveTo>
                <a:lnTo>
                  <a:pt x="5656498" y="0"/>
                </a:lnTo>
                <a:lnTo>
                  <a:pt x="5656498" y="5585792"/>
                </a:lnTo>
                <a:lnTo>
                  <a:pt x="0" y="5585792"/>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94" name="Google Shape;294;p12" descr="Bác Hồ với Thanh niên Việt Nam"/>
          <p:cNvPicPr preferRelativeResize="0"/>
          <p:nvPr/>
        </p:nvPicPr>
        <p:blipFill rotWithShape="1">
          <a:blip r:embed="rId9">
            <a:alphaModFix/>
          </a:blip>
          <a:srcRect/>
          <a:stretch/>
        </p:blipFill>
        <p:spPr>
          <a:xfrm>
            <a:off x="11246757" y="1958198"/>
            <a:ext cx="4876800" cy="3648075"/>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3"/>
          <p:cNvSpPr/>
          <p:nvPr/>
        </p:nvSpPr>
        <p:spPr>
          <a:xfrm>
            <a:off x="18143" y="1814"/>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0" b="-921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0" name="Google Shape;300;p13"/>
          <p:cNvSpPr/>
          <p:nvPr/>
        </p:nvSpPr>
        <p:spPr>
          <a:xfrm rot="-5169655">
            <a:off x="8251330" y="-226292"/>
            <a:ext cx="8575664" cy="11484327"/>
          </a:xfrm>
          <a:custGeom>
            <a:avLst/>
            <a:gdLst/>
            <a:ahLst/>
            <a:cxnLst/>
            <a:rect l="l" t="t" r="r" b="b"/>
            <a:pathLst>
              <a:path w="1999874" h="2427769" extrusionOk="0">
                <a:moveTo>
                  <a:pt x="0" y="0"/>
                </a:moveTo>
                <a:lnTo>
                  <a:pt x="1999875" y="0"/>
                </a:lnTo>
                <a:lnTo>
                  <a:pt x="1999875" y="2427769"/>
                </a:lnTo>
                <a:lnTo>
                  <a:pt x="0" y="242776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1" name="Google Shape;301;p13"/>
          <p:cNvSpPr txBox="1"/>
          <p:nvPr/>
        </p:nvSpPr>
        <p:spPr>
          <a:xfrm>
            <a:off x="533400" y="165433"/>
            <a:ext cx="13487400" cy="1077218"/>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chemeClr val="accent1"/>
                </a:solidFill>
                <a:latin typeface="Arial"/>
                <a:ea typeface="Arial"/>
                <a:cs typeface="Arial"/>
                <a:sym typeface="Arial"/>
              </a:rPr>
              <a:t>Em hãy đọc các thông tin trong SGK tr.7,8 và xác định vai trò, nhiệm vụ của thanh niên Việt Nam trong giai đoạn hiện nay.</a:t>
            </a:r>
            <a:endParaRPr sz="3200" b="1" i="0" u="none" strike="noStrike" cap="none">
              <a:solidFill>
                <a:schemeClr val="accent1"/>
              </a:solidFill>
              <a:latin typeface="Arial"/>
              <a:ea typeface="Arial"/>
              <a:cs typeface="Arial"/>
              <a:sym typeface="Arial"/>
            </a:endParaRPr>
          </a:p>
        </p:txBody>
      </p:sp>
      <p:pic>
        <p:nvPicPr>
          <p:cNvPr id="302" name="Google Shape;302;p13" descr="Bác Hồ với Thanh niên Việt Nam"/>
          <p:cNvPicPr preferRelativeResize="0"/>
          <p:nvPr/>
        </p:nvPicPr>
        <p:blipFill rotWithShape="1">
          <a:blip r:embed="rId5">
            <a:alphaModFix/>
          </a:blip>
          <a:srcRect/>
          <a:stretch/>
        </p:blipFill>
        <p:spPr>
          <a:xfrm>
            <a:off x="1475073" y="2231151"/>
            <a:ext cx="4876800" cy="3648075"/>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303" name="Google Shape;303;p13" descr="Điều lệ hiện hành của Đoàn Thanh niên Cộng sản Hồ Chí Minh"/>
          <p:cNvPicPr preferRelativeResize="0"/>
          <p:nvPr/>
        </p:nvPicPr>
        <p:blipFill rotWithShape="1">
          <a:blip r:embed="rId6">
            <a:alphaModFix/>
          </a:blip>
          <a:srcRect/>
          <a:stretch/>
        </p:blipFill>
        <p:spPr>
          <a:xfrm>
            <a:off x="1017873" y="6231811"/>
            <a:ext cx="5791200" cy="3855285"/>
          </a:xfrm>
          <a:prstGeom prst="ellipse">
            <a:avLst/>
          </a:prstGeom>
          <a:noFill/>
          <a:ln>
            <a:noFill/>
          </a:ln>
        </p:spPr>
      </p:pic>
      <p:sp>
        <p:nvSpPr>
          <p:cNvPr id="304" name="Google Shape;304;p13"/>
          <p:cNvSpPr txBox="1"/>
          <p:nvPr/>
        </p:nvSpPr>
        <p:spPr>
          <a:xfrm>
            <a:off x="7411887" y="2684542"/>
            <a:ext cx="10305956" cy="5910401"/>
          </a:xfrm>
          <a:prstGeom prst="rect">
            <a:avLst/>
          </a:prstGeom>
          <a:noFill/>
          <a:ln>
            <a:noFill/>
          </a:ln>
        </p:spPr>
        <p:txBody>
          <a:bodyPr spcFirstLastPara="1" wrap="square" lIns="91425" tIns="45700" rIns="91425" bIns="45700" anchor="t" anchorCtr="0">
            <a:spAutoFit/>
          </a:bodyPr>
          <a:lstStyle/>
          <a:p>
            <a:pPr marL="571500" marR="0" lvl="0" indent="-571500" algn="just" rtl="0">
              <a:lnSpc>
                <a:spcPct val="150000"/>
              </a:lnSpc>
              <a:spcBef>
                <a:spcPts val="0"/>
              </a:spcBef>
              <a:spcAft>
                <a:spcPts val="0"/>
              </a:spcAft>
              <a:buClr>
                <a:srgbClr val="0070C0"/>
              </a:buClr>
              <a:buSzPts val="3200"/>
              <a:buFont typeface="Arial"/>
              <a:buChar char="•"/>
            </a:pPr>
            <a:r>
              <a:rPr lang="en-US" sz="3200">
                <a:solidFill>
                  <a:srgbClr val="0070C0"/>
                </a:solidFill>
                <a:latin typeface="Arial"/>
                <a:ea typeface="Arial"/>
                <a:cs typeface="Arial"/>
                <a:sym typeface="Arial"/>
              </a:rPr>
              <a:t>Phấn đấu vì lí tưởng độc lập dân tộc và CNXH.</a:t>
            </a:r>
            <a:endParaRPr/>
          </a:p>
          <a:p>
            <a:pPr marL="571500" marR="0" lvl="0" indent="-571500" algn="just" rtl="0">
              <a:lnSpc>
                <a:spcPct val="150000"/>
              </a:lnSpc>
              <a:spcBef>
                <a:spcPts val="0"/>
              </a:spcBef>
              <a:spcAft>
                <a:spcPts val="0"/>
              </a:spcAft>
              <a:buClr>
                <a:srgbClr val="0070C0"/>
              </a:buClr>
              <a:buSzPts val="3200"/>
              <a:buFont typeface="Arial"/>
              <a:buChar char="•"/>
            </a:pPr>
            <a:r>
              <a:rPr lang="en-US" sz="3200">
                <a:solidFill>
                  <a:srgbClr val="0070C0"/>
                </a:solidFill>
                <a:latin typeface="Arial"/>
                <a:ea typeface="Arial"/>
                <a:cs typeface="Arial"/>
                <a:sym typeface="Arial"/>
              </a:rPr>
              <a:t>Tích cực học tập và làm theo tư tưởng, đạo đức, phong cách Hồ Chí Minh.</a:t>
            </a:r>
            <a:endParaRPr/>
          </a:p>
          <a:p>
            <a:pPr marL="571500" marR="0" lvl="0" indent="-571500" algn="just" rtl="0">
              <a:lnSpc>
                <a:spcPct val="150000"/>
              </a:lnSpc>
              <a:spcBef>
                <a:spcPts val="0"/>
              </a:spcBef>
              <a:spcAft>
                <a:spcPts val="0"/>
              </a:spcAft>
              <a:buClr>
                <a:srgbClr val="0070C0"/>
              </a:buClr>
              <a:buSzPts val="3200"/>
              <a:buFont typeface="Arial"/>
              <a:buChar char="•"/>
            </a:pPr>
            <a:r>
              <a:rPr lang="en-US" sz="3200">
                <a:solidFill>
                  <a:srgbClr val="0070C0"/>
                </a:solidFill>
                <a:latin typeface="Arial"/>
                <a:ea typeface="Arial"/>
                <a:cs typeface="Arial"/>
                <a:sym typeface="Arial"/>
              </a:rPr>
              <a:t>Nỗ lực rèn luyện sức khoẻ, học tập để trở thành người có năng lực, bản lĩnh và người công dân tốt; tích cực tham gia vào sự nghiệp đẩy mạnh công nghiệp hoá, hiện đại hoá đất nước, xây dựng và bảo vệ Tổ quốc Việt Nam xã hội chủ nghĩa. </a:t>
            </a:r>
            <a:endParaRPr sz="3200">
              <a:solidFill>
                <a:srgbClr val="0070C0"/>
              </a:solidFill>
              <a:latin typeface="Arial"/>
              <a:ea typeface="Arial"/>
              <a:cs typeface="Arial"/>
              <a:sym typeface="Aria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4"/>
                                        </p:tgtEl>
                                        <p:attrNameLst>
                                          <p:attrName>style.visibility</p:attrName>
                                        </p:attrNameLst>
                                      </p:cBhvr>
                                      <p:to>
                                        <p:strVal val="visible"/>
                                      </p:to>
                                    </p:set>
                                    <p:animEffect transition="in" filter="fade">
                                      <p:cBhvr>
                                        <p:cTn id="7" dur="500"/>
                                        <p:tgtEl>
                                          <p:spTgt spid="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Shape 308"/>
        <p:cNvGrpSpPr/>
        <p:nvPr/>
      </p:nvGrpSpPr>
      <p:grpSpPr>
        <a:xfrm>
          <a:off x="0" y="0"/>
          <a:ext cx="0" cy="0"/>
          <a:chOff x="0" y="0"/>
          <a:chExt cx="0" cy="0"/>
        </a:xfrm>
      </p:grpSpPr>
      <p:sp>
        <p:nvSpPr>
          <p:cNvPr id="309" name="Google Shape;309;p14"/>
          <p:cNvSpPr/>
          <p:nvPr/>
        </p:nvSpPr>
        <p:spPr>
          <a:xfrm flipH="1">
            <a:off x="-3574847" y="4727936"/>
            <a:ext cx="10502725" cy="8691005"/>
          </a:xfrm>
          <a:custGeom>
            <a:avLst/>
            <a:gdLst/>
            <a:ahLst/>
            <a:cxnLst/>
            <a:rect l="l" t="t" r="r" b="b"/>
            <a:pathLst>
              <a:path w="10502725" h="8691005" extrusionOk="0">
                <a:moveTo>
                  <a:pt x="0" y="8691005"/>
                </a:moveTo>
                <a:lnTo>
                  <a:pt x="10502725" y="8691005"/>
                </a:lnTo>
                <a:lnTo>
                  <a:pt x="10502725" y="0"/>
                </a:lnTo>
                <a:lnTo>
                  <a:pt x="0" y="0"/>
                </a:lnTo>
                <a:lnTo>
                  <a:pt x="0" y="8691005"/>
                </a:lnTo>
                <a:close/>
              </a:path>
            </a:pathLst>
          </a:custGeom>
          <a:blipFill rotWithShape="1">
            <a:blip r:embed="rId3">
              <a:alphaModFix amt="37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0" name="Google Shape;310;p14"/>
          <p:cNvSpPr/>
          <p:nvPr/>
        </p:nvSpPr>
        <p:spPr>
          <a:xfrm rot="-7881738" flipH="1">
            <a:off x="13956764" y="-1264983"/>
            <a:ext cx="8102860" cy="6705116"/>
          </a:xfrm>
          <a:custGeom>
            <a:avLst/>
            <a:gdLst/>
            <a:ahLst/>
            <a:cxnLst/>
            <a:rect l="l" t="t" r="r" b="b"/>
            <a:pathLst>
              <a:path w="8102860" h="6705116" extrusionOk="0">
                <a:moveTo>
                  <a:pt x="0" y="6705116"/>
                </a:moveTo>
                <a:lnTo>
                  <a:pt x="8102860" y="6705116"/>
                </a:lnTo>
                <a:lnTo>
                  <a:pt x="8102860" y="0"/>
                </a:lnTo>
                <a:lnTo>
                  <a:pt x="0" y="0"/>
                </a:lnTo>
                <a:lnTo>
                  <a:pt x="0" y="6705116"/>
                </a:lnTo>
                <a:close/>
              </a:path>
            </a:pathLst>
          </a:custGeom>
          <a:blipFill rotWithShape="1">
            <a:blip r:embed="rId4">
              <a:alphaModFix amt="37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1" name="Google Shape;311;p14"/>
          <p:cNvSpPr txBox="1"/>
          <p:nvPr/>
        </p:nvSpPr>
        <p:spPr>
          <a:xfrm>
            <a:off x="533400" y="2352627"/>
            <a:ext cx="16687799" cy="34163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00">
                <a:solidFill>
                  <a:schemeClr val="accent1"/>
                </a:solidFill>
                <a:latin typeface="Arial"/>
                <a:ea typeface="Arial"/>
                <a:cs typeface="Arial"/>
                <a:sym typeface="Arial"/>
              </a:rPr>
              <a:t>Yêu cầu: Dựa vào nhiệm vụ của thanh niên Việt Nam trong giai đoạn hiện nay, em hãy xác định những nhiệm vụ, việc làm của bản thân trong học tập và cuộc sống.</a:t>
            </a:r>
            <a:endParaRPr/>
          </a:p>
        </p:txBody>
      </p:sp>
      <p:sp>
        <p:nvSpPr>
          <p:cNvPr id="312" name="Google Shape;312;p14"/>
          <p:cNvSpPr/>
          <p:nvPr/>
        </p:nvSpPr>
        <p:spPr>
          <a:xfrm>
            <a:off x="0" y="4750893"/>
            <a:ext cx="5617564" cy="5537981"/>
          </a:xfrm>
          <a:custGeom>
            <a:avLst/>
            <a:gdLst/>
            <a:ahLst/>
            <a:cxnLst/>
            <a:rect l="l" t="t" r="r" b="b"/>
            <a:pathLst>
              <a:path w="4173931" h="4114800" extrusionOk="0">
                <a:moveTo>
                  <a:pt x="0" y="0"/>
                </a:moveTo>
                <a:lnTo>
                  <a:pt x="4173931" y="0"/>
                </a:lnTo>
                <a:lnTo>
                  <a:pt x="4173931" y="4114800"/>
                </a:lnTo>
                <a:lnTo>
                  <a:pt x="0" y="411480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3" name="Google Shape;313;p14"/>
          <p:cNvSpPr/>
          <p:nvPr/>
        </p:nvSpPr>
        <p:spPr>
          <a:xfrm rot="-5400000" flipH="1">
            <a:off x="12790135" y="39793"/>
            <a:ext cx="5617564" cy="5537981"/>
          </a:xfrm>
          <a:custGeom>
            <a:avLst/>
            <a:gdLst/>
            <a:ahLst/>
            <a:cxnLst/>
            <a:rect l="l" t="t" r="r" b="b"/>
            <a:pathLst>
              <a:path w="4173931" h="4114800" extrusionOk="0">
                <a:moveTo>
                  <a:pt x="0" y="0"/>
                </a:moveTo>
                <a:lnTo>
                  <a:pt x="4173931" y="0"/>
                </a:lnTo>
                <a:lnTo>
                  <a:pt x="4173931" y="4114800"/>
                </a:lnTo>
                <a:lnTo>
                  <a:pt x="0" y="411480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14" name="Google Shape;314;p14" descr="Khơi dậy khát vọng xây dựng Việt Nam hùng cường trong thanh niên"/>
          <p:cNvPicPr preferRelativeResize="0"/>
          <p:nvPr/>
        </p:nvPicPr>
        <p:blipFill rotWithShape="1">
          <a:blip r:embed="rId6">
            <a:alphaModFix/>
          </a:blip>
          <a:srcRect/>
          <a:stretch/>
        </p:blipFill>
        <p:spPr>
          <a:xfrm>
            <a:off x="11125200" y="6104970"/>
            <a:ext cx="6012313" cy="3847880"/>
          </a:xfrm>
          <a:prstGeom prst="round2DiagRect">
            <a:avLst>
              <a:gd name="adj1" fmla="val 16667"/>
              <a:gd name="adj2" fmla="val 0"/>
            </a:avLst>
          </a:prstGeom>
          <a:noFill/>
          <a:ln w="88900" cap="sq" cmpd="sng">
            <a:solidFill>
              <a:srgbClr val="00B0F0"/>
            </a:solidFill>
            <a:prstDash val="solid"/>
            <a:miter lim="800000"/>
            <a:headEnd type="none" w="sm" len="sm"/>
            <a:tailEnd type="none" w="sm" len="sm"/>
          </a:ln>
          <a:effectLst>
            <a:outerShdw blurRad="254000" algn="tl" rotWithShape="0">
              <a:srgbClr val="000000">
                <a:alpha val="42745"/>
              </a:srgbClr>
            </a:outerShdw>
          </a:effectLst>
        </p:spPr>
      </p:pic>
      <p:pic>
        <p:nvPicPr>
          <p:cNvPr id="315" name="Google Shape;315;p14" descr="Boy And Girl With Happy Face Gesture Student Image Vector, Gesture, Student,  Image PNG and Vector with Transparent Background for Free Download"/>
          <p:cNvPicPr preferRelativeResize="0"/>
          <p:nvPr/>
        </p:nvPicPr>
        <p:blipFill rotWithShape="1">
          <a:blip r:embed="rId7">
            <a:alphaModFix/>
          </a:blip>
          <a:srcRect/>
          <a:stretch/>
        </p:blipFill>
        <p:spPr>
          <a:xfrm>
            <a:off x="4833754" y="6346802"/>
            <a:ext cx="4188250" cy="3549542"/>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6"/>
          <p:cNvSpPr/>
          <p:nvPr/>
        </p:nvSpPr>
        <p:spPr>
          <a:xfrm rot="-7881738" flipH="1">
            <a:off x="13779828" y="-1923218"/>
            <a:ext cx="8102860" cy="6705116"/>
          </a:xfrm>
          <a:custGeom>
            <a:avLst/>
            <a:gdLst/>
            <a:ahLst/>
            <a:cxnLst/>
            <a:rect l="l" t="t" r="r" b="b"/>
            <a:pathLst>
              <a:path w="8102860" h="6705116" extrusionOk="0">
                <a:moveTo>
                  <a:pt x="0" y="6705117"/>
                </a:moveTo>
                <a:lnTo>
                  <a:pt x="8102860" y="6705117"/>
                </a:lnTo>
                <a:lnTo>
                  <a:pt x="8102860" y="0"/>
                </a:lnTo>
                <a:lnTo>
                  <a:pt x="0" y="0"/>
                </a:lnTo>
                <a:lnTo>
                  <a:pt x="0" y="6705117"/>
                </a:lnTo>
                <a:close/>
              </a:path>
            </a:pathLst>
          </a:custGeom>
          <a:blipFill rotWithShape="1">
            <a:blip r:embed="rId5">
              <a:alphaModFix amt="37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0" name="Google Shape;160;p6"/>
          <p:cNvSpPr/>
          <p:nvPr/>
        </p:nvSpPr>
        <p:spPr>
          <a:xfrm rot="588124">
            <a:off x="13358978" y="-3741394"/>
            <a:ext cx="6920181" cy="10195478"/>
          </a:xfrm>
          <a:custGeom>
            <a:avLst/>
            <a:gdLst/>
            <a:ahLst/>
            <a:cxnLst/>
            <a:rect l="l" t="t" r="r" b="b"/>
            <a:pathLst>
              <a:path w="6920181" h="10195478" extrusionOk="0">
                <a:moveTo>
                  <a:pt x="0" y="0"/>
                </a:moveTo>
                <a:lnTo>
                  <a:pt x="6920181" y="0"/>
                </a:lnTo>
                <a:lnTo>
                  <a:pt x="6920181" y="10195478"/>
                </a:lnTo>
                <a:lnTo>
                  <a:pt x="0" y="1019547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6"/>
          <p:cNvSpPr/>
          <p:nvPr/>
        </p:nvSpPr>
        <p:spPr>
          <a:xfrm rot="-2166592">
            <a:off x="16850747" y="7115251"/>
            <a:ext cx="2485602" cy="6099638"/>
          </a:xfrm>
          <a:custGeom>
            <a:avLst/>
            <a:gdLst/>
            <a:ahLst/>
            <a:cxnLst/>
            <a:rect l="l" t="t" r="r" b="b"/>
            <a:pathLst>
              <a:path w="2485602" h="6099638" extrusionOk="0">
                <a:moveTo>
                  <a:pt x="0" y="0"/>
                </a:moveTo>
                <a:lnTo>
                  <a:pt x="2485602" y="0"/>
                </a:lnTo>
                <a:lnTo>
                  <a:pt x="2485602" y="6099638"/>
                </a:lnTo>
                <a:lnTo>
                  <a:pt x="0" y="6099638"/>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 name="Google Shape;165;p6"/>
          <p:cNvSpPr/>
          <p:nvPr/>
        </p:nvSpPr>
        <p:spPr>
          <a:xfrm flipH="1">
            <a:off x="-946753" y="-610373"/>
            <a:ext cx="6898977" cy="5526504"/>
          </a:xfrm>
          <a:custGeom>
            <a:avLst/>
            <a:gdLst/>
            <a:ahLst/>
            <a:cxnLst/>
            <a:rect l="l" t="t" r="r" b="b"/>
            <a:pathLst>
              <a:path w="9418712" h="8229600" extrusionOk="0">
                <a:moveTo>
                  <a:pt x="9418713" y="0"/>
                </a:moveTo>
                <a:lnTo>
                  <a:pt x="0" y="0"/>
                </a:lnTo>
                <a:lnTo>
                  <a:pt x="0" y="8229600"/>
                </a:lnTo>
                <a:lnTo>
                  <a:pt x="9418713" y="8229600"/>
                </a:lnTo>
                <a:lnTo>
                  <a:pt x="9418713"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 name="5797460243439">
            <a:hlinkClick r:id="" action="ppaction://media"/>
            <a:extLst>
              <a:ext uri="{FF2B5EF4-FFF2-40B4-BE49-F238E27FC236}">
                <a16:creationId xmlns:a16="http://schemas.microsoft.com/office/drawing/2014/main" id="{BC0EC189-B60E-2DD4-D522-055EEFEAAC59}"/>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272107" y="13226"/>
            <a:ext cx="7186808" cy="10287000"/>
          </a:xfrm>
          <a:prstGeom prst="rect">
            <a:avLst/>
          </a:prstGeom>
        </p:spPr>
      </p:pic>
      <p:pic>
        <p:nvPicPr>
          <p:cNvPr id="8" name="Picture 7">
            <a:extLst>
              <a:ext uri="{FF2B5EF4-FFF2-40B4-BE49-F238E27FC236}">
                <a16:creationId xmlns:a16="http://schemas.microsoft.com/office/drawing/2014/main" id="{171E682E-B50C-E285-2BCD-EF52FA589B1C}"/>
              </a:ext>
            </a:extLst>
          </p:cNvPr>
          <p:cNvPicPr>
            <a:picLocks noChangeAspect="1"/>
          </p:cNvPicPr>
          <p:nvPr/>
        </p:nvPicPr>
        <p:blipFill>
          <a:blip r:embed="rId10"/>
          <a:stretch>
            <a:fillRect/>
          </a:stretch>
        </p:blipFill>
        <p:spPr>
          <a:xfrm>
            <a:off x="-946753" y="4773722"/>
            <a:ext cx="6694410" cy="5526504"/>
          </a:xfrm>
          <a:prstGeom prst="rect">
            <a:avLst/>
          </a:prstGeom>
        </p:spPr>
      </p:pic>
      <p:sp>
        <p:nvSpPr>
          <p:cNvPr id="9" name="TextBox 8">
            <a:extLst>
              <a:ext uri="{FF2B5EF4-FFF2-40B4-BE49-F238E27FC236}">
                <a16:creationId xmlns:a16="http://schemas.microsoft.com/office/drawing/2014/main" id="{C12A3770-572D-2D08-C44B-0B2F14060D72}"/>
              </a:ext>
            </a:extLst>
          </p:cNvPr>
          <p:cNvSpPr txBox="1"/>
          <p:nvPr/>
        </p:nvSpPr>
        <p:spPr>
          <a:xfrm>
            <a:off x="11697195" y="1850419"/>
            <a:ext cx="6587702" cy="7448193"/>
          </a:xfrm>
          <a:prstGeom prst="rect">
            <a:avLst/>
          </a:prstGeom>
          <a:solidFill>
            <a:srgbClr val="FF0000"/>
          </a:solidFill>
          <a:ln w="57150">
            <a:solidFill>
              <a:srgbClr val="FFFF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spcBef>
                <a:spcPts val="600"/>
              </a:spcBef>
              <a:spcAft>
                <a:spcPts val="600"/>
              </a:spcAft>
            </a:pPr>
            <a:r>
              <a:rPr lang="en-US" sz="3500" dirty="0">
                <a:solidFill>
                  <a:srgbClr val="FFFF00"/>
                </a:solidFill>
                <a:latin typeface="Bahnschrift" panose="020B0502040204020203" pitchFamily="34" charset="0"/>
              </a:rPr>
              <a:t>“ </a:t>
            </a:r>
            <a:r>
              <a:rPr lang="en-US" sz="3500" dirty="0" err="1">
                <a:solidFill>
                  <a:srgbClr val="FFFF00"/>
                </a:solidFill>
                <a:latin typeface="Bahnschrift" panose="020B0502040204020203" pitchFamily="34" charset="0"/>
              </a:rPr>
              <a:t>Nếu</a:t>
            </a:r>
            <a:r>
              <a:rPr lang="en-US" sz="3500" dirty="0">
                <a:solidFill>
                  <a:srgbClr val="FFFF00"/>
                </a:solidFill>
                <a:latin typeface="Bahnschrift" panose="020B0502040204020203" pitchFamily="34" charset="0"/>
              </a:rPr>
              <a:t> </a:t>
            </a:r>
            <a:r>
              <a:rPr lang="en-US" sz="3500" dirty="0" err="1">
                <a:solidFill>
                  <a:srgbClr val="FFFF00"/>
                </a:solidFill>
                <a:latin typeface="Bahnschrift" panose="020B0502040204020203" pitchFamily="34" charset="0"/>
              </a:rPr>
              <a:t>là</a:t>
            </a:r>
            <a:r>
              <a:rPr lang="en-US" sz="3500" dirty="0">
                <a:solidFill>
                  <a:srgbClr val="FFFF00"/>
                </a:solidFill>
                <a:latin typeface="Bahnschrift" panose="020B0502040204020203" pitchFamily="34" charset="0"/>
              </a:rPr>
              <a:t> </a:t>
            </a:r>
            <a:r>
              <a:rPr lang="en-US" sz="3500" dirty="0" err="1">
                <a:solidFill>
                  <a:srgbClr val="FFFF00"/>
                </a:solidFill>
                <a:latin typeface="Bahnschrift" panose="020B0502040204020203" pitchFamily="34" charset="0"/>
              </a:rPr>
              <a:t>hoa</a:t>
            </a:r>
            <a:r>
              <a:rPr lang="en-US" sz="3500" dirty="0">
                <a:solidFill>
                  <a:srgbClr val="FFFF00"/>
                </a:solidFill>
                <a:latin typeface="Bahnschrift" panose="020B0502040204020203" pitchFamily="34" charset="0"/>
              </a:rPr>
              <a:t>,</a:t>
            </a:r>
          </a:p>
          <a:p>
            <a:pPr algn="just">
              <a:spcBef>
                <a:spcPts val="600"/>
              </a:spcBef>
              <a:spcAft>
                <a:spcPts val="600"/>
              </a:spcAft>
            </a:pPr>
            <a:r>
              <a:rPr lang="en-US" sz="3500" dirty="0">
                <a:solidFill>
                  <a:srgbClr val="FFFF00"/>
                </a:solidFill>
                <a:latin typeface="Bahnschrift" panose="020B0502040204020203" pitchFamily="34" charset="0"/>
              </a:rPr>
              <a:t>          </a:t>
            </a:r>
            <a:r>
              <a:rPr lang="en-US" sz="3500" dirty="0" err="1">
                <a:solidFill>
                  <a:srgbClr val="FFFF00"/>
                </a:solidFill>
                <a:latin typeface="Bahnschrift" panose="020B0502040204020203" pitchFamily="34" charset="0"/>
              </a:rPr>
              <a:t>hãy</a:t>
            </a:r>
            <a:r>
              <a:rPr lang="en-US" sz="3500" dirty="0">
                <a:solidFill>
                  <a:srgbClr val="FFFF00"/>
                </a:solidFill>
                <a:latin typeface="Bahnschrift" panose="020B0502040204020203" pitchFamily="34" charset="0"/>
              </a:rPr>
              <a:t> </a:t>
            </a:r>
            <a:r>
              <a:rPr lang="en-US" sz="3500" dirty="0" err="1">
                <a:solidFill>
                  <a:srgbClr val="FFFF00"/>
                </a:solidFill>
                <a:latin typeface="Bahnschrift" panose="020B0502040204020203" pitchFamily="34" charset="0"/>
              </a:rPr>
              <a:t>là</a:t>
            </a:r>
            <a:r>
              <a:rPr lang="en-US" sz="3500" dirty="0">
                <a:solidFill>
                  <a:srgbClr val="FFFF00"/>
                </a:solidFill>
                <a:latin typeface="Bahnschrift" panose="020B0502040204020203" pitchFamily="34" charset="0"/>
              </a:rPr>
              <a:t> </a:t>
            </a:r>
            <a:r>
              <a:rPr lang="en-US" sz="3500" dirty="0" err="1">
                <a:solidFill>
                  <a:srgbClr val="FFFF00"/>
                </a:solidFill>
                <a:latin typeface="Bahnschrift" panose="020B0502040204020203" pitchFamily="34" charset="0"/>
              </a:rPr>
              <a:t>hoa</a:t>
            </a:r>
            <a:r>
              <a:rPr lang="en-US" sz="3500" dirty="0">
                <a:solidFill>
                  <a:srgbClr val="FFFF00"/>
                </a:solidFill>
                <a:latin typeface="Bahnschrift" panose="020B0502040204020203" pitchFamily="34" charset="0"/>
              </a:rPr>
              <a:t> </a:t>
            </a:r>
            <a:r>
              <a:rPr lang="en-US" sz="3500" dirty="0" err="1">
                <a:solidFill>
                  <a:srgbClr val="FFFF00"/>
                </a:solidFill>
                <a:latin typeface="Bahnschrift" panose="020B0502040204020203" pitchFamily="34" charset="0"/>
              </a:rPr>
              <a:t>hướng</a:t>
            </a:r>
            <a:r>
              <a:rPr lang="en-US" sz="3500" dirty="0">
                <a:solidFill>
                  <a:srgbClr val="FFFF00"/>
                </a:solidFill>
                <a:latin typeface="Bahnschrift" panose="020B0502040204020203" pitchFamily="34" charset="0"/>
              </a:rPr>
              <a:t> </a:t>
            </a:r>
            <a:r>
              <a:rPr lang="en-US" sz="3500" dirty="0" err="1">
                <a:solidFill>
                  <a:srgbClr val="FFFF00"/>
                </a:solidFill>
                <a:latin typeface="Bahnschrift" panose="020B0502040204020203" pitchFamily="34" charset="0"/>
              </a:rPr>
              <a:t>dương</a:t>
            </a:r>
            <a:endParaRPr lang="en-US" sz="3500" dirty="0">
              <a:solidFill>
                <a:srgbClr val="FFFF00"/>
              </a:solidFill>
              <a:latin typeface="Bahnschrift" panose="020B0502040204020203" pitchFamily="34" charset="0"/>
            </a:endParaRPr>
          </a:p>
          <a:p>
            <a:pPr algn="just">
              <a:spcBef>
                <a:spcPts val="600"/>
              </a:spcBef>
              <a:spcAft>
                <a:spcPts val="600"/>
              </a:spcAft>
            </a:pPr>
            <a:r>
              <a:rPr lang="en-US" sz="3500" dirty="0" err="1">
                <a:solidFill>
                  <a:srgbClr val="FFFF00"/>
                </a:solidFill>
                <a:latin typeface="Bahnschrift" panose="020B0502040204020203" pitchFamily="34" charset="0"/>
              </a:rPr>
              <a:t>Nếu</a:t>
            </a:r>
            <a:r>
              <a:rPr lang="en-US" sz="3500" dirty="0">
                <a:solidFill>
                  <a:srgbClr val="FFFF00"/>
                </a:solidFill>
                <a:latin typeface="Bahnschrift" panose="020B0502040204020203" pitchFamily="34" charset="0"/>
              </a:rPr>
              <a:t> </a:t>
            </a:r>
            <a:r>
              <a:rPr lang="en-US" sz="3500" dirty="0" err="1">
                <a:solidFill>
                  <a:srgbClr val="FFFF00"/>
                </a:solidFill>
                <a:latin typeface="Bahnschrift" panose="020B0502040204020203" pitchFamily="34" charset="0"/>
              </a:rPr>
              <a:t>là</a:t>
            </a:r>
            <a:r>
              <a:rPr lang="en-US" sz="3500" dirty="0">
                <a:solidFill>
                  <a:srgbClr val="FFFF00"/>
                </a:solidFill>
                <a:latin typeface="Bahnschrift" panose="020B0502040204020203" pitchFamily="34" charset="0"/>
              </a:rPr>
              <a:t> </a:t>
            </a:r>
            <a:r>
              <a:rPr lang="en-US" sz="3500" dirty="0" err="1">
                <a:solidFill>
                  <a:srgbClr val="FFFF00"/>
                </a:solidFill>
                <a:latin typeface="Bahnschrift" panose="020B0502040204020203" pitchFamily="34" charset="0"/>
              </a:rPr>
              <a:t>chim</a:t>
            </a:r>
            <a:r>
              <a:rPr lang="en-US" sz="3500" dirty="0">
                <a:solidFill>
                  <a:srgbClr val="FFFF00"/>
                </a:solidFill>
                <a:latin typeface="Bahnschrift" panose="020B0502040204020203" pitchFamily="34" charset="0"/>
              </a:rPr>
              <a:t>, </a:t>
            </a:r>
          </a:p>
          <a:p>
            <a:pPr algn="just">
              <a:spcBef>
                <a:spcPts val="600"/>
              </a:spcBef>
              <a:spcAft>
                <a:spcPts val="600"/>
              </a:spcAft>
            </a:pPr>
            <a:r>
              <a:rPr lang="en-US" sz="3500" dirty="0">
                <a:solidFill>
                  <a:srgbClr val="FFFF00"/>
                </a:solidFill>
                <a:latin typeface="Bahnschrift" panose="020B0502040204020203" pitchFamily="34" charset="0"/>
              </a:rPr>
              <a:t>          </a:t>
            </a:r>
            <a:r>
              <a:rPr lang="en-US" sz="3500" dirty="0" err="1">
                <a:solidFill>
                  <a:srgbClr val="FFFF00"/>
                </a:solidFill>
                <a:latin typeface="Bahnschrift" panose="020B0502040204020203" pitchFamily="34" charset="0"/>
              </a:rPr>
              <a:t>hãy</a:t>
            </a:r>
            <a:r>
              <a:rPr lang="en-US" sz="3500" dirty="0">
                <a:solidFill>
                  <a:srgbClr val="FFFF00"/>
                </a:solidFill>
                <a:latin typeface="Bahnschrift" panose="020B0502040204020203" pitchFamily="34" charset="0"/>
              </a:rPr>
              <a:t> </a:t>
            </a:r>
            <a:r>
              <a:rPr lang="en-US" sz="3500" dirty="0" err="1">
                <a:solidFill>
                  <a:srgbClr val="FFFF00"/>
                </a:solidFill>
                <a:latin typeface="Bahnschrift" panose="020B0502040204020203" pitchFamily="34" charset="0"/>
              </a:rPr>
              <a:t>là</a:t>
            </a:r>
            <a:r>
              <a:rPr lang="en-US" sz="3500" dirty="0">
                <a:solidFill>
                  <a:srgbClr val="FFFF00"/>
                </a:solidFill>
                <a:latin typeface="Bahnschrift" panose="020B0502040204020203" pitchFamily="34" charset="0"/>
              </a:rPr>
              <a:t> </a:t>
            </a:r>
            <a:r>
              <a:rPr lang="en-US" sz="3500" dirty="0" err="1">
                <a:solidFill>
                  <a:srgbClr val="FFFF00"/>
                </a:solidFill>
                <a:latin typeface="Bahnschrift" panose="020B0502040204020203" pitchFamily="34" charset="0"/>
              </a:rPr>
              <a:t>chim</a:t>
            </a:r>
            <a:r>
              <a:rPr lang="en-US" sz="3500" dirty="0">
                <a:solidFill>
                  <a:srgbClr val="FFFF00"/>
                </a:solidFill>
                <a:latin typeface="Bahnschrift" panose="020B0502040204020203" pitchFamily="34" charset="0"/>
              </a:rPr>
              <a:t> </a:t>
            </a:r>
            <a:r>
              <a:rPr lang="en-US" sz="3500" dirty="0" err="1">
                <a:solidFill>
                  <a:srgbClr val="FFFF00"/>
                </a:solidFill>
                <a:latin typeface="Bahnschrift" panose="020B0502040204020203" pitchFamily="34" charset="0"/>
              </a:rPr>
              <a:t>bồ</a:t>
            </a:r>
            <a:r>
              <a:rPr lang="en-US" sz="3500" dirty="0">
                <a:solidFill>
                  <a:srgbClr val="FFFF00"/>
                </a:solidFill>
                <a:latin typeface="Bahnschrift" panose="020B0502040204020203" pitchFamily="34" charset="0"/>
              </a:rPr>
              <a:t> </a:t>
            </a:r>
            <a:r>
              <a:rPr lang="en-US" sz="3500" dirty="0" err="1">
                <a:solidFill>
                  <a:srgbClr val="FFFF00"/>
                </a:solidFill>
                <a:latin typeface="Bahnschrift" panose="020B0502040204020203" pitchFamily="34" charset="0"/>
              </a:rPr>
              <a:t>câu</a:t>
            </a:r>
            <a:r>
              <a:rPr lang="en-US" sz="3500" dirty="0">
                <a:solidFill>
                  <a:srgbClr val="FFFF00"/>
                </a:solidFill>
                <a:latin typeface="Bahnschrift" panose="020B0502040204020203" pitchFamily="34" charset="0"/>
              </a:rPr>
              <a:t> </a:t>
            </a:r>
            <a:r>
              <a:rPr lang="en-US" sz="3500" dirty="0" err="1">
                <a:solidFill>
                  <a:srgbClr val="FFFF00"/>
                </a:solidFill>
                <a:latin typeface="Bahnschrift" panose="020B0502040204020203" pitchFamily="34" charset="0"/>
              </a:rPr>
              <a:t>trắng</a:t>
            </a:r>
            <a:endParaRPr lang="en-US" sz="3500" dirty="0">
              <a:solidFill>
                <a:srgbClr val="FFFF00"/>
              </a:solidFill>
              <a:latin typeface="Bahnschrift" panose="020B0502040204020203" pitchFamily="34" charset="0"/>
            </a:endParaRPr>
          </a:p>
          <a:p>
            <a:pPr algn="just">
              <a:spcBef>
                <a:spcPts val="600"/>
              </a:spcBef>
              <a:spcAft>
                <a:spcPts val="600"/>
              </a:spcAft>
            </a:pPr>
            <a:r>
              <a:rPr lang="en-US" sz="3500" dirty="0" err="1">
                <a:solidFill>
                  <a:srgbClr val="FFFF00"/>
                </a:solidFill>
                <a:latin typeface="Bahnschrift" panose="020B0502040204020203" pitchFamily="34" charset="0"/>
              </a:rPr>
              <a:t>Nếu</a:t>
            </a:r>
            <a:r>
              <a:rPr lang="en-US" sz="3500" dirty="0">
                <a:solidFill>
                  <a:srgbClr val="FFFF00"/>
                </a:solidFill>
                <a:latin typeface="Bahnschrift" panose="020B0502040204020203" pitchFamily="34" charset="0"/>
              </a:rPr>
              <a:t> </a:t>
            </a:r>
            <a:r>
              <a:rPr lang="en-US" sz="3500" dirty="0" err="1">
                <a:solidFill>
                  <a:srgbClr val="FFFF00"/>
                </a:solidFill>
                <a:latin typeface="Bahnschrift" panose="020B0502040204020203" pitchFamily="34" charset="0"/>
              </a:rPr>
              <a:t>là</a:t>
            </a:r>
            <a:r>
              <a:rPr lang="en-US" sz="3500" dirty="0">
                <a:solidFill>
                  <a:srgbClr val="FFFF00"/>
                </a:solidFill>
                <a:latin typeface="Bahnschrift" panose="020B0502040204020203" pitchFamily="34" charset="0"/>
              </a:rPr>
              <a:t> </a:t>
            </a:r>
            <a:r>
              <a:rPr lang="en-US" sz="3500" dirty="0" err="1">
                <a:solidFill>
                  <a:srgbClr val="FFFF00"/>
                </a:solidFill>
                <a:latin typeface="Bahnschrift" panose="020B0502040204020203" pitchFamily="34" charset="0"/>
              </a:rPr>
              <a:t>đá</a:t>
            </a:r>
            <a:r>
              <a:rPr lang="en-US" sz="3500" dirty="0">
                <a:solidFill>
                  <a:srgbClr val="FFFF00"/>
                </a:solidFill>
                <a:latin typeface="Bahnschrift" panose="020B0502040204020203" pitchFamily="34" charset="0"/>
              </a:rPr>
              <a:t>, </a:t>
            </a:r>
          </a:p>
          <a:p>
            <a:pPr algn="just">
              <a:spcBef>
                <a:spcPts val="600"/>
              </a:spcBef>
              <a:spcAft>
                <a:spcPts val="600"/>
              </a:spcAft>
            </a:pPr>
            <a:r>
              <a:rPr lang="en-US" sz="3500" dirty="0">
                <a:solidFill>
                  <a:srgbClr val="FFFF00"/>
                </a:solidFill>
                <a:latin typeface="Bahnschrift" panose="020B0502040204020203" pitchFamily="34" charset="0"/>
              </a:rPr>
              <a:t>          </a:t>
            </a:r>
            <a:r>
              <a:rPr lang="en-US" sz="3500" dirty="0" err="1">
                <a:solidFill>
                  <a:srgbClr val="FFFF00"/>
                </a:solidFill>
                <a:latin typeface="Bahnschrift" panose="020B0502040204020203" pitchFamily="34" charset="0"/>
              </a:rPr>
              <a:t>hãy</a:t>
            </a:r>
            <a:r>
              <a:rPr lang="en-US" sz="3500" dirty="0">
                <a:solidFill>
                  <a:srgbClr val="FFFF00"/>
                </a:solidFill>
                <a:latin typeface="Bahnschrift" panose="020B0502040204020203" pitchFamily="34" charset="0"/>
              </a:rPr>
              <a:t> </a:t>
            </a:r>
            <a:r>
              <a:rPr lang="en-US" sz="3500" dirty="0" err="1">
                <a:solidFill>
                  <a:srgbClr val="FFFF00"/>
                </a:solidFill>
                <a:latin typeface="Bahnschrift" panose="020B0502040204020203" pitchFamily="34" charset="0"/>
              </a:rPr>
              <a:t>là</a:t>
            </a:r>
            <a:r>
              <a:rPr lang="en-US" sz="3500" dirty="0">
                <a:solidFill>
                  <a:srgbClr val="FFFF00"/>
                </a:solidFill>
                <a:latin typeface="Bahnschrift" panose="020B0502040204020203" pitchFamily="34" charset="0"/>
              </a:rPr>
              <a:t> </a:t>
            </a:r>
            <a:r>
              <a:rPr lang="en-US" sz="3500" dirty="0" err="1">
                <a:solidFill>
                  <a:srgbClr val="FFFF00"/>
                </a:solidFill>
                <a:latin typeface="Bahnschrift" panose="020B0502040204020203" pitchFamily="34" charset="0"/>
              </a:rPr>
              <a:t>đá</a:t>
            </a:r>
            <a:r>
              <a:rPr lang="en-US" sz="3500" dirty="0">
                <a:solidFill>
                  <a:srgbClr val="FFFF00"/>
                </a:solidFill>
                <a:latin typeface="Bahnschrift" panose="020B0502040204020203" pitchFamily="34" charset="0"/>
              </a:rPr>
              <a:t> </a:t>
            </a:r>
            <a:r>
              <a:rPr lang="en-US" sz="3500" dirty="0" err="1">
                <a:solidFill>
                  <a:srgbClr val="FFFF00"/>
                </a:solidFill>
                <a:latin typeface="Bahnschrift" panose="020B0502040204020203" pitchFamily="34" charset="0"/>
              </a:rPr>
              <a:t>kim</a:t>
            </a:r>
            <a:r>
              <a:rPr lang="en-US" sz="3500" dirty="0">
                <a:solidFill>
                  <a:srgbClr val="FFFF00"/>
                </a:solidFill>
                <a:latin typeface="Bahnschrift" panose="020B0502040204020203" pitchFamily="34" charset="0"/>
              </a:rPr>
              <a:t> </a:t>
            </a:r>
            <a:r>
              <a:rPr lang="en-US" sz="3500" dirty="0" err="1">
                <a:solidFill>
                  <a:srgbClr val="FFFF00"/>
                </a:solidFill>
                <a:latin typeface="Bahnschrift" panose="020B0502040204020203" pitchFamily="34" charset="0"/>
              </a:rPr>
              <a:t>cương</a:t>
            </a:r>
            <a:endParaRPr lang="en-US" sz="3500" dirty="0">
              <a:solidFill>
                <a:srgbClr val="FFFF00"/>
              </a:solidFill>
              <a:latin typeface="Bahnschrift" panose="020B0502040204020203" pitchFamily="34" charset="0"/>
            </a:endParaRPr>
          </a:p>
          <a:p>
            <a:pPr algn="just">
              <a:spcBef>
                <a:spcPts val="600"/>
              </a:spcBef>
              <a:spcAft>
                <a:spcPts val="600"/>
              </a:spcAft>
            </a:pPr>
            <a:r>
              <a:rPr lang="en-US" sz="3500" dirty="0" err="1">
                <a:solidFill>
                  <a:srgbClr val="FFFF00"/>
                </a:solidFill>
                <a:latin typeface="Bahnschrift" panose="020B0502040204020203" pitchFamily="34" charset="0"/>
              </a:rPr>
              <a:t>Nếu</a:t>
            </a:r>
            <a:r>
              <a:rPr lang="en-US" sz="3500" dirty="0">
                <a:solidFill>
                  <a:srgbClr val="FFFF00"/>
                </a:solidFill>
                <a:latin typeface="Bahnschrift" panose="020B0502040204020203" pitchFamily="34" charset="0"/>
              </a:rPr>
              <a:t> </a:t>
            </a:r>
            <a:r>
              <a:rPr lang="en-US" sz="3500" dirty="0" err="1">
                <a:solidFill>
                  <a:srgbClr val="FFFF00"/>
                </a:solidFill>
                <a:latin typeface="Bahnschrift" panose="020B0502040204020203" pitchFamily="34" charset="0"/>
              </a:rPr>
              <a:t>là</a:t>
            </a:r>
            <a:r>
              <a:rPr lang="en-US" sz="3500" dirty="0">
                <a:solidFill>
                  <a:srgbClr val="FFFF00"/>
                </a:solidFill>
                <a:latin typeface="Bahnschrift" panose="020B0502040204020203" pitchFamily="34" charset="0"/>
              </a:rPr>
              <a:t> </a:t>
            </a:r>
            <a:r>
              <a:rPr lang="en-US" sz="3500" dirty="0" err="1">
                <a:solidFill>
                  <a:srgbClr val="FFFF00"/>
                </a:solidFill>
                <a:latin typeface="Bahnschrift" panose="020B0502040204020203" pitchFamily="34" charset="0"/>
              </a:rPr>
              <a:t>người</a:t>
            </a:r>
            <a:r>
              <a:rPr lang="en-US" sz="3500" dirty="0">
                <a:solidFill>
                  <a:srgbClr val="FFFF00"/>
                </a:solidFill>
                <a:latin typeface="Bahnschrift" panose="020B0502040204020203" pitchFamily="34" charset="0"/>
              </a:rPr>
              <a:t>, </a:t>
            </a:r>
          </a:p>
          <a:p>
            <a:pPr algn="just">
              <a:spcBef>
                <a:spcPts val="600"/>
              </a:spcBef>
              <a:spcAft>
                <a:spcPts val="600"/>
              </a:spcAft>
            </a:pPr>
            <a:r>
              <a:rPr lang="en-US" sz="3500" dirty="0">
                <a:solidFill>
                  <a:srgbClr val="FFFF00"/>
                </a:solidFill>
                <a:latin typeface="Bahnschrift" panose="020B0502040204020203" pitchFamily="34" charset="0"/>
              </a:rPr>
              <a:t>          </a:t>
            </a:r>
            <a:r>
              <a:rPr lang="en-US" sz="3500" dirty="0" err="1">
                <a:solidFill>
                  <a:srgbClr val="FFFF00"/>
                </a:solidFill>
                <a:latin typeface="Bahnschrift" panose="020B0502040204020203" pitchFamily="34" charset="0"/>
              </a:rPr>
              <a:t>hãy</a:t>
            </a:r>
            <a:r>
              <a:rPr lang="en-US" sz="3500" dirty="0">
                <a:solidFill>
                  <a:srgbClr val="FFFF00"/>
                </a:solidFill>
                <a:latin typeface="Bahnschrift" panose="020B0502040204020203" pitchFamily="34" charset="0"/>
              </a:rPr>
              <a:t> </a:t>
            </a:r>
            <a:r>
              <a:rPr lang="en-US" sz="3500" dirty="0" err="1">
                <a:solidFill>
                  <a:srgbClr val="FFFF00"/>
                </a:solidFill>
                <a:latin typeface="Bahnschrift" panose="020B0502040204020203" pitchFamily="34" charset="0"/>
              </a:rPr>
              <a:t>là</a:t>
            </a:r>
            <a:r>
              <a:rPr lang="en-US" sz="3500" dirty="0">
                <a:solidFill>
                  <a:srgbClr val="FFFF00"/>
                </a:solidFill>
                <a:latin typeface="Bahnschrift" panose="020B0502040204020203" pitchFamily="34" charset="0"/>
              </a:rPr>
              <a:t> </a:t>
            </a:r>
            <a:r>
              <a:rPr lang="en-US" sz="3500" dirty="0" err="1">
                <a:solidFill>
                  <a:srgbClr val="FFFF00"/>
                </a:solidFill>
                <a:latin typeface="Bahnschrift" panose="020B0502040204020203" pitchFamily="34" charset="0"/>
              </a:rPr>
              <a:t>người</a:t>
            </a:r>
            <a:r>
              <a:rPr lang="en-US" sz="3500" dirty="0">
                <a:solidFill>
                  <a:srgbClr val="FFFF00"/>
                </a:solidFill>
                <a:latin typeface="Bahnschrift" panose="020B0502040204020203" pitchFamily="34" charset="0"/>
              </a:rPr>
              <a:t> </a:t>
            </a:r>
            <a:r>
              <a:rPr lang="en-US" sz="3500" dirty="0" err="1">
                <a:solidFill>
                  <a:srgbClr val="FFFF00"/>
                </a:solidFill>
                <a:latin typeface="Bahnschrift" panose="020B0502040204020203" pitchFamily="34" charset="0"/>
              </a:rPr>
              <a:t>Cộng</a:t>
            </a:r>
            <a:r>
              <a:rPr lang="en-US" sz="3500" dirty="0">
                <a:solidFill>
                  <a:srgbClr val="FFFF00"/>
                </a:solidFill>
                <a:latin typeface="Bahnschrift" panose="020B0502040204020203" pitchFamily="34" charset="0"/>
              </a:rPr>
              <a:t> </a:t>
            </a:r>
            <a:r>
              <a:rPr lang="en-US" sz="3500" dirty="0" err="1">
                <a:solidFill>
                  <a:srgbClr val="FFFF00"/>
                </a:solidFill>
                <a:latin typeface="Bahnschrift" panose="020B0502040204020203" pitchFamily="34" charset="0"/>
              </a:rPr>
              <a:t>Sản</a:t>
            </a:r>
            <a:r>
              <a:rPr lang="en-US" sz="3500" dirty="0">
                <a:solidFill>
                  <a:srgbClr val="FFFF00"/>
                </a:solidFill>
                <a:latin typeface="Bahnschrift" panose="020B0502040204020203" pitchFamily="34" charset="0"/>
              </a:rPr>
              <a:t>”.</a:t>
            </a:r>
          </a:p>
          <a:p>
            <a:pPr algn="just">
              <a:spcBef>
                <a:spcPts val="600"/>
              </a:spcBef>
              <a:spcAft>
                <a:spcPts val="600"/>
              </a:spcAft>
            </a:pPr>
            <a:endParaRPr lang="en-US" sz="3500" dirty="0">
              <a:solidFill>
                <a:srgbClr val="FFFF00"/>
              </a:solidFill>
              <a:latin typeface="Bahnschrift" panose="020B0502040204020203" pitchFamily="34" charset="0"/>
            </a:endParaRPr>
          </a:p>
          <a:p>
            <a:pPr algn="just">
              <a:spcBef>
                <a:spcPts val="600"/>
              </a:spcBef>
              <a:spcAft>
                <a:spcPts val="600"/>
              </a:spcAft>
            </a:pPr>
            <a:r>
              <a:rPr lang="en-US" sz="3200" b="1" i="1" dirty="0" err="1">
                <a:solidFill>
                  <a:srgbClr val="FFFF00"/>
                </a:solidFill>
                <a:latin typeface="Bahnschrift" panose="020B0502040204020203" pitchFamily="34" charset="0"/>
              </a:rPr>
              <a:t>Cố</a:t>
            </a:r>
            <a:r>
              <a:rPr lang="en-US" sz="3200" b="1" i="1" dirty="0">
                <a:solidFill>
                  <a:srgbClr val="FFFF00"/>
                </a:solidFill>
                <a:latin typeface="Bahnschrift" panose="020B0502040204020203" pitchFamily="34" charset="0"/>
              </a:rPr>
              <a:t> </a:t>
            </a:r>
            <a:r>
              <a:rPr lang="en-US" sz="3200" b="1" i="1" dirty="0" err="1">
                <a:solidFill>
                  <a:srgbClr val="FFFF00"/>
                </a:solidFill>
                <a:latin typeface="Bahnschrift" panose="020B0502040204020203" pitchFamily="34" charset="0"/>
              </a:rPr>
              <a:t>Tổng</a:t>
            </a:r>
            <a:r>
              <a:rPr lang="en-US" sz="3200" b="1" i="1" dirty="0">
                <a:solidFill>
                  <a:srgbClr val="FFFF00"/>
                </a:solidFill>
                <a:latin typeface="Bahnschrift" panose="020B0502040204020203" pitchFamily="34" charset="0"/>
              </a:rPr>
              <a:t> </a:t>
            </a:r>
            <a:r>
              <a:rPr lang="en-US" sz="3200" b="1" i="1" dirty="0" err="1">
                <a:solidFill>
                  <a:srgbClr val="FFFF00"/>
                </a:solidFill>
                <a:latin typeface="Bahnschrift" panose="020B0502040204020203" pitchFamily="34" charset="0"/>
              </a:rPr>
              <a:t>Bí</a:t>
            </a:r>
            <a:r>
              <a:rPr lang="en-US" sz="3200" b="1" i="1" dirty="0">
                <a:solidFill>
                  <a:srgbClr val="FFFF00"/>
                </a:solidFill>
                <a:latin typeface="Bahnschrift" panose="020B0502040204020203" pitchFamily="34" charset="0"/>
              </a:rPr>
              <a:t> </a:t>
            </a:r>
            <a:r>
              <a:rPr lang="en-US" sz="3200" b="1" i="1" dirty="0" err="1">
                <a:solidFill>
                  <a:srgbClr val="FFFF00"/>
                </a:solidFill>
                <a:latin typeface="Bahnschrift" panose="020B0502040204020203" pitchFamily="34" charset="0"/>
              </a:rPr>
              <a:t>thư</a:t>
            </a:r>
            <a:r>
              <a:rPr lang="en-US" sz="3200" b="1" i="1" dirty="0">
                <a:solidFill>
                  <a:srgbClr val="FFFF00"/>
                </a:solidFill>
                <a:latin typeface="Bahnschrift" panose="020B0502040204020203" pitchFamily="34" charset="0"/>
              </a:rPr>
              <a:t> </a:t>
            </a:r>
            <a:r>
              <a:rPr lang="en-US" sz="3200" b="1" i="1" dirty="0" err="1">
                <a:solidFill>
                  <a:srgbClr val="FFFF00"/>
                </a:solidFill>
                <a:latin typeface="Bahnschrift" panose="020B0502040204020203" pitchFamily="34" charset="0"/>
              </a:rPr>
              <a:t>Nguyễn</a:t>
            </a:r>
            <a:r>
              <a:rPr lang="en-US" sz="3200" b="1" i="1" dirty="0">
                <a:solidFill>
                  <a:srgbClr val="FFFF00"/>
                </a:solidFill>
                <a:latin typeface="Bahnschrift" panose="020B0502040204020203" pitchFamily="34" charset="0"/>
              </a:rPr>
              <a:t> </a:t>
            </a:r>
            <a:r>
              <a:rPr lang="en-US" sz="3200" b="1" i="1" dirty="0" err="1">
                <a:solidFill>
                  <a:srgbClr val="FFFF00"/>
                </a:solidFill>
                <a:latin typeface="Bahnschrift" panose="020B0502040204020203" pitchFamily="34" charset="0"/>
              </a:rPr>
              <a:t>Phú</a:t>
            </a:r>
            <a:r>
              <a:rPr lang="en-US" sz="3200" b="1" i="1" dirty="0">
                <a:solidFill>
                  <a:srgbClr val="FFFF00"/>
                </a:solidFill>
                <a:latin typeface="Bahnschrift" panose="020B0502040204020203" pitchFamily="34" charset="0"/>
              </a:rPr>
              <a:t> </a:t>
            </a:r>
            <a:r>
              <a:rPr lang="en-US" sz="3200" b="1" i="1" dirty="0" err="1">
                <a:solidFill>
                  <a:srgbClr val="FFFF00"/>
                </a:solidFill>
                <a:latin typeface="Bahnschrift" panose="020B0502040204020203" pitchFamily="34" charset="0"/>
              </a:rPr>
              <a:t>Trọng</a:t>
            </a:r>
            <a:endParaRPr lang="en-US" sz="3200" b="1" i="1" dirty="0">
              <a:solidFill>
                <a:srgbClr val="FFFF00"/>
              </a:solidFill>
              <a:latin typeface="Bahnschrift" panose="020B0502040204020203" pitchFamily="34" charset="0"/>
            </a:endParaRPr>
          </a:p>
          <a:p>
            <a:endParaRPr lang="en-US" sz="3600" dirty="0">
              <a:solidFill>
                <a:schemeClr val="bg2">
                  <a:lumMod val="75000"/>
                </a:schemeClr>
              </a:solidFill>
              <a:latin typeface="Bahnschrift" panose="020B0502040204020203" pitchFamily="34" charset="0"/>
            </a:endParaRPr>
          </a:p>
        </p:txBody>
      </p:sp>
    </p:spTree>
    <p:extLst>
      <p:ext uri="{BB962C8B-B14F-4D97-AF65-F5344CB8AC3E}">
        <p14:creationId xmlns:p14="http://schemas.microsoft.com/office/powerpoint/2010/main" val="7779323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Shape 319"/>
        <p:cNvGrpSpPr/>
        <p:nvPr/>
      </p:nvGrpSpPr>
      <p:grpSpPr>
        <a:xfrm>
          <a:off x="0" y="0"/>
          <a:ext cx="0" cy="0"/>
          <a:chOff x="0" y="0"/>
          <a:chExt cx="0" cy="0"/>
        </a:xfrm>
      </p:grpSpPr>
      <p:pic>
        <p:nvPicPr>
          <p:cNvPr id="320" name="Google Shape;320;p15" descr="Cute birds. Seamless pattern. Watercolor Stock Photo by ©zzzorikk 115725096"/>
          <p:cNvPicPr preferRelativeResize="0"/>
          <p:nvPr/>
        </p:nvPicPr>
        <p:blipFill rotWithShape="1">
          <a:blip r:embed="rId3">
            <a:alphaModFix amt="20000"/>
          </a:blip>
          <a:srcRect/>
          <a:stretch/>
        </p:blipFill>
        <p:spPr>
          <a:xfrm>
            <a:off x="0" y="0"/>
            <a:ext cx="18288000" cy="10287000"/>
          </a:xfrm>
          <a:prstGeom prst="rect">
            <a:avLst/>
          </a:prstGeom>
          <a:noFill/>
          <a:ln>
            <a:noFill/>
          </a:ln>
        </p:spPr>
      </p:pic>
      <p:sp>
        <p:nvSpPr>
          <p:cNvPr id="321" name="Google Shape;321;p15"/>
          <p:cNvSpPr/>
          <p:nvPr/>
        </p:nvSpPr>
        <p:spPr>
          <a:xfrm flipH="1">
            <a:off x="-3733800" y="4303197"/>
            <a:ext cx="10502725" cy="8691005"/>
          </a:xfrm>
          <a:custGeom>
            <a:avLst/>
            <a:gdLst/>
            <a:ahLst/>
            <a:cxnLst/>
            <a:rect l="l" t="t" r="r" b="b"/>
            <a:pathLst>
              <a:path w="10502725" h="8691005" extrusionOk="0">
                <a:moveTo>
                  <a:pt x="0" y="8691005"/>
                </a:moveTo>
                <a:lnTo>
                  <a:pt x="10502725" y="8691005"/>
                </a:lnTo>
                <a:lnTo>
                  <a:pt x="10502725" y="0"/>
                </a:lnTo>
                <a:lnTo>
                  <a:pt x="0" y="0"/>
                </a:lnTo>
                <a:lnTo>
                  <a:pt x="0" y="8691005"/>
                </a:lnTo>
                <a:close/>
              </a:path>
            </a:pathLst>
          </a:custGeom>
          <a:blipFill rotWithShape="1">
            <a:blip r:embed="rId4">
              <a:alphaModFix amt="37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2" name="Google Shape;322;p15"/>
          <p:cNvSpPr/>
          <p:nvPr/>
        </p:nvSpPr>
        <p:spPr>
          <a:xfrm rot="-7881738" flipH="1">
            <a:off x="13956764" y="-1264983"/>
            <a:ext cx="8102860" cy="6705116"/>
          </a:xfrm>
          <a:custGeom>
            <a:avLst/>
            <a:gdLst/>
            <a:ahLst/>
            <a:cxnLst/>
            <a:rect l="l" t="t" r="r" b="b"/>
            <a:pathLst>
              <a:path w="8102860" h="6705116" extrusionOk="0">
                <a:moveTo>
                  <a:pt x="0" y="6705116"/>
                </a:moveTo>
                <a:lnTo>
                  <a:pt x="8102860" y="6705116"/>
                </a:lnTo>
                <a:lnTo>
                  <a:pt x="8102860" y="0"/>
                </a:lnTo>
                <a:lnTo>
                  <a:pt x="0" y="0"/>
                </a:lnTo>
                <a:lnTo>
                  <a:pt x="0" y="6705116"/>
                </a:lnTo>
                <a:close/>
              </a:path>
            </a:pathLst>
          </a:custGeom>
          <a:blipFill rotWithShape="1">
            <a:blip r:embed="rId5">
              <a:alphaModFix amt="37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3" name="Google Shape;323;p15"/>
          <p:cNvSpPr txBox="1"/>
          <p:nvPr/>
        </p:nvSpPr>
        <p:spPr>
          <a:xfrm>
            <a:off x="1487082" y="1364798"/>
            <a:ext cx="16038918" cy="1384995"/>
          </a:xfrm>
          <a:prstGeom prst="rect">
            <a:avLst/>
          </a:prstGeom>
          <a:solidFill>
            <a:schemeClr val="lt1"/>
          </a:solidFill>
          <a:ln w="38100" cap="flat" cmpd="sng">
            <a:solidFill>
              <a:srgbClr val="00B0F0"/>
            </a:solidFill>
            <a:prstDash val="dash"/>
            <a:round/>
            <a:headEnd type="none" w="sm" len="sm"/>
            <a:tailEnd type="none" w="sm" len="sm"/>
          </a:ln>
        </p:spPr>
        <p:txBody>
          <a:bodyPr spcFirstLastPara="1" wrap="square" lIns="91425" tIns="45700" rIns="91425" bIns="45700" anchor="t" anchorCtr="0">
            <a:spAutoFit/>
          </a:bodyPr>
          <a:lstStyle/>
          <a:p>
            <a:pPr marL="256641" marR="318300" lvl="0" indent="-126516" algn="just" rtl="0">
              <a:spcBef>
                <a:spcPts val="0"/>
              </a:spcBef>
              <a:spcAft>
                <a:spcPts val="0"/>
              </a:spcAft>
              <a:buNone/>
            </a:pP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Sống</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có</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lí</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tưởng</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là</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xác</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định</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được</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mục</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đích</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cao</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đẹp</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kế</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hoạch</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hành</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động</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của</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bản</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thân</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và</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phấn</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đấu</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để</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đạt</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được</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mục</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đích</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đó</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nhằm</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đóng</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góp</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cho</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lợi</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ích</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của</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cộng</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đồng</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quốc</a:t>
            </a:r>
            <a:r>
              <a:rPr lang="en-US" sz="2800" b="0" i="1" u="none" strike="noStrike" dirty="0">
                <a:solidFill>
                  <a:srgbClr val="231F20"/>
                </a:solidFill>
                <a:latin typeface="Calibri"/>
                <a:ea typeface="Calibri"/>
                <a:cs typeface="Calibri"/>
                <a:sym typeface="Calibri"/>
              </a:rPr>
              <a:t> gia, </a:t>
            </a:r>
            <a:r>
              <a:rPr lang="en-US" sz="2800" b="0" i="1" u="none" strike="noStrike" dirty="0" err="1">
                <a:solidFill>
                  <a:srgbClr val="231F20"/>
                </a:solidFill>
                <a:latin typeface="Calibri"/>
                <a:ea typeface="Calibri"/>
                <a:cs typeface="Calibri"/>
                <a:sym typeface="Calibri"/>
              </a:rPr>
              <a:t>nhân</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loại</a:t>
            </a:r>
            <a:r>
              <a:rPr lang="en-US" sz="2800" b="0" i="1" u="none" strike="noStrike" dirty="0">
                <a:solidFill>
                  <a:srgbClr val="231F20"/>
                </a:solidFill>
                <a:latin typeface="Calibri"/>
                <a:ea typeface="Calibri"/>
                <a:cs typeface="Calibri"/>
                <a:sym typeface="Calibri"/>
              </a:rPr>
              <a:t>. </a:t>
            </a:r>
            <a:endParaRPr sz="2800" b="0" dirty="0">
              <a:solidFill>
                <a:schemeClr val="dk1"/>
              </a:solidFill>
              <a:latin typeface="Calibri"/>
              <a:ea typeface="Calibri"/>
              <a:cs typeface="Calibri"/>
              <a:sym typeface="Calibri"/>
            </a:endParaRPr>
          </a:p>
        </p:txBody>
      </p:sp>
      <p:sp>
        <p:nvSpPr>
          <p:cNvPr id="324" name="Google Shape;324;p15"/>
          <p:cNvSpPr txBox="1"/>
          <p:nvPr/>
        </p:nvSpPr>
        <p:spPr>
          <a:xfrm>
            <a:off x="1543420" y="3262545"/>
            <a:ext cx="16038917" cy="954107"/>
          </a:xfrm>
          <a:prstGeom prst="rect">
            <a:avLst/>
          </a:prstGeom>
          <a:solidFill>
            <a:schemeClr val="lt1"/>
          </a:solidFill>
          <a:ln w="38100" cap="flat" cmpd="sng">
            <a:solidFill>
              <a:srgbClr val="00B0F0"/>
            </a:solidFill>
            <a:prstDash val="dash"/>
            <a:round/>
            <a:headEnd type="none" w="sm" len="sm"/>
            <a:tailEnd type="none" w="sm" len="sm"/>
          </a:ln>
        </p:spPr>
        <p:txBody>
          <a:bodyPr spcFirstLastPara="1" wrap="square" lIns="91425" tIns="45700" rIns="91425" bIns="45700" anchor="t" anchorCtr="0">
            <a:spAutoFit/>
          </a:bodyPr>
          <a:lstStyle/>
          <a:p>
            <a:pPr marL="256641" marR="317094" lvl="0" indent="-130326" algn="just" rtl="0">
              <a:spcBef>
                <a:spcPts val="0"/>
              </a:spcBef>
              <a:spcAft>
                <a:spcPts val="0"/>
              </a:spcAft>
              <a:buNone/>
            </a:pP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Sống</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có</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lí</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tưởng</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tạo</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ra</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động</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lực</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thúc</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đẩy</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hoàn</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thành</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mục</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tiêu</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cá</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nhân</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góp</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phần</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thúc</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đẩy</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xã</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hội</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ngày</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càng</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phát</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triển</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xây</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dựng</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đất</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nước</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giàu</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mạnh</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và</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đóng</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góp</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tích</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cực</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cho</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nhân</a:t>
            </a:r>
            <a:r>
              <a:rPr lang="en-US" sz="2800" b="0" i="1" u="none" strike="noStrike" dirty="0">
                <a:solidFill>
                  <a:srgbClr val="231F20"/>
                </a:solidFill>
                <a:latin typeface="Calibri"/>
                <a:ea typeface="Calibri"/>
                <a:cs typeface="Calibri"/>
                <a:sym typeface="Calibri"/>
              </a:rPr>
              <a:t> </a:t>
            </a:r>
            <a:r>
              <a:rPr lang="en-US" sz="2800" b="0" i="1" u="none" strike="noStrike" dirty="0" err="1">
                <a:solidFill>
                  <a:srgbClr val="231F20"/>
                </a:solidFill>
                <a:latin typeface="Calibri"/>
                <a:ea typeface="Calibri"/>
                <a:cs typeface="Calibri"/>
                <a:sym typeface="Calibri"/>
              </a:rPr>
              <a:t>loại</a:t>
            </a:r>
            <a:r>
              <a:rPr lang="en-US" sz="2800" b="0" i="1" u="none" strike="noStrike" dirty="0">
                <a:solidFill>
                  <a:srgbClr val="231F20"/>
                </a:solidFill>
                <a:latin typeface="Calibri"/>
                <a:ea typeface="Calibri"/>
                <a:cs typeface="Calibri"/>
                <a:sym typeface="Calibri"/>
              </a:rPr>
              <a:t>.  </a:t>
            </a:r>
            <a:endParaRPr sz="2800" b="0" dirty="0">
              <a:solidFill>
                <a:schemeClr val="dk1"/>
              </a:solidFill>
              <a:latin typeface="Calibri"/>
              <a:ea typeface="Calibri"/>
              <a:cs typeface="Calibri"/>
              <a:sym typeface="Calibri"/>
            </a:endParaRPr>
          </a:p>
        </p:txBody>
      </p:sp>
      <p:sp>
        <p:nvSpPr>
          <p:cNvPr id="325" name="Google Shape;325;p15"/>
          <p:cNvSpPr txBox="1"/>
          <p:nvPr/>
        </p:nvSpPr>
        <p:spPr>
          <a:xfrm>
            <a:off x="749249" y="4888953"/>
            <a:ext cx="16789502" cy="2246769"/>
          </a:xfrm>
          <a:prstGeom prst="rect">
            <a:avLst/>
          </a:prstGeom>
          <a:solidFill>
            <a:schemeClr val="lt1"/>
          </a:solidFill>
          <a:ln w="38100" cap="flat" cmpd="sng">
            <a:solidFill>
              <a:srgbClr val="00B0F0"/>
            </a:solidFill>
            <a:prstDash val="dash"/>
            <a:round/>
            <a:headEnd type="none" w="sm" len="sm"/>
            <a:tailEnd type="none" w="sm" len="sm"/>
          </a:ln>
        </p:spPr>
        <p:txBody>
          <a:bodyPr spcFirstLastPara="1" wrap="square" lIns="91425" tIns="45700" rIns="91425" bIns="45700" anchor="t" anchorCtr="0">
            <a:spAutoFit/>
          </a:bodyPr>
          <a:lstStyle/>
          <a:p>
            <a:pPr marL="256641" marR="317183" lvl="0" indent="-125881" algn="just" rtl="0">
              <a:spcBef>
                <a:spcPts val="0"/>
              </a:spcBef>
              <a:spcAft>
                <a:spcPts val="0"/>
              </a:spcAft>
              <a:buNone/>
            </a:pPr>
            <a:r>
              <a:rPr lang="en-US" sz="2800" b="0" i="1" u="none" strike="noStrike">
                <a:solidFill>
                  <a:srgbClr val="231F20"/>
                </a:solidFill>
                <a:latin typeface="Calibri"/>
                <a:ea typeface="Calibri"/>
                <a:cs typeface="Calibri"/>
                <a:sym typeface="Calibri"/>
              </a:rPr>
              <a:t>– Một số lí tưởng sống của thanh niên Việt Nam: phấn đấu vì lí tưởng độc lập dân tộc  và chủ nghĩa xã hội; tích cực học tập và làm theo tư tưởng, đạo đức, phong cách  Hồ Chí Minh; nỗ lực rèn luyện sức khoẻ, học tập để trở thành người có năng lực,  bản lĩnh và người công dân tốt; tích cực tham gia vào sự nghiệp đẩy mạnh công nghiệp  hoá, hiện đại hoá đất nước, xây dựng và bảo vệ Tổ quốc Việt Nam xã hội chủ nghĩa. </a:t>
            </a:r>
            <a:endParaRPr sz="2800" b="0">
              <a:solidFill>
                <a:schemeClr val="dk1"/>
              </a:solidFill>
              <a:latin typeface="Calibri"/>
              <a:ea typeface="Calibri"/>
              <a:cs typeface="Calibri"/>
              <a:sym typeface="Calibri"/>
            </a:endParaRPr>
          </a:p>
        </p:txBody>
      </p:sp>
      <p:sp>
        <p:nvSpPr>
          <p:cNvPr id="326" name="Google Shape;326;p15"/>
          <p:cNvSpPr txBox="1"/>
          <p:nvPr/>
        </p:nvSpPr>
        <p:spPr>
          <a:xfrm>
            <a:off x="1153290" y="8016092"/>
            <a:ext cx="16459527" cy="1384995"/>
          </a:xfrm>
          <a:prstGeom prst="rect">
            <a:avLst/>
          </a:prstGeom>
          <a:solidFill>
            <a:schemeClr val="lt1"/>
          </a:solidFill>
          <a:ln w="38100" cap="flat" cmpd="sng">
            <a:solidFill>
              <a:srgbClr val="00B0F0"/>
            </a:solidFill>
            <a:prstDash val="dash"/>
            <a:round/>
            <a:headEnd type="none" w="sm" len="sm"/>
            <a:tailEnd type="none" w="sm" len="sm"/>
          </a:ln>
        </p:spPr>
        <p:txBody>
          <a:bodyPr spcFirstLastPara="1" wrap="square" lIns="91425" tIns="45700" rIns="91425" bIns="45700" anchor="t" anchorCtr="0">
            <a:spAutoFit/>
          </a:bodyPr>
          <a:lstStyle/>
          <a:p>
            <a:pPr marL="256641" marR="317665" lvl="0" indent="-125881" algn="just" rtl="0">
              <a:spcBef>
                <a:spcPts val="0"/>
              </a:spcBef>
              <a:spcAft>
                <a:spcPts val="0"/>
              </a:spcAft>
              <a:buNone/>
            </a:pPr>
            <a:r>
              <a:rPr lang="en-US" sz="2800" b="0" i="1" u="none" strike="noStrike">
                <a:solidFill>
                  <a:srgbClr val="231F20"/>
                </a:solidFill>
                <a:latin typeface="Calibri"/>
                <a:ea typeface="Calibri"/>
                <a:cs typeface="Calibri"/>
                <a:sym typeface="Calibri"/>
              </a:rPr>
              <a:t>– Mỗi học sinh cần xác định được lí tưởng sống của bản thân và luôn tích cực học tập,  rèn luyện sức khoẻ, dành thời gian tham gia các hoạt động xã hội để hiện thực hoá  lí tưởng, đóng góp cho sự phát triển của cộng đồng, quốc gia và nhân loại.  </a:t>
            </a:r>
            <a:endParaRPr sz="2800" b="0">
              <a:solidFill>
                <a:schemeClr val="dk1"/>
              </a:solidFill>
              <a:latin typeface="Calibri"/>
              <a:ea typeface="Calibri"/>
              <a:cs typeface="Calibri"/>
              <a:sym typeface="Calibri"/>
            </a:endParaRPr>
          </a:p>
        </p:txBody>
      </p:sp>
      <p:sp>
        <p:nvSpPr>
          <p:cNvPr id="327" name="Google Shape;327;p15"/>
          <p:cNvSpPr txBox="1"/>
          <p:nvPr/>
        </p:nvSpPr>
        <p:spPr>
          <a:xfrm>
            <a:off x="6248400" y="228907"/>
            <a:ext cx="5118486"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7200" b="1" i="0" u="none" strike="noStrike" cap="none">
                <a:solidFill>
                  <a:srgbClr val="0070C0"/>
                </a:solidFill>
                <a:latin typeface="Arial"/>
                <a:ea typeface="Arial"/>
                <a:cs typeface="Arial"/>
                <a:sym typeface="Arial"/>
              </a:rPr>
              <a:t>TỔNG KẾT</a:t>
            </a:r>
            <a:endParaRPr/>
          </a:p>
        </p:txBody>
      </p:sp>
      <p:pic>
        <p:nvPicPr>
          <p:cNvPr id="328" name="Google Shape;328;p15"/>
          <p:cNvPicPr preferRelativeResize="0"/>
          <p:nvPr/>
        </p:nvPicPr>
        <p:blipFill rotWithShape="1">
          <a:blip r:embed="rId6">
            <a:alphaModFix/>
          </a:blip>
          <a:srcRect/>
          <a:stretch/>
        </p:blipFill>
        <p:spPr>
          <a:xfrm>
            <a:off x="714696" y="1132578"/>
            <a:ext cx="1371600" cy="1371600"/>
          </a:xfrm>
          <a:prstGeom prst="rect">
            <a:avLst/>
          </a:prstGeom>
          <a:noFill/>
          <a:ln>
            <a:noFill/>
          </a:ln>
        </p:spPr>
      </p:pic>
      <p:pic>
        <p:nvPicPr>
          <p:cNvPr id="329" name="Google Shape;329;p15"/>
          <p:cNvPicPr preferRelativeResize="0"/>
          <p:nvPr/>
        </p:nvPicPr>
        <p:blipFill rotWithShape="1">
          <a:blip r:embed="rId6">
            <a:alphaModFix/>
          </a:blip>
          <a:srcRect/>
          <a:stretch/>
        </p:blipFill>
        <p:spPr>
          <a:xfrm>
            <a:off x="699225" y="2982013"/>
            <a:ext cx="1371600" cy="1371600"/>
          </a:xfrm>
          <a:prstGeom prst="rect">
            <a:avLst/>
          </a:prstGeom>
          <a:noFill/>
          <a:ln>
            <a:noFill/>
          </a:ln>
        </p:spPr>
      </p:pic>
      <p:pic>
        <p:nvPicPr>
          <p:cNvPr id="330" name="Google Shape;330;p15"/>
          <p:cNvPicPr preferRelativeResize="0"/>
          <p:nvPr/>
        </p:nvPicPr>
        <p:blipFill rotWithShape="1">
          <a:blip r:embed="rId6">
            <a:alphaModFix/>
          </a:blip>
          <a:srcRect/>
          <a:stretch/>
        </p:blipFill>
        <p:spPr>
          <a:xfrm>
            <a:off x="-1815" y="4623090"/>
            <a:ext cx="1371600" cy="1371600"/>
          </a:xfrm>
          <a:prstGeom prst="rect">
            <a:avLst/>
          </a:prstGeom>
          <a:noFill/>
          <a:ln>
            <a:noFill/>
          </a:ln>
        </p:spPr>
      </p:pic>
      <p:pic>
        <p:nvPicPr>
          <p:cNvPr id="331" name="Google Shape;331;p15"/>
          <p:cNvPicPr preferRelativeResize="0"/>
          <p:nvPr/>
        </p:nvPicPr>
        <p:blipFill rotWithShape="1">
          <a:blip r:embed="rId6">
            <a:alphaModFix/>
          </a:blip>
          <a:srcRect/>
          <a:stretch/>
        </p:blipFill>
        <p:spPr>
          <a:xfrm>
            <a:off x="304800" y="7791731"/>
            <a:ext cx="1371600" cy="13716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Shape 335"/>
        <p:cNvGrpSpPr/>
        <p:nvPr/>
      </p:nvGrpSpPr>
      <p:grpSpPr>
        <a:xfrm>
          <a:off x="0" y="0"/>
          <a:ext cx="0" cy="0"/>
          <a:chOff x="0" y="0"/>
          <a:chExt cx="0" cy="0"/>
        </a:xfrm>
      </p:grpSpPr>
      <p:sp>
        <p:nvSpPr>
          <p:cNvPr id="336" name="Google Shape;336;p16"/>
          <p:cNvSpPr/>
          <p:nvPr/>
        </p:nvSpPr>
        <p:spPr>
          <a:xfrm rot="-7881738" flipH="1">
            <a:off x="13779828" y="-1923218"/>
            <a:ext cx="8102860" cy="6705116"/>
          </a:xfrm>
          <a:custGeom>
            <a:avLst/>
            <a:gdLst/>
            <a:ahLst/>
            <a:cxnLst/>
            <a:rect l="l" t="t" r="r" b="b"/>
            <a:pathLst>
              <a:path w="8102860" h="6705116" extrusionOk="0">
                <a:moveTo>
                  <a:pt x="0" y="6705117"/>
                </a:moveTo>
                <a:lnTo>
                  <a:pt x="8102860" y="6705117"/>
                </a:lnTo>
                <a:lnTo>
                  <a:pt x="8102860" y="0"/>
                </a:lnTo>
                <a:lnTo>
                  <a:pt x="0" y="0"/>
                </a:lnTo>
                <a:lnTo>
                  <a:pt x="0" y="6705117"/>
                </a:lnTo>
                <a:close/>
              </a:path>
            </a:pathLst>
          </a:custGeom>
          <a:blipFill rotWithShape="1">
            <a:blip r:embed="rId3">
              <a:alphaModFix amt="37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7" name="Google Shape;337;p16"/>
          <p:cNvSpPr/>
          <p:nvPr/>
        </p:nvSpPr>
        <p:spPr>
          <a:xfrm rot="588124">
            <a:off x="13358978" y="-3741394"/>
            <a:ext cx="6920181" cy="10195478"/>
          </a:xfrm>
          <a:custGeom>
            <a:avLst/>
            <a:gdLst/>
            <a:ahLst/>
            <a:cxnLst/>
            <a:rect l="l" t="t" r="r" b="b"/>
            <a:pathLst>
              <a:path w="6920181" h="10195478" extrusionOk="0">
                <a:moveTo>
                  <a:pt x="0" y="0"/>
                </a:moveTo>
                <a:lnTo>
                  <a:pt x="6920181" y="0"/>
                </a:lnTo>
                <a:lnTo>
                  <a:pt x="6920181" y="10195478"/>
                </a:lnTo>
                <a:lnTo>
                  <a:pt x="0" y="1019547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8" name="Google Shape;338;p16"/>
          <p:cNvSpPr/>
          <p:nvPr/>
        </p:nvSpPr>
        <p:spPr>
          <a:xfrm flipH="1">
            <a:off x="-3574847" y="4727936"/>
            <a:ext cx="10502725" cy="8691005"/>
          </a:xfrm>
          <a:custGeom>
            <a:avLst/>
            <a:gdLst/>
            <a:ahLst/>
            <a:cxnLst/>
            <a:rect l="l" t="t" r="r" b="b"/>
            <a:pathLst>
              <a:path w="10502725" h="8691005" extrusionOk="0">
                <a:moveTo>
                  <a:pt x="0" y="8691005"/>
                </a:moveTo>
                <a:lnTo>
                  <a:pt x="10502725" y="8691005"/>
                </a:lnTo>
                <a:lnTo>
                  <a:pt x="10502725" y="0"/>
                </a:lnTo>
                <a:lnTo>
                  <a:pt x="0" y="0"/>
                </a:lnTo>
                <a:lnTo>
                  <a:pt x="0" y="8691005"/>
                </a:lnTo>
                <a:close/>
              </a:path>
            </a:pathLst>
          </a:custGeom>
          <a:blipFill rotWithShape="1">
            <a:blip r:embed="rId5">
              <a:alphaModFix amt="37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9" name="Google Shape;339;p16"/>
          <p:cNvSpPr/>
          <p:nvPr/>
        </p:nvSpPr>
        <p:spPr>
          <a:xfrm rot="-1391992">
            <a:off x="-2650756" y="5501108"/>
            <a:ext cx="6309645" cy="9295978"/>
          </a:xfrm>
          <a:custGeom>
            <a:avLst/>
            <a:gdLst/>
            <a:ahLst/>
            <a:cxnLst/>
            <a:rect l="l" t="t" r="r" b="b"/>
            <a:pathLst>
              <a:path w="6309645" h="9295978" extrusionOk="0">
                <a:moveTo>
                  <a:pt x="0" y="0"/>
                </a:moveTo>
                <a:lnTo>
                  <a:pt x="6309645" y="0"/>
                </a:lnTo>
                <a:lnTo>
                  <a:pt x="6309645" y="9295978"/>
                </a:lnTo>
                <a:lnTo>
                  <a:pt x="0" y="929597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0" name="Google Shape;340;p16"/>
          <p:cNvSpPr/>
          <p:nvPr/>
        </p:nvSpPr>
        <p:spPr>
          <a:xfrm rot="1155628" flipH="1">
            <a:off x="3284925" y="5155383"/>
            <a:ext cx="2485602" cy="6099638"/>
          </a:xfrm>
          <a:custGeom>
            <a:avLst/>
            <a:gdLst/>
            <a:ahLst/>
            <a:cxnLst/>
            <a:rect l="l" t="t" r="r" b="b"/>
            <a:pathLst>
              <a:path w="2485602" h="6099638" extrusionOk="0">
                <a:moveTo>
                  <a:pt x="2485602" y="0"/>
                </a:moveTo>
                <a:lnTo>
                  <a:pt x="0" y="0"/>
                </a:lnTo>
                <a:lnTo>
                  <a:pt x="0" y="6099638"/>
                </a:lnTo>
                <a:lnTo>
                  <a:pt x="2485602" y="6099638"/>
                </a:lnTo>
                <a:lnTo>
                  <a:pt x="2485602"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1" name="Google Shape;341;p16"/>
          <p:cNvSpPr/>
          <p:nvPr/>
        </p:nvSpPr>
        <p:spPr>
          <a:xfrm rot="-2166592">
            <a:off x="17595639" y="1866312"/>
            <a:ext cx="2485602" cy="6099638"/>
          </a:xfrm>
          <a:custGeom>
            <a:avLst/>
            <a:gdLst/>
            <a:ahLst/>
            <a:cxnLst/>
            <a:rect l="l" t="t" r="r" b="b"/>
            <a:pathLst>
              <a:path w="2485602" h="6099638" extrusionOk="0">
                <a:moveTo>
                  <a:pt x="0" y="0"/>
                </a:moveTo>
                <a:lnTo>
                  <a:pt x="2485602" y="0"/>
                </a:lnTo>
                <a:lnTo>
                  <a:pt x="2485602" y="6099638"/>
                </a:lnTo>
                <a:lnTo>
                  <a:pt x="0" y="609963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2" name="Google Shape;342;p16"/>
          <p:cNvSpPr/>
          <p:nvPr/>
        </p:nvSpPr>
        <p:spPr>
          <a:xfrm flipH="1">
            <a:off x="393651" y="613136"/>
            <a:ext cx="9418712" cy="8229600"/>
          </a:xfrm>
          <a:custGeom>
            <a:avLst/>
            <a:gdLst/>
            <a:ahLst/>
            <a:cxnLst/>
            <a:rect l="l" t="t" r="r" b="b"/>
            <a:pathLst>
              <a:path w="9418712" h="8229600" extrusionOk="0">
                <a:moveTo>
                  <a:pt x="9418713" y="0"/>
                </a:moveTo>
                <a:lnTo>
                  <a:pt x="0" y="0"/>
                </a:lnTo>
                <a:lnTo>
                  <a:pt x="0" y="8229600"/>
                </a:lnTo>
                <a:lnTo>
                  <a:pt x="9418713" y="8229600"/>
                </a:lnTo>
                <a:lnTo>
                  <a:pt x="9418713"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3" name="Google Shape;343;p16"/>
          <p:cNvSpPr/>
          <p:nvPr/>
        </p:nvSpPr>
        <p:spPr>
          <a:xfrm>
            <a:off x="10911347" y="684319"/>
            <a:ext cx="2069120" cy="206912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16"/>
          <p:cNvSpPr txBox="1"/>
          <p:nvPr/>
        </p:nvSpPr>
        <p:spPr>
          <a:xfrm>
            <a:off x="6803115" y="5112041"/>
            <a:ext cx="10408733" cy="22159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3800" b="1" i="0" u="none" strike="noStrike" cap="none">
                <a:solidFill>
                  <a:srgbClr val="76923C"/>
                </a:solidFill>
                <a:latin typeface="Arial"/>
                <a:ea typeface="Arial"/>
                <a:cs typeface="Arial"/>
                <a:sym typeface="Arial"/>
              </a:rPr>
              <a:t>LUYỆN TẬP</a:t>
            </a:r>
            <a:endParaRPr/>
          </a:p>
        </p:txBody>
      </p:sp>
      <p:sp>
        <p:nvSpPr>
          <p:cNvPr id="345" name="Google Shape;345;p16"/>
          <p:cNvSpPr txBox="1"/>
          <p:nvPr/>
        </p:nvSpPr>
        <p:spPr>
          <a:xfrm>
            <a:off x="9336721" y="3257995"/>
            <a:ext cx="5402288"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6600" b="0" i="0" u="none" strike="noStrike" cap="none">
                <a:solidFill>
                  <a:srgbClr val="00B0F0"/>
                </a:solidFill>
                <a:latin typeface="Arial"/>
                <a:ea typeface="Arial"/>
                <a:cs typeface="Arial"/>
                <a:sym typeface="Arial"/>
              </a:rPr>
              <a:t>Hoạt động 3</a:t>
            </a:r>
            <a:endParaRPr/>
          </a:p>
        </p:txBody>
      </p:sp>
      <p:pic>
        <p:nvPicPr>
          <p:cNvPr id="346" name="Google Shape;346;p16"/>
          <p:cNvPicPr preferRelativeResize="0"/>
          <p:nvPr/>
        </p:nvPicPr>
        <p:blipFill rotWithShape="1">
          <a:blip r:embed="rId8">
            <a:alphaModFix/>
          </a:blip>
          <a:srcRect/>
          <a:stretch/>
        </p:blipFill>
        <p:spPr>
          <a:xfrm>
            <a:off x="11055255" y="893122"/>
            <a:ext cx="1745113" cy="174511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4"/>
          <p:cNvSpPr/>
          <p:nvPr/>
        </p:nvSpPr>
        <p:spPr>
          <a:xfrm>
            <a:off x="18143" y="1814"/>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0" b="-921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4"/>
          <p:cNvSpPr/>
          <p:nvPr/>
        </p:nvSpPr>
        <p:spPr>
          <a:xfrm rot="6477801">
            <a:off x="15243301" y="3899854"/>
            <a:ext cx="2954179" cy="1635877"/>
          </a:xfrm>
          <a:custGeom>
            <a:avLst/>
            <a:gdLst/>
            <a:ahLst/>
            <a:cxnLst/>
            <a:rect l="l" t="t" r="r" b="b"/>
            <a:pathLst>
              <a:path w="2954179" h="1635877" extrusionOk="0">
                <a:moveTo>
                  <a:pt x="0" y="0"/>
                </a:moveTo>
                <a:lnTo>
                  <a:pt x="2954179" y="0"/>
                </a:lnTo>
                <a:lnTo>
                  <a:pt x="2954179" y="1635877"/>
                </a:lnTo>
                <a:lnTo>
                  <a:pt x="0" y="163587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 name="Google Shape;135;p4"/>
          <p:cNvSpPr/>
          <p:nvPr/>
        </p:nvSpPr>
        <p:spPr>
          <a:xfrm>
            <a:off x="5869214" y="2274225"/>
            <a:ext cx="10896600" cy="7848428"/>
          </a:xfrm>
          <a:custGeom>
            <a:avLst/>
            <a:gdLst/>
            <a:ahLst/>
            <a:cxnLst/>
            <a:rect l="l" t="t" r="r" b="b"/>
            <a:pathLst>
              <a:path w="5541818" h="4114800" extrusionOk="0">
                <a:moveTo>
                  <a:pt x="0" y="0"/>
                </a:moveTo>
                <a:lnTo>
                  <a:pt x="5541818" y="0"/>
                </a:lnTo>
                <a:lnTo>
                  <a:pt x="5541818" y="4114800"/>
                </a:lnTo>
                <a:lnTo>
                  <a:pt x="0" y="411480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6" name="Google Shape;136;p4"/>
          <p:cNvSpPr/>
          <p:nvPr/>
        </p:nvSpPr>
        <p:spPr>
          <a:xfrm>
            <a:off x="3990521" y="376057"/>
            <a:ext cx="11125200" cy="1809208"/>
          </a:xfrm>
          <a:custGeom>
            <a:avLst/>
            <a:gdLst/>
            <a:ahLst/>
            <a:cxnLst/>
            <a:rect l="l" t="t" r="r" b="b"/>
            <a:pathLst>
              <a:path w="6185327" h="1809208" extrusionOk="0">
                <a:moveTo>
                  <a:pt x="0" y="0"/>
                </a:moveTo>
                <a:lnTo>
                  <a:pt x="6185327" y="0"/>
                </a:lnTo>
                <a:lnTo>
                  <a:pt x="6185327" y="1809209"/>
                </a:lnTo>
                <a:lnTo>
                  <a:pt x="0" y="1809209"/>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 name="Google Shape;137;p4"/>
          <p:cNvSpPr txBox="1"/>
          <p:nvPr/>
        </p:nvSpPr>
        <p:spPr>
          <a:xfrm>
            <a:off x="5334000" y="800100"/>
            <a:ext cx="9151256"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0" b="1">
                <a:solidFill>
                  <a:srgbClr val="31859B"/>
                </a:solidFill>
                <a:latin typeface="Arial"/>
                <a:ea typeface="Arial"/>
                <a:cs typeface="Arial"/>
                <a:sym typeface="Arial"/>
              </a:rPr>
              <a:t>Trò chơi </a:t>
            </a:r>
            <a:r>
              <a:rPr lang="en-US" sz="8000" b="1" i="1">
                <a:solidFill>
                  <a:srgbClr val="31859B"/>
                </a:solidFill>
                <a:latin typeface="Arial"/>
                <a:ea typeface="Arial"/>
                <a:cs typeface="Arial"/>
                <a:sym typeface="Arial"/>
              </a:rPr>
              <a:t>Đối mặt</a:t>
            </a:r>
            <a:endParaRPr sz="8000">
              <a:solidFill>
                <a:srgbClr val="31859B"/>
              </a:solidFill>
              <a:latin typeface="Arial"/>
              <a:ea typeface="Arial"/>
              <a:cs typeface="Arial"/>
              <a:sym typeface="Arial"/>
            </a:endParaRPr>
          </a:p>
        </p:txBody>
      </p:sp>
      <p:sp>
        <p:nvSpPr>
          <p:cNvPr id="138" name="Google Shape;138;p4"/>
          <p:cNvSpPr txBox="1"/>
          <p:nvPr/>
        </p:nvSpPr>
        <p:spPr>
          <a:xfrm>
            <a:off x="6210167" y="3260863"/>
            <a:ext cx="9944233" cy="6637651"/>
          </a:xfrm>
          <a:prstGeom prst="rect">
            <a:avLst/>
          </a:prstGeom>
          <a:noFill/>
          <a:ln>
            <a:noFill/>
          </a:ln>
        </p:spPr>
        <p:txBody>
          <a:bodyPr spcFirstLastPara="1" wrap="square" lIns="91425" tIns="45700" rIns="91425" bIns="45700" anchor="t" anchorCtr="0">
            <a:spAutoFit/>
          </a:bodyPr>
          <a:lstStyle/>
          <a:p>
            <a:pPr marL="571500" marR="0" lvl="0" indent="-571500" algn="just" rtl="0">
              <a:lnSpc>
                <a:spcPct val="150000"/>
              </a:lnSpc>
              <a:spcBef>
                <a:spcPts val="0"/>
              </a:spcBef>
              <a:spcAft>
                <a:spcPts val="0"/>
              </a:spcAft>
              <a:buClr>
                <a:srgbClr val="231F20"/>
              </a:buClr>
              <a:buSzPts val="3600"/>
              <a:buFont typeface="Noto Sans Symbols"/>
              <a:buChar char="⮚"/>
            </a:pPr>
            <a:r>
              <a:rPr lang="en-US" sz="3600">
                <a:solidFill>
                  <a:srgbClr val="231F20"/>
                </a:solidFill>
                <a:latin typeface="Arial"/>
                <a:ea typeface="Arial"/>
                <a:cs typeface="Arial"/>
                <a:sym typeface="Arial"/>
              </a:rPr>
              <a:t>Chia lớp thành 2 đội. </a:t>
            </a:r>
            <a:endParaRPr sz="3600">
              <a:solidFill>
                <a:schemeClr val="dk1"/>
              </a:solidFill>
              <a:latin typeface="Arial"/>
              <a:ea typeface="Arial"/>
              <a:cs typeface="Arial"/>
              <a:sym typeface="Arial"/>
            </a:endParaRPr>
          </a:p>
          <a:p>
            <a:pPr marL="571500" marR="0" lvl="0" indent="-571500" algn="just" rtl="0">
              <a:lnSpc>
                <a:spcPct val="150000"/>
              </a:lnSpc>
              <a:spcBef>
                <a:spcPts val="0"/>
              </a:spcBef>
              <a:spcAft>
                <a:spcPts val="0"/>
              </a:spcAft>
              <a:buClr>
                <a:srgbClr val="231F20"/>
              </a:buClr>
              <a:buSzPts val="3600"/>
              <a:buFont typeface="Noto Sans Symbols"/>
              <a:buChar char="⮚"/>
            </a:pPr>
            <a:r>
              <a:rPr lang="en-US" sz="3600">
                <a:solidFill>
                  <a:srgbClr val="231F20"/>
                </a:solidFill>
                <a:latin typeface="Arial"/>
                <a:ea typeface="Arial"/>
                <a:cs typeface="Arial"/>
                <a:sym typeface="Arial"/>
              </a:rPr>
              <a:t>2 đội sẽ kể tên xen kẽ những việc làm thể hiện lí tưởng sống của thanh niên Việt Nam hiện nay.</a:t>
            </a:r>
            <a:endParaRPr/>
          </a:p>
          <a:p>
            <a:pPr marL="571500" marR="0" lvl="0" indent="-571500" algn="just" rtl="0">
              <a:lnSpc>
                <a:spcPct val="150000"/>
              </a:lnSpc>
              <a:spcBef>
                <a:spcPts val="0"/>
              </a:spcBef>
              <a:spcAft>
                <a:spcPts val="0"/>
              </a:spcAft>
              <a:buClr>
                <a:srgbClr val="231F20"/>
              </a:buClr>
              <a:buSzPts val="3600"/>
              <a:buFont typeface="Noto Sans Symbols"/>
              <a:buChar char="⮚"/>
            </a:pPr>
            <a:r>
              <a:rPr lang="en-US" sz="3600">
                <a:solidFill>
                  <a:srgbClr val="231F20"/>
                </a:solidFill>
                <a:latin typeface="Arial"/>
                <a:ea typeface="Arial"/>
                <a:cs typeface="Arial"/>
                <a:sym typeface="Arial"/>
              </a:rPr>
              <a:t>Thời gian: 3 phút. </a:t>
            </a:r>
            <a:endParaRPr sz="3600">
              <a:solidFill>
                <a:srgbClr val="231F20"/>
              </a:solidFill>
              <a:latin typeface="Arial"/>
              <a:ea typeface="Arial"/>
              <a:cs typeface="Arial"/>
              <a:sym typeface="Arial"/>
            </a:endParaRPr>
          </a:p>
          <a:p>
            <a:pPr marL="571500" marR="0" lvl="0" indent="-571500" algn="just" rtl="0">
              <a:lnSpc>
                <a:spcPct val="150000"/>
              </a:lnSpc>
              <a:spcBef>
                <a:spcPts val="0"/>
              </a:spcBef>
              <a:spcAft>
                <a:spcPts val="0"/>
              </a:spcAft>
              <a:buClr>
                <a:srgbClr val="231F20"/>
              </a:buClr>
              <a:buSzPts val="3600"/>
              <a:buFont typeface="Noto Sans Symbols"/>
              <a:buChar char="⮚"/>
            </a:pPr>
            <a:r>
              <a:rPr lang="en-US" sz="3600">
                <a:solidFill>
                  <a:srgbClr val="231F20"/>
                </a:solidFill>
                <a:latin typeface="Arial"/>
                <a:ea typeface="Arial"/>
                <a:cs typeface="Arial"/>
                <a:sym typeface="Arial"/>
              </a:rPr>
              <a:t>Đội nào kể được nhiều việc làm hơn trong thời gian quy định sẽ là đội giành chiến thắng.</a:t>
            </a:r>
            <a:endParaRPr sz="3600">
              <a:solidFill>
                <a:schemeClr val="dk1"/>
              </a:solidFill>
              <a:latin typeface="Arial"/>
              <a:ea typeface="Arial"/>
              <a:cs typeface="Arial"/>
              <a:sym typeface="Arial"/>
            </a:endParaRPr>
          </a:p>
        </p:txBody>
      </p:sp>
      <p:pic>
        <p:nvPicPr>
          <p:cNvPr id="139" name="Google Shape;139;p4" descr="Boy And Girl With Happy Face Gesture Student Image Vector, Gesture, Student,  Image PNG and Vector with Transparent Background for Free Download"/>
          <p:cNvPicPr preferRelativeResize="0"/>
          <p:nvPr/>
        </p:nvPicPr>
        <p:blipFill rotWithShape="1">
          <a:blip r:embed="rId7">
            <a:alphaModFix/>
          </a:blip>
          <a:srcRect/>
          <a:stretch/>
        </p:blipFill>
        <p:spPr>
          <a:xfrm>
            <a:off x="261258" y="6134100"/>
            <a:ext cx="4706257" cy="3988553"/>
          </a:xfrm>
          <a:prstGeom prst="rect">
            <a:avLst/>
          </a:prstGeom>
          <a:noFill/>
          <a:ln>
            <a:noFill/>
          </a:ln>
        </p:spPr>
      </p:pic>
      <p:sp>
        <p:nvSpPr>
          <p:cNvPr id="140" name="Google Shape;140;p4"/>
          <p:cNvSpPr/>
          <p:nvPr/>
        </p:nvSpPr>
        <p:spPr>
          <a:xfrm>
            <a:off x="16002000" y="-305444"/>
            <a:ext cx="2425701" cy="2579669"/>
          </a:xfrm>
          <a:custGeom>
            <a:avLst/>
            <a:gdLst/>
            <a:ahLst/>
            <a:cxnLst/>
            <a:rect l="l" t="t" r="r" b="b"/>
            <a:pathLst>
              <a:path w="1586496" h="2579669" extrusionOk="0">
                <a:moveTo>
                  <a:pt x="0" y="0"/>
                </a:moveTo>
                <a:lnTo>
                  <a:pt x="1586497" y="0"/>
                </a:lnTo>
                <a:lnTo>
                  <a:pt x="1586497" y="2579669"/>
                </a:lnTo>
                <a:lnTo>
                  <a:pt x="0" y="2579669"/>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1" name="Google Shape;141;p4"/>
          <p:cNvSpPr/>
          <p:nvPr/>
        </p:nvSpPr>
        <p:spPr>
          <a:xfrm>
            <a:off x="-1811737" y="-702558"/>
            <a:ext cx="3725442" cy="3874015"/>
          </a:xfrm>
          <a:custGeom>
            <a:avLst/>
            <a:gdLst/>
            <a:ahLst/>
            <a:cxnLst/>
            <a:rect l="l" t="t" r="r" b="b"/>
            <a:pathLst>
              <a:path w="2334600" h="2579669" extrusionOk="0">
                <a:moveTo>
                  <a:pt x="0" y="0"/>
                </a:moveTo>
                <a:lnTo>
                  <a:pt x="2334600" y="0"/>
                </a:lnTo>
                <a:lnTo>
                  <a:pt x="2334600" y="2579669"/>
                </a:lnTo>
                <a:lnTo>
                  <a:pt x="0" y="2579669"/>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2" name="Google Shape;142;p4"/>
          <p:cNvSpPr/>
          <p:nvPr/>
        </p:nvSpPr>
        <p:spPr>
          <a:xfrm rot="-1076314">
            <a:off x="16328413" y="6673886"/>
            <a:ext cx="2304143" cy="4352951"/>
          </a:xfrm>
          <a:custGeom>
            <a:avLst/>
            <a:gdLst/>
            <a:ahLst/>
            <a:cxnLst/>
            <a:rect l="l" t="t" r="r" b="b"/>
            <a:pathLst>
              <a:path w="780350" h="2579669" extrusionOk="0">
                <a:moveTo>
                  <a:pt x="0" y="0"/>
                </a:moveTo>
                <a:lnTo>
                  <a:pt x="780349" y="0"/>
                </a:lnTo>
                <a:lnTo>
                  <a:pt x="780349" y="2579669"/>
                </a:lnTo>
                <a:lnTo>
                  <a:pt x="0" y="2579669"/>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43" name="Google Shape;143;p4" descr="Tự hào thanh niên Việt Nam - Báo Nam Định điện tử"/>
          <p:cNvPicPr preferRelativeResize="0"/>
          <p:nvPr/>
        </p:nvPicPr>
        <p:blipFill rotWithShape="1">
          <a:blip r:embed="rId11">
            <a:alphaModFix/>
          </a:blip>
          <a:srcRect/>
          <a:stretch/>
        </p:blipFill>
        <p:spPr>
          <a:xfrm>
            <a:off x="170997" y="2537974"/>
            <a:ext cx="5686853" cy="3198855"/>
          </a:xfrm>
          <a:prstGeom prst="ellipse">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17"/>
          <p:cNvSpPr/>
          <p:nvPr/>
        </p:nvSpPr>
        <p:spPr>
          <a:xfrm rot="1010415">
            <a:off x="-897725" y="1223554"/>
            <a:ext cx="2345525" cy="4898990"/>
          </a:xfrm>
          <a:custGeom>
            <a:avLst/>
            <a:gdLst/>
            <a:ahLst/>
            <a:cxnLst/>
            <a:rect l="l" t="t" r="r" b="b"/>
            <a:pathLst>
              <a:path w="838392" h="2579669" extrusionOk="0">
                <a:moveTo>
                  <a:pt x="0" y="0"/>
                </a:moveTo>
                <a:lnTo>
                  <a:pt x="838392" y="0"/>
                </a:lnTo>
                <a:lnTo>
                  <a:pt x="838392" y="2579669"/>
                </a:lnTo>
                <a:lnTo>
                  <a:pt x="0" y="2579669"/>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2" name="Google Shape;352;p17"/>
          <p:cNvSpPr txBox="1"/>
          <p:nvPr/>
        </p:nvSpPr>
        <p:spPr>
          <a:xfrm>
            <a:off x="4495800" y="266700"/>
            <a:ext cx="13487400" cy="1077218"/>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0000"/>
                </a:solidFill>
                <a:latin typeface="Arial"/>
                <a:ea typeface="Arial"/>
                <a:cs typeface="Arial"/>
                <a:sym typeface="Arial"/>
              </a:rPr>
              <a:t>Em đồng tình hay không đồng tình với những ý kiến nào dưới đây? Vì sao? </a:t>
            </a:r>
            <a:endParaRPr/>
          </a:p>
        </p:txBody>
      </p:sp>
      <p:sp>
        <p:nvSpPr>
          <p:cNvPr id="353" name="Google Shape;353;p17"/>
          <p:cNvSpPr txBox="1"/>
          <p:nvPr/>
        </p:nvSpPr>
        <p:spPr>
          <a:xfrm>
            <a:off x="-990600" y="0"/>
            <a:ext cx="6553200"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6000" b="0" i="0" u="none" strike="noStrike" cap="none">
                <a:solidFill>
                  <a:srgbClr val="31859B"/>
                </a:solidFill>
                <a:latin typeface="Arial"/>
                <a:ea typeface="Arial"/>
                <a:cs typeface="Arial"/>
                <a:sym typeface="Arial"/>
              </a:rPr>
              <a:t>Nhiệm vụ 1</a:t>
            </a:r>
            <a:endParaRPr/>
          </a:p>
        </p:txBody>
      </p:sp>
      <p:sp>
        <p:nvSpPr>
          <p:cNvPr id="354" name="Google Shape;354;p17"/>
          <p:cNvSpPr/>
          <p:nvPr/>
        </p:nvSpPr>
        <p:spPr>
          <a:xfrm>
            <a:off x="1050504" y="1503331"/>
            <a:ext cx="4359696" cy="4133710"/>
          </a:xfrm>
          <a:custGeom>
            <a:avLst/>
            <a:gdLst/>
            <a:ahLst/>
            <a:cxnLst/>
            <a:rect l="l" t="t" r="r" b="b"/>
            <a:pathLst>
              <a:path w="4147392" h="3691179" extrusionOk="0">
                <a:moveTo>
                  <a:pt x="0" y="0"/>
                </a:moveTo>
                <a:lnTo>
                  <a:pt x="4147393" y="0"/>
                </a:lnTo>
                <a:lnTo>
                  <a:pt x="4147393" y="3691179"/>
                </a:lnTo>
                <a:lnTo>
                  <a:pt x="0" y="369117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5" name="Google Shape;355;p17"/>
          <p:cNvSpPr/>
          <p:nvPr/>
        </p:nvSpPr>
        <p:spPr>
          <a:xfrm>
            <a:off x="4876800" y="5679086"/>
            <a:ext cx="4359696" cy="4133710"/>
          </a:xfrm>
          <a:custGeom>
            <a:avLst/>
            <a:gdLst/>
            <a:ahLst/>
            <a:cxnLst/>
            <a:rect l="l" t="t" r="r" b="b"/>
            <a:pathLst>
              <a:path w="4147392" h="3691179" extrusionOk="0">
                <a:moveTo>
                  <a:pt x="0" y="0"/>
                </a:moveTo>
                <a:lnTo>
                  <a:pt x="4147393" y="0"/>
                </a:lnTo>
                <a:lnTo>
                  <a:pt x="4147393" y="3691179"/>
                </a:lnTo>
                <a:lnTo>
                  <a:pt x="0" y="369117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6" name="Google Shape;356;p17"/>
          <p:cNvSpPr/>
          <p:nvPr/>
        </p:nvSpPr>
        <p:spPr>
          <a:xfrm>
            <a:off x="12268200" y="5637042"/>
            <a:ext cx="4740696" cy="4300130"/>
          </a:xfrm>
          <a:custGeom>
            <a:avLst/>
            <a:gdLst/>
            <a:ahLst/>
            <a:cxnLst/>
            <a:rect l="l" t="t" r="r" b="b"/>
            <a:pathLst>
              <a:path w="4147392" h="3691179" extrusionOk="0">
                <a:moveTo>
                  <a:pt x="0" y="0"/>
                </a:moveTo>
                <a:lnTo>
                  <a:pt x="4147393" y="0"/>
                </a:lnTo>
                <a:lnTo>
                  <a:pt x="4147393" y="3691179"/>
                </a:lnTo>
                <a:lnTo>
                  <a:pt x="0" y="369117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7" name="Google Shape;357;p17"/>
          <p:cNvSpPr/>
          <p:nvPr/>
        </p:nvSpPr>
        <p:spPr>
          <a:xfrm>
            <a:off x="8251371" y="1599681"/>
            <a:ext cx="4147392" cy="3691179"/>
          </a:xfrm>
          <a:custGeom>
            <a:avLst/>
            <a:gdLst/>
            <a:ahLst/>
            <a:cxnLst/>
            <a:rect l="l" t="t" r="r" b="b"/>
            <a:pathLst>
              <a:path w="4147392" h="3691179" extrusionOk="0">
                <a:moveTo>
                  <a:pt x="0" y="0"/>
                </a:moveTo>
                <a:lnTo>
                  <a:pt x="4147393" y="0"/>
                </a:lnTo>
                <a:lnTo>
                  <a:pt x="4147393" y="3691179"/>
                </a:lnTo>
                <a:lnTo>
                  <a:pt x="0" y="369117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8" name="Google Shape;358;p17"/>
          <p:cNvSpPr txBox="1"/>
          <p:nvPr/>
        </p:nvSpPr>
        <p:spPr>
          <a:xfrm>
            <a:off x="1250552" y="1789194"/>
            <a:ext cx="3959599" cy="325441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800" b="0" i="0" u="none" strike="noStrike" dirty="0">
                <a:solidFill>
                  <a:srgbClr val="231F20"/>
                </a:solidFill>
                <a:latin typeface="Calibri"/>
                <a:ea typeface="Calibri"/>
                <a:cs typeface="Calibri"/>
                <a:sym typeface="Calibri"/>
              </a:rPr>
              <a:t>a) </a:t>
            </a:r>
            <a:r>
              <a:rPr lang="en-US" sz="2800" b="0" i="0" u="none" strike="noStrike" dirty="0" err="1">
                <a:solidFill>
                  <a:srgbClr val="231F20"/>
                </a:solidFill>
                <a:latin typeface="Calibri"/>
                <a:ea typeface="Calibri"/>
                <a:cs typeface="Calibri"/>
                <a:sym typeface="Calibri"/>
              </a:rPr>
              <a:t>Sống</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có</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lí</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tưởng</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là</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biết</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xác</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định</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mục</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đích</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của</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bản</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thân</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và</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có</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hướng</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phấn</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đấu</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để</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thực</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hiện</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mục</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đích</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đó</a:t>
            </a:r>
            <a:r>
              <a:rPr lang="en-US" sz="2800" b="0" i="0" u="none" strike="noStrike" dirty="0">
                <a:solidFill>
                  <a:srgbClr val="231F20"/>
                </a:solidFill>
                <a:latin typeface="Calibri"/>
                <a:ea typeface="Calibri"/>
                <a:cs typeface="Calibri"/>
                <a:sym typeface="Calibri"/>
              </a:rPr>
              <a:t>. </a:t>
            </a:r>
            <a:endParaRPr sz="2800" dirty="0">
              <a:solidFill>
                <a:schemeClr val="dk1"/>
              </a:solidFill>
              <a:latin typeface="Calibri"/>
              <a:ea typeface="Calibri"/>
              <a:cs typeface="Calibri"/>
              <a:sym typeface="Calibri"/>
            </a:endParaRPr>
          </a:p>
        </p:txBody>
      </p:sp>
      <p:sp>
        <p:nvSpPr>
          <p:cNvPr id="359" name="Google Shape;359;p17"/>
          <p:cNvSpPr txBox="1"/>
          <p:nvPr/>
        </p:nvSpPr>
        <p:spPr>
          <a:xfrm>
            <a:off x="8527670" y="2212296"/>
            <a:ext cx="3740530" cy="260808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800" b="0" i="0" u="none" strike="noStrike">
                <a:solidFill>
                  <a:srgbClr val="231F20"/>
                </a:solidFill>
                <a:latin typeface="Calibri"/>
                <a:ea typeface="Calibri"/>
                <a:cs typeface="Calibri"/>
                <a:sym typeface="Calibri"/>
              </a:rPr>
              <a:t>b) Cho dù ở giai đoạn lịch sử nào thì lí tưởng của thanh niên cũng giống nhau. </a:t>
            </a:r>
            <a:endParaRPr sz="2800">
              <a:solidFill>
                <a:schemeClr val="dk1"/>
              </a:solidFill>
              <a:latin typeface="Calibri"/>
              <a:ea typeface="Calibri"/>
              <a:cs typeface="Calibri"/>
              <a:sym typeface="Calibri"/>
            </a:endParaRPr>
          </a:p>
        </p:txBody>
      </p:sp>
      <p:sp>
        <p:nvSpPr>
          <p:cNvPr id="360" name="Google Shape;360;p17"/>
          <p:cNvSpPr txBox="1"/>
          <p:nvPr/>
        </p:nvSpPr>
        <p:spPr>
          <a:xfrm>
            <a:off x="4876800" y="6041763"/>
            <a:ext cx="4147392" cy="3244158"/>
          </a:xfrm>
          <a:prstGeom prst="rect">
            <a:avLst/>
          </a:prstGeom>
          <a:noFill/>
          <a:ln>
            <a:noFill/>
          </a:ln>
        </p:spPr>
        <p:txBody>
          <a:bodyPr spcFirstLastPara="1" wrap="square" lIns="91425" tIns="45700" rIns="91425" bIns="45700" anchor="t" anchorCtr="0">
            <a:spAutoFit/>
          </a:bodyPr>
          <a:lstStyle/>
          <a:p>
            <a:pPr marL="329654" marR="88710" lvl="0" indent="-179959" algn="just" rtl="0">
              <a:lnSpc>
                <a:spcPct val="150000"/>
              </a:lnSpc>
              <a:spcBef>
                <a:spcPts val="0"/>
              </a:spcBef>
              <a:spcAft>
                <a:spcPts val="0"/>
              </a:spcAft>
              <a:buNone/>
            </a:pPr>
            <a:r>
              <a:rPr lang="en-US" sz="2800" b="0" i="0" u="none" strike="noStrike">
                <a:solidFill>
                  <a:srgbClr val="231F20"/>
                </a:solidFill>
                <a:latin typeface="Calibri"/>
                <a:ea typeface="Calibri"/>
                <a:cs typeface="Calibri"/>
                <a:sym typeface="Calibri"/>
              </a:rPr>
              <a:t>c) Sống có lí tưởng là cảm thấy hạnh phúc khi làm điều có ích cho cộng đồng,  quốc gia và nhân loại. </a:t>
            </a:r>
            <a:endParaRPr sz="2800" b="0">
              <a:solidFill>
                <a:schemeClr val="dk1"/>
              </a:solidFill>
              <a:latin typeface="Calibri"/>
              <a:ea typeface="Calibri"/>
              <a:cs typeface="Calibri"/>
              <a:sym typeface="Calibri"/>
            </a:endParaRPr>
          </a:p>
        </p:txBody>
      </p:sp>
      <p:sp>
        <p:nvSpPr>
          <p:cNvPr id="361" name="Google Shape;361;p17"/>
          <p:cNvSpPr txBox="1"/>
          <p:nvPr/>
        </p:nvSpPr>
        <p:spPr>
          <a:xfrm>
            <a:off x="12283440" y="6011878"/>
            <a:ext cx="4556760" cy="4549835"/>
          </a:xfrm>
          <a:prstGeom prst="rect">
            <a:avLst/>
          </a:prstGeom>
          <a:noFill/>
          <a:ln>
            <a:noFill/>
          </a:ln>
        </p:spPr>
        <p:txBody>
          <a:bodyPr spcFirstLastPara="1" wrap="square" lIns="91425" tIns="45700" rIns="91425" bIns="45700" anchor="t" anchorCtr="0">
            <a:spAutoFit/>
          </a:bodyPr>
          <a:lstStyle/>
          <a:p>
            <a:pPr marL="329654" marR="88379" lvl="0" indent="-175501" algn="just" rtl="0">
              <a:lnSpc>
                <a:spcPct val="150000"/>
              </a:lnSpc>
              <a:spcBef>
                <a:spcPts val="0"/>
              </a:spcBef>
              <a:spcAft>
                <a:spcPts val="0"/>
              </a:spcAft>
              <a:buNone/>
            </a:pPr>
            <a:r>
              <a:rPr lang="en-US" sz="2800" b="0" i="0" u="none" strike="noStrike">
                <a:solidFill>
                  <a:srgbClr val="231F20"/>
                </a:solidFill>
                <a:latin typeface="Calibri"/>
                <a:ea typeface="Calibri"/>
                <a:cs typeface="Calibri"/>
                <a:sym typeface="Calibri"/>
              </a:rPr>
              <a:t>d) Sống có lí tưởng là sống vì bản thân mình trước rồi mới quan tâm đến lợi ích của  người khác và xã hội. </a:t>
            </a:r>
            <a:endParaRPr sz="2800" b="0">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None/>
            </a:pPr>
            <a:br>
              <a:rPr lang="en-US" sz="2800">
                <a:solidFill>
                  <a:schemeClr val="dk1"/>
                </a:solidFill>
                <a:latin typeface="Calibri"/>
                <a:ea typeface="Calibri"/>
                <a:cs typeface="Calibri"/>
                <a:sym typeface="Calibri"/>
              </a:rPr>
            </a:br>
            <a:endParaRPr sz="2800">
              <a:solidFill>
                <a:schemeClr val="dk1"/>
              </a:solidFill>
              <a:latin typeface="Calibri"/>
              <a:ea typeface="Calibri"/>
              <a:cs typeface="Calibri"/>
              <a:sym typeface="Calibri"/>
            </a:endParaRPr>
          </a:p>
        </p:txBody>
      </p:sp>
      <p:sp>
        <p:nvSpPr>
          <p:cNvPr id="362" name="Google Shape;362;p17"/>
          <p:cNvSpPr/>
          <p:nvPr/>
        </p:nvSpPr>
        <p:spPr>
          <a:xfrm rot="1440119">
            <a:off x="-964629" y="4728260"/>
            <a:ext cx="2558712" cy="3815742"/>
          </a:xfrm>
          <a:custGeom>
            <a:avLst/>
            <a:gdLst/>
            <a:ahLst/>
            <a:cxnLst/>
            <a:rect l="l" t="t" r="r" b="b"/>
            <a:pathLst>
              <a:path w="1638090" h="2579669" extrusionOk="0">
                <a:moveTo>
                  <a:pt x="0" y="0"/>
                </a:moveTo>
                <a:lnTo>
                  <a:pt x="1638090" y="0"/>
                </a:lnTo>
                <a:lnTo>
                  <a:pt x="1638090" y="2579669"/>
                </a:lnTo>
                <a:lnTo>
                  <a:pt x="0" y="257966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3" name="Google Shape;363;p17"/>
          <p:cNvSpPr/>
          <p:nvPr/>
        </p:nvSpPr>
        <p:spPr>
          <a:xfrm rot="210538" flipH="1">
            <a:off x="-1621151" y="6708251"/>
            <a:ext cx="3401514" cy="4150837"/>
          </a:xfrm>
          <a:custGeom>
            <a:avLst/>
            <a:gdLst/>
            <a:ahLst/>
            <a:cxnLst/>
            <a:rect l="l" t="t" r="r" b="b"/>
            <a:pathLst>
              <a:path w="1405919" h="2579669" extrusionOk="0">
                <a:moveTo>
                  <a:pt x="0" y="0"/>
                </a:moveTo>
                <a:lnTo>
                  <a:pt x="1405920" y="0"/>
                </a:lnTo>
                <a:lnTo>
                  <a:pt x="1405920" y="2579668"/>
                </a:lnTo>
                <a:lnTo>
                  <a:pt x="0" y="257966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4" name="Google Shape;364;p17"/>
          <p:cNvSpPr/>
          <p:nvPr/>
        </p:nvSpPr>
        <p:spPr>
          <a:xfrm flipH="1">
            <a:off x="17258351" y="673365"/>
            <a:ext cx="2262328" cy="4898990"/>
          </a:xfrm>
          <a:custGeom>
            <a:avLst/>
            <a:gdLst/>
            <a:ahLst/>
            <a:cxnLst/>
            <a:rect l="l" t="t" r="r" b="b"/>
            <a:pathLst>
              <a:path w="838392" h="2579669" extrusionOk="0">
                <a:moveTo>
                  <a:pt x="0" y="0"/>
                </a:moveTo>
                <a:lnTo>
                  <a:pt x="838392" y="0"/>
                </a:lnTo>
                <a:lnTo>
                  <a:pt x="838392" y="2579669"/>
                </a:lnTo>
                <a:lnTo>
                  <a:pt x="0" y="2579669"/>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5" name="Google Shape;365;p17"/>
          <p:cNvSpPr/>
          <p:nvPr/>
        </p:nvSpPr>
        <p:spPr>
          <a:xfrm rot="429704" flipH="1">
            <a:off x="17104344" y="3823185"/>
            <a:ext cx="2467953" cy="3815742"/>
          </a:xfrm>
          <a:custGeom>
            <a:avLst/>
            <a:gdLst/>
            <a:ahLst/>
            <a:cxnLst/>
            <a:rect l="l" t="t" r="r" b="b"/>
            <a:pathLst>
              <a:path w="1638090" h="2579669" extrusionOk="0">
                <a:moveTo>
                  <a:pt x="0" y="0"/>
                </a:moveTo>
                <a:lnTo>
                  <a:pt x="1638090" y="0"/>
                </a:lnTo>
                <a:lnTo>
                  <a:pt x="1638090" y="2579669"/>
                </a:lnTo>
                <a:lnTo>
                  <a:pt x="0" y="257966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6" name="Google Shape;366;p17"/>
          <p:cNvSpPr/>
          <p:nvPr/>
        </p:nvSpPr>
        <p:spPr>
          <a:xfrm rot="-799877">
            <a:off x="17329186" y="6566231"/>
            <a:ext cx="3280860" cy="4150837"/>
          </a:xfrm>
          <a:custGeom>
            <a:avLst/>
            <a:gdLst/>
            <a:ahLst/>
            <a:cxnLst/>
            <a:rect l="l" t="t" r="r" b="b"/>
            <a:pathLst>
              <a:path w="1405919" h="2579669" extrusionOk="0">
                <a:moveTo>
                  <a:pt x="0" y="0"/>
                </a:moveTo>
                <a:lnTo>
                  <a:pt x="1405920" y="0"/>
                </a:lnTo>
                <a:lnTo>
                  <a:pt x="1405920" y="2579668"/>
                </a:lnTo>
                <a:lnTo>
                  <a:pt x="0" y="257966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67" name="Google Shape;367;p17" descr="19,200+ Student Thinking Stock Illustrations, Royalty-Free Vector Graphics  &amp; Clip Art - iStock | College student thinking, High school student thinking,  Young student thinking"/>
          <p:cNvPicPr preferRelativeResize="0"/>
          <p:nvPr/>
        </p:nvPicPr>
        <p:blipFill rotWithShape="1">
          <a:blip r:embed="rId7">
            <a:alphaModFix/>
          </a:blip>
          <a:srcRect/>
          <a:stretch/>
        </p:blipFill>
        <p:spPr>
          <a:xfrm>
            <a:off x="13357423" y="1374297"/>
            <a:ext cx="4636465" cy="463646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18"/>
          <p:cNvSpPr/>
          <p:nvPr/>
        </p:nvSpPr>
        <p:spPr>
          <a:xfrm rot="1010415">
            <a:off x="-897725" y="1223554"/>
            <a:ext cx="2345525" cy="4898990"/>
          </a:xfrm>
          <a:custGeom>
            <a:avLst/>
            <a:gdLst/>
            <a:ahLst/>
            <a:cxnLst/>
            <a:rect l="l" t="t" r="r" b="b"/>
            <a:pathLst>
              <a:path w="838392" h="2579669" extrusionOk="0">
                <a:moveTo>
                  <a:pt x="0" y="0"/>
                </a:moveTo>
                <a:lnTo>
                  <a:pt x="838392" y="0"/>
                </a:lnTo>
                <a:lnTo>
                  <a:pt x="838392" y="2579669"/>
                </a:lnTo>
                <a:lnTo>
                  <a:pt x="0" y="2579669"/>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3" name="Google Shape;373;p18"/>
          <p:cNvSpPr txBox="1"/>
          <p:nvPr/>
        </p:nvSpPr>
        <p:spPr>
          <a:xfrm>
            <a:off x="3890313" y="204998"/>
            <a:ext cx="3923297"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600" b="1" i="0" u="none" strike="noStrike" cap="none">
                <a:solidFill>
                  <a:srgbClr val="0070C0"/>
                </a:solidFill>
                <a:latin typeface="Arial"/>
                <a:ea typeface="Arial"/>
                <a:cs typeface="Arial"/>
                <a:sym typeface="Arial"/>
              </a:rPr>
              <a:t>Gợi ý trả lời:</a:t>
            </a:r>
            <a:endParaRPr sz="3600" b="1" i="0" u="none" strike="noStrike" cap="none">
              <a:solidFill>
                <a:srgbClr val="0070C0"/>
              </a:solidFill>
              <a:latin typeface="Arial"/>
              <a:ea typeface="Arial"/>
              <a:cs typeface="Arial"/>
              <a:sym typeface="Arial"/>
            </a:endParaRPr>
          </a:p>
        </p:txBody>
      </p:sp>
      <p:sp>
        <p:nvSpPr>
          <p:cNvPr id="374" name="Google Shape;374;p18"/>
          <p:cNvSpPr txBox="1"/>
          <p:nvPr/>
        </p:nvSpPr>
        <p:spPr>
          <a:xfrm>
            <a:off x="-990600" y="0"/>
            <a:ext cx="6553200"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6000" b="0" i="0" u="none" strike="noStrike" cap="none">
                <a:solidFill>
                  <a:srgbClr val="31859B"/>
                </a:solidFill>
                <a:latin typeface="Arial"/>
                <a:ea typeface="Arial"/>
                <a:cs typeface="Arial"/>
                <a:sym typeface="Arial"/>
              </a:rPr>
              <a:t>Nhiệm vụ 1</a:t>
            </a:r>
            <a:endParaRPr/>
          </a:p>
        </p:txBody>
      </p:sp>
      <p:sp>
        <p:nvSpPr>
          <p:cNvPr id="375" name="Google Shape;375;p18"/>
          <p:cNvSpPr/>
          <p:nvPr/>
        </p:nvSpPr>
        <p:spPr>
          <a:xfrm>
            <a:off x="1050504" y="1503331"/>
            <a:ext cx="4359696" cy="4133710"/>
          </a:xfrm>
          <a:custGeom>
            <a:avLst/>
            <a:gdLst/>
            <a:ahLst/>
            <a:cxnLst/>
            <a:rect l="l" t="t" r="r" b="b"/>
            <a:pathLst>
              <a:path w="4147392" h="3691179" extrusionOk="0">
                <a:moveTo>
                  <a:pt x="0" y="0"/>
                </a:moveTo>
                <a:lnTo>
                  <a:pt x="4147393" y="0"/>
                </a:lnTo>
                <a:lnTo>
                  <a:pt x="4147393" y="3691179"/>
                </a:lnTo>
                <a:lnTo>
                  <a:pt x="0" y="369117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6" name="Google Shape;376;p18"/>
          <p:cNvSpPr/>
          <p:nvPr/>
        </p:nvSpPr>
        <p:spPr>
          <a:xfrm>
            <a:off x="4876800" y="5679086"/>
            <a:ext cx="4359696" cy="4133710"/>
          </a:xfrm>
          <a:custGeom>
            <a:avLst/>
            <a:gdLst/>
            <a:ahLst/>
            <a:cxnLst/>
            <a:rect l="l" t="t" r="r" b="b"/>
            <a:pathLst>
              <a:path w="4147392" h="3691179" extrusionOk="0">
                <a:moveTo>
                  <a:pt x="0" y="0"/>
                </a:moveTo>
                <a:lnTo>
                  <a:pt x="4147393" y="0"/>
                </a:lnTo>
                <a:lnTo>
                  <a:pt x="4147393" y="3691179"/>
                </a:lnTo>
                <a:lnTo>
                  <a:pt x="0" y="369117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7" name="Google Shape;377;p18"/>
          <p:cNvSpPr/>
          <p:nvPr/>
        </p:nvSpPr>
        <p:spPr>
          <a:xfrm>
            <a:off x="12268200" y="5637042"/>
            <a:ext cx="4740696" cy="4300130"/>
          </a:xfrm>
          <a:custGeom>
            <a:avLst/>
            <a:gdLst/>
            <a:ahLst/>
            <a:cxnLst/>
            <a:rect l="l" t="t" r="r" b="b"/>
            <a:pathLst>
              <a:path w="4147392" h="3691179" extrusionOk="0">
                <a:moveTo>
                  <a:pt x="0" y="0"/>
                </a:moveTo>
                <a:lnTo>
                  <a:pt x="4147393" y="0"/>
                </a:lnTo>
                <a:lnTo>
                  <a:pt x="4147393" y="3691179"/>
                </a:lnTo>
                <a:lnTo>
                  <a:pt x="0" y="369117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8" name="Google Shape;378;p18"/>
          <p:cNvSpPr/>
          <p:nvPr/>
        </p:nvSpPr>
        <p:spPr>
          <a:xfrm>
            <a:off x="8251371" y="1599681"/>
            <a:ext cx="4147392" cy="3691179"/>
          </a:xfrm>
          <a:custGeom>
            <a:avLst/>
            <a:gdLst/>
            <a:ahLst/>
            <a:cxnLst/>
            <a:rect l="l" t="t" r="r" b="b"/>
            <a:pathLst>
              <a:path w="4147392" h="3691179" extrusionOk="0">
                <a:moveTo>
                  <a:pt x="0" y="0"/>
                </a:moveTo>
                <a:lnTo>
                  <a:pt x="4147393" y="0"/>
                </a:lnTo>
                <a:lnTo>
                  <a:pt x="4147393" y="3691179"/>
                </a:lnTo>
                <a:lnTo>
                  <a:pt x="0" y="369117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9" name="Google Shape;379;p18"/>
          <p:cNvSpPr txBox="1"/>
          <p:nvPr/>
        </p:nvSpPr>
        <p:spPr>
          <a:xfrm>
            <a:off x="1250552" y="1789194"/>
            <a:ext cx="3959599" cy="325441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800" b="0" i="0" u="none" strike="noStrike" dirty="0">
                <a:solidFill>
                  <a:srgbClr val="231F20"/>
                </a:solidFill>
                <a:latin typeface="Calibri"/>
                <a:ea typeface="Calibri"/>
                <a:cs typeface="Calibri"/>
                <a:sym typeface="Calibri"/>
              </a:rPr>
              <a:t>a) </a:t>
            </a:r>
            <a:r>
              <a:rPr lang="en-US" sz="2800" b="0" i="0" u="none" strike="noStrike" dirty="0" err="1">
                <a:solidFill>
                  <a:srgbClr val="231F20"/>
                </a:solidFill>
                <a:latin typeface="Calibri"/>
                <a:ea typeface="Calibri"/>
                <a:cs typeface="Calibri"/>
                <a:sym typeface="Calibri"/>
              </a:rPr>
              <a:t>Sống</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có</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lí</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tưởng</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là</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biết</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xác</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định</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mục</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đích</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của</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bản</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thân</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và</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có</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hướng</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phấn</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đấu</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để</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thực</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hiện</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mục</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đích</a:t>
            </a:r>
            <a:r>
              <a:rPr lang="en-US" sz="2800" b="0" i="0" u="none" strike="noStrike" dirty="0">
                <a:solidFill>
                  <a:srgbClr val="231F20"/>
                </a:solidFill>
                <a:latin typeface="Calibri"/>
                <a:ea typeface="Calibri"/>
                <a:cs typeface="Calibri"/>
                <a:sym typeface="Calibri"/>
              </a:rPr>
              <a:t> </a:t>
            </a:r>
            <a:r>
              <a:rPr lang="en-US" sz="2800" b="0" i="0" u="none" strike="noStrike" dirty="0" err="1">
                <a:solidFill>
                  <a:srgbClr val="231F20"/>
                </a:solidFill>
                <a:latin typeface="Calibri"/>
                <a:ea typeface="Calibri"/>
                <a:cs typeface="Calibri"/>
                <a:sym typeface="Calibri"/>
              </a:rPr>
              <a:t>đó</a:t>
            </a:r>
            <a:r>
              <a:rPr lang="en-US" sz="2800" b="0" i="0" u="none" strike="noStrike" dirty="0">
                <a:solidFill>
                  <a:srgbClr val="231F20"/>
                </a:solidFill>
                <a:latin typeface="Calibri"/>
                <a:ea typeface="Calibri"/>
                <a:cs typeface="Calibri"/>
                <a:sym typeface="Calibri"/>
              </a:rPr>
              <a:t>. </a:t>
            </a:r>
            <a:endParaRPr sz="2800" dirty="0">
              <a:solidFill>
                <a:schemeClr val="dk1"/>
              </a:solidFill>
              <a:latin typeface="Calibri"/>
              <a:ea typeface="Calibri"/>
              <a:cs typeface="Calibri"/>
              <a:sym typeface="Calibri"/>
            </a:endParaRPr>
          </a:p>
        </p:txBody>
      </p:sp>
      <p:sp>
        <p:nvSpPr>
          <p:cNvPr id="380" name="Google Shape;380;p18"/>
          <p:cNvSpPr txBox="1"/>
          <p:nvPr/>
        </p:nvSpPr>
        <p:spPr>
          <a:xfrm>
            <a:off x="8527670" y="2212296"/>
            <a:ext cx="3740530" cy="260808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800" b="0" i="0" u="none" strike="noStrike">
                <a:solidFill>
                  <a:srgbClr val="231F20"/>
                </a:solidFill>
                <a:latin typeface="Calibri"/>
                <a:ea typeface="Calibri"/>
                <a:cs typeface="Calibri"/>
                <a:sym typeface="Calibri"/>
              </a:rPr>
              <a:t>b) Cho dù ở giai đoạn lịch sử nào thì lí tưởng của thanh niên cũng giống nhau. </a:t>
            </a:r>
            <a:endParaRPr sz="2800">
              <a:solidFill>
                <a:schemeClr val="dk1"/>
              </a:solidFill>
              <a:latin typeface="Calibri"/>
              <a:ea typeface="Calibri"/>
              <a:cs typeface="Calibri"/>
              <a:sym typeface="Calibri"/>
            </a:endParaRPr>
          </a:p>
        </p:txBody>
      </p:sp>
      <p:sp>
        <p:nvSpPr>
          <p:cNvPr id="381" name="Google Shape;381;p18"/>
          <p:cNvSpPr txBox="1"/>
          <p:nvPr/>
        </p:nvSpPr>
        <p:spPr>
          <a:xfrm>
            <a:off x="4876800" y="6041763"/>
            <a:ext cx="4147392" cy="3244158"/>
          </a:xfrm>
          <a:prstGeom prst="rect">
            <a:avLst/>
          </a:prstGeom>
          <a:noFill/>
          <a:ln>
            <a:noFill/>
          </a:ln>
        </p:spPr>
        <p:txBody>
          <a:bodyPr spcFirstLastPara="1" wrap="square" lIns="91425" tIns="45700" rIns="91425" bIns="45700" anchor="t" anchorCtr="0">
            <a:spAutoFit/>
          </a:bodyPr>
          <a:lstStyle/>
          <a:p>
            <a:pPr marL="329654" marR="88710" lvl="0" indent="-179959" algn="just" rtl="0">
              <a:lnSpc>
                <a:spcPct val="150000"/>
              </a:lnSpc>
              <a:spcBef>
                <a:spcPts val="0"/>
              </a:spcBef>
              <a:spcAft>
                <a:spcPts val="0"/>
              </a:spcAft>
              <a:buNone/>
            </a:pPr>
            <a:r>
              <a:rPr lang="en-US" sz="2800" b="0" i="0" u="none" strike="noStrike">
                <a:solidFill>
                  <a:srgbClr val="231F20"/>
                </a:solidFill>
                <a:latin typeface="Calibri"/>
                <a:ea typeface="Calibri"/>
                <a:cs typeface="Calibri"/>
                <a:sym typeface="Calibri"/>
              </a:rPr>
              <a:t>c) Sống có lí tưởng là cảm thấy hạnh phúc khi làm điều có ích cho cộng đồng,  quốc gia và nhân loại. </a:t>
            </a:r>
            <a:endParaRPr sz="2800" b="0">
              <a:solidFill>
                <a:schemeClr val="dk1"/>
              </a:solidFill>
              <a:latin typeface="Calibri"/>
              <a:ea typeface="Calibri"/>
              <a:cs typeface="Calibri"/>
              <a:sym typeface="Calibri"/>
            </a:endParaRPr>
          </a:p>
        </p:txBody>
      </p:sp>
      <p:sp>
        <p:nvSpPr>
          <p:cNvPr id="382" name="Google Shape;382;p18"/>
          <p:cNvSpPr txBox="1"/>
          <p:nvPr/>
        </p:nvSpPr>
        <p:spPr>
          <a:xfrm>
            <a:off x="12283440" y="6011878"/>
            <a:ext cx="4556760" cy="4549835"/>
          </a:xfrm>
          <a:prstGeom prst="rect">
            <a:avLst/>
          </a:prstGeom>
          <a:noFill/>
          <a:ln>
            <a:noFill/>
          </a:ln>
        </p:spPr>
        <p:txBody>
          <a:bodyPr spcFirstLastPara="1" wrap="square" lIns="91425" tIns="45700" rIns="91425" bIns="45700" anchor="t" anchorCtr="0">
            <a:spAutoFit/>
          </a:bodyPr>
          <a:lstStyle/>
          <a:p>
            <a:pPr marL="329654" marR="88379" lvl="0" indent="-175501" algn="just" rtl="0">
              <a:lnSpc>
                <a:spcPct val="150000"/>
              </a:lnSpc>
              <a:spcBef>
                <a:spcPts val="0"/>
              </a:spcBef>
              <a:spcAft>
                <a:spcPts val="0"/>
              </a:spcAft>
              <a:buNone/>
            </a:pPr>
            <a:r>
              <a:rPr lang="en-US" sz="2800" b="0" i="0" u="none" strike="noStrike">
                <a:solidFill>
                  <a:srgbClr val="231F20"/>
                </a:solidFill>
                <a:latin typeface="Calibri"/>
                <a:ea typeface="Calibri"/>
                <a:cs typeface="Calibri"/>
                <a:sym typeface="Calibri"/>
              </a:rPr>
              <a:t>d) Sống có lí tưởng là sống vì bản thân mình trước rồi mới quan tâm đến lợi ích của  người khác và xã hội. </a:t>
            </a:r>
            <a:endParaRPr sz="2800" b="0">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None/>
            </a:pPr>
            <a:br>
              <a:rPr lang="en-US" sz="2800">
                <a:solidFill>
                  <a:schemeClr val="dk1"/>
                </a:solidFill>
                <a:latin typeface="Calibri"/>
                <a:ea typeface="Calibri"/>
                <a:cs typeface="Calibri"/>
                <a:sym typeface="Calibri"/>
              </a:rPr>
            </a:br>
            <a:endParaRPr sz="2800">
              <a:solidFill>
                <a:schemeClr val="dk1"/>
              </a:solidFill>
              <a:latin typeface="Calibri"/>
              <a:ea typeface="Calibri"/>
              <a:cs typeface="Calibri"/>
              <a:sym typeface="Calibri"/>
            </a:endParaRPr>
          </a:p>
        </p:txBody>
      </p:sp>
      <p:sp>
        <p:nvSpPr>
          <p:cNvPr id="383" name="Google Shape;383;p18"/>
          <p:cNvSpPr/>
          <p:nvPr/>
        </p:nvSpPr>
        <p:spPr>
          <a:xfrm rot="1440119">
            <a:off x="-964629" y="4728260"/>
            <a:ext cx="2558712" cy="3815742"/>
          </a:xfrm>
          <a:custGeom>
            <a:avLst/>
            <a:gdLst/>
            <a:ahLst/>
            <a:cxnLst/>
            <a:rect l="l" t="t" r="r" b="b"/>
            <a:pathLst>
              <a:path w="1638090" h="2579669" extrusionOk="0">
                <a:moveTo>
                  <a:pt x="0" y="0"/>
                </a:moveTo>
                <a:lnTo>
                  <a:pt x="1638090" y="0"/>
                </a:lnTo>
                <a:lnTo>
                  <a:pt x="1638090" y="2579669"/>
                </a:lnTo>
                <a:lnTo>
                  <a:pt x="0" y="257966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4" name="Google Shape;384;p18"/>
          <p:cNvSpPr/>
          <p:nvPr/>
        </p:nvSpPr>
        <p:spPr>
          <a:xfrm rot="210538" flipH="1">
            <a:off x="-1621151" y="6708251"/>
            <a:ext cx="3401514" cy="4150837"/>
          </a:xfrm>
          <a:custGeom>
            <a:avLst/>
            <a:gdLst/>
            <a:ahLst/>
            <a:cxnLst/>
            <a:rect l="l" t="t" r="r" b="b"/>
            <a:pathLst>
              <a:path w="1405919" h="2579669" extrusionOk="0">
                <a:moveTo>
                  <a:pt x="0" y="0"/>
                </a:moveTo>
                <a:lnTo>
                  <a:pt x="1405920" y="0"/>
                </a:lnTo>
                <a:lnTo>
                  <a:pt x="1405920" y="2579668"/>
                </a:lnTo>
                <a:lnTo>
                  <a:pt x="0" y="257966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5" name="Google Shape;385;p18"/>
          <p:cNvSpPr/>
          <p:nvPr/>
        </p:nvSpPr>
        <p:spPr>
          <a:xfrm flipH="1">
            <a:off x="17258351" y="673365"/>
            <a:ext cx="2262328" cy="4898990"/>
          </a:xfrm>
          <a:custGeom>
            <a:avLst/>
            <a:gdLst/>
            <a:ahLst/>
            <a:cxnLst/>
            <a:rect l="l" t="t" r="r" b="b"/>
            <a:pathLst>
              <a:path w="838392" h="2579669" extrusionOk="0">
                <a:moveTo>
                  <a:pt x="0" y="0"/>
                </a:moveTo>
                <a:lnTo>
                  <a:pt x="838392" y="0"/>
                </a:lnTo>
                <a:lnTo>
                  <a:pt x="838392" y="2579669"/>
                </a:lnTo>
                <a:lnTo>
                  <a:pt x="0" y="2579669"/>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6" name="Google Shape;386;p18"/>
          <p:cNvSpPr/>
          <p:nvPr/>
        </p:nvSpPr>
        <p:spPr>
          <a:xfrm rot="429704" flipH="1">
            <a:off x="17104344" y="3823185"/>
            <a:ext cx="2467953" cy="3815742"/>
          </a:xfrm>
          <a:custGeom>
            <a:avLst/>
            <a:gdLst/>
            <a:ahLst/>
            <a:cxnLst/>
            <a:rect l="l" t="t" r="r" b="b"/>
            <a:pathLst>
              <a:path w="1638090" h="2579669" extrusionOk="0">
                <a:moveTo>
                  <a:pt x="0" y="0"/>
                </a:moveTo>
                <a:lnTo>
                  <a:pt x="1638090" y="0"/>
                </a:lnTo>
                <a:lnTo>
                  <a:pt x="1638090" y="2579669"/>
                </a:lnTo>
                <a:lnTo>
                  <a:pt x="0" y="257966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7" name="Google Shape;387;p18"/>
          <p:cNvSpPr/>
          <p:nvPr/>
        </p:nvSpPr>
        <p:spPr>
          <a:xfrm rot="-799877">
            <a:off x="17329186" y="6566231"/>
            <a:ext cx="3280860" cy="4150837"/>
          </a:xfrm>
          <a:custGeom>
            <a:avLst/>
            <a:gdLst/>
            <a:ahLst/>
            <a:cxnLst/>
            <a:rect l="l" t="t" r="r" b="b"/>
            <a:pathLst>
              <a:path w="1405919" h="2579669" extrusionOk="0">
                <a:moveTo>
                  <a:pt x="0" y="0"/>
                </a:moveTo>
                <a:lnTo>
                  <a:pt x="1405920" y="0"/>
                </a:lnTo>
                <a:lnTo>
                  <a:pt x="1405920" y="2579668"/>
                </a:lnTo>
                <a:lnTo>
                  <a:pt x="0" y="257966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8" name="Google Shape;388;p18"/>
          <p:cNvSpPr txBox="1"/>
          <p:nvPr/>
        </p:nvSpPr>
        <p:spPr>
          <a:xfrm>
            <a:off x="887278" y="1671607"/>
            <a:ext cx="4538162" cy="3900748"/>
          </a:xfrm>
          <a:prstGeom prst="rect">
            <a:avLst/>
          </a:prstGeom>
          <a:solidFill>
            <a:srgbClr val="D6E3BC"/>
          </a:solidFill>
          <a:ln w="381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800" dirty="0">
                <a:solidFill>
                  <a:schemeClr val="dk1"/>
                </a:solidFill>
                <a:latin typeface="Arial"/>
                <a:ea typeface="Arial"/>
                <a:cs typeface="Arial"/>
                <a:sym typeface="Arial"/>
              </a:rPr>
              <a:t>a. </a:t>
            </a:r>
            <a:r>
              <a:rPr lang="en-US" sz="2800" dirty="0" err="1">
                <a:solidFill>
                  <a:schemeClr val="dk1"/>
                </a:solidFill>
                <a:latin typeface="Calibri"/>
                <a:ea typeface="Calibri"/>
                <a:cs typeface="Calibri"/>
                <a:sym typeface="Calibri"/>
              </a:rPr>
              <a:t>Đồng</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tình</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Vì</a:t>
            </a:r>
            <a:r>
              <a:rPr lang="en-US" sz="2800" dirty="0">
                <a:solidFill>
                  <a:schemeClr val="dk1"/>
                </a:solidFill>
                <a:latin typeface="Calibri"/>
                <a:ea typeface="Calibri"/>
                <a:cs typeface="Calibri"/>
                <a:sym typeface="Calibri"/>
              </a:rPr>
              <a:t> ý </a:t>
            </a:r>
            <a:r>
              <a:rPr lang="en-US" sz="2800" dirty="0" err="1">
                <a:solidFill>
                  <a:schemeClr val="dk1"/>
                </a:solidFill>
                <a:latin typeface="Calibri"/>
                <a:ea typeface="Calibri"/>
                <a:cs typeface="Calibri"/>
                <a:sym typeface="Calibri"/>
              </a:rPr>
              <a:t>kiến</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đã</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xác</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định</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được</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mục</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đích</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cao</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đẹp</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và</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xây</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dựng</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được</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kế</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hoạch</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hành</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động</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của</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bản</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thân</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phấn</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đấu</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để</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đạt</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được</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mục</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đích</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đó</a:t>
            </a:r>
            <a:r>
              <a:rPr lang="en-US" sz="2800" dirty="0">
                <a:solidFill>
                  <a:schemeClr val="dk1"/>
                </a:solidFill>
                <a:latin typeface="Calibri"/>
                <a:ea typeface="Calibri"/>
                <a:cs typeface="Calibri"/>
                <a:sym typeface="Calibri"/>
              </a:rPr>
              <a:t>.</a:t>
            </a:r>
            <a:endParaRPr sz="2800" dirty="0">
              <a:solidFill>
                <a:schemeClr val="dk1"/>
              </a:solidFill>
              <a:latin typeface="Calibri"/>
              <a:ea typeface="Calibri"/>
              <a:cs typeface="Calibri"/>
              <a:sym typeface="Calibri"/>
            </a:endParaRPr>
          </a:p>
        </p:txBody>
      </p:sp>
      <p:sp>
        <p:nvSpPr>
          <p:cNvPr id="389" name="Google Shape;389;p18"/>
          <p:cNvSpPr txBox="1"/>
          <p:nvPr/>
        </p:nvSpPr>
        <p:spPr>
          <a:xfrm>
            <a:off x="8236131" y="1917621"/>
            <a:ext cx="4147392" cy="3244158"/>
          </a:xfrm>
          <a:prstGeom prst="rect">
            <a:avLst/>
          </a:prstGeom>
          <a:solidFill>
            <a:srgbClr val="FDE9D8"/>
          </a:solidFill>
          <a:ln w="381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800">
                <a:solidFill>
                  <a:schemeClr val="dk1"/>
                </a:solidFill>
                <a:latin typeface="Arial"/>
                <a:ea typeface="Arial"/>
                <a:cs typeface="Arial"/>
                <a:sym typeface="Arial"/>
              </a:rPr>
              <a:t>b. </a:t>
            </a:r>
            <a:r>
              <a:rPr lang="en-US" sz="2800">
                <a:solidFill>
                  <a:schemeClr val="dk1"/>
                </a:solidFill>
                <a:latin typeface="Calibri"/>
                <a:ea typeface="Calibri"/>
                <a:cs typeface="Calibri"/>
                <a:sym typeface="Calibri"/>
              </a:rPr>
              <a:t>Không đồng tình. Vì ở mỗi thời kì và giai đoạn lịch sử khác nhau thì thanh niên sẽ có lí tưởng sống khác nhau.</a:t>
            </a:r>
            <a:endParaRPr/>
          </a:p>
        </p:txBody>
      </p:sp>
      <p:sp>
        <p:nvSpPr>
          <p:cNvPr id="390" name="Google Shape;390;p18"/>
          <p:cNvSpPr txBox="1"/>
          <p:nvPr/>
        </p:nvSpPr>
        <p:spPr>
          <a:xfrm>
            <a:off x="4840885" y="6093480"/>
            <a:ext cx="4359696" cy="3244158"/>
          </a:xfrm>
          <a:prstGeom prst="rect">
            <a:avLst/>
          </a:prstGeom>
          <a:solidFill>
            <a:srgbClr val="D6E3BC"/>
          </a:solidFill>
          <a:ln w="381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800">
                <a:solidFill>
                  <a:schemeClr val="dk1"/>
                </a:solidFill>
                <a:latin typeface="Calibri"/>
                <a:ea typeface="Calibri"/>
                <a:cs typeface="Calibri"/>
                <a:sym typeface="Calibri"/>
              </a:rPr>
              <a:t>c. Đồng tình. Vì ý kiến này đã đề cập đến một trong những ý nghĩa vô cùng cao quý mà việc sống có lí tưởng đem lại.</a:t>
            </a:r>
            <a:endParaRPr/>
          </a:p>
        </p:txBody>
      </p:sp>
      <p:sp>
        <p:nvSpPr>
          <p:cNvPr id="391" name="Google Shape;391;p18"/>
          <p:cNvSpPr txBox="1"/>
          <p:nvPr/>
        </p:nvSpPr>
        <p:spPr>
          <a:xfrm>
            <a:off x="12283440" y="5929625"/>
            <a:ext cx="4709193" cy="3890489"/>
          </a:xfrm>
          <a:prstGeom prst="rect">
            <a:avLst/>
          </a:prstGeom>
          <a:solidFill>
            <a:srgbClr val="FDE9D8"/>
          </a:solidFill>
          <a:ln w="381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800">
                <a:solidFill>
                  <a:schemeClr val="dk1"/>
                </a:solidFill>
                <a:latin typeface="Calibri"/>
                <a:ea typeface="Calibri"/>
                <a:cs typeface="Calibri"/>
                <a:sym typeface="Calibri"/>
              </a:rPr>
              <a:t>d. Không đồng tình. Vì người sống có lí tưởng là không chỉ sống cho bản thân mình mà còn sống vì lợi ích chung của cộng đồng, quốc gia và nhân loại.</a:t>
            </a:r>
            <a:endParaRPr/>
          </a:p>
        </p:txBody>
      </p:sp>
      <p:sp>
        <p:nvSpPr>
          <p:cNvPr id="392" name="Google Shape;392;p18"/>
          <p:cNvSpPr/>
          <p:nvPr/>
        </p:nvSpPr>
        <p:spPr>
          <a:xfrm>
            <a:off x="523778" y="6085486"/>
            <a:ext cx="4041539" cy="3947780"/>
          </a:xfrm>
          <a:custGeom>
            <a:avLst/>
            <a:gdLst/>
            <a:ahLst/>
            <a:cxnLst/>
            <a:rect l="l" t="t" r="r" b="b"/>
            <a:pathLst>
              <a:path w="5847541" h="6551867" extrusionOk="0">
                <a:moveTo>
                  <a:pt x="0" y="0"/>
                </a:moveTo>
                <a:lnTo>
                  <a:pt x="5847542" y="0"/>
                </a:lnTo>
                <a:lnTo>
                  <a:pt x="5847542" y="6551868"/>
                </a:lnTo>
                <a:lnTo>
                  <a:pt x="0" y="6551868"/>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93" name="Google Shape;393;p18" descr="Cute, cartoon, student, child ,thinking and lamp Stock Illustration | Adobe  Stock"/>
          <p:cNvPicPr preferRelativeResize="0"/>
          <p:nvPr/>
        </p:nvPicPr>
        <p:blipFill rotWithShape="1">
          <a:blip r:embed="rId8">
            <a:alphaModFix/>
          </a:blip>
          <a:srcRect/>
          <a:stretch/>
        </p:blipFill>
        <p:spPr>
          <a:xfrm>
            <a:off x="13520084" y="466886"/>
            <a:ext cx="3585867" cy="478115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8"/>
                                        </p:tgtEl>
                                        <p:attrNameLst>
                                          <p:attrName>style.visibility</p:attrName>
                                        </p:attrNameLst>
                                      </p:cBhvr>
                                      <p:to>
                                        <p:strVal val="visible"/>
                                      </p:to>
                                    </p:set>
                                    <p:animEffect transition="in" filter="fade">
                                      <p:cBhvr>
                                        <p:cTn id="7" dur="500"/>
                                        <p:tgtEl>
                                          <p:spTgt spid="3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9"/>
                                        </p:tgtEl>
                                        <p:attrNameLst>
                                          <p:attrName>style.visibility</p:attrName>
                                        </p:attrNameLst>
                                      </p:cBhvr>
                                      <p:to>
                                        <p:strVal val="visible"/>
                                      </p:to>
                                    </p:set>
                                    <p:animEffect transition="in" filter="fade">
                                      <p:cBhvr>
                                        <p:cTn id="12" dur="500"/>
                                        <p:tgtEl>
                                          <p:spTgt spid="38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0"/>
                                        </p:tgtEl>
                                        <p:attrNameLst>
                                          <p:attrName>style.visibility</p:attrName>
                                        </p:attrNameLst>
                                      </p:cBhvr>
                                      <p:to>
                                        <p:strVal val="visible"/>
                                      </p:to>
                                    </p:set>
                                    <p:animEffect transition="in" filter="fade">
                                      <p:cBhvr>
                                        <p:cTn id="17" dur="500"/>
                                        <p:tgtEl>
                                          <p:spTgt spid="39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1"/>
                                        </p:tgtEl>
                                        <p:attrNameLst>
                                          <p:attrName>style.visibility</p:attrName>
                                        </p:attrNameLst>
                                      </p:cBhvr>
                                      <p:to>
                                        <p:strVal val="visible"/>
                                      </p:to>
                                    </p:set>
                                    <p:animEffect transition="in" filter="fade">
                                      <p:cBhvr>
                                        <p:cTn id="22" dur="500"/>
                                        <p:tgtEl>
                                          <p:spTgt spid="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Shape 397"/>
        <p:cNvGrpSpPr/>
        <p:nvPr/>
      </p:nvGrpSpPr>
      <p:grpSpPr>
        <a:xfrm>
          <a:off x="0" y="0"/>
          <a:ext cx="0" cy="0"/>
          <a:chOff x="0" y="0"/>
          <a:chExt cx="0" cy="0"/>
        </a:xfrm>
      </p:grpSpPr>
      <p:sp>
        <p:nvSpPr>
          <p:cNvPr id="398" name="Google Shape;398;p19"/>
          <p:cNvSpPr/>
          <p:nvPr/>
        </p:nvSpPr>
        <p:spPr>
          <a:xfrm>
            <a:off x="0" y="41268"/>
            <a:ext cx="18516600" cy="10512432"/>
          </a:xfrm>
          <a:custGeom>
            <a:avLst/>
            <a:gdLst/>
            <a:ahLst/>
            <a:cxnLst/>
            <a:rect l="l" t="t" r="r" b="b"/>
            <a:pathLst>
              <a:path w="5311427" h="4959545" extrusionOk="0">
                <a:moveTo>
                  <a:pt x="0" y="0"/>
                </a:moveTo>
                <a:lnTo>
                  <a:pt x="5311427" y="0"/>
                </a:lnTo>
                <a:lnTo>
                  <a:pt x="5311427" y="4959545"/>
                </a:lnTo>
                <a:lnTo>
                  <a:pt x="0" y="4959545"/>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9" name="Google Shape;399;p19"/>
          <p:cNvSpPr/>
          <p:nvPr/>
        </p:nvSpPr>
        <p:spPr>
          <a:xfrm flipH="1">
            <a:off x="-3574847" y="4727936"/>
            <a:ext cx="10502725" cy="8691005"/>
          </a:xfrm>
          <a:custGeom>
            <a:avLst/>
            <a:gdLst/>
            <a:ahLst/>
            <a:cxnLst/>
            <a:rect l="l" t="t" r="r" b="b"/>
            <a:pathLst>
              <a:path w="10502725" h="8691005" extrusionOk="0">
                <a:moveTo>
                  <a:pt x="0" y="8691005"/>
                </a:moveTo>
                <a:lnTo>
                  <a:pt x="10502725" y="8691005"/>
                </a:lnTo>
                <a:lnTo>
                  <a:pt x="10502725" y="0"/>
                </a:lnTo>
                <a:lnTo>
                  <a:pt x="0" y="0"/>
                </a:lnTo>
                <a:lnTo>
                  <a:pt x="0" y="8691005"/>
                </a:lnTo>
                <a:close/>
              </a:path>
            </a:pathLst>
          </a:custGeom>
          <a:blipFill rotWithShape="1">
            <a:blip r:embed="rId4">
              <a:alphaModFix amt="37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0" name="Google Shape;400;p19"/>
          <p:cNvSpPr/>
          <p:nvPr/>
        </p:nvSpPr>
        <p:spPr>
          <a:xfrm rot="-7881738" flipH="1">
            <a:off x="13956764" y="-1264983"/>
            <a:ext cx="8102860" cy="6705116"/>
          </a:xfrm>
          <a:custGeom>
            <a:avLst/>
            <a:gdLst/>
            <a:ahLst/>
            <a:cxnLst/>
            <a:rect l="l" t="t" r="r" b="b"/>
            <a:pathLst>
              <a:path w="8102860" h="6705116" extrusionOk="0">
                <a:moveTo>
                  <a:pt x="0" y="6705116"/>
                </a:moveTo>
                <a:lnTo>
                  <a:pt x="8102860" y="6705116"/>
                </a:lnTo>
                <a:lnTo>
                  <a:pt x="8102860" y="0"/>
                </a:lnTo>
                <a:lnTo>
                  <a:pt x="0" y="0"/>
                </a:lnTo>
                <a:lnTo>
                  <a:pt x="0" y="6705116"/>
                </a:lnTo>
                <a:close/>
              </a:path>
            </a:pathLst>
          </a:custGeom>
          <a:blipFill rotWithShape="1">
            <a:blip r:embed="rId5">
              <a:alphaModFix amt="37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1" name="Google Shape;401;p19"/>
          <p:cNvSpPr txBox="1"/>
          <p:nvPr/>
        </p:nvSpPr>
        <p:spPr>
          <a:xfrm>
            <a:off x="4647123" y="1291961"/>
            <a:ext cx="12527280" cy="1478418"/>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200" b="1" i="0" u="none" strike="noStrike" cap="none">
                <a:solidFill>
                  <a:srgbClr val="0070C0"/>
                </a:solidFill>
                <a:latin typeface="Arial"/>
                <a:ea typeface="Arial"/>
                <a:cs typeface="Arial"/>
                <a:sym typeface="Arial"/>
              </a:rPr>
              <a:t>Em hãy đọc câu nói sau và xây dựng bài thuyết trình về ý nghĩa của việc sống  có lí tưởng. Từ đó, rút ra bài học cho bản thân. </a:t>
            </a:r>
            <a:endParaRPr/>
          </a:p>
        </p:txBody>
      </p:sp>
      <p:sp>
        <p:nvSpPr>
          <p:cNvPr id="402" name="Google Shape;402;p19"/>
          <p:cNvSpPr txBox="1"/>
          <p:nvPr/>
        </p:nvSpPr>
        <p:spPr>
          <a:xfrm>
            <a:off x="-195965" y="1409164"/>
            <a:ext cx="5638800"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6000" b="0" i="0" u="none" strike="noStrike" cap="none">
                <a:solidFill>
                  <a:srgbClr val="0070C0"/>
                </a:solidFill>
                <a:latin typeface="Arial"/>
                <a:ea typeface="Arial"/>
                <a:cs typeface="Arial"/>
                <a:sym typeface="Arial"/>
              </a:rPr>
              <a:t>Nhiệm vụ 2</a:t>
            </a:r>
            <a:endParaRPr/>
          </a:p>
        </p:txBody>
      </p:sp>
      <p:pic>
        <p:nvPicPr>
          <p:cNvPr id="403" name="Google Shape;403;p19"/>
          <p:cNvPicPr preferRelativeResize="0"/>
          <p:nvPr/>
        </p:nvPicPr>
        <p:blipFill rotWithShape="1">
          <a:blip r:embed="rId6">
            <a:alphaModFix/>
          </a:blip>
          <a:srcRect/>
          <a:stretch/>
        </p:blipFill>
        <p:spPr>
          <a:xfrm>
            <a:off x="2971800" y="3467100"/>
            <a:ext cx="11613510" cy="4902904"/>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404" name="Google Shape;404;p19" descr="Theo đuổi lý tưởng chứ không phải nhiệm vụ - Hoàng Khang Nha Trang"/>
          <p:cNvPicPr preferRelativeResize="0"/>
          <p:nvPr/>
        </p:nvPicPr>
        <p:blipFill rotWithShape="1">
          <a:blip r:embed="rId7">
            <a:alphaModFix/>
          </a:blip>
          <a:srcRect/>
          <a:stretch/>
        </p:blipFill>
        <p:spPr>
          <a:xfrm>
            <a:off x="979170" y="7049477"/>
            <a:ext cx="3924300" cy="2641054"/>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20"/>
          <p:cNvSpPr/>
          <p:nvPr/>
        </p:nvSpPr>
        <p:spPr>
          <a:xfrm>
            <a:off x="18143" y="1814"/>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0" b="-921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0" name="Google Shape;410;p20"/>
          <p:cNvSpPr txBox="1"/>
          <p:nvPr/>
        </p:nvSpPr>
        <p:spPr>
          <a:xfrm>
            <a:off x="4495800" y="266700"/>
            <a:ext cx="13487400" cy="1077218"/>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0000"/>
                </a:solidFill>
                <a:latin typeface="Arial"/>
                <a:ea typeface="Arial"/>
                <a:cs typeface="Arial"/>
                <a:sym typeface="Arial"/>
              </a:rPr>
              <a:t>Em hãy quan sát các hình ảnh dưới đây để phân tích suy nghĩ, việc làm của các nhân vật và rút ra bài học cho bản thân. </a:t>
            </a:r>
            <a:endParaRPr/>
          </a:p>
        </p:txBody>
      </p:sp>
      <p:sp>
        <p:nvSpPr>
          <p:cNvPr id="411" name="Google Shape;411;p20"/>
          <p:cNvSpPr txBox="1"/>
          <p:nvPr/>
        </p:nvSpPr>
        <p:spPr>
          <a:xfrm>
            <a:off x="-990600" y="0"/>
            <a:ext cx="6553200"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6000" b="0" i="0" u="none" strike="noStrike" cap="none">
                <a:solidFill>
                  <a:srgbClr val="31859B"/>
                </a:solidFill>
                <a:latin typeface="Arial"/>
                <a:ea typeface="Arial"/>
                <a:cs typeface="Arial"/>
                <a:sym typeface="Arial"/>
              </a:rPr>
              <a:t>Nhiệm vụ 3</a:t>
            </a:r>
            <a:endParaRPr/>
          </a:p>
        </p:txBody>
      </p:sp>
      <p:pic>
        <p:nvPicPr>
          <p:cNvPr id="412" name="Google Shape;412;p20"/>
          <p:cNvPicPr preferRelativeResize="0"/>
          <p:nvPr/>
        </p:nvPicPr>
        <p:blipFill rotWithShape="1">
          <a:blip r:embed="rId4">
            <a:alphaModFix/>
          </a:blip>
          <a:srcRect/>
          <a:stretch/>
        </p:blipFill>
        <p:spPr>
          <a:xfrm>
            <a:off x="1210585" y="1646904"/>
            <a:ext cx="5734050" cy="4010025"/>
          </a:xfrm>
          <a:prstGeom prst="rect">
            <a:avLst/>
          </a:prstGeom>
          <a:noFill/>
          <a:ln>
            <a:noFill/>
          </a:ln>
          <a:effectLst>
            <a:outerShdw blurRad="292100" dist="139700" dir="2700000" algn="tl" rotWithShape="0">
              <a:srgbClr val="333333">
                <a:alpha val="64705"/>
              </a:srgbClr>
            </a:outerShdw>
          </a:effectLst>
        </p:spPr>
      </p:pic>
      <p:pic>
        <p:nvPicPr>
          <p:cNvPr id="413" name="Google Shape;413;p20"/>
          <p:cNvPicPr preferRelativeResize="0"/>
          <p:nvPr/>
        </p:nvPicPr>
        <p:blipFill rotWithShape="1">
          <a:blip r:embed="rId5">
            <a:alphaModFix/>
          </a:blip>
          <a:srcRect/>
          <a:stretch/>
        </p:blipFill>
        <p:spPr>
          <a:xfrm>
            <a:off x="1524000" y="5953125"/>
            <a:ext cx="5581650" cy="4324350"/>
          </a:xfrm>
          <a:prstGeom prst="rect">
            <a:avLst/>
          </a:prstGeom>
          <a:noFill/>
          <a:ln>
            <a:noFill/>
          </a:ln>
          <a:effectLst>
            <a:outerShdw blurRad="292100" dist="139700" dir="2700000" algn="tl" rotWithShape="0">
              <a:srgbClr val="333333">
                <a:alpha val="64705"/>
              </a:srgbClr>
            </a:outerShdw>
          </a:effectLst>
        </p:spPr>
      </p:pic>
      <p:pic>
        <p:nvPicPr>
          <p:cNvPr id="414" name="Google Shape;414;p20"/>
          <p:cNvPicPr preferRelativeResize="0"/>
          <p:nvPr/>
        </p:nvPicPr>
        <p:blipFill rotWithShape="1">
          <a:blip r:embed="rId6">
            <a:alphaModFix/>
          </a:blip>
          <a:srcRect/>
          <a:stretch/>
        </p:blipFill>
        <p:spPr>
          <a:xfrm>
            <a:off x="12220575" y="4836795"/>
            <a:ext cx="5762625" cy="5191125"/>
          </a:xfrm>
          <a:prstGeom prst="rect">
            <a:avLst/>
          </a:prstGeom>
          <a:noFill/>
          <a:ln>
            <a:noFill/>
          </a:ln>
          <a:effectLst>
            <a:outerShdw blurRad="292100" dist="139700" dir="2700000" algn="tl" rotWithShape="0">
              <a:srgbClr val="333333">
                <a:alpha val="64705"/>
              </a:srgbClr>
            </a:outerShdw>
          </a:effectLst>
        </p:spPr>
      </p:pic>
      <p:pic>
        <p:nvPicPr>
          <p:cNvPr id="415" name="Google Shape;415;p20"/>
          <p:cNvPicPr preferRelativeResize="0"/>
          <p:nvPr/>
        </p:nvPicPr>
        <p:blipFill rotWithShape="1">
          <a:blip r:embed="rId7">
            <a:alphaModFix/>
          </a:blip>
          <a:srcRect/>
          <a:stretch/>
        </p:blipFill>
        <p:spPr>
          <a:xfrm>
            <a:off x="8611507" y="1608804"/>
            <a:ext cx="5598883" cy="4306118"/>
          </a:xfrm>
          <a:prstGeom prst="rect">
            <a:avLst/>
          </a:prstGeom>
          <a:noFill/>
          <a:ln>
            <a:noFill/>
          </a:ln>
          <a:effectLst>
            <a:outerShdw blurRad="292100" dist="139700" dir="2700000" algn="tl" rotWithShape="0">
              <a:srgbClr val="333333">
                <a:alpha val="64705"/>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21"/>
          <p:cNvSpPr/>
          <p:nvPr/>
        </p:nvSpPr>
        <p:spPr>
          <a:xfrm>
            <a:off x="18143" y="1814"/>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0" b="-921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1" name="Google Shape;421;p21"/>
          <p:cNvSpPr/>
          <p:nvPr/>
        </p:nvSpPr>
        <p:spPr>
          <a:xfrm>
            <a:off x="381000" y="4993076"/>
            <a:ext cx="7848600" cy="4722424"/>
          </a:xfrm>
          <a:custGeom>
            <a:avLst/>
            <a:gdLst/>
            <a:ahLst/>
            <a:cxnLst/>
            <a:rect l="l" t="t" r="r" b="b"/>
            <a:pathLst>
              <a:path w="3730235" h="3035479" extrusionOk="0">
                <a:moveTo>
                  <a:pt x="0" y="0"/>
                </a:moveTo>
                <a:lnTo>
                  <a:pt x="3730235" y="0"/>
                </a:lnTo>
                <a:lnTo>
                  <a:pt x="3730235" y="3035479"/>
                </a:lnTo>
                <a:lnTo>
                  <a:pt x="0" y="303547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22" name="Google Shape;422;p21"/>
          <p:cNvPicPr preferRelativeResize="0"/>
          <p:nvPr/>
        </p:nvPicPr>
        <p:blipFill rotWithShape="1">
          <a:blip r:embed="rId5">
            <a:alphaModFix/>
          </a:blip>
          <a:srcRect/>
          <a:stretch/>
        </p:blipFill>
        <p:spPr>
          <a:xfrm>
            <a:off x="1295400" y="827384"/>
            <a:ext cx="5734050" cy="4010025"/>
          </a:xfrm>
          <a:prstGeom prst="rect">
            <a:avLst/>
          </a:prstGeom>
          <a:noFill/>
          <a:ln>
            <a:noFill/>
          </a:ln>
        </p:spPr>
      </p:pic>
      <p:pic>
        <p:nvPicPr>
          <p:cNvPr id="423" name="Google Shape;423;p21"/>
          <p:cNvPicPr preferRelativeResize="0"/>
          <p:nvPr/>
        </p:nvPicPr>
        <p:blipFill rotWithShape="1">
          <a:blip r:embed="rId6">
            <a:alphaModFix/>
          </a:blip>
          <a:srcRect/>
          <a:stretch/>
        </p:blipFill>
        <p:spPr>
          <a:xfrm>
            <a:off x="10820400" y="686958"/>
            <a:ext cx="5598883" cy="4306118"/>
          </a:xfrm>
          <a:prstGeom prst="rect">
            <a:avLst/>
          </a:prstGeom>
          <a:noFill/>
          <a:ln>
            <a:noFill/>
          </a:ln>
        </p:spPr>
      </p:pic>
      <p:sp>
        <p:nvSpPr>
          <p:cNvPr id="424" name="Google Shape;424;p21"/>
          <p:cNvSpPr txBox="1"/>
          <p:nvPr/>
        </p:nvSpPr>
        <p:spPr>
          <a:xfrm>
            <a:off x="800100" y="5494584"/>
            <a:ext cx="7010400" cy="353943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20304"/>
                </a:solidFill>
                <a:latin typeface="Calibri"/>
                <a:ea typeface="Calibri"/>
                <a:cs typeface="Calibri"/>
                <a:sym typeface="Calibri"/>
              </a:rPr>
              <a:t>Suy nghĩ của nhân vật trong hình ảnh thể hiện lòng tự hào dân tộc, dù ở nơi đâu bất cứ nơi nào cũng đều mang tinh thần hiếu học của dân tộc Việt Nam. Từ đó, nỗ lực để tiếp nối các thế hệ đi trước, cố gắng học hỏi được những điều hay ở nước bạn và sau khi học xong sẽ quay trở về cống hiến cho đất nước.</a:t>
            </a:r>
            <a:endParaRPr sz="2800">
              <a:solidFill>
                <a:schemeClr val="dk1"/>
              </a:solidFill>
              <a:latin typeface="Calibri"/>
              <a:ea typeface="Calibri"/>
              <a:cs typeface="Calibri"/>
              <a:sym typeface="Calibri"/>
            </a:endParaRPr>
          </a:p>
        </p:txBody>
      </p:sp>
      <p:sp>
        <p:nvSpPr>
          <p:cNvPr id="425" name="Google Shape;425;p21"/>
          <p:cNvSpPr/>
          <p:nvPr/>
        </p:nvSpPr>
        <p:spPr>
          <a:xfrm>
            <a:off x="10096953" y="4993076"/>
            <a:ext cx="7466691" cy="4606966"/>
          </a:xfrm>
          <a:custGeom>
            <a:avLst/>
            <a:gdLst/>
            <a:ahLst/>
            <a:cxnLst/>
            <a:rect l="l" t="t" r="r" b="b"/>
            <a:pathLst>
              <a:path w="3730235" h="3035479" extrusionOk="0">
                <a:moveTo>
                  <a:pt x="0" y="0"/>
                </a:moveTo>
                <a:lnTo>
                  <a:pt x="3730235" y="0"/>
                </a:lnTo>
                <a:lnTo>
                  <a:pt x="3730235" y="3035479"/>
                </a:lnTo>
                <a:lnTo>
                  <a:pt x="0" y="303547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6" name="Google Shape;426;p21"/>
          <p:cNvSpPr txBox="1"/>
          <p:nvPr/>
        </p:nvSpPr>
        <p:spPr>
          <a:xfrm>
            <a:off x="10515600" y="5472452"/>
            <a:ext cx="6629398" cy="353943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chemeClr val="dk1"/>
                </a:solidFill>
                <a:latin typeface="Calibri"/>
                <a:ea typeface="Calibri"/>
                <a:cs typeface="Calibri"/>
                <a:sym typeface="Calibri"/>
              </a:rPr>
              <a:t> Suy nghĩ của nhân vật thể hiện một lí tưởng sống cao đẹp của thanh niên Việt Nam hiện nay, đó là nỗ lực rèn luyện sức khoẻ, học tập để trở thành người có năng lực, bản lĩnh và người công dân tốt; tích cực tham gia vào sự nghiệp xây dựng và bảo vệ Tổ quốc Việt Nam xã hội chủ nghĩa.</a:t>
            </a:r>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4"/>
                                        </p:tgtEl>
                                        <p:attrNameLst>
                                          <p:attrName>style.visibility</p:attrName>
                                        </p:attrNameLst>
                                      </p:cBhvr>
                                      <p:to>
                                        <p:strVal val="visible"/>
                                      </p:to>
                                    </p:set>
                                    <p:animEffect transition="in" filter="fade">
                                      <p:cBhvr>
                                        <p:cTn id="7" dur="500"/>
                                        <p:tgtEl>
                                          <p:spTgt spid="424"/>
                                        </p:tgtEl>
                                      </p:cBhvr>
                                    </p:animEffect>
                                  </p:childTnLst>
                                </p:cTn>
                              </p:par>
                              <p:par>
                                <p:cTn id="8" presetID="10" presetClass="entr" presetSubtype="0" fill="hold" nodeType="withEffect">
                                  <p:stCondLst>
                                    <p:cond delay="0"/>
                                  </p:stCondLst>
                                  <p:childTnLst>
                                    <p:set>
                                      <p:cBhvr>
                                        <p:cTn id="9" dur="1" fill="hold">
                                          <p:stCondLst>
                                            <p:cond delay="0"/>
                                          </p:stCondLst>
                                        </p:cTn>
                                        <p:tgtEl>
                                          <p:spTgt spid="421"/>
                                        </p:tgtEl>
                                        <p:attrNameLst>
                                          <p:attrName>style.visibility</p:attrName>
                                        </p:attrNameLst>
                                      </p:cBhvr>
                                      <p:to>
                                        <p:strVal val="visible"/>
                                      </p:to>
                                    </p:set>
                                    <p:animEffect transition="in" filter="fade">
                                      <p:cBhvr>
                                        <p:cTn id="10" dur="500"/>
                                        <p:tgtEl>
                                          <p:spTgt spid="4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26"/>
                                        </p:tgtEl>
                                        <p:attrNameLst>
                                          <p:attrName>style.visibility</p:attrName>
                                        </p:attrNameLst>
                                      </p:cBhvr>
                                      <p:to>
                                        <p:strVal val="visible"/>
                                      </p:to>
                                    </p:set>
                                    <p:animEffect transition="in" filter="fade">
                                      <p:cBhvr>
                                        <p:cTn id="15" dur="500"/>
                                        <p:tgtEl>
                                          <p:spTgt spid="426"/>
                                        </p:tgtEl>
                                      </p:cBhvr>
                                    </p:animEffect>
                                  </p:childTnLst>
                                </p:cTn>
                              </p:par>
                              <p:par>
                                <p:cTn id="16" presetID="10" presetClass="entr" presetSubtype="0" fill="hold" nodeType="withEffect">
                                  <p:stCondLst>
                                    <p:cond delay="0"/>
                                  </p:stCondLst>
                                  <p:childTnLst>
                                    <p:set>
                                      <p:cBhvr>
                                        <p:cTn id="17" dur="1" fill="hold">
                                          <p:stCondLst>
                                            <p:cond delay="0"/>
                                          </p:stCondLst>
                                        </p:cTn>
                                        <p:tgtEl>
                                          <p:spTgt spid="425"/>
                                        </p:tgtEl>
                                        <p:attrNameLst>
                                          <p:attrName>style.visibility</p:attrName>
                                        </p:attrNameLst>
                                      </p:cBhvr>
                                      <p:to>
                                        <p:strVal val="visible"/>
                                      </p:to>
                                    </p:set>
                                    <p:animEffect transition="in" filter="fade">
                                      <p:cBhvr>
                                        <p:cTn id="18" dur="500"/>
                                        <p:tgtEl>
                                          <p:spTgt spid="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22"/>
          <p:cNvSpPr/>
          <p:nvPr/>
        </p:nvSpPr>
        <p:spPr>
          <a:xfrm>
            <a:off x="18143" y="1814"/>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0" b="-921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32" name="Google Shape;432;p22"/>
          <p:cNvPicPr preferRelativeResize="0"/>
          <p:nvPr/>
        </p:nvPicPr>
        <p:blipFill rotWithShape="1">
          <a:blip r:embed="rId4">
            <a:alphaModFix/>
          </a:blip>
          <a:srcRect/>
          <a:stretch/>
        </p:blipFill>
        <p:spPr>
          <a:xfrm>
            <a:off x="1066800" y="647700"/>
            <a:ext cx="5581650" cy="4324350"/>
          </a:xfrm>
          <a:prstGeom prst="rect">
            <a:avLst/>
          </a:prstGeom>
          <a:noFill/>
          <a:ln>
            <a:noFill/>
          </a:ln>
        </p:spPr>
      </p:pic>
      <p:pic>
        <p:nvPicPr>
          <p:cNvPr id="433" name="Google Shape;433;p22"/>
          <p:cNvPicPr preferRelativeResize="0"/>
          <p:nvPr/>
        </p:nvPicPr>
        <p:blipFill rotWithShape="1">
          <a:blip r:embed="rId5">
            <a:alphaModFix/>
          </a:blip>
          <a:srcRect/>
          <a:stretch/>
        </p:blipFill>
        <p:spPr>
          <a:xfrm>
            <a:off x="10544629" y="264795"/>
            <a:ext cx="5762625" cy="5191125"/>
          </a:xfrm>
          <a:prstGeom prst="rect">
            <a:avLst/>
          </a:prstGeom>
          <a:noFill/>
          <a:ln>
            <a:noFill/>
          </a:ln>
        </p:spPr>
      </p:pic>
      <p:sp>
        <p:nvSpPr>
          <p:cNvPr id="434" name="Google Shape;434;p22"/>
          <p:cNvSpPr/>
          <p:nvPr/>
        </p:nvSpPr>
        <p:spPr>
          <a:xfrm>
            <a:off x="33383" y="4949190"/>
            <a:ext cx="7848600" cy="4722424"/>
          </a:xfrm>
          <a:custGeom>
            <a:avLst/>
            <a:gdLst/>
            <a:ahLst/>
            <a:cxnLst/>
            <a:rect l="l" t="t" r="r" b="b"/>
            <a:pathLst>
              <a:path w="3730235" h="3035479" extrusionOk="0">
                <a:moveTo>
                  <a:pt x="0" y="0"/>
                </a:moveTo>
                <a:lnTo>
                  <a:pt x="3730235" y="0"/>
                </a:lnTo>
                <a:lnTo>
                  <a:pt x="3730235" y="3035479"/>
                </a:lnTo>
                <a:lnTo>
                  <a:pt x="0" y="3035479"/>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22"/>
          <p:cNvSpPr txBox="1"/>
          <p:nvPr/>
        </p:nvSpPr>
        <p:spPr>
          <a:xfrm>
            <a:off x="381000" y="5448300"/>
            <a:ext cx="6934200" cy="353943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chemeClr val="dk1"/>
                </a:solidFill>
                <a:latin typeface="Calibri"/>
                <a:ea typeface="Calibri"/>
                <a:cs typeface="Calibri"/>
                <a:sym typeface="Calibri"/>
              </a:rPr>
              <a:t>Việc làm của các nhân vật thể hiện lí tưởng sống không chỉ mang lại lợi ích cho bản thân mình mà còn mang ý nghĩa góp ích cho cộng đồng, thông qua việc tham gia thu dọn rác thải để giúp môi trường sống trở nên xanh, sạch, đẹp.</a:t>
            </a:r>
            <a:endParaRPr sz="3200">
              <a:solidFill>
                <a:schemeClr val="dk1"/>
              </a:solidFill>
              <a:latin typeface="Calibri"/>
              <a:ea typeface="Calibri"/>
              <a:cs typeface="Calibri"/>
              <a:sym typeface="Calibri"/>
            </a:endParaRPr>
          </a:p>
        </p:txBody>
      </p:sp>
      <p:sp>
        <p:nvSpPr>
          <p:cNvPr id="436" name="Google Shape;436;p22"/>
          <p:cNvSpPr/>
          <p:nvPr/>
        </p:nvSpPr>
        <p:spPr>
          <a:xfrm>
            <a:off x="9853385" y="5322641"/>
            <a:ext cx="7848600" cy="4164259"/>
          </a:xfrm>
          <a:custGeom>
            <a:avLst/>
            <a:gdLst/>
            <a:ahLst/>
            <a:cxnLst/>
            <a:rect l="l" t="t" r="r" b="b"/>
            <a:pathLst>
              <a:path w="3730235" h="3035479" extrusionOk="0">
                <a:moveTo>
                  <a:pt x="0" y="0"/>
                </a:moveTo>
                <a:lnTo>
                  <a:pt x="3730235" y="0"/>
                </a:lnTo>
                <a:lnTo>
                  <a:pt x="3730235" y="3035479"/>
                </a:lnTo>
                <a:lnTo>
                  <a:pt x="0" y="3035479"/>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22"/>
          <p:cNvSpPr txBox="1"/>
          <p:nvPr/>
        </p:nvSpPr>
        <p:spPr>
          <a:xfrm>
            <a:off x="10210800" y="5940742"/>
            <a:ext cx="7133771" cy="304698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chemeClr val="dk1"/>
                </a:solidFill>
                <a:latin typeface="Calibri"/>
                <a:ea typeface="Calibri"/>
                <a:cs typeface="Calibri"/>
                <a:sym typeface="Calibri"/>
              </a:rPr>
              <a:t> Suy nghĩ của nhân vật thể hiện một lí tưởng sống cao đẹp, mang tính cộng đồng và xác định được kế hoạch cụ thể nhằm đạt được lí tưởng sống, đó là không ngừng học tập, trau dồi kiến thức để áp dụng trong cuộc sống.</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4"/>
                                        </p:tgtEl>
                                        <p:attrNameLst>
                                          <p:attrName>style.visibility</p:attrName>
                                        </p:attrNameLst>
                                      </p:cBhvr>
                                      <p:to>
                                        <p:strVal val="visible"/>
                                      </p:to>
                                    </p:set>
                                    <p:animEffect transition="in" filter="fade">
                                      <p:cBhvr>
                                        <p:cTn id="7" dur="500"/>
                                        <p:tgtEl>
                                          <p:spTgt spid="434"/>
                                        </p:tgtEl>
                                      </p:cBhvr>
                                    </p:animEffect>
                                  </p:childTnLst>
                                </p:cTn>
                              </p:par>
                              <p:par>
                                <p:cTn id="8" presetID="10" presetClass="entr" presetSubtype="0" fill="hold" nodeType="withEffect">
                                  <p:stCondLst>
                                    <p:cond delay="0"/>
                                  </p:stCondLst>
                                  <p:childTnLst>
                                    <p:set>
                                      <p:cBhvr>
                                        <p:cTn id="9" dur="1" fill="hold">
                                          <p:stCondLst>
                                            <p:cond delay="0"/>
                                          </p:stCondLst>
                                        </p:cTn>
                                        <p:tgtEl>
                                          <p:spTgt spid="435"/>
                                        </p:tgtEl>
                                        <p:attrNameLst>
                                          <p:attrName>style.visibility</p:attrName>
                                        </p:attrNameLst>
                                      </p:cBhvr>
                                      <p:to>
                                        <p:strVal val="visible"/>
                                      </p:to>
                                    </p:set>
                                    <p:animEffect transition="in" filter="fade">
                                      <p:cBhvr>
                                        <p:cTn id="10" dur="500"/>
                                        <p:tgtEl>
                                          <p:spTgt spid="4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37"/>
                                        </p:tgtEl>
                                        <p:attrNameLst>
                                          <p:attrName>style.visibility</p:attrName>
                                        </p:attrNameLst>
                                      </p:cBhvr>
                                      <p:to>
                                        <p:strVal val="visible"/>
                                      </p:to>
                                    </p:set>
                                    <p:animEffect transition="in" filter="fade">
                                      <p:cBhvr>
                                        <p:cTn id="15" dur="2000"/>
                                        <p:tgtEl>
                                          <p:spTgt spid="437"/>
                                        </p:tgtEl>
                                      </p:cBhvr>
                                    </p:animEffect>
                                  </p:childTnLst>
                                </p:cTn>
                              </p:par>
                              <p:par>
                                <p:cTn id="16" presetID="10" presetClass="entr" presetSubtype="0" fill="hold" nodeType="withEffect">
                                  <p:stCondLst>
                                    <p:cond delay="0"/>
                                  </p:stCondLst>
                                  <p:childTnLst>
                                    <p:set>
                                      <p:cBhvr>
                                        <p:cTn id="17" dur="1" fill="hold">
                                          <p:stCondLst>
                                            <p:cond delay="0"/>
                                          </p:stCondLst>
                                        </p:cTn>
                                        <p:tgtEl>
                                          <p:spTgt spid="436"/>
                                        </p:tgtEl>
                                        <p:attrNameLst>
                                          <p:attrName>style.visibility</p:attrName>
                                        </p:attrNameLst>
                                      </p:cBhvr>
                                      <p:to>
                                        <p:strVal val="visible"/>
                                      </p:to>
                                    </p:set>
                                    <p:animEffect transition="in" filter="fade">
                                      <p:cBhvr>
                                        <p:cTn id="18" dur="2000"/>
                                        <p:tgtEl>
                                          <p:spTgt spid="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Shape 441"/>
        <p:cNvGrpSpPr/>
        <p:nvPr/>
      </p:nvGrpSpPr>
      <p:grpSpPr>
        <a:xfrm>
          <a:off x="0" y="0"/>
          <a:ext cx="0" cy="0"/>
          <a:chOff x="0" y="0"/>
          <a:chExt cx="0" cy="0"/>
        </a:xfrm>
      </p:grpSpPr>
      <p:sp>
        <p:nvSpPr>
          <p:cNvPr id="442" name="Google Shape;442;p23"/>
          <p:cNvSpPr/>
          <p:nvPr/>
        </p:nvSpPr>
        <p:spPr>
          <a:xfrm>
            <a:off x="1219200" y="2607732"/>
            <a:ext cx="16002000" cy="7183967"/>
          </a:xfrm>
          <a:custGeom>
            <a:avLst/>
            <a:gdLst/>
            <a:ahLst/>
            <a:cxnLst/>
            <a:rect l="l" t="t" r="r" b="b"/>
            <a:pathLst>
              <a:path w="2991868" h="1742763" extrusionOk="0">
                <a:moveTo>
                  <a:pt x="0" y="0"/>
                </a:moveTo>
                <a:lnTo>
                  <a:pt x="2991868" y="0"/>
                </a:lnTo>
                <a:lnTo>
                  <a:pt x="2991868" y="1742763"/>
                </a:lnTo>
                <a:lnTo>
                  <a:pt x="0" y="1742763"/>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3" name="Google Shape;443;p23"/>
          <p:cNvSpPr/>
          <p:nvPr/>
        </p:nvSpPr>
        <p:spPr>
          <a:xfrm rot="-7694163">
            <a:off x="6156018" y="-5578539"/>
            <a:ext cx="13482872" cy="11157077"/>
          </a:xfrm>
          <a:custGeom>
            <a:avLst/>
            <a:gdLst/>
            <a:ahLst/>
            <a:cxnLst/>
            <a:rect l="l" t="t" r="r" b="b"/>
            <a:pathLst>
              <a:path w="13482872" h="11157077" extrusionOk="0">
                <a:moveTo>
                  <a:pt x="0" y="0"/>
                </a:moveTo>
                <a:lnTo>
                  <a:pt x="13482872" y="0"/>
                </a:lnTo>
                <a:lnTo>
                  <a:pt x="13482872" y="11157077"/>
                </a:lnTo>
                <a:lnTo>
                  <a:pt x="0" y="11157077"/>
                </a:lnTo>
                <a:lnTo>
                  <a:pt x="0" y="0"/>
                </a:lnTo>
                <a:close/>
              </a:path>
            </a:pathLst>
          </a:custGeom>
          <a:blipFill rotWithShape="1">
            <a:blip r:embed="rId4">
              <a:alphaModFix amt="37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4" name="Google Shape;444;p23"/>
          <p:cNvSpPr txBox="1"/>
          <p:nvPr/>
        </p:nvSpPr>
        <p:spPr>
          <a:xfrm>
            <a:off x="4343399" y="52749"/>
            <a:ext cx="13487400" cy="221708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200" b="1" i="0" u="none" strike="noStrike" cap="none">
                <a:solidFill>
                  <a:srgbClr val="000000"/>
                </a:solidFill>
                <a:latin typeface="Arial"/>
                <a:ea typeface="Arial"/>
                <a:cs typeface="Arial"/>
                <a:sym typeface="Arial"/>
              </a:rPr>
              <a:t>Dựa vào những nhiệm vụ của bản thân trong học tập và trong cuộc sống đã  xác định ở hoạt động khám phá, em hãy </a:t>
            </a:r>
            <a:r>
              <a:rPr lang="en-US" sz="3200" b="1" i="0" u="none" strike="noStrike" cap="none">
                <a:solidFill>
                  <a:srgbClr val="FF0000"/>
                </a:solidFill>
                <a:latin typeface="Arial"/>
                <a:ea typeface="Arial"/>
                <a:cs typeface="Arial"/>
                <a:sym typeface="Arial"/>
              </a:rPr>
              <a:t>lập kế hoạch để thực hiện những  nhiệm vụ đó. </a:t>
            </a:r>
            <a:endParaRPr/>
          </a:p>
        </p:txBody>
      </p:sp>
      <p:sp>
        <p:nvSpPr>
          <p:cNvPr id="445" name="Google Shape;445;p23"/>
          <p:cNvSpPr txBox="1"/>
          <p:nvPr/>
        </p:nvSpPr>
        <p:spPr>
          <a:xfrm>
            <a:off x="-990600" y="0"/>
            <a:ext cx="6553200"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6000" b="0" i="0" u="none" strike="noStrike" cap="none">
                <a:solidFill>
                  <a:srgbClr val="31859B"/>
                </a:solidFill>
                <a:latin typeface="Arial"/>
                <a:ea typeface="Arial"/>
                <a:cs typeface="Arial"/>
                <a:sym typeface="Arial"/>
              </a:rPr>
              <a:t>Nhiệm vụ 4</a:t>
            </a:r>
            <a:endParaRPr/>
          </a:p>
        </p:txBody>
      </p:sp>
      <p:pic>
        <p:nvPicPr>
          <p:cNvPr id="446" name="Google Shape;446;p23"/>
          <p:cNvPicPr preferRelativeResize="0"/>
          <p:nvPr/>
        </p:nvPicPr>
        <p:blipFill rotWithShape="1">
          <a:blip r:embed="rId5">
            <a:alphaModFix/>
          </a:blip>
          <a:srcRect/>
          <a:stretch/>
        </p:blipFill>
        <p:spPr>
          <a:xfrm>
            <a:off x="3021693" y="2857500"/>
            <a:ext cx="12244614" cy="650917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Shape 83"/>
        <p:cNvGrpSpPr/>
        <p:nvPr/>
      </p:nvGrpSpPr>
      <p:grpSpPr>
        <a:xfrm>
          <a:off x="0" y="0"/>
          <a:ext cx="0" cy="0"/>
          <a:chOff x="0" y="0"/>
          <a:chExt cx="0" cy="0"/>
        </a:xfrm>
      </p:grpSpPr>
      <p:sp>
        <p:nvSpPr>
          <p:cNvPr id="84" name="Google Shape;84;p1"/>
          <p:cNvSpPr/>
          <p:nvPr/>
        </p:nvSpPr>
        <p:spPr>
          <a:xfrm rot="-7881738" flipH="1">
            <a:off x="13779828" y="-1923218"/>
            <a:ext cx="8102860" cy="6705116"/>
          </a:xfrm>
          <a:custGeom>
            <a:avLst/>
            <a:gdLst/>
            <a:ahLst/>
            <a:cxnLst/>
            <a:rect l="l" t="t" r="r" b="b"/>
            <a:pathLst>
              <a:path w="8102860" h="6705116" extrusionOk="0">
                <a:moveTo>
                  <a:pt x="0" y="6705117"/>
                </a:moveTo>
                <a:lnTo>
                  <a:pt x="8102860" y="6705117"/>
                </a:lnTo>
                <a:lnTo>
                  <a:pt x="8102860" y="0"/>
                </a:lnTo>
                <a:lnTo>
                  <a:pt x="0" y="0"/>
                </a:lnTo>
                <a:lnTo>
                  <a:pt x="0" y="6705117"/>
                </a:lnTo>
                <a:close/>
              </a:path>
            </a:pathLst>
          </a:custGeom>
          <a:blipFill rotWithShape="1">
            <a:blip r:embed="rId3">
              <a:alphaModFix amt="37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 name="Google Shape;85;p1"/>
          <p:cNvSpPr/>
          <p:nvPr/>
        </p:nvSpPr>
        <p:spPr>
          <a:xfrm rot="588124">
            <a:off x="13428733" y="-872699"/>
            <a:ext cx="6920181" cy="10195478"/>
          </a:xfrm>
          <a:custGeom>
            <a:avLst/>
            <a:gdLst/>
            <a:ahLst/>
            <a:cxnLst/>
            <a:rect l="l" t="t" r="r" b="b"/>
            <a:pathLst>
              <a:path w="6920181" h="10195478" extrusionOk="0">
                <a:moveTo>
                  <a:pt x="0" y="0"/>
                </a:moveTo>
                <a:lnTo>
                  <a:pt x="6920181" y="0"/>
                </a:lnTo>
                <a:lnTo>
                  <a:pt x="6920181" y="10195478"/>
                </a:lnTo>
                <a:lnTo>
                  <a:pt x="0" y="1019547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 name="Google Shape;86;p1"/>
          <p:cNvSpPr/>
          <p:nvPr/>
        </p:nvSpPr>
        <p:spPr>
          <a:xfrm flipH="1">
            <a:off x="-3574847" y="4727936"/>
            <a:ext cx="10502725" cy="8691005"/>
          </a:xfrm>
          <a:custGeom>
            <a:avLst/>
            <a:gdLst/>
            <a:ahLst/>
            <a:cxnLst/>
            <a:rect l="l" t="t" r="r" b="b"/>
            <a:pathLst>
              <a:path w="10502725" h="8691005" extrusionOk="0">
                <a:moveTo>
                  <a:pt x="0" y="8691005"/>
                </a:moveTo>
                <a:lnTo>
                  <a:pt x="10502725" y="8691005"/>
                </a:lnTo>
                <a:lnTo>
                  <a:pt x="10502725" y="0"/>
                </a:lnTo>
                <a:lnTo>
                  <a:pt x="0" y="0"/>
                </a:lnTo>
                <a:lnTo>
                  <a:pt x="0" y="8691005"/>
                </a:lnTo>
                <a:close/>
              </a:path>
            </a:pathLst>
          </a:custGeom>
          <a:blipFill rotWithShape="1">
            <a:blip r:embed="rId5">
              <a:alphaModFix amt="37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 name="Google Shape;87;p1"/>
          <p:cNvSpPr/>
          <p:nvPr/>
        </p:nvSpPr>
        <p:spPr>
          <a:xfrm rot="-1391992">
            <a:off x="-2650756" y="5501108"/>
            <a:ext cx="6309645" cy="9295978"/>
          </a:xfrm>
          <a:custGeom>
            <a:avLst/>
            <a:gdLst/>
            <a:ahLst/>
            <a:cxnLst/>
            <a:rect l="l" t="t" r="r" b="b"/>
            <a:pathLst>
              <a:path w="6309645" h="9295978" extrusionOk="0">
                <a:moveTo>
                  <a:pt x="0" y="0"/>
                </a:moveTo>
                <a:lnTo>
                  <a:pt x="6309645" y="0"/>
                </a:lnTo>
                <a:lnTo>
                  <a:pt x="6309645" y="9295978"/>
                </a:lnTo>
                <a:lnTo>
                  <a:pt x="0" y="929597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 name="Google Shape;88;p1"/>
          <p:cNvSpPr/>
          <p:nvPr/>
        </p:nvSpPr>
        <p:spPr>
          <a:xfrm rot="1155628" flipH="1">
            <a:off x="3284925" y="5155383"/>
            <a:ext cx="2485602" cy="6099638"/>
          </a:xfrm>
          <a:custGeom>
            <a:avLst/>
            <a:gdLst/>
            <a:ahLst/>
            <a:cxnLst/>
            <a:rect l="l" t="t" r="r" b="b"/>
            <a:pathLst>
              <a:path w="2485602" h="6099638" extrusionOk="0">
                <a:moveTo>
                  <a:pt x="2485602" y="0"/>
                </a:moveTo>
                <a:lnTo>
                  <a:pt x="0" y="0"/>
                </a:lnTo>
                <a:lnTo>
                  <a:pt x="0" y="6099638"/>
                </a:lnTo>
                <a:lnTo>
                  <a:pt x="2485602" y="6099638"/>
                </a:lnTo>
                <a:lnTo>
                  <a:pt x="2485602"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 name="Google Shape;89;p1"/>
          <p:cNvSpPr/>
          <p:nvPr/>
        </p:nvSpPr>
        <p:spPr>
          <a:xfrm rot="-2166592">
            <a:off x="16660823" y="5248114"/>
            <a:ext cx="2485602" cy="6099638"/>
          </a:xfrm>
          <a:custGeom>
            <a:avLst/>
            <a:gdLst/>
            <a:ahLst/>
            <a:cxnLst/>
            <a:rect l="l" t="t" r="r" b="b"/>
            <a:pathLst>
              <a:path w="2485602" h="6099638" extrusionOk="0">
                <a:moveTo>
                  <a:pt x="0" y="0"/>
                </a:moveTo>
                <a:lnTo>
                  <a:pt x="2485602" y="0"/>
                </a:lnTo>
                <a:lnTo>
                  <a:pt x="2485602" y="6099638"/>
                </a:lnTo>
                <a:lnTo>
                  <a:pt x="0" y="609963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 name="Google Shape;90;p1"/>
          <p:cNvSpPr/>
          <p:nvPr/>
        </p:nvSpPr>
        <p:spPr>
          <a:xfrm flipH="1">
            <a:off x="-279870" y="-460097"/>
            <a:ext cx="9418712" cy="8229600"/>
          </a:xfrm>
          <a:custGeom>
            <a:avLst/>
            <a:gdLst/>
            <a:ahLst/>
            <a:cxnLst/>
            <a:rect l="l" t="t" r="r" b="b"/>
            <a:pathLst>
              <a:path w="9418712" h="8229600" extrusionOk="0">
                <a:moveTo>
                  <a:pt x="9418713" y="0"/>
                </a:moveTo>
                <a:lnTo>
                  <a:pt x="0" y="0"/>
                </a:lnTo>
                <a:lnTo>
                  <a:pt x="0" y="8229600"/>
                </a:lnTo>
                <a:lnTo>
                  <a:pt x="9418713" y="8229600"/>
                </a:lnTo>
                <a:lnTo>
                  <a:pt x="9418713"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 name="TextBox 2">
            <a:extLst>
              <a:ext uri="{FF2B5EF4-FFF2-40B4-BE49-F238E27FC236}">
                <a16:creationId xmlns:a16="http://schemas.microsoft.com/office/drawing/2014/main" id="{3048C838-9436-E816-1459-5CC16D0C0AE9}"/>
              </a:ext>
            </a:extLst>
          </p:cNvPr>
          <p:cNvSpPr txBox="1"/>
          <p:nvPr/>
        </p:nvSpPr>
        <p:spPr>
          <a:xfrm>
            <a:off x="4812476" y="3259743"/>
            <a:ext cx="12691280" cy="5632311"/>
          </a:xfrm>
          <a:prstGeom prst="rect">
            <a:avLst/>
          </a:prstGeom>
          <a:ln w="76200"/>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12000" dirty="0">
                <a:solidFill>
                  <a:srgbClr val="0070C0"/>
                </a:solidFill>
                <a:latin typeface="+mj-lt"/>
              </a:rPr>
              <a:t>TIẾT 1, 2, 3: BÀI 1: </a:t>
            </a:r>
            <a:endParaRPr lang="en-US" sz="12000" dirty="0">
              <a:solidFill>
                <a:srgbClr val="0070C0"/>
              </a:solidFill>
              <a:latin typeface="+mj-lt"/>
            </a:endParaRPr>
          </a:p>
          <a:p>
            <a:pPr algn="ctr"/>
            <a:r>
              <a:rPr lang="vi-VN" sz="12000" dirty="0">
                <a:solidFill>
                  <a:srgbClr val="0070C0"/>
                </a:solidFill>
                <a:latin typeface="+mj-lt"/>
              </a:rPr>
              <a:t>SỐNG CÓ </a:t>
            </a:r>
            <a:endParaRPr lang="en-US" sz="12000" dirty="0">
              <a:solidFill>
                <a:srgbClr val="0070C0"/>
              </a:solidFill>
              <a:latin typeface="+mj-lt"/>
            </a:endParaRPr>
          </a:p>
          <a:p>
            <a:pPr algn="ctr"/>
            <a:r>
              <a:rPr lang="vi-VN" sz="12000" dirty="0">
                <a:solidFill>
                  <a:srgbClr val="0070C0"/>
                </a:solidFill>
                <a:latin typeface="+mj-lt"/>
              </a:rPr>
              <a:t>LÍ TƯỞNG</a:t>
            </a:r>
            <a:endParaRPr lang="en-US" sz="12000" dirty="0">
              <a:solidFill>
                <a:srgbClr val="0070C0"/>
              </a:solidFill>
              <a:latin typeface="+mj-l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Shape 450"/>
        <p:cNvGrpSpPr/>
        <p:nvPr/>
      </p:nvGrpSpPr>
      <p:grpSpPr>
        <a:xfrm>
          <a:off x="0" y="0"/>
          <a:ext cx="0" cy="0"/>
          <a:chOff x="0" y="0"/>
          <a:chExt cx="0" cy="0"/>
        </a:xfrm>
      </p:grpSpPr>
      <p:sp>
        <p:nvSpPr>
          <p:cNvPr id="451" name="Google Shape;451;p24"/>
          <p:cNvSpPr/>
          <p:nvPr/>
        </p:nvSpPr>
        <p:spPr>
          <a:xfrm rot="-7881738" flipH="1">
            <a:off x="13779828" y="-1923218"/>
            <a:ext cx="8102860" cy="6705116"/>
          </a:xfrm>
          <a:custGeom>
            <a:avLst/>
            <a:gdLst/>
            <a:ahLst/>
            <a:cxnLst/>
            <a:rect l="l" t="t" r="r" b="b"/>
            <a:pathLst>
              <a:path w="8102860" h="6705116" extrusionOk="0">
                <a:moveTo>
                  <a:pt x="0" y="6705117"/>
                </a:moveTo>
                <a:lnTo>
                  <a:pt x="8102860" y="6705117"/>
                </a:lnTo>
                <a:lnTo>
                  <a:pt x="8102860" y="0"/>
                </a:lnTo>
                <a:lnTo>
                  <a:pt x="0" y="0"/>
                </a:lnTo>
                <a:lnTo>
                  <a:pt x="0" y="6705117"/>
                </a:lnTo>
                <a:close/>
              </a:path>
            </a:pathLst>
          </a:custGeom>
          <a:blipFill rotWithShape="1">
            <a:blip r:embed="rId3">
              <a:alphaModFix amt="37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2" name="Google Shape;452;p24"/>
          <p:cNvSpPr/>
          <p:nvPr/>
        </p:nvSpPr>
        <p:spPr>
          <a:xfrm rot="588124">
            <a:off x="13358978" y="-3741394"/>
            <a:ext cx="6920181" cy="10195478"/>
          </a:xfrm>
          <a:custGeom>
            <a:avLst/>
            <a:gdLst/>
            <a:ahLst/>
            <a:cxnLst/>
            <a:rect l="l" t="t" r="r" b="b"/>
            <a:pathLst>
              <a:path w="6920181" h="10195478" extrusionOk="0">
                <a:moveTo>
                  <a:pt x="0" y="0"/>
                </a:moveTo>
                <a:lnTo>
                  <a:pt x="6920181" y="0"/>
                </a:lnTo>
                <a:lnTo>
                  <a:pt x="6920181" y="10195478"/>
                </a:lnTo>
                <a:lnTo>
                  <a:pt x="0" y="1019547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3" name="Google Shape;453;p24"/>
          <p:cNvSpPr/>
          <p:nvPr/>
        </p:nvSpPr>
        <p:spPr>
          <a:xfrm flipH="1">
            <a:off x="-3574847" y="4727936"/>
            <a:ext cx="10502725" cy="8691005"/>
          </a:xfrm>
          <a:custGeom>
            <a:avLst/>
            <a:gdLst/>
            <a:ahLst/>
            <a:cxnLst/>
            <a:rect l="l" t="t" r="r" b="b"/>
            <a:pathLst>
              <a:path w="10502725" h="8691005" extrusionOk="0">
                <a:moveTo>
                  <a:pt x="0" y="8691005"/>
                </a:moveTo>
                <a:lnTo>
                  <a:pt x="10502725" y="8691005"/>
                </a:lnTo>
                <a:lnTo>
                  <a:pt x="10502725" y="0"/>
                </a:lnTo>
                <a:lnTo>
                  <a:pt x="0" y="0"/>
                </a:lnTo>
                <a:lnTo>
                  <a:pt x="0" y="8691005"/>
                </a:lnTo>
                <a:close/>
              </a:path>
            </a:pathLst>
          </a:custGeom>
          <a:blipFill rotWithShape="1">
            <a:blip r:embed="rId5">
              <a:alphaModFix amt="37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4" name="Google Shape;454;p24"/>
          <p:cNvSpPr/>
          <p:nvPr/>
        </p:nvSpPr>
        <p:spPr>
          <a:xfrm rot="-1391992">
            <a:off x="-2650756" y="5501108"/>
            <a:ext cx="6309645" cy="9295978"/>
          </a:xfrm>
          <a:custGeom>
            <a:avLst/>
            <a:gdLst/>
            <a:ahLst/>
            <a:cxnLst/>
            <a:rect l="l" t="t" r="r" b="b"/>
            <a:pathLst>
              <a:path w="6309645" h="9295978" extrusionOk="0">
                <a:moveTo>
                  <a:pt x="0" y="0"/>
                </a:moveTo>
                <a:lnTo>
                  <a:pt x="6309645" y="0"/>
                </a:lnTo>
                <a:lnTo>
                  <a:pt x="6309645" y="9295978"/>
                </a:lnTo>
                <a:lnTo>
                  <a:pt x="0" y="929597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5" name="Google Shape;455;p24"/>
          <p:cNvSpPr/>
          <p:nvPr/>
        </p:nvSpPr>
        <p:spPr>
          <a:xfrm rot="1155628" flipH="1">
            <a:off x="3284925" y="5155383"/>
            <a:ext cx="2485602" cy="6099638"/>
          </a:xfrm>
          <a:custGeom>
            <a:avLst/>
            <a:gdLst/>
            <a:ahLst/>
            <a:cxnLst/>
            <a:rect l="l" t="t" r="r" b="b"/>
            <a:pathLst>
              <a:path w="2485602" h="6099638" extrusionOk="0">
                <a:moveTo>
                  <a:pt x="2485602" y="0"/>
                </a:moveTo>
                <a:lnTo>
                  <a:pt x="0" y="0"/>
                </a:lnTo>
                <a:lnTo>
                  <a:pt x="0" y="6099638"/>
                </a:lnTo>
                <a:lnTo>
                  <a:pt x="2485602" y="6099638"/>
                </a:lnTo>
                <a:lnTo>
                  <a:pt x="2485602"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6" name="Google Shape;456;p24"/>
          <p:cNvSpPr/>
          <p:nvPr/>
        </p:nvSpPr>
        <p:spPr>
          <a:xfrm rot="-2166592">
            <a:off x="17595639" y="1866312"/>
            <a:ext cx="2485602" cy="6099638"/>
          </a:xfrm>
          <a:custGeom>
            <a:avLst/>
            <a:gdLst/>
            <a:ahLst/>
            <a:cxnLst/>
            <a:rect l="l" t="t" r="r" b="b"/>
            <a:pathLst>
              <a:path w="2485602" h="6099638" extrusionOk="0">
                <a:moveTo>
                  <a:pt x="0" y="0"/>
                </a:moveTo>
                <a:lnTo>
                  <a:pt x="2485602" y="0"/>
                </a:lnTo>
                <a:lnTo>
                  <a:pt x="2485602" y="6099638"/>
                </a:lnTo>
                <a:lnTo>
                  <a:pt x="0" y="609963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7" name="Google Shape;457;p24"/>
          <p:cNvSpPr/>
          <p:nvPr/>
        </p:nvSpPr>
        <p:spPr>
          <a:xfrm flipH="1">
            <a:off x="393651" y="613136"/>
            <a:ext cx="9418712" cy="8229600"/>
          </a:xfrm>
          <a:custGeom>
            <a:avLst/>
            <a:gdLst/>
            <a:ahLst/>
            <a:cxnLst/>
            <a:rect l="l" t="t" r="r" b="b"/>
            <a:pathLst>
              <a:path w="9418712" h="8229600" extrusionOk="0">
                <a:moveTo>
                  <a:pt x="9418713" y="0"/>
                </a:moveTo>
                <a:lnTo>
                  <a:pt x="0" y="0"/>
                </a:lnTo>
                <a:lnTo>
                  <a:pt x="0" y="8229600"/>
                </a:lnTo>
                <a:lnTo>
                  <a:pt x="9418713" y="8229600"/>
                </a:lnTo>
                <a:lnTo>
                  <a:pt x="9418713"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8" name="Google Shape;458;p24"/>
          <p:cNvSpPr/>
          <p:nvPr/>
        </p:nvSpPr>
        <p:spPr>
          <a:xfrm>
            <a:off x="10911347" y="684319"/>
            <a:ext cx="2069120" cy="206912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24"/>
          <p:cNvSpPr txBox="1"/>
          <p:nvPr/>
        </p:nvSpPr>
        <p:spPr>
          <a:xfrm>
            <a:off x="6803115" y="5112041"/>
            <a:ext cx="10408733" cy="22159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3800" b="1" i="0" u="none" strike="noStrike" cap="none">
                <a:solidFill>
                  <a:srgbClr val="76923C"/>
                </a:solidFill>
                <a:latin typeface="Arial"/>
                <a:ea typeface="Arial"/>
                <a:cs typeface="Arial"/>
                <a:sym typeface="Arial"/>
              </a:rPr>
              <a:t>VẬN DỤNG</a:t>
            </a:r>
            <a:endParaRPr/>
          </a:p>
        </p:txBody>
      </p:sp>
      <p:sp>
        <p:nvSpPr>
          <p:cNvPr id="460" name="Google Shape;460;p24"/>
          <p:cNvSpPr txBox="1"/>
          <p:nvPr/>
        </p:nvSpPr>
        <p:spPr>
          <a:xfrm>
            <a:off x="9336721" y="3257995"/>
            <a:ext cx="5402288"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6600" b="0" i="0" u="none" strike="noStrike" cap="none">
                <a:solidFill>
                  <a:srgbClr val="00B0F0"/>
                </a:solidFill>
                <a:latin typeface="Arial"/>
                <a:ea typeface="Arial"/>
                <a:cs typeface="Arial"/>
                <a:sym typeface="Arial"/>
              </a:rPr>
              <a:t>Hoạt động 4</a:t>
            </a:r>
            <a:endParaRPr/>
          </a:p>
        </p:txBody>
      </p:sp>
      <p:pic>
        <p:nvPicPr>
          <p:cNvPr id="461" name="Google Shape;461;p24"/>
          <p:cNvPicPr preferRelativeResize="0"/>
          <p:nvPr/>
        </p:nvPicPr>
        <p:blipFill rotWithShape="1">
          <a:blip r:embed="rId8">
            <a:alphaModFix/>
          </a:blip>
          <a:srcRect/>
          <a:stretch/>
        </p:blipFill>
        <p:spPr>
          <a:xfrm>
            <a:off x="11167331" y="989584"/>
            <a:ext cx="1557151" cy="15571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25"/>
          <p:cNvSpPr txBox="1"/>
          <p:nvPr/>
        </p:nvSpPr>
        <p:spPr>
          <a:xfrm>
            <a:off x="1374092" y="5605202"/>
            <a:ext cx="13792200" cy="2217082"/>
          </a:xfrm>
          <a:prstGeom prst="rect">
            <a:avLst/>
          </a:prstGeom>
          <a:solidFill>
            <a:srgbClr val="B6DDE7"/>
          </a:solidFill>
          <a:ln w="57150" cap="flat" cmpd="sng">
            <a:solidFill>
              <a:srgbClr val="205867"/>
            </a:solidFill>
            <a:prstDash val="dot"/>
            <a:round/>
            <a:headEnd type="none" w="sm" len="sm"/>
            <a:tailEnd type="none" w="sm" len="sm"/>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b="1" i="0" u="none" strike="noStrike" cap="none">
                <a:solidFill>
                  <a:srgbClr val="000000"/>
                </a:solidFill>
                <a:latin typeface="Arial"/>
                <a:ea typeface="Arial"/>
                <a:cs typeface="Arial"/>
                <a:sym typeface="Arial"/>
              </a:rPr>
              <a:t>2. Em hãy thực hiện kế hoạch về lí tưởng sống của bản thân và chia sẻ với các  bạn về kết quả đạt được. Từ đó, rút ra những ưu điểm, hạn chế và điều chỉnh  để tiếp tục thực hiện. </a:t>
            </a:r>
            <a:endParaRPr/>
          </a:p>
        </p:txBody>
      </p:sp>
      <p:sp>
        <p:nvSpPr>
          <p:cNvPr id="467" name="Google Shape;467;p25"/>
          <p:cNvSpPr txBox="1"/>
          <p:nvPr/>
        </p:nvSpPr>
        <p:spPr>
          <a:xfrm>
            <a:off x="6179820" y="1377355"/>
            <a:ext cx="6553200"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6000" b="0" i="0" u="none" strike="noStrike" cap="none">
                <a:solidFill>
                  <a:srgbClr val="31859B"/>
                </a:solidFill>
                <a:latin typeface="Arial"/>
                <a:ea typeface="Arial"/>
                <a:cs typeface="Arial"/>
                <a:sym typeface="Arial"/>
              </a:rPr>
              <a:t>Nhiệm vụ </a:t>
            </a:r>
            <a:endParaRPr/>
          </a:p>
        </p:txBody>
      </p:sp>
      <p:sp>
        <p:nvSpPr>
          <p:cNvPr id="468" name="Google Shape;468;p25"/>
          <p:cNvSpPr txBox="1"/>
          <p:nvPr/>
        </p:nvSpPr>
        <p:spPr>
          <a:xfrm>
            <a:off x="3429000" y="2661259"/>
            <a:ext cx="13563600" cy="2217082"/>
          </a:xfrm>
          <a:prstGeom prst="rect">
            <a:avLst/>
          </a:prstGeom>
          <a:solidFill>
            <a:schemeClr val="accent5"/>
          </a:solidFill>
          <a:ln w="57150" cap="flat" cmpd="sng">
            <a:solidFill>
              <a:schemeClr val="dk2"/>
            </a:solidFill>
            <a:prstDash val="dot"/>
            <a:round/>
            <a:headEnd type="none" w="sm" len="sm"/>
            <a:tailEnd type="none" w="sm" len="sm"/>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b="1" i="0" u="none" strike="noStrike" cap="none">
                <a:solidFill>
                  <a:schemeClr val="lt1"/>
                </a:solidFill>
                <a:latin typeface="Arial"/>
                <a:ea typeface="Arial"/>
                <a:cs typeface="Arial"/>
                <a:sym typeface="Arial"/>
              </a:rPr>
              <a:t>1. Em hãy sưu tầm một câu chuyện về tấm gương, nhân vật sống có lí tưởng.  Từ câu chuyện đó, viết một đoạn văn nói về ý nghĩa của việc sống có lí tưởng  và rút ra bài học cho bản thân. </a:t>
            </a:r>
            <a:endParaRPr/>
          </a:p>
        </p:txBody>
      </p:sp>
      <p:sp>
        <p:nvSpPr>
          <p:cNvPr id="469" name="Google Shape;469;p25"/>
          <p:cNvSpPr/>
          <p:nvPr/>
        </p:nvSpPr>
        <p:spPr>
          <a:xfrm>
            <a:off x="0" y="573"/>
            <a:ext cx="18422257" cy="2753563"/>
          </a:xfrm>
          <a:custGeom>
            <a:avLst/>
            <a:gdLst/>
            <a:ahLst/>
            <a:cxnLst/>
            <a:rect l="l" t="t" r="r" b="b"/>
            <a:pathLst>
              <a:path w="6459973" h="2753563" extrusionOk="0">
                <a:moveTo>
                  <a:pt x="0" y="0"/>
                </a:moveTo>
                <a:lnTo>
                  <a:pt x="6459973" y="0"/>
                </a:lnTo>
                <a:lnTo>
                  <a:pt x="6459973" y="2753563"/>
                </a:lnTo>
                <a:lnTo>
                  <a:pt x="0" y="2753563"/>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0" name="Google Shape;470;p25"/>
          <p:cNvSpPr/>
          <p:nvPr/>
        </p:nvSpPr>
        <p:spPr>
          <a:xfrm rot="10800000" flipH="1">
            <a:off x="0" y="7600974"/>
            <a:ext cx="18498457" cy="2753563"/>
          </a:xfrm>
          <a:custGeom>
            <a:avLst/>
            <a:gdLst/>
            <a:ahLst/>
            <a:cxnLst/>
            <a:rect l="l" t="t" r="r" b="b"/>
            <a:pathLst>
              <a:path w="6459973" h="2753563" extrusionOk="0">
                <a:moveTo>
                  <a:pt x="0" y="0"/>
                </a:moveTo>
                <a:lnTo>
                  <a:pt x="6459973" y="0"/>
                </a:lnTo>
                <a:lnTo>
                  <a:pt x="6459973" y="2753563"/>
                </a:lnTo>
                <a:lnTo>
                  <a:pt x="0" y="2753563"/>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1" name="Google Shape;471;p25"/>
          <p:cNvSpPr/>
          <p:nvPr/>
        </p:nvSpPr>
        <p:spPr>
          <a:xfrm flipH="1">
            <a:off x="490583" y="568992"/>
            <a:ext cx="3187749" cy="3072375"/>
          </a:xfrm>
          <a:custGeom>
            <a:avLst/>
            <a:gdLst/>
            <a:ahLst/>
            <a:cxnLst/>
            <a:rect l="l" t="t" r="r" b="b"/>
            <a:pathLst>
              <a:path w="9418712" h="8229600" extrusionOk="0">
                <a:moveTo>
                  <a:pt x="9418713" y="0"/>
                </a:moveTo>
                <a:lnTo>
                  <a:pt x="0" y="0"/>
                </a:lnTo>
                <a:lnTo>
                  <a:pt x="0" y="8229600"/>
                </a:lnTo>
                <a:lnTo>
                  <a:pt x="9418713" y="8229600"/>
                </a:lnTo>
                <a:lnTo>
                  <a:pt x="9418713"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2" name="Google Shape;472;p25"/>
          <p:cNvSpPr/>
          <p:nvPr/>
        </p:nvSpPr>
        <p:spPr>
          <a:xfrm rot="704770">
            <a:off x="15038376" y="5035698"/>
            <a:ext cx="2899621" cy="3059623"/>
          </a:xfrm>
          <a:custGeom>
            <a:avLst/>
            <a:gdLst/>
            <a:ahLst/>
            <a:cxnLst/>
            <a:rect l="l" t="t" r="r" b="b"/>
            <a:pathLst>
              <a:path w="9418712" h="8229600" extrusionOk="0">
                <a:moveTo>
                  <a:pt x="9418713" y="0"/>
                </a:moveTo>
                <a:lnTo>
                  <a:pt x="0" y="0"/>
                </a:lnTo>
                <a:lnTo>
                  <a:pt x="0" y="8229600"/>
                </a:lnTo>
                <a:lnTo>
                  <a:pt x="9418713" y="8229600"/>
                </a:lnTo>
                <a:lnTo>
                  <a:pt x="9418713"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26"/>
          <p:cNvSpPr/>
          <p:nvPr/>
        </p:nvSpPr>
        <p:spPr>
          <a:xfrm>
            <a:off x="18143" y="1814"/>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0" b="-921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8" name="Google Shape;478;p26"/>
          <p:cNvSpPr/>
          <p:nvPr/>
        </p:nvSpPr>
        <p:spPr>
          <a:xfrm rot="1155628" flipH="1">
            <a:off x="-686250" y="-772603"/>
            <a:ext cx="2485602" cy="6099638"/>
          </a:xfrm>
          <a:custGeom>
            <a:avLst/>
            <a:gdLst/>
            <a:ahLst/>
            <a:cxnLst/>
            <a:rect l="l" t="t" r="r" b="b"/>
            <a:pathLst>
              <a:path w="2485602" h="6099638" extrusionOk="0">
                <a:moveTo>
                  <a:pt x="2485602" y="0"/>
                </a:moveTo>
                <a:lnTo>
                  <a:pt x="0" y="0"/>
                </a:lnTo>
                <a:lnTo>
                  <a:pt x="0" y="6099637"/>
                </a:lnTo>
                <a:lnTo>
                  <a:pt x="2485602" y="6099637"/>
                </a:lnTo>
                <a:lnTo>
                  <a:pt x="2485602"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9" name="Google Shape;479;p26"/>
          <p:cNvSpPr/>
          <p:nvPr/>
        </p:nvSpPr>
        <p:spPr>
          <a:xfrm rot="-2103943">
            <a:off x="17045199" y="-1116585"/>
            <a:ext cx="2485602" cy="6099638"/>
          </a:xfrm>
          <a:custGeom>
            <a:avLst/>
            <a:gdLst/>
            <a:ahLst/>
            <a:cxnLst/>
            <a:rect l="l" t="t" r="r" b="b"/>
            <a:pathLst>
              <a:path w="2485602" h="6099638" extrusionOk="0">
                <a:moveTo>
                  <a:pt x="0" y="0"/>
                </a:moveTo>
                <a:lnTo>
                  <a:pt x="2485602" y="0"/>
                </a:lnTo>
                <a:lnTo>
                  <a:pt x="2485602" y="6099638"/>
                </a:lnTo>
                <a:lnTo>
                  <a:pt x="0" y="609963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0" name="Google Shape;480;p26"/>
          <p:cNvSpPr/>
          <p:nvPr/>
        </p:nvSpPr>
        <p:spPr>
          <a:xfrm rot="1794609">
            <a:off x="16416926" y="6208481"/>
            <a:ext cx="2485602" cy="6099638"/>
          </a:xfrm>
          <a:custGeom>
            <a:avLst/>
            <a:gdLst/>
            <a:ahLst/>
            <a:cxnLst/>
            <a:rect l="l" t="t" r="r" b="b"/>
            <a:pathLst>
              <a:path w="2485602" h="6099638" extrusionOk="0">
                <a:moveTo>
                  <a:pt x="0" y="0"/>
                </a:moveTo>
                <a:lnTo>
                  <a:pt x="2485603" y="0"/>
                </a:lnTo>
                <a:lnTo>
                  <a:pt x="2485603" y="6099638"/>
                </a:lnTo>
                <a:lnTo>
                  <a:pt x="0" y="609963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1" name="Google Shape;481;p26"/>
          <p:cNvSpPr/>
          <p:nvPr/>
        </p:nvSpPr>
        <p:spPr>
          <a:xfrm rot="-961226" flipH="1">
            <a:off x="-829289" y="6219523"/>
            <a:ext cx="2485602" cy="6099638"/>
          </a:xfrm>
          <a:custGeom>
            <a:avLst/>
            <a:gdLst/>
            <a:ahLst/>
            <a:cxnLst/>
            <a:rect l="l" t="t" r="r" b="b"/>
            <a:pathLst>
              <a:path w="2485602" h="6099638" extrusionOk="0">
                <a:moveTo>
                  <a:pt x="2485603" y="0"/>
                </a:moveTo>
                <a:lnTo>
                  <a:pt x="0" y="0"/>
                </a:lnTo>
                <a:lnTo>
                  <a:pt x="0" y="6099638"/>
                </a:lnTo>
                <a:lnTo>
                  <a:pt x="2485603" y="6099638"/>
                </a:lnTo>
                <a:lnTo>
                  <a:pt x="2485603"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2" name="Google Shape;482;p26"/>
          <p:cNvSpPr/>
          <p:nvPr/>
        </p:nvSpPr>
        <p:spPr>
          <a:xfrm>
            <a:off x="16562954" y="3043718"/>
            <a:ext cx="2675778" cy="4832105"/>
          </a:xfrm>
          <a:custGeom>
            <a:avLst/>
            <a:gdLst/>
            <a:ahLst/>
            <a:cxnLst/>
            <a:rect l="l" t="t" r="r" b="b"/>
            <a:pathLst>
              <a:path w="2675778" h="4832105" extrusionOk="0">
                <a:moveTo>
                  <a:pt x="0" y="0"/>
                </a:moveTo>
                <a:lnTo>
                  <a:pt x="2675777" y="0"/>
                </a:lnTo>
                <a:lnTo>
                  <a:pt x="2675777" y="4832105"/>
                </a:lnTo>
                <a:lnTo>
                  <a:pt x="0" y="483210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3" name="Google Shape;483;p26"/>
          <p:cNvSpPr/>
          <p:nvPr/>
        </p:nvSpPr>
        <p:spPr>
          <a:xfrm rot="10800000">
            <a:off x="-568883" y="3043718"/>
            <a:ext cx="2675778" cy="4832105"/>
          </a:xfrm>
          <a:custGeom>
            <a:avLst/>
            <a:gdLst/>
            <a:ahLst/>
            <a:cxnLst/>
            <a:rect l="l" t="t" r="r" b="b"/>
            <a:pathLst>
              <a:path w="2675778" h="4832105" extrusionOk="0">
                <a:moveTo>
                  <a:pt x="2675778" y="4832105"/>
                </a:moveTo>
                <a:lnTo>
                  <a:pt x="0" y="4832105"/>
                </a:lnTo>
                <a:lnTo>
                  <a:pt x="0" y="0"/>
                </a:lnTo>
                <a:lnTo>
                  <a:pt x="2675778" y="0"/>
                </a:lnTo>
                <a:lnTo>
                  <a:pt x="2675778" y="4832105"/>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4" name="Google Shape;484;p26"/>
          <p:cNvSpPr txBox="1"/>
          <p:nvPr/>
        </p:nvSpPr>
        <p:spPr>
          <a:xfrm>
            <a:off x="2693922" y="1097777"/>
            <a:ext cx="13181414" cy="3234796"/>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7200" b="0" i="0" u="none" strike="noStrike" cap="none">
                <a:solidFill>
                  <a:srgbClr val="0070C0"/>
                </a:solidFill>
                <a:latin typeface="Arial"/>
                <a:ea typeface="Arial"/>
                <a:cs typeface="Arial"/>
                <a:sym typeface="Arial"/>
              </a:rPr>
              <a:t>Tạm biệt và hẹn gặp lại các em </a:t>
            </a:r>
            <a:endParaRPr/>
          </a:p>
          <a:p>
            <a:pPr marL="0" marR="0" lvl="0" indent="0" algn="ctr" rtl="0">
              <a:lnSpc>
                <a:spcPct val="150000"/>
              </a:lnSpc>
              <a:spcBef>
                <a:spcPts val="0"/>
              </a:spcBef>
              <a:spcAft>
                <a:spcPts val="0"/>
              </a:spcAft>
              <a:buNone/>
            </a:pPr>
            <a:r>
              <a:rPr lang="en-US" sz="7200" b="0" i="0" u="none" strike="noStrike" cap="none">
                <a:solidFill>
                  <a:srgbClr val="0070C0"/>
                </a:solidFill>
                <a:latin typeface="Arial"/>
                <a:ea typeface="Arial"/>
                <a:cs typeface="Arial"/>
                <a:sym typeface="Arial"/>
              </a:rPr>
              <a:t>ở bài học tiếp theo.</a:t>
            </a:r>
            <a:endParaRPr sz="7200" b="0" i="0" u="none" strike="noStrike" cap="none">
              <a:solidFill>
                <a:srgbClr val="0070C0"/>
              </a:solidFill>
              <a:latin typeface="Arial"/>
              <a:ea typeface="Arial"/>
              <a:cs typeface="Arial"/>
              <a:sym typeface="Arial"/>
            </a:endParaRPr>
          </a:p>
        </p:txBody>
      </p:sp>
      <p:pic>
        <p:nvPicPr>
          <p:cNvPr id="485" name="Google Shape;485;p26" descr="HÌNH MẪU THANH NIÊN TRÀ VINH THỜI KỲ MỚI NĂM 2023 | Tuổi trẻ Trà Vinh"/>
          <p:cNvPicPr preferRelativeResize="0"/>
          <p:nvPr/>
        </p:nvPicPr>
        <p:blipFill rotWithShape="1">
          <a:blip r:embed="rId6">
            <a:alphaModFix/>
          </a:blip>
          <a:srcRect t="44952" r="59449"/>
          <a:stretch/>
        </p:blipFill>
        <p:spPr>
          <a:xfrm>
            <a:off x="6200853" y="4878229"/>
            <a:ext cx="5538789" cy="4986338"/>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4705"/>
              </a:srgbClr>
            </a:outerShdw>
          </a:effectLst>
        </p:spPr>
      </p:pic>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0" b="-921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 name="Google Shape;101;p2"/>
          <p:cNvSpPr/>
          <p:nvPr/>
        </p:nvSpPr>
        <p:spPr>
          <a:xfrm>
            <a:off x="7730174" y="2154655"/>
            <a:ext cx="599034" cy="1081777"/>
          </a:xfrm>
          <a:custGeom>
            <a:avLst/>
            <a:gdLst/>
            <a:ahLst/>
            <a:cxnLst/>
            <a:rect l="l" t="t" r="r" b="b"/>
            <a:pathLst>
              <a:path w="599034" h="1081777" extrusionOk="0">
                <a:moveTo>
                  <a:pt x="0" y="0"/>
                </a:moveTo>
                <a:lnTo>
                  <a:pt x="599034" y="0"/>
                </a:lnTo>
                <a:lnTo>
                  <a:pt x="599034" y="1081777"/>
                </a:lnTo>
                <a:lnTo>
                  <a:pt x="0" y="108177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102;p2"/>
          <p:cNvSpPr/>
          <p:nvPr/>
        </p:nvSpPr>
        <p:spPr>
          <a:xfrm>
            <a:off x="7730174" y="4090736"/>
            <a:ext cx="599034" cy="1081777"/>
          </a:xfrm>
          <a:custGeom>
            <a:avLst/>
            <a:gdLst/>
            <a:ahLst/>
            <a:cxnLst/>
            <a:rect l="l" t="t" r="r" b="b"/>
            <a:pathLst>
              <a:path w="599034" h="1081777" extrusionOk="0">
                <a:moveTo>
                  <a:pt x="0" y="0"/>
                </a:moveTo>
                <a:lnTo>
                  <a:pt x="599034" y="0"/>
                </a:lnTo>
                <a:lnTo>
                  <a:pt x="599034" y="1081778"/>
                </a:lnTo>
                <a:lnTo>
                  <a:pt x="0" y="108177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 name="Google Shape;103;p2"/>
          <p:cNvSpPr/>
          <p:nvPr/>
        </p:nvSpPr>
        <p:spPr>
          <a:xfrm>
            <a:off x="7701482" y="6026818"/>
            <a:ext cx="599034" cy="1081777"/>
          </a:xfrm>
          <a:custGeom>
            <a:avLst/>
            <a:gdLst/>
            <a:ahLst/>
            <a:cxnLst/>
            <a:rect l="l" t="t" r="r" b="b"/>
            <a:pathLst>
              <a:path w="599034" h="1081777" extrusionOk="0">
                <a:moveTo>
                  <a:pt x="0" y="0"/>
                </a:moveTo>
                <a:lnTo>
                  <a:pt x="599034" y="0"/>
                </a:lnTo>
                <a:lnTo>
                  <a:pt x="599034" y="1081778"/>
                </a:lnTo>
                <a:lnTo>
                  <a:pt x="0" y="108177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 name="Google Shape;104;p2"/>
          <p:cNvSpPr/>
          <p:nvPr/>
        </p:nvSpPr>
        <p:spPr>
          <a:xfrm>
            <a:off x="7701482" y="7962900"/>
            <a:ext cx="599034" cy="1081777"/>
          </a:xfrm>
          <a:custGeom>
            <a:avLst/>
            <a:gdLst/>
            <a:ahLst/>
            <a:cxnLst/>
            <a:rect l="l" t="t" r="r" b="b"/>
            <a:pathLst>
              <a:path w="599034" h="1081777" extrusionOk="0">
                <a:moveTo>
                  <a:pt x="0" y="0"/>
                </a:moveTo>
                <a:lnTo>
                  <a:pt x="599034" y="0"/>
                </a:lnTo>
                <a:lnTo>
                  <a:pt x="599034" y="1081777"/>
                </a:lnTo>
                <a:lnTo>
                  <a:pt x="0" y="108177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05" name="Google Shape;105;p2"/>
          <p:cNvCxnSpPr/>
          <p:nvPr/>
        </p:nvCxnSpPr>
        <p:spPr>
          <a:xfrm>
            <a:off x="7184223" y="3654059"/>
            <a:ext cx="7436164" cy="0"/>
          </a:xfrm>
          <a:prstGeom prst="straightConnector1">
            <a:avLst/>
          </a:prstGeom>
          <a:noFill/>
          <a:ln w="19050" cap="flat" cmpd="sng">
            <a:solidFill>
              <a:srgbClr val="B3A183"/>
            </a:solidFill>
            <a:prstDash val="solid"/>
            <a:round/>
            <a:headEnd type="none" w="sm" len="sm"/>
            <a:tailEnd type="none" w="sm" len="sm"/>
          </a:ln>
        </p:spPr>
      </p:cxnSp>
      <p:cxnSp>
        <p:nvCxnSpPr>
          <p:cNvPr id="106" name="Google Shape;106;p2"/>
          <p:cNvCxnSpPr/>
          <p:nvPr/>
        </p:nvCxnSpPr>
        <p:spPr>
          <a:xfrm>
            <a:off x="7184223" y="5590141"/>
            <a:ext cx="7436164" cy="0"/>
          </a:xfrm>
          <a:prstGeom prst="straightConnector1">
            <a:avLst/>
          </a:prstGeom>
          <a:noFill/>
          <a:ln w="19050" cap="flat" cmpd="sng">
            <a:solidFill>
              <a:srgbClr val="B3A183"/>
            </a:solidFill>
            <a:prstDash val="solid"/>
            <a:round/>
            <a:headEnd type="none" w="sm" len="sm"/>
            <a:tailEnd type="none" w="sm" len="sm"/>
          </a:ln>
        </p:spPr>
      </p:cxnSp>
      <p:cxnSp>
        <p:nvCxnSpPr>
          <p:cNvPr id="107" name="Google Shape;107;p2"/>
          <p:cNvCxnSpPr/>
          <p:nvPr/>
        </p:nvCxnSpPr>
        <p:spPr>
          <a:xfrm>
            <a:off x="7184223" y="7526223"/>
            <a:ext cx="7436164" cy="0"/>
          </a:xfrm>
          <a:prstGeom prst="straightConnector1">
            <a:avLst/>
          </a:prstGeom>
          <a:noFill/>
          <a:ln w="19050" cap="flat" cmpd="sng">
            <a:solidFill>
              <a:srgbClr val="B3A183"/>
            </a:solidFill>
            <a:prstDash val="solid"/>
            <a:round/>
            <a:headEnd type="none" w="sm" len="sm"/>
            <a:tailEnd type="none" w="sm" len="sm"/>
          </a:ln>
        </p:spPr>
      </p:cxnSp>
      <p:sp>
        <p:nvSpPr>
          <p:cNvPr id="108" name="Google Shape;108;p2"/>
          <p:cNvSpPr txBox="1"/>
          <p:nvPr/>
        </p:nvSpPr>
        <p:spPr>
          <a:xfrm>
            <a:off x="1524000" y="1794313"/>
            <a:ext cx="4631995" cy="45242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dirty="0">
                <a:solidFill>
                  <a:schemeClr val="tx1"/>
                </a:solidFill>
                <a:latin typeface="Arial"/>
                <a:ea typeface="Arial"/>
                <a:cs typeface="Arial"/>
                <a:sym typeface="Arial"/>
              </a:rPr>
              <a:t>Mục </a:t>
            </a:r>
            <a:r>
              <a:rPr lang="en-US" sz="9600" dirty="0" err="1">
                <a:solidFill>
                  <a:schemeClr val="tx1"/>
                </a:solidFill>
                <a:latin typeface="Arial"/>
                <a:ea typeface="Arial"/>
                <a:cs typeface="Arial"/>
                <a:sym typeface="Arial"/>
              </a:rPr>
              <a:t>tiêu</a:t>
            </a:r>
            <a:r>
              <a:rPr lang="en-US" sz="9600" dirty="0">
                <a:solidFill>
                  <a:schemeClr val="tx1"/>
                </a:solidFill>
                <a:latin typeface="Arial"/>
                <a:ea typeface="Arial"/>
                <a:cs typeface="Arial"/>
                <a:sym typeface="Arial"/>
              </a:rPr>
              <a:t> </a:t>
            </a:r>
            <a:r>
              <a:rPr lang="en-US" sz="9600" dirty="0" err="1">
                <a:solidFill>
                  <a:schemeClr val="tx1"/>
                </a:solidFill>
                <a:latin typeface="Arial"/>
                <a:ea typeface="Arial"/>
                <a:cs typeface="Arial"/>
                <a:sym typeface="Arial"/>
              </a:rPr>
              <a:t>bài</a:t>
            </a:r>
            <a:r>
              <a:rPr lang="en-US" sz="9600" dirty="0">
                <a:solidFill>
                  <a:schemeClr val="tx1"/>
                </a:solidFill>
                <a:latin typeface="Arial"/>
                <a:ea typeface="Arial"/>
                <a:cs typeface="Arial"/>
                <a:sym typeface="Arial"/>
              </a:rPr>
              <a:t> </a:t>
            </a:r>
            <a:r>
              <a:rPr lang="en-US" sz="9600" dirty="0" err="1">
                <a:solidFill>
                  <a:schemeClr val="tx1"/>
                </a:solidFill>
                <a:latin typeface="Arial"/>
                <a:ea typeface="Arial"/>
                <a:cs typeface="Arial"/>
                <a:sym typeface="Arial"/>
              </a:rPr>
              <a:t>học</a:t>
            </a:r>
            <a:endParaRPr sz="9600" dirty="0">
              <a:solidFill>
                <a:schemeClr val="tx1"/>
              </a:solidFill>
              <a:latin typeface="Arial"/>
              <a:ea typeface="Arial"/>
              <a:cs typeface="Arial"/>
              <a:sym typeface="Arial"/>
            </a:endParaRPr>
          </a:p>
        </p:txBody>
      </p:sp>
      <p:sp>
        <p:nvSpPr>
          <p:cNvPr id="109" name="Google Shape;109;p2"/>
          <p:cNvSpPr/>
          <p:nvPr/>
        </p:nvSpPr>
        <p:spPr>
          <a:xfrm>
            <a:off x="575604" y="1105031"/>
            <a:ext cx="6733308" cy="5359681"/>
          </a:xfrm>
          <a:custGeom>
            <a:avLst/>
            <a:gdLst/>
            <a:ahLst/>
            <a:cxnLst/>
            <a:rect l="l" t="t" r="r" b="b"/>
            <a:pathLst>
              <a:path w="2991868" h="1742763" extrusionOk="0">
                <a:moveTo>
                  <a:pt x="0" y="0"/>
                </a:moveTo>
                <a:lnTo>
                  <a:pt x="2991868" y="0"/>
                </a:lnTo>
                <a:lnTo>
                  <a:pt x="2991868" y="1742763"/>
                </a:lnTo>
                <a:lnTo>
                  <a:pt x="0" y="1742763"/>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10" name="Google Shape;110;p2"/>
          <p:cNvSpPr txBox="1"/>
          <p:nvPr/>
        </p:nvSpPr>
        <p:spPr>
          <a:xfrm>
            <a:off x="8333173" y="2504054"/>
            <a:ext cx="91440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002060"/>
                </a:solidFill>
                <a:latin typeface="Calibri"/>
                <a:ea typeface="Calibri"/>
                <a:cs typeface="Calibri"/>
                <a:sym typeface="Calibri"/>
              </a:rPr>
              <a:t>Nêu được khái niệm sống có lí tưởng. </a:t>
            </a:r>
            <a:endParaRPr/>
          </a:p>
        </p:txBody>
      </p:sp>
      <p:sp>
        <p:nvSpPr>
          <p:cNvPr id="111" name="Google Shape;111;p2"/>
          <p:cNvSpPr txBox="1"/>
          <p:nvPr/>
        </p:nvSpPr>
        <p:spPr>
          <a:xfrm>
            <a:off x="8461828" y="4062601"/>
            <a:ext cx="8458200" cy="132343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000">
                <a:solidFill>
                  <a:srgbClr val="002060"/>
                </a:solidFill>
                <a:latin typeface="Calibri"/>
                <a:ea typeface="Calibri"/>
                <a:cs typeface="Calibri"/>
                <a:sym typeface="Calibri"/>
              </a:rPr>
              <a:t>Giải thích được ý nghĩa của việc sống có lí tưởng. </a:t>
            </a:r>
            <a:endParaRPr/>
          </a:p>
        </p:txBody>
      </p:sp>
      <p:sp>
        <p:nvSpPr>
          <p:cNvPr id="112" name="Google Shape;112;p2"/>
          <p:cNvSpPr txBox="1"/>
          <p:nvPr/>
        </p:nvSpPr>
        <p:spPr>
          <a:xfrm>
            <a:off x="8461828" y="5994205"/>
            <a:ext cx="8458200" cy="132343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000">
                <a:solidFill>
                  <a:srgbClr val="002060"/>
                </a:solidFill>
                <a:latin typeface="Calibri"/>
                <a:ea typeface="Calibri"/>
                <a:cs typeface="Calibri"/>
                <a:sym typeface="Calibri"/>
              </a:rPr>
              <a:t>Nhận biết được lí tưởng sống của thanh niên Việt Nam. </a:t>
            </a:r>
            <a:endParaRPr/>
          </a:p>
        </p:txBody>
      </p:sp>
      <p:sp>
        <p:nvSpPr>
          <p:cNvPr id="113" name="Google Shape;113;p2"/>
          <p:cNvSpPr txBox="1"/>
          <p:nvPr/>
        </p:nvSpPr>
        <p:spPr>
          <a:xfrm>
            <a:off x="8461828" y="7782946"/>
            <a:ext cx="9143999" cy="193899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000">
                <a:solidFill>
                  <a:srgbClr val="002060"/>
                </a:solidFill>
                <a:latin typeface="Calibri"/>
                <a:ea typeface="Calibri"/>
                <a:cs typeface="Calibri"/>
                <a:sym typeface="Calibri"/>
              </a:rPr>
              <a:t>Xác định được lí tưởng sống của bản thân và nỗ lực học tập, rèn luyện  theo lí tưởng.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childTnLst>
                                </p:cTn>
                              </p:par>
                              <p:par>
                                <p:cTn id="8" presetID="10" presetClass="entr" presetSubtype="0" fill="hold" nodeType="withEffect">
                                  <p:stCondLst>
                                    <p:cond delay="0"/>
                                  </p:stCondLst>
                                  <p:childTnLst>
                                    <p:set>
                                      <p:cBhvr>
                                        <p:cTn id="9" dur="1" fill="hold">
                                          <p:stCondLst>
                                            <p:cond delay="0"/>
                                          </p:stCondLst>
                                        </p:cTn>
                                        <p:tgtEl>
                                          <p:spTgt spid="111"/>
                                        </p:tgtEl>
                                        <p:attrNameLst>
                                          <p:attrName>style.visibility</p:attrName>
                                        </p:attrNameLst>
                                      </p:cBhvr>
                                      <p:to>
                                        <p:strVal val="visible"/>
                                      </p:to>
                                    </p:set>
                                    <p:animEffect transition="in" filter="fade">
                                      <p:cBhvr>
                                        <p:cTn id="10" dur="500"/>
                                        <p:tgtEl>
                                          <p:spTgt spid="111"/>
                                        </p:tgtEl>
                                      </p:cBhvr>
                                    </p:animEffect>
                                  </p:childTnLst>
                                </p:cTn>
                              </p:par>
                              <p:par>
                                <p:cTn id="11" presetID="10" presetClass="entr" presetSubtype="0" fill="hold" nodeType="with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fade">
                                      <p:cBhvr>
                                        <p:cTn id="13" dur="500"/>
                                        <p:tgtEl>
                                          <p:spTgt spid="112"/>
                                        </p:tgtEl>
                                      </p:cBhvr>
                                    </p:animEffec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Shape 158"/>
        <p:cNvGrpSpPr/>
        <p:nvPr/>
      </p:nvGrpSpPr>
      <p:grpSpPr>
        <a:xfrm>
          <a:off x="0" y="0"/>
          <a:ext cx="0" cy="0"/>
          <a:chOff x="0" y="0"/>
          <a:chExt cx="0" cy="0"/>
        </a:xfrm>
      </p:grpSpPr>
      <p:sp>
        <p:nvSpPr>
          <p:cNvPr id="159" name="Google Shape;159;p6"/>
          <p:cNvSpPr/>
          <p:nvPr/>
        </p:nvSpPr>
        <p:spPr>
          <a:xfrm rot="-7881738" flipH="1">
            <a:off x="13779828" y="-1923218"/>
            <a:ext cx="8102860" cy="6705116"/>
          </a:xfrm>
          <a:custGeom>
            <a:avLst/>
            <a:gdLst/>
            <a:ahLst/>
            <a:cxnLst/>
            <a:rect l="l" t="t" r="r" b="b"/>
            <a:pathLst>
              <a:path w="8102860" h="6705116" extrusionOk="0">
                <a:moveTo>
                  <a:pt x="0" y="6705117"/>
                </a:moveTo>
                <a:lnTo>
                  <a:pt x="8102860" y="6705117"/>
                </a:lnTo>
                <a:lnTo>
                  <a:pt x="8102860" y="0"/>
                </a:lnTo>
                <a:lnTo>
                  <a:pt x="0" y="0"/>
                </a:lnTo>
                <a:lnTo>
                  <a:pt x="0" y="6705117"/>
                </a:lnTo>
                <a:close/>
              </a:path>
            </a:pathLst>
          </a:custGeom>
          <a:blipFill rotWithShape="1">
            <a:blip r:embed="rId3">
              <a:alphaModFix amt="37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0" name="Google Shape;160;p6"/>
          <p:cNvSpPr/>
          <p:nvPr/>
        </p:nvSpPr>
        <p:spPr>
          <a:xfrm rot="588124">
            <a:off x="13358978" y="-3741394"/>
            <a:ext cx="6920181" cy="10195478"/>
          </a:xfrm>
          <a:custGeom>
            <a:avLst/>
            <a:gdLst/>
            <a:ahLst/>
            <a:cxnLst/>
            <a:rect l="l" t="t" r="r" b="b"/>
            <a:pathLst>
              <a:path w="6920181" h="10195478" extrusionOk="0">
                <a:moveTo>
                  <a:pt x="0" y="0"/>
                </a:moveTo>
                <a:lnTo>
                  <a:pt x="6920181" y="0"/>
                </a:lnTo>
                <a:lnTo>
                  <a:pt x="6920181" y="10195478"/>
                </a:lnTo>
                <a:lnTo>
                  <a:pt x="0" y="1019547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1" name="Google Shape;161;p6"/>
          <p:cNvSpPr/>
          <p:nvPr/>
        </p:nvSpPr>
        <p:spPr>
          <a:xfrm flipH="1">
            <a:off x="-3574847" y="4727936"/>
            <a:ext cx="10502725" cy="8691005"/>
          </a:xfrm>
          <a:custGeom>
            <a:avLst/>
            <a:gdLst/>
            <a:ahLst/>
            <a:cxnLst/>
            <a:rect l="l" t="t" r="r" b="b"/>
            <a:pathLst>
              <a:path w="10502725" h="8691005" extrusionOk="0">
                <a:moveTo>
                  <a:pt x="0" y="8691005"/>
                </a:moveTo>
                <a:lnTo>
                  <a:pt x="10502725" y="8691005"/>
                </a:lnTo>
                <a:lnTo>
                  <a:pt x="10502725" y="0"/>
                </a:lnTo>
                <a:lnTo>
                  <a:pt x="0" y="0"/>
                </a:lnTo>
                <a:lnTo>
                  <a:pt x="0" y="8691005"/>
                </a:lnTo>
                <a:close/>
              </a:path>
            </a:pathLst>
          </a:custGeom>
          <a:blipFill rotWithShape="1">
            <a:blip r:embed="rId5">
              <a:alphaModFix amt="37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2" name="Google Shape;162;p6"/>
          <p:cNvSpPr/>
          <p:nvPr/>
        </p:nvSpPr>
        <p:spPr>
          <a:xfrm rot="-1391992">
            <a:off x="-2650756" y="5501108"/>
            <a:ext cx="6309645" cy="9295978"/>
          </a:xfrm>
          <a:custGeom>
            <a:avLst/>
            <a:gdLst/>
            <a:ahLst/>
            <a:cxnLst/>
            <a:rect l="l" t="t" r="r" b="b"/>
            <a:pathLst>
              <a:path w="6309645" h="9295978" extrusionOk="0">
                <a:moveTo>
                  <a:pt x="0" y="0"/>
                </a:moveTo>
                <a:lnTo>
                  <a:pt x="6309645" y="0"/>
                </a:lnTo>
                <a:lnTo>
                  <a:pt x="6309645" y="9295978"/>
                </a:lnTo>
                <a:lnTo>
                  <a:pt x="0" y="929597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3" name="Google Shape;163;p6"/>
          <p:cNvSpPr/>
          <p:nvPr/>
        </p:nvSpPr>
        <p:spPr>
          <a:xfrm rot="1155628" flipH="1">
            <a:off x="3284925" y="5155383"/>
            <a:ext cx="2485602" cy="6099638"/>
          </a:xfrm>
          <a:custGeom>
            <a:avLst/>
            <a:gdLst/>
            <a:ahLst/>
            <a:cxnLst/>
            <a:rect l="l" t="t" r="r" b="b"/>
            <a:pathLst>
              <a:path w="2485602" h="6099638" extrusionOk="0">
                <a:moveTo>
                  <a:pt x="2485602" y="0"/>
                </a:moveTo>
                <a:lnTo>
                  <a:pt x="0" y="0"/>
                </a:lnTo>
                <a:lnTo>
                  <a:pt x="0" y="6099638"/>
                </a:lnTo>
                <a:lnTo>
                  <a:pt x="2485602" y="6099638"/>
                </a:lnTo>
                <a:lnTo>
                  <a:pt x="2485602"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6"/>
          <p:cNvSpPr/>
          <p:nvPr/>
        </p:nvSpPr>
        <p:spPr>
          <a:xfrm rot="-2166592">
            <a:off x="17595639" y="1866312"/>
            <a:ext cx="2485602" cy="6099638"/>
          </a:xfrm>
          <a:custGeom>
            <a:avLst/>
            <a:gdLst/>
            <a:ahLst/>
            <a:cxnLst/>
            <a:rect l="l" t="t" r="r" b="b"/>
            <a:pathLst>
              <a:path w="2485602" h="6099638" extrusionOk="0">
                <a:moveTo>
                  <a:pt x="0" y="0"/>
                </a:moveTo>
                <a:lnTo>
                  <a:pt x="2485602" y="0"/>
                </a:lnTo>
                <a:lnTo>
                  <a:pt x="2485602" y="6099638"/>
                </a:lnTo>
                <a:lnTo>
                  <a:pt x="0" y="609963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 name="Google Shape;165;p6"/>
          <p:cNvSpPr/>
          <p:nvPr/>
        </p:nvSpPr>
        <p:spPr>
          <a:xfrm flipH="1">
            <a:off x="393651" y="613136"/>
            <a:ext cx="9418712" cy="8229600"/>
          </a:xfrm>
          <a:custGeom>
            <a:avLst/>
            <a:gdLst/>
            <a:ahLst/>
            <a:cxnLst/>
            <a:rect l="l" t="t" r="r" b="b"/>
            <a:pathLst>
              <a:path w="9418712" h="8229600" extrusionOk="0">
                <a:moveTo>
                  <a:pt x="9418713" y="0"/>
                </a:moveTo>
                <a:lnTo>
                  <a:pt x="0" y="0"/>
                </a:lnTo>
                <a:lnTo>
                  <a:pt x="0" y="8229600"/>
                </a:lnTo>
                <a:lnTo>
                  <a:pt x="9418713" y="8229600"/>
                </a:lnTo>
                <a:lnTo>
                  <a:pt x="9418713"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6" name="Google Shape;166;p6"/>
          <p:cNvSpPr/>
          <p:nvPr/>
        </p:nvSpPr>
        <p:spPr>
          <a:xfrm>
            <a:off x="10911347" y="684319"/>
            <a:ext cx="2069120" cy="206912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6"/>
          <p:cNvSpPr txBox="1"/>
          <p:nvPr/>
        </p:nvSpPr>
        <p:spPr>
          <a:xfrm>
            <a:off x="6803115" y="5112041"/>
            <a:ext cx="10408733" cy="22159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3800" b="1" i="0" u="none" strike="noStrike" cap="none">
                <a:solidFill>
                  <a:srgbClr val="76923C"/>
                </a:solidFill>
                <a:latin typeface="Arial"/>
                <a:ea typeface="Arial"/>
                <a:cs typeface="Arial"/>
                <a:sym typeface="Arial"/>
              </a:rPr>
              <a:t>KHÁM PHÁ</a:t>
            </a:r>
            <a:endParaRPr/>
          </a:p>
        </p:txBody>
      </p:sp>
      <p:sp>
        <p:nvSpPr>
          <p:cNvPr id="168" name="Google Shape;168;p6"/>
          <p:cNvSpPr txBox="1"/>
          <p:nvPr/>
        </p:nvSpPr>
        <p:spPr>
          <a:xfrm>
            <a:off x="9336721" y="3257995"/>
            <a:ext cx="5402288"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6600" b="0" i="0" u="none" strike="noStrike" cap="none">
                <a:solidFill>
                  <a:srgbClr val="00B0F0"/>
                </a:solidFill>
                <a:latin typeface="Arial"/>
                <a:ea typeface="Arial"/>
                <a:cs typeface="Arial"/>
                <a:sym typeface="Arial"/>
              </a:rPr>
              <a:t>Hoạt động 2</a:t>
            </a:r>
            <a:endParaRPr/>
          </a:p>
        </p:txBody>
      </p:sp>
      <p:pic>
        <p:nvPicPr>
          <p:cNvPr id="169" name="Google Shape;169;p6"/>
          <p:cNvPicPr preferRelativeResize="0"/>
          <p:nvPr/>
        </p:nvPicPr>
        <p:blipFill rotWithShape="1">
          <a:blip r:embed="rId8">
            <a:alphaModFix/>
          </a:blip>
          <a:srcRect/>
          <a:stretch/>
        </p:blipFill>
        <p:spPr>
          <a:xfrm>
            <a:off x="11070556" y="937934"/>
            <a:ext cx="1674733" cy="1674733"/>
          </a:xfrm>
          <a:prstGeom prst="rect">
            <a:avLst/>
          </a:prstGeom>
          <a:noFill/>
          <a:ln>
            <a:noFill/>
          </a:ln>
        </p:spPr>
      </p:pic>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7"/>
          <p:cNvSpPr/>
          <p:nvPr/>
        </p:nvSpPr>
        <p:spPr>
          <a:xfrm>
            <a:off x="18143" y="1814"/>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0" b="-921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 name="Google Shape;175;p7"/>
          <p:cNvSpPr/>
          <p:nvPr/>
        </p:nvSpPr>
        <p:spPr>
          <a:xfrm>
            <a:off x="1438969" y="1567844"/>
            <a:ext cx="16080104" cy="8366152"/>
          </a:xfrm>
          <a:prstGeom prst="roundRect">
            <a:avLst>
              <a:gd name="adj" fmla="val 16667"/>
            </a:avLst>
          </a:prstGeom>
          <a:solidFill>
            <a:schemeClr val="lt1"/>
          </a:solidFill>
          <a:ln>
            <a:noFill/>
          </a:ln>
          <a:effectLst>
            <a:outerShdw dist="161925" dir="3120000" algn="bl" rotWithShape="0">
              <a:schemeClr val="accent3">
                <a:alpha val="17647"/>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7"/>
          <p:cNvSpPr txBox="1"/>
          <p:nvPr/>
        </p:nvSpPr>
        <p:spPr>
          <a:xfrm>
            <a:off x="2433071" y="1864748"/>
            <a:ext cx="1361032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600" b="1" i="0" u="none" strike="noStrike" cap="none" dirty="0">
                <a:solidFill>
                  <a:srgbClr val="31859B"/>
                </a:solidFill>
                <a:latin typeface="Arial"/>
                <a:ea typeface="Arial"/>
                <a:cs typeface="Arial"/>
                <a:sym typeface="Arial"/>
              </a:rPr>
              <a:t>Em </a:t>
            </a:r>
            <a:r>
              <a:rPr lang="en-US" sz="3600" b="1" i="0" u="none" strike="noStrike" cap="none" dirty="0" err="1">
                <a:solidFill>
                  <a:srgbClr val="31859B"/>
                </a:solidFill>
                <a:latin typeface="Arial"/>
                <a:ea typeface="Arial"/>
                <a:cs typeface="Arial"/>
                <a:sym typeface="Arial"/>
              </a:rPr>
              <a:t>hãy</a:t>
            </a:r>
            <a:r>
              <a:rPr lang="en-US" sz="3600" b="1" i="0" u="none" strike="noStrike" cap="none" dirty="0">
                <a:solidFill>
                  <a:srgbClr val="31859B"/>
                </a:solidFill>
                <a:latin typeface="Arial"/>
                <a:ea typeface="Arial"/>
                <a:cs typeface="Arial"/>
                <a:sym typeface="Arial"/>
              </a:rPr>
              <a:t> </a:t>
            </a:r>
            <a:r>
              <a:rPr lang="en-US" sz="3600" b="1" i="0" u="none" strike="noStrike" cap="none" dirty="0" err="1">
                <a:solidFill>
                  <a:srgbClr val="31859B"/>
                </a:solidFill>
                <a:latin typeface="Arial"/>
                <a:ea typeface="Arial"/>
                <a:cs typeface="Arial"/>
                <a:sym typeface="Arial"/>
              </a:rPr>
              <a:t>đọc</a:t>
            </a:r>
            <a:r>
              <a:rPr lang="en-US" sz="3600" b="1" i="0" u="none" strike="noStrike" cap="none" dirty="0">
                <a:solidFill>
                  <a:srgbClr val="31859B"/>
                </a:solidFill>
                <a:latin typeface="Arial"/>
                <a:ea typeface="Arial"/>
                <a:cs typeface="Arial"/>
                <a:sym typeface="Arial"/>
              </a:rPr>
              <a:t> </a:t>
            </a:r>
            <a:r>
              <a:rPr lang="en-US" sz="3600" b="1" i="0" u="none" strike="noStrike" cap="none" dirty="0" err="1">
                <a:solidFill>
                  <a:srgbClr val="31859B"/>
                </a:solidFill>
                <a:latin typeface="Arial"/>
                <a:ea typeface="Arial"/>
                <a:cs typeface="Arial"/>
                <a:sym typeface="Arial"/>
              </a:rPr>
              <a:t>các</a:t>
            </a:r>
            <a:r>
              <a:rPr lang="en-US" sz="3600" b="1" i="0" u="none" strike="noStrike" cap="none" dirty="0">
                <a:solidFill>
                  <a:srgbClr val="31859B"/>
                </a:solidFill>
                <a:latin typeface="Arial"/>
                <a:ea typeface="Arial"/>
                <a:cs typeface="Arial"/>
                <a:sym typeface="Arial"/>
              </a:rPr>
              <a:t> </a:t>
            </a:r>
            <a:r>
              <a:rPr lang="en-US" sz="3600" b="1" i="0" u="none" strike="noStrike" cap="none" dirty="0" err="1">
                <a:solidFill>
                  <a:srgbClr val="31859B"/>
                </a:solidFill>
                <a:latin typeface="Arial"/>
                <a:ea typeface="Arial"/>
                <a:cs typeface="Arial"/>
                <a:sym typeface="Arial"/>
              </a:rPr>
              <a:t>thông</a:t>
            </a:r>
            <a:r>
              <a:rPr lang="en-US" sz="3600" b="1" i="0" u="none" strike="noStrike" cap="none" dirty="0">
                <a:solidFill>
                  <a:srgbClr val="31859B"/>
                </a:solidFill>
                <a:latin typeface="Arial"/>
                <a:ea typeface="Arial"/>
                <a:cs typeface="Arial"/>
                <a:sym typeface="Arial"/>
              </a:rPr>
              <a:t> tin </a:t>
            </a:r>
            <a:r>
              <a:rPr lang="en-US" sz="3600" b="1" i="0" u="none" strike="noStrike" cap="none" dirty="0" err="1">
                <a:solidFill>
                  <a:srgbClr val="31859B"/>
                </a:solidFill>
                <a:latin typeface="Arial"/>
                <a:ea typeface="Arial"/>
                <a:cs typeface="Arial"/>
                <a:sym typeface="Arial"/>
              </a:rPr>
              <a:t>trong</a:t>
            </a:r>
            <a:r>
              <a:rPr lang="en-US" sz="3600" b="1" i="0" u="none" strike="noStrike" cap="none" dirty="0">
                <a:solidFill>
                  <a:srgbClr val="31859B"/>
                </a:solidFill>
                <a:latin typeface="Arial"/>
                <a:ea typeface="Arial"/>
                <a:cs typeface="Arial"/>
                <a:sym typeface="Arial"/>
              </a:rPr>
              <a:t> SGK tr.5 </a:t>
            </a:r>
            <a:r>
              <a:rPr lang="en-US" sz="3600" b="1" i="0" u="none" strike="noStrike" cap="none" dirty="0" err="1">
                <a:solidFill>
                  <a:srgbClr val="31859B"/>
                </a:solidFill>
                <a:latin typeface="Arial"/>
                <a:ea typeface="Arial"/>
                <a:cs typeface="Arial"/>
                <a:sym typeface="Arial"/>
              </a:rPr>
              <a:t>và</a:t>
            </a:r>
            <a:r>
              <a:rPr lang="en-US" sz="3600" b="1" i="0" u="none" strike="noStrike" cap="none" dirty="0">
                <a:solidFill>
                  <a:srgbClr val="31859B"/>
                </a:solidFill>
                <a:latin typeface="Arial"/>
                <a:ea typeface="Arial"/>
                <a:cs typeface="Arial"/>
                <a:sym typeface="Arial"/>
              </a:rPr>
              <a:t> </a:t>
            </a:r>
            <a:r>
              <a:rPr lang="en-US" sz="3600" b="1" i="0" u="none" strike="noStrike" cap="none" dirty="0" err="1">
                <a:solidFill>
                  <a:srgbClr val="31859B"/>
                </a:solidFill>
                <a:latin typeface="Arial"/>
                <a:ea typeface="Arial"/>
                <a:cs typeface="Arial"/>
                <a:sym typeface="Arial"/>
              </a:rPr>
              <a:t>trả</a:t>
            </a:r>
            <a:r>
              <a:rPr lang="en-US" sz="3600" b="1" i="0" u="none" strike="noStrike" cap="none" dirty="0">
                <a:solidFill>
                  <a:srgbClr val="31859B"/>
                </a:solidFill>
                <a:latin typeface="Arial"/>
                <a:ea typeface="Arial"/>
                <a:cs typeface="Arial"/>
                <a:sym typeface="Arial"/>
              </a:rPr>
              <a:t> </a:t>
            </a:r>
            <a:r>
              <a:rPr lang="en-US" sz="3600" b="1" i="0" u="none" strike="noStrike" cap="none" dirty="0" err="1">
                <a:solidFill>
                  <a:srgbClr val="31859B"/>
                </a:solidFill>
                <a:latin typeface="Arial"/>
                <a:ea typeface="Arial"/>
                <a:cs typeface="Arial"/>
                <a:sym typeface="Arial"/>
              </a:rPr>
              <a:t>lời</a:t>
            </a:r>
            <a:r>
              <a:rPr lang="en-US" sz="3600" b="1" i="0" u="none" strike="noStrike" cap="none" dirty="0">
                <a:solidFill>
                  <a:srgbClr val="31859B"/>
                </a:solidFill>
                <a:latin typeface="Arial"/>
                <a:ea typeface="Arial"/>
                <a:cs typeface="Arial"/>
                <a:sym typeface="Arial"/>
              </a:rPr>
              <a:t> </a:t>
            </a:r>
            <a:r>
              <a:rPr lang="en-US" sz="3600" b="1" i="0" u="none" strike="noStrike" cap="none" dirty="0" err="1">
                <a:solidFill>
                  <a:srgbClr val="31859B"/>
                </a:solidFill>
                <a:latin typeface="Arial"/>
                <a:ea typeface="Arial"/>
                <a:cs typeface="Arial"/>
                <a:sym typeface="Arial"/>
              </a:rPr>
              <a:t>câu</a:t>
            </a:r>
            <a:r>
              <a:rPr lang="en-US" sz="3600" b="1" i="0" u="none" strike="noStrike" cap="none" dirty="0">
                <a:solidFill>
                  <a:srgbClr val="31859B"/>
                </a:solidFill>
                <a:latin typeface="Arial"/>
                <a:ea typeface="Arial"/>
                <a:cs typeface="Arial"/>
                <a:sym typeface="Arial"/>
              </a:rPr>
              <a:t> </a:t>
            </a:r>
            <a:r>
              <a:rPr lang="en-US" sz="3600" b="1" i="0" u="none" strike="noStrike" cap="none" dirty="0" err="1">
                <a:solidFill>
                  <a:srgbClr val="31859B"/>
                </a:solidFill>
                <a:latin typeface="Arial"/>
                <a:ea typeface="Arial"/>
                <a:cs typeface="Arial"/>
                <a:sym typeface="Arial"/>
              </a:rPr>
              <a:t>hỏi</a:t>
            </a:r>
            <a:r>
              <a:rPr lang="en-US" sz="3600" b="1" i="0" u="none" strike="noStrike" cap="none" dirty="0">
                <a:solidFill>
                  <a:srgbClr val="31859B"/>
                </a:solidFill>
                <a:latin typeface="Arial"/>
                <a:ea typeface="Arial"/>
                <a:cs typeface="Arial"/>
                <a:sym typeface="Arial"/>
              </a:rPr>
              <a:t>: </a:t>
            </a:r>
            <a:endParaRPr sz="3600" b="1" i="0" u="none" strike="noStrike" cap="none" dirty="0">
              <a:solidFill>
                <a:srgbClr val="31859B"/>
              </a:solidFill>
              <a:latin typeface="Arial"/>
              <a:ea typeface="Arial"/>
              <a:cs typeface="Arial"/>
              <a:sym typeface="Arial"/>
            </a:endParaRPr>
          </a:p>
        </p:txBody>
      </p:sp>
      <p:sp>
        <p:nvSpPr>
          <p:cNvPr id="230" name="Google Shape;230;p7"/>
          <p:cNvSpPr/>
          <p:nvPr/>
        </p:nvSpPr>
        <p:spPr>
          <a:xfrm rot="1155628" flipH="1">
            <a:off x="-686250" y="-772603"/>
            <a:ext cx="2485602" cy="6099638"/>
          </a:xfrm>
          <a:custGeom>
            <a:avLst/>
            <a:gdLst/>
            <a:ahLst/>
            <a:cxnLst/>
            <a:rect l="l" t="t" r="r" b="b"/>
            <a:pathLst>
              <a:path w="2485602" h="6099638" extrusionOk="0">
                <a:moveTo>
                  <a:pt x="2485602" y="0"/>
                </a:moveTo>
                <a:lnTo>
                  <a:pt x="0" y="0"/>
                </a:lnTo>
                <a:lnTo>
                  <a:pt x="0" y="6099637"/>
                </a:lnTo>
                <a:lnTo>
                  <a:pt x="2485602" y="6099637"/>
                </a:lnTo>
                <a:lnTo>
                  <a:pt x="2485602"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1" name="Google Shape;231;p7"/>
          <p:cNvSpPr/>
          <p:nvPr/>
        </p:nvSpPr>
        <p:spPr>
          <a:xfrm rot="1794609">
            <a:off x="16416926" y="6208481"/>
            <a:ext cx="2485602" cy="6099638"/>
          </a:xfrm>
          <a:custGeom>
            <a:avLst/>
            <a:gdLst/>
            <a:ahLst/>
            <a:cxnLst/>
            <a:rect l="l" t="t" r="r" b="b"/>
            <a:pathLst>
              <a:path w="2485602" h="6099638" extrusionOk="0">
                <a:moveTo>
                  <a:pt x="0" y="0"/>
                </a:moveTo>
                <a:lnTo>
                  <a:pt x="2485603" y="0"/>
                </a:lnTo>
                <a:lnTo>
                  <a:pt x="2485603" y="6099638"/>
                </a:lnTo>
                <a:lnTo>
                  <a:pt x="0" y="609963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2" name="Google Shape;232;p7"/>
          <p:cNvSpPr/>
          <p:nvPr/>
        </p:nvSpPr>
        <p:spPr>
          <a:xfrm rot="-961226" flipH="1">
            <a:off x="-829289" y="6219523"/>
            <a:ext cx="2485602" cy="6099638"/>
          </a:xfrm>
          <a:custGeom>
            <a:avLst/>
            <a:gdLst/>
            <a:ahLst/>
            <a:cxnLst/>
            <a:rect l="l" t="t" r="r" b="b"/>
            <a:pathLst>
              <a:path w="2485602" h="6099638" extrusionOk="0">
                <a:moveTo>
                  <a:pt x="2485603" y="0"/>
                </a:moveTo>
                <a:lnTo>
                  <a:pt x="0" y="0"/>
                </a:lnTo>
                <a:lnTo>
                  <a:pt x="0" y="6099638"/>
                </a:lnTo>
                <a:lnTo>
                  <a:pt x="2485603" y="6099638"/>
                </a:lnTo>
                <a:lnTo>
                  <a:pt x="2485603"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 name="Google Shape;233;p7"/>
          <p:cNvSpPr/>
          <p:nvPr/>
        </p:nvSpPr>
        <p:spPr>
          <a:xfrm>
            <a:off x="16562954" y="3043718"/>
            <a:ext cx="2675778" cy="4832105"/>
          </a:xfrm>
          <a:custGeom>
            <a:avLst/>
            <a:gdLst/>
            <a:ahLst/>
            <a:cxnLst/>
            <a:rect l="l" t="t" r="r" b="b"/>
            <a:pathLst>
              <a:path w="2675778" h="4832105" extrusionOk="0">
                <a:moveTo>
                  <a:pt x="0" y="0"/>
                </a:moveTo>
                <a:lnTo>
                  <a:pt x="2675777" y="0"/>
                </a:lnTo>
                <a:lnTo>
                  <a:pt x="2675777" y="4832105"/>
                </a:lnTo>
                <a:lnTo>
                  <a:pt x="0" y="483210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4" name="Google Shape;234;p7"/>
          <p:cNvSpPr/>
          <p:nvPr/>
        </p:nvSpPr>
        <p:spPr>
          <a:xfrm rot="10800000">
            <a:off x="-568883" y="3043718"/>
            <a:ext cx="2675778" cy="4832105"/>
          </a:xfrm>
          <a:custGeom>
            <a:avLst/>
            <a:gdLst/>
            <a:ahLst/>
            <a:cxnLst/>
            <a:rect l="l" t="t" r="r" b="b"/>
            <a:pathLst>
              <a:path w="2675778" h="4832105" extrusionOk="0">
                <a:moveTo>
                  <a:pt x="2675778" y="4832105"/>
                </a:moveTo>
                <a:lnTo>
                  <a:pt x="0" y="4832105"/>
                </a:lnTo>
                <a:lnTo>
                  <a:pt x="0" y="0"/>
                </a:lnTo>
                <a:lnTo>
                  <a:pt x="2675778" y="0"/>
                </a:lnTo>
                <a:lnTo>
                  <a:pt x="2675778" y="4832105"/>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5" name="Google Shape;235;p7"/>
          <p:cNvSpPr/>
          <p:nvPr/>
        </p:nvSpPr>
        <p:spPr>
          <a:xfrm rot="-2103943">
            <a:off x="17045199" y="-1116585"/>
            <a:ext cx="2485602" cy="6099638"/>
          </a:xfrm>
          <a:custGeom>
            <a:avLst/>
            <a:gdLst/>
            <a:ahLst/>
            <a:cxnLst/>
            <a:rect l="l" t="t" r="r" b="b"/>
            <a:pathLst>
              <a:path w="2485602" h="6099638" extrusionOk="0">
                <a:moveTo>
                  <a:pt x="0" y="0"/>
                </a:moveTo>
                <a:lnTo>
                  <a:pt x="2485602" y="0"/>
                </a:lnTo>
                <a:lnTo>
                  <a:pt x="2485602" y="6099638"/>
                </a:lnTo>
                <a:lnTo>
                  <a:pt x="0" y="609963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 name="Google Shape;177;p7">
            <a:extLst>
              <a:ext uri="{FF2B5EF4-FFF2-40B4-BE49-F238E27FC236}">
                <a16:creationId xmlns:a16="http://schemas.microsoft.com/office/drawing/2014/main" id="{3165261B-325F-6B80-4E5F-60A58A7C6F64}"/>
              </a:ext>
            </a:extLst>
          </p:cNvPr>
          <p:cNvSpPr txBox="1"/>
          <p:nvPr/>
        </p:nvSpPr>
        <p:spPr>
          <a:xfrm>
            <a:off x="2418225" y="153270"/>
            <a:ext cx="13794685" cy="923289"/>
          </a:xfrm>
          <a:prstGeom prst="rect">
            <a:avLst/>
          </a:prstGeom>
          <a:ln/>
        </p:spPr>
        <p:style>
          <a:lnRef idx="3">
            <a:schemeClr val="lt1"/>
          </a:lnRef>
          <a:fillRef idx="1">
            <a:schemeClr val="accent1"/>
          </a:fillRef>
          <a:effectRef idx="1">
            <a:schemeClr val="accent1"/>
          </a:effectRef>
          <a:fontRef idx="minor">
            <a:schemeClr val="lt1"/>
          </a:fontRef>
        </p:style>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5400" b="0" i="0" u="none" strike="noStrike" cap="none" dirty="0">
                <a:solidFill>
                  <a:schemeClr val="bg1"/>
                </a:solidFill>
                <a:latin typeface="Times New Roman" panose="02020603050405020304" pitchFamily="18" charset="0"/>
                <a:ea typeface="Arial"/>
                <a:cs typeface="Times New Roman" panose="02020603050405020304" pitchFamily="18" charset="0"/>
                <a:sym typeface="Arial"/>
              </a:rPr>
              <a:t>1. Khái </a:t>
            </a:r>
            <a:r>
              <a:rPr lang="en-US" sz="5400" b="0" i="0" u="none" strike="noStrike" cap="none" dirty="0" err="1">
                <a:solidFill>
                  <a:schemeClr val="bg1"/>
                </a:solidFill>
                <a:latin typeface="Times New Roman" panose="02020603050405020304" pitchFamily="18" charset="0"/>
                <a:ea typeface="Arial"/>
                <a:cs typeface="Times New Roman" panose="02020603050405020304" pitchFamily="18" charset="0"/>
                <a:sym typeface="Arial"/>
              </a:rPr>
              <a:t>niệm</a:t>
            </a:r>
            <a:r>
              <a:rPr lang="en-US" sz="5400" b="0" i="0" u="none" strike="noStrike" cap="none" dirty="0">
                <a:solidFill>
                  <a:schemeClr val="bg1"/>
                </a:solidFill>
                <a:latin typeface="Times New Roman" panose="02020603050405020304" pitchFamily="18" charset="0"/>
                <a:ea typeface="Arial"/>
                <a:cs typeface="Times New Roman" panose="02020603050405020304" pitchFamily="18" charset="0"/>
                <a:sym typeface="Arial"/>
              </a:rPr>
              <a:t>, ý </a:t>
            </a:r>
            <a:r>
              <a:rPr lang="en-US" sz="5400" b="0" i="0" u="none" strike="noStrike" cap="none" dirty="0" err="1">
                <a:solidFill>
                  <a:schemeClr val="bg1"/>
                </a:solidFill>
                <a:latin typeface="Times New Roman" panose="02020603050405020304" pitchFamily="18" charset="0"/>
                <a:ea typeface="Arial"/>
                <a:cs typeface="Times New Roman" panose="02020603050405020304" pitchFamily="18" charset="0"/>
                <a:sym typeface="Arial"/>
              </a:rPr>
              <a:t>nghĩa</a:t>
            </a:r>
            <a:r>
              <a:rPr lang="en-US" sz="5400" b="0" i="0" u="none" strike="noStrike" cap="none" dirty="0">
                <a:solidFill>
                  <a:schemeClr val="bg1"/>
                </a:solidFill>
                <a:latin typeface="Times New Roman" panose="02020603050405020304" pitchFamily="18" charset="0"/>
                <a:ea typeface="Arial"/>
                <a:cs typeface="Times New Roman" panose="02020603050405020304" pitchFamily="18" charset="0"/>
                <a:sym typeface="Arial"/>
              </a:rPr>
              <a:t> </a:t>
            </a:r>
            <a:r>
              <a:rPr lang="en-US" sz="5400" b="0" i="0" u="none" strike="noStrike" cap="none" dirty="0" err="1">
                <a:solidFill>
                  <a:schemeClr val="bg1"/>
                </a:solidFill>
                <a:latin typeface="Times New Roman" panose="02020603050405020304" pitchFamily="18" charset="0"/>
                <a:ea typeface="Arial"/>
                <a:cs typeface="Times New Roman" panose="02020603050405020304" pitchFamily="18" charset="0"/>
                <a:sym typeface="Arial"/>
              </a:rPr>
              <a:t>của</a:t>
            </a:r>
            <a:r>
              <a:rPr lang="en-US" sz="5400" b="0" i="0" u="none" strike="noStrike" cap="none" dirty="0">
                <a:solidFill>
                  <a:schemeClr val="bg1"/>
                </a:solidFill>
                <a:latin typeface="Times New Roman" panose="02020603050405020304" pitchFamily="18" charset="0"/>
                <a:ea typeface="Arial"/>
                <a:cs typeface="Times New Roman" panose="02020603050405020304" pitchFamily="18" charset="0"/>
                <a:sym typeface="Arial"/>
              </a:rPr>
              <a:t> </a:t>
            </a:r>
            <a:r>
              <a:rPr lang="en-US" sz="5400" b="0" i="0" u="none" strike="noStrike" cap="none" dirty="0" err="1">
                <a:solidFill>
                  <a:schemeClr val="bg1"/>
                </a:solidFill>
                <a:latin typeface="Times New Roman" panose="02020603050405020304" pitchFamily="18" charset="0"/>
                <a:ea typeface="Arial"/>
                <a:cs typeface="Times New Roman" panose="02020603050405020304" pitchFamily="18" charset="0"/>
                <a:sym typeface="Arial"/>
              </a:rPr>
              <a:t>việc</a:t>
            </a:r>
            <a:r>
              <a:rPr lang="en-US" sz="5400" b="0" i="0" u="none" strike="noStrike" cap="none" dirty="0">
                <a:solidFill>
                  <a:schemeClr val="bg1"/>
                </a:solidFill>
                <a:latin typeface="Times New Roman" panose="02020603050405020304" pitchFamily="18" charset="0"/>
                <a:ea typeface="Arial"/>
                <a:cs typeface="Times New Roman" panose="02020603050405020304" pitchFamily="18" charset="0"/>
                <a:sym typeface="Arial"/>
              </a:rPr>
              <a:t> </a:t>
            </a:r>
            <a:r>
              <a:rPr lang="en-US" sz="5400" b="0" i="0" u="none" strike="noStrike" cap="none" dirty="0" err="1">
                <a:solidFill>
                  <a:schemeClr val="bg1"/>
                </a:solidFill>
                <a:latin typeface="Times New Roman" panose="02020603050405020304" pitchFamily="18" charset="0"/>
                <a:ea typeface="Arial"/>
                <a:cs typeface="Times New Roman" panose="02020603050405020304" pitchFamily="18" charset="0"/>
                <a:sym typeface="Arial"/>
              </a:rPr>
              <a:t>sống</a:t>
            </a:r>
            <a:r>
              <a:rPr lang="en-US" sz="5400" b="0" i="0" u="none" strike="noStrike" cap="none" dirty="0">
                <a:solidFill>
                  <a:schemeClr val="bg1"/>
                </a:solidFill>
                <a:latin typeface="Times New Roman" panose="02020603050405020304" pitchFamily="18" charset="0"/>
                <a:ea typeface="Arial"/>
                <a:cs typeface="Times New Roman" panose="02020603050405020304" pitchFamily="18" charset="0"/>
                <a:sym typeface="Arial"/>
              </a:rPr>
              <a:t> </a:t>
            </a:r>
            <a:r>
              <a:rPr lang="en-US" sz="5400" b="0" i="0" u="none" strike="noStrike" cap="none" dirty="0" err="1">
                <a:solidFill>
                  <a:schemeClr val="bg1"/>
                </a:solidFill>
                <a:latin typeface="Times New Roman" panose="02020603050405020304" pitchFamily="18" charset="0"/>
                <a:ea typeface="Arial"/>
                <a:cs typeface="Times New Roman" panose="02020603050405020304" pitchFamily="18" charset="0"/>
                <a:sym typeface="Arial"/>
              </a:rPr>
              <a:t>có</a:t>
            </a:r>
            <a:r>
              <a:rPr lang="en-US" sz="5400" b="0" i="0" u="none" strike="noStrike" cap="none" dirty="0">
                <a:solidFill>
                  <a:schemeClr val="bg1"/>
                </a:solidFill>
                <a:latin typeface="Times New Roman" panose="02020603050405020304" pitchFamily="18" charset="0"/>
                <a:ea typeface="Arial"/>
                <a:cs typeface="Times New Roman" panose="02020603050405020304" pitchFamily="18" charset="0"/>
                <a:sym typeface="Arial"/>
              </a:rPr>
              <a:t> </a:t>
            </a:r>
            <a:r>
              <a:rPr lang="en-US" sz="5400" b="0" i="0" u="none" strike="noStrike" cap="none" dirty="0" err="1">
                <a:solidFill>
                  <a:schemeClr val="bg1"/>
                </a:solidFill>
                <a:latin typeface="Times New Roman" panose="02020603050405020304" pitchFamily="18" charset="0"/>
                <a:ea typeface="Arial"/>
                <a:cs typeface="Times New Roman" panose="02020603050405020304" pitchFamily="18" charset="0"/>
                <a:sym typeface="Arial"/>
              </a:rPr>
              <a:t>lí</a:t>
            </a:r>
            <a:r>
              <a:rPr lang="en-US" sz="5400" b="0" i="0" u="none" strike="noStrike" cap="none" dirty="0">
                <a:solidFill>
                  <a:schemeClr val="bg1"/>
                </a:solidFill>
                <a:latin typeface="Times New Roman" panose="02020603050405020304" pitchFamily="18" charset="0"/>
                <a:ea typeface="Arial"/>
                <a:cs typeface="Times New Roman" panose="02020603050405020304" pitchFamily="18" charset="0"/>
                <a:sym typeface="Arial"/>
              </a:rPr>
              <a:t> </a:t>
            </a:r>
            <a:r>
              <a:rPr lang="en-US" sz="5400" b="0" i="0" u="none" strike="noStrike" cap="none" dirty="0" err="1">
                <a:solidFill>
                  <a:schemeClr val="bg1"/>
                </a:solidFill>
                <a:latin typeface="Times New Roman" panose="02020603050405020304" pitchFamily="18" charset="0"/>
                <a:ea typeface="Arial"/>
                <a:cs typeface="Times New Roman" panose="02020603050405020304" pitchFamily="18" charset="0"/>
                <a:sym typeface="Arial"/>
              </a:rPr>
              <a:t>tưởng</a:t>
            </a:r>
            <a:endParaRPr sz="1000" dirty="0">
              <a:solidFill>
                <a:schemeClr val="bg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AD767380-21BC-1F00-8721-8E8C27090B56}"/>
              </a:ext>
            </a:extLst>
          </p:cNvPr>
          <p:cNvPicPr>
            <a:picLocks noChangeAspect="1"/>
          </p:cNvPicPr>
          <p:nvPr/>
        </p:nvPicPr>
        <p:blipFill>
          <a:blip r:embed="rId6"/>
          <a:stretch>
            <a:fillRect/>
          </a:stretch>
        </p:blipFill>
        <p:spPr>
          <a:xfrm>
            <a:off x="1913520" y="2634269"/>
            <a:ext cx="15278352" cy="682145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7"/>
          <p:cNvSpPr/>
          <p:nvPr/>
        </p:nvSpPr>
        <p:spPr>
          <a:xfrm>
            <a:off x="18143" y="1814"/>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0" b="-921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 name="Google Shape;175;p7"/>
          <p:cNvSpPr/>
          <p:nvPr/>
        </p:nvSpPr>
        <p:spPr>
          <a:xfrm>
            <a:off x="1438969" y="873197"/>
            <a:ext cx="16080104" cy="9060799"/>
          </a:xfrm>
          <a:prstGeom prst="roundRect">
            <a:avLst>
              <a:gd name="adj" fmla="val 16667"/>
            </a:avLst>
          </a:prstGeom>
          <a:solidFill>
            <a:schemeClr val="lt1"/>
          </a:solidFill>
          <a:ln>
            <a:noFill/>
          </a:ln>
          <a:effectLst>
            <a:outerShdw dist="161925" dir="3120000" algn="bl" rotWithShape="0">
              <a:schemeClr val="accent3">
                <a:alpha val="17647"/>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7"/>
          <p:cNvSpPr txBox="1"/>
          <p:nvPr/>
        </p:nvSpPr>
        <p:spPr>
          <a:xfrm>
            <a:off x="1087858" y="904709"/>
            <a:ext cx="13610320"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1" i="0" u="none" strike="noStrike" cap="none" dirty="0">
                <a:solidFill>
                  <a:srgbClr val="31859B"/>
                </a:solidFill>
                <a:latin typeface="Arial"/>
                <a:ea typeface="Arial"/>
                <a:cs typeface="Arial"/>
                <a:sym typeface="Arial"/>
              </a:rPr>
              <a:t>Em </a:t>
            </a:r>
            <a:r>
              <a:rPr lang="en-US" sz="2800" b="1" i="0" u="none" strike="noStrike" cap="none" dirty="0" err="1">
                <a:solidFill>
                  <a:srgbClr val="31859B"/>
                </a:solidFill>
                <a:latin typeface="Arial"/>
                <a:ea typeface="Arial"/>
                <a:cs typeface="Arial"/>
                <a:sym typeface="Arial"/>
              </a:rPr>
              <a:t>hãy</a:t>
            </a:r>
            <a:r>
              <a:rPr lang="en-US" sz="2800" b="1" i="0" u="none" strike="noStrike" cap="none" dirty="0">
                <a:solidFill>
                  <a:srgbClr val="31859B"/>
                </a:solidFill>
                <a:latin typeface="Arial"/>
                <a:ea typeface="Arial"/>
                <a:cs typeface="Arial"/>
                <a:sym typeface="Arial"/>
              </a:rPr>
              <a:t> </a:t>
            </a:r>
            <a:r>
              <a:rPr lang="en-US" sz="2800" b="1" i="0" u="none" strike="noStrike" cap="none" dirty="0" err="1">
                <a:solidFill>
                  <a:srgbClr val="31859B"/>
                </a:solidFill>
                <a:latin typeface="Arial"/>
                <a:ea typeface="Arial"/>
                <a:cs typeface="Arial"/>
                <a:sym typeface="Arial"/>
              </a:rPr>
              <a:t>đọc</a:t>
            </a:r>
            <a:r>
              <a:rPr lang="en-US" sz="2800" b="1" i="0" u="none" strike="noStrike" cap="none" dirty="0">
                <a:solidFill>
                  <a:srgbClr val="31859B"/>
                </a:solidFill>
                <a:latin typeface="Arial"/>
                <a:ea typeface="Arial"/>
                <a:cs typeface="Arial"/>
                <a:sym typeface="Arial"/>
              </a:rPr>
              <a:t> </a:t>
            </a:r>
            <a:r>
              <a:rPr lang="en-US" sz="2800" b="1" i="0" u="none" strike="noStrike" cap="none" dirty="0" err="1">
                <a:solidFill>
                  <a:srgbClr val="31859B"/>
                </a:solidFill>
                <a:latin typeface="Arial"/>
                <a:ea typeface="Arial"/>
                <a:cs typeface="Arial"/>
                <a:sym typeface="Arial"/>
              </a:rPr>
              <a:t>các</a:t>
            </a:r>
            <a:r>
              <a:rPr lang="en-US" sz="2800" b="1" i="0" u="none" strike="noStrike" cap="none" dirty="0">
                <a:solidFill>
                  <a:srgbClr val="31859B"/>
                </a:solidFill>
                <a:latin typeface="Arial"/>
                <a:ea typeface="Arial"/>
                <a:cs typeface="Arial"/>
                <a:sym typeface="Arial"/>
              </a:rPr>
              <a:t> </a:t>
            </a:r>
            <a:r>
              <a:rPr lang="en-US" sz="2800" b="1" i="0" u="none" strike="noStrike" cap="none" dirty="0" err="1">
                <a:solidFill>
                  <a:srgbClr val="31859B"/>
                </a:solidFill>
                <a:latin typeface="Arial"/>
                <a:ea typeface="Arial"/>
                <a:cs typeface="Arial"/>
                <a:sym typeface="Arial"/>
              </a:rPr>
              <a:t>thông</a:t>
            </a:r>
            <a:r>
              <a:rPr lang="en-US" sz="2800" b="1" i="0" u="none" strike="noStrike" cap="none" dirty="0">
                <a:solidFill>
                  <a:srgbClr val="31859B"/>
                </a:solidFill>
                <a:latin typeface="Arial"/>
                <a:ea typeface="Arial"/>
                <a:cs typeface="Arial"/>
                <a:sym typeface="Arial"/>
              </a:rPr>
              <a:t> tin </a:t>
            </a:r>
            <a:r>
              <a:rPr lang="en-US" sz="2800" b="1" i="0" u="none" strike="noStrike" cap="none" dirty="0" err="1">
                <a:solidFill>
                  <a:srgbClr val="31859B"/>
                </a:solidFill>
                <a:latin typeface="Arial"/>
                <a:ea typeface="Arial"/>
                <a:cs typeface="Arial"/>
                <a:sym typeface="Arial"/>
              </a:rPr>
              <a:t>trong</a:t>
            </a:r>
            <a:r>
              <a:rPr lang="en-US" sz="2800" b="1" i="0" u="none" strike="noStrike" cap="none" dirty="0">
                <a:solidFill>
                  <a:srgbClr val="31859B"/>
                </a:solidFill>
                <a:latin typeface="Arial"/>
                <a:ea typeface="Arial"/>
                <a:cs typeface="Arial"/>
                <a:sym typeface="Arial"/>
              </a:rPr>
              <a:t> SGK tr.5 </a:t>
            </a:r>
            <a:r>
              <a:rPr lang="en-US" sz="2800" b="1" i="0" u="none" strike="noStrike" cap="none" dirty="0" err="1">
                <a:solidFill>
                  <a:srgbClr val="31859B"/>
                </a:solidFill>
                <a:latin typeface="Arial"/>
                <a:ea typeface="Arial"/>
                <a:cs typeface="Arial"/>
                <a:sym typeface="Arial"/>
              </a:rPr>
              <a:t>và</a:t>
            </a:r>
            <a:r>
              <a:rPr lang="en-US" sz="2800" b="1" i="0" u="none" strike="noStrike" cap="none" dirty="0">
                <a:solidFill>
                  <a:srgbClr val="31859B"/>
                </a:solidFill>
                <a:latin typeface="Arial"/>
                <a:ea typeface="Arial"/>
                <a:cs typeface="Arial"/>
                <a:sym typeface="Arial"/>
              </a:rPr>
              <a:t> </a:t>
            </a:r>
            <a:r>
              <a:rPr lang="en-US" sz="2800" b="1" i="0" u="none" strike="noStrike" cap="none" dirty="0" err="1">
                <a:solidFill>
                  <a:srgbClr val="31859B"/>
                </a:solidFill>
                <a:latin typeface="Arial"/>
                <a:ea typeface="Arial"/>
                <a:cs typeface="Arial"/>
                <a:sym typeface="Arial"/>
              </a:rPr>
              <a:t>trả</a:t>
            </a:r>
            <a:r>
              <a:rPr lang="en-US" sz="2800" b="1" i="0" u="none" strike="noStrike" cap="none" dirty="0">
                <a:solidFill>
                  <a:srgbClr val="31859B"/>
                </a:solidFill>
                <a:latin typeface="Arial"/>
                <a:ea typeface="Arial"/>
                <a:cs typeface="Arial"/>
                <a:sym typeface="Arial"/>
              </a:rPr>
              <a:t> </a:t>
            </a:r>
            <a:r>
              <a:rPr lang="en-US" sz="2800" b="1" i="0" u="none" strike="noStrike" cap="none" dirty="0" err="1">
                <a:solidFill>
                  <a:srgbClr val="31859B"/>
                </a:solidFill>
                <a:latin typeface="Arial"/>
                <a:ea typeface="Arial"/>
                <a:cs typeface="Arial"/>
                <a:sym typeface="Arial"/>
              </a:rPr>
              <a:t>lời</a:t>
            </a:r>
            <a:r>
              <a:rPr lang="en-US" sz="2800" b="1" i="0" u="none" strike="noStrike" cap="none" dirty="0">
                <a:solidFill>
                  <a:srgbClr val="31859B"/>
                </a:solidFill>
                <a:latin typeface="Arial"/>
                <a:ea typeface="Arial"/>
                <a:cs typeface="Arial"/>
                <a:sym typeface="Arial"/>
              </a:rPr>
              <a:t> </a:t>
            </a:r>
            <a:r>
              <a:rPr lang="en-US" sz="2800" b="1" i="0" u="none" strike="noStrike" cap="none" dirty="0" err="1">
                <a:solidFill>
                  <a:srgbClr val="31859B"/>
                </a:solidFill>
                <a:latin typeface="Arial"/>
                <a:ea typeface="Arial"/>
                <a:cs typeface="Arial"/>
                <a:sym typeface="Arial"/>
              </a:rPr>
              <a:t>câu</a:t>
            </a:r>
            <a:r>
              <a:rPr lang="en-US" sz="2800" b="1" i="0" u="none" strike="noStrike" cap="none" dirty="0">
                <a:solidFill>
                  <a:srgbClr val="31859B"/>
                </a:solidFill>
                <a:latin typeface="Arial"/>
                <a:ea typeface="Arial"/>
                <a:cs typeface="Arial"/>
                <a:sym typeface="Arial"/>
              </a:rPr>
              <a:t> </a:t>
            </a:r>
            <a:r>
              <a:rPr lang="en-US" sz="2800" b="1" i="0" u="none" strike="noStrike" cap="none" dirty="0" err="1">
                <a:solidFill>
                  <a:srgbClr val="31859B"/>
                </a:solidFill>
                <a:latin typeface="Arial"/>
                <a:ea typeface="Arial"/>
                <a:cs typeface="Arial"/>
                <a:sym typeface="Arial"/>
              </a:rPr>
              <a:t>hỏi</a:t>
            </a:r>
            <a:r>
              <a:rPr lang="en-US" sz="2800" b="1" i="0" u="none" strike="noStrike" cap="none" dirty="0">
                <a:solidFill>
                  <a:srgbClr val="31859B"/>
                </a:solidFill>
                <a:latin typeface="Arial"/>
                <a:ea typeface="Arial"/>
                <a:cs typeface="Arial"/>
                <a:sym typeface="Arial"/>
              </a:rPr>
              <a:t>: </a:t>
            </a:r>
            <a:endParaRPr sz="2800" b="1" i="0" u="none" strike="noStrike" cap="none" dirty="0">
              <a:solidFill>
                <a:srgbClr val="31859B"/>
              </a:solidFill>
              <a:latin typeface="Arial"/>
              <a:ea typeface="Arial"/>
              <a:cs typeface="Arial"/>
              <a:sym typeface="Arial"/>
            </a:endParaRPr>
          </a:p>
        </p:txBody>
      </p:sp>
      <p:sp>
        <p:nvSpPr>
          <p:cNvPr id="230" name="Google Shape;230;p7"/>
          <p:cNvSpPr/>
          <p:nvPr/>
        </p:nvSpPr>
        <p:spPr>
          <a:xfrm rot="1155628" flipH="1">
            <a:off x="-686250" y="-772603"/>
            <a:ext cx="2485602" cy="6099638"/>
          </a:xfrm>
          <a:custGeom>
            <a:avLst/>
            <a:gdLst/>
            <a:ahLst/>
            <a:cxnLst/>
            <a:rect l="l" t="t" r="r" b="b"/>
            <a:pathLst>
              <a:path w="2485602" h="6099638" extrusionOk="0">
                <a:moveTo>
                  <a:pt x="2485602" y="0"/>
                </a:moveTo>
                <a:lnTo>
                  <a:pt x="0" y="0"/>
                </a:lnTo>
                <a:lnTo>
                  <a:pt x="0" y="6099637"/>
                </a:lnTo>
                <a:lnTo>
                  <a:pt x="2485602" y="6099637"/>
                </a:lnTo>
                <a:lnTo>
                  <a:pt x="2485602"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1" name="Google Shape;231;p7"/>
          <p:cNvSpPr/>
          <p:nvPr/>
        </p:nvSpPr>
        <p:spPr>
          <a:xfrm rot="1794609">
            <a:off x="16416926" y="6208481"/>
            <a:ext cx="2485602" cy="6099638"/>
          </a:xfrm>
          <a:custGeom>
            <a:avLst/>
            <a:gdLst/>
            <a:ahLst/>
            <a:cxnLst/>
            <a:rect l="l" t="t" r="r" b="b"/>
            <a:pathLst>
              <a:path w="2485602" h="6099638" extrusionOk="0">
                <a:moveTo>
                  <a:pt x="0" y="0"/>
                </a:moveTo>
                <a:lnTo>
                  <a:pt x="2485603" y="0"/>
                </a:lnTo>
                <a:lnTo>
                  <a:pt x="2485603" y="6099638"/>
                </a:lnTo>
                <a:lnTo>
                  <a:pt x="0" y="609963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2" name="Google Shape;232;p7"/>
          <p:cNvSpPr/>
          <p:nvPr/>
        </p:nvSpPr>
        <p:spPr>
          <a:xfrm rot="-961226" flipH="1">
            <a:off x="-829289" y="6219523"/>
            <a:ext cx="2485602" cy="6099638"/>
          </a:xfrm>
          <a:custGeom>
            <a:avLst/>
            <a:gdLst/>
            <a:ahLst/>
            <a:cxnLst/>
            <a:rect l="l" t="t" r="r" b="b"/>
            <a:pathLst>
              <a:path w="2485602" h="6099638" extrusionOk="0">
                <a:moveTo>
                  <a:pt x="2485603" y="0"/>
                </a:moveTo>
                <a:lnTo>
                  <a:pt x="0" y="0"/>
                </a:lnTo>
                <a:lnTo>
                  <a:pt x="0" y="6099638"/>
                </a:lnTo>
                <a:lnTo>
                  <a:pt x="2485603" y="6099638"/>
                </a:lnTo>
                <a:lnTo>
                  <a:pt x="2485603"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 name="Google Shape;233;p7"/>
          <p:cNvSpPr/>
          <p:nvPr/>
        </p:nvSpPr>
        <p:spPr>
          <a:xfrm>
            <a:off x="16562954" y="3043718"/>
            <a:ext cx="2675778" cy="4832105"/>
          </a:xfrm>
          <a:custGeom>
            <a:avLst/>
            <a:gdLst/>
            <a:ahLst/>
            <a:cxnLst/>
            <a:rect l="l" t="t" r="r" b="b"/>
            <a:pathLst>
              <a:path w="2675778" h="4832105" extrusionOk="0">
                <a:moveTo>
                  <a:pt x="0" y="0"/>
                </a:moveTo>
                <a:lnTo>
                  <a:pt x="2675777" y="0"/>
                </a:lnTo>
                <a:lnTo>
                  <a:pt x="2675777" y="4832105"/>
                </a:lnTo>
                <a:lnTo>
                  <a:pt x="0" y="483210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4" name="Google Shape;234;p7"/>
          <p:cNvSpPr/>
          <p:nvPr/>
        </p:nvSpPr>
        <p:spPr>
          <a:xfrm rot="10800000">
            <a:off x="-568883" y="3043718"/>
            <a:ext cx="2675778" cy="4832105"/>
          </a:xfrm>
          <a:custGeom>
            <a:avLst/>
            <a:gdLst/>
            <a:ahLst/>
            <a:cxnLst/>
            <a:rect l="l" t="t" r="r" b="b"/>
            <a:pathLst>
              <a:path w="2675778" h="4832105" extrusionOk="0">
                <a:moveTo>
                  <a:pt x="2675778" y="4832105"/>
                </a:moveTo>
                <a:lnTo>
                  <a:pt x="0" y="4832105"/>
                </a:lnTo>
                <a:lnTo>
                  <a:pt x="0" y="0"/>
                </a:lnTo>
                <a:lnTo>
                  <a:pt x="2675778" y="0"/>
                </a:lnTo>
                <a:lnTo>
                  <a:pt x="2675778" y="4832105"/>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5" name="Google Shape;235;p7"/>
          <p:cNvSpPr/>
          <p:nvPr/>
        </p:nvSpPr>
        <p:spPr>
          <a:xfrm rot="-2103943">
            <a:off x="17045199" y="-1116585"/>
            <a:ext cx="2485602" cy="6099638"/>
          </a:xfrm>
          <a:custGeom>
            <a:avLst/>
            <a:gdLst/>
            <a:ahLst/>
            <a:cxnLst/>
            <a:rect l="l" t="t" r="r" b="b"/>
            <a:pathLst>
              <a:path w="2485602" h="6099638" extrusionOk="0">
                <a:moveTo>
                  <a:pt x="0" y="0"/>
                </a:moveTo>
                <a:lnTo>
                  <a:pt x="2485602" y="0"/>
                </a:lnTo>
                <a:lnTo>
                  <a:pt x="2485602" y="6099638"/>
                </a:lnTo>
                <a:lnTo>
                  <a:pt x="0" y="609963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 name="Google Shape;177;p7">
            <a:extLst>
              <a:ext uri="{FF2B5EF4-FFF2-40B4-BE49-F238E27FC236}">
                <a16:creationId xmlns:a16="http://schemas.microsoft.com/office/drawing/2014/main" id="{3165261B-325F-6B80-4E5F-60A58A7C6F64}"/>
              </a:ext>
            </a:extLst>
          </p:cNvPr>
          <p:cNvSpPr txBox="1"/>
          <p:nvPr/>
        </p:nvSpPr>
        <p:spPr>
          <a:xfrm>
            <a:off x="3898328" y="103796"/>
            <a:ext cx="11053081" cy="769401"/>
          </a:xfrm>
          <a:prstGeom prst="rect">
            <a:avLst/>
          </a:prstGeom>
          <a:ln/>
        </p:spPr>
        <p:style>
          <a:lnRef idx="3">
            <a:schemeClr val="lt1"/>
          </a:lnRef>
          <a:fillRef idx="1">
            <a:schemeClr val="accent1"/>
          </a:fillRef>
          <a:effectRef idx="1">
            <a:schemeClr val="accent1"/>
          </a:effectRef>
          <a:fontRef idx="minor">
            <a:schemeClr val="lt1"/>
          </a:fontRef>
        </p:style>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400" b="0" i="0" u="none" strike="noStrike" cap="none" dirty="0">
                <a:solidFill>
                  <a:schemeClr val="bg1"/>
                </a:solidFill>
                <a:latin typeface="Times New Roman" panose="02020603050405020304" pitchFamily="18" charset="0"/>
                <a:ea typeface="Arial"/>
                <a:cs typeface="Times New Roman" panose="02020603050405020304" pitchFamily="18" charset="0"/>
                <a:sym typeface="Arial"/>
              </a:rPr>
              <a:t>1. Khái </a:t>
            </a:r>
            <a:r>
              <a:rPr lang="en-US" sz="4400" b="0" i="0" u="none" strike="noStrike" cap="none" dirty="0" err="1">
                <a:solidFill>
                  <a:schemeClr val="bg1"/>
                </a:solidFill>
                <a:latin typeface="Times New Roman" panose="02020603050405020304" pitchFamily="18" charset="0"/>
                <a:ea typeface="Arial"/>
                <a:cs typeface="Times New Roman" panose="02020603050405020304" pitchFamily="18" charset="0"/>
                <a:sym typeface="Arial"/>
              </a:rPr>
              <a:t>niệm</a:t>
            </a:r>
            <a:r>
              <a:rPr lang="en-US" sz="4400" b="0" i="0" u="none" strike="noStrike" cap="none" dirty="0">
                <a:solidFill>
                  <a:schemeClr val="bg1"/>
                </a:solidFill>
                <a:latin typeface="Times New Roman" panose="02020603050405020304" pitchFamily="18" charset="0"/>
                <a:ea typeface="Arial"/>
                <a:cs typeface="Times New Roman" panose="02020603050405020304" pitchFamily="18" charset="0"/>
                <a:sym typeface="Arial"/>
              </a:rPr>
              <a:t>, ý </a:t>
            </a:r>
            <a:r>
              <a:rPr lang="en-US" sz="4400" b="0" i="0" u="none" strike="noStrike" cap="none" dirty="0" err="1">
                <a:solidFill>
                  <a:schemeClr val="bg1"/>
                </a:solidFill>
                <a:latin typeface="Times New Roman" panose="02020603050405020304" pitchFamily="18" charset="0"/>
                <a:ea typeface="Arial"/>
                <a:cs typeface="Times New Roman" panose="02020603050405020304" pitchFamily="18" charset="0"/>
                <a:sym typeface="Arial"/>
              </a:rPr>
              <a:t>nghĩa</a:t>
            </a:r>
            <a:r>
              <a:rPr lang="en-US" sz="4400" b="0" i="0" u="none" strike="noStrike" cap="none" dirty="0">
                <a:solidFill>
                  <a:schemeClr val="bg1"/>
                </a:solidFill>
                <a:latin typeface="Times New Roman" panose="02020603050405020304" pitchFamily="18" charset="0"/>
                <a:ea typeface="Arial"/>
                <a:cs typeface="Times New Roman" panose="02020603050405020304" pitchFamily="18" charset="0"/>
                <a:sym typeface="Arial"/>
              </a:rPr>
              <a:t> </a:t>
            </a:r>
            <a:r>
              <a:rPr lang="en-US" sz="4400" b="0" i="0" u="none" strike="noStrike" cap="none" dirty="0" err="1">
                <a:solidFill>
                  <a:schemeClr val="bg1"/>
                </a:solidFill>
                <a:latin typeface="Times New Roman" panose="02020603050405020304" pitchFamily="18" charset="0"/>
                <a:ea typeface="Arial"/>
                <a:cs typeface="Times New Roman" panose="02020603050405020304" pitchFamily="18" charset="0"/>
                <a:sym typeface="Arial"/>
              </a:rPr>
              <a:t>của</a:t>
            </a:r>
            <a:r>
              <a:rPr lang="en-US" sz="4400" b="0" i="0" u="none" strike="noStrike" cap="none" dirty="0">
                <a:solidFill>
                  <a:schemeClr val="bg1"/>
                </a:solidFill>
                <a:latin typeface="Times New Roman" panose="02020603050405020304" pitchFamily="18" charset="0"/>
                <a:ea typeface="Arial"/>
                <a:cs typeface="Times New Roman" panose="02020603050405020304" pitchFamily="18" charset="0"/>
                <a:sym typeface="Arial"/>
              </a:rPr>
              <a:t> </a:t>
            </a:r>
            <a:r>
              <a:rPr lang="en-US" sz="4400" b="0" i="0" u="none" strike="noStrike" cap="none" dirty="0" err="1">
                <a:solidFill>
                  <a:schemeClr val="bg1"/>
                </a:solidFill>
                <a:latin typeface="Times New Roman" panose="02020603050405020304" pitchFamily="18" charset="0"/>
                <a:ea typeface="Arial"/>
                <a:cs typeface="Times New Roman" panose="02020603050405020304" pitchFamily="18" charset="0"/>
                <a:sym typeface="Arial"/>
              </a:rPr>
              <a:t>việc</a:t>
            </a:r>
            <a:r>
              <a:rPr lang="en-US" sz="4400" b="0" i="0" u="none" strike="noStrike" cap="none" dirty="0">
                <a:solidFill>
                  <a:schemeClr val="bg1"/>
                </a:solidFill>
                <a:latin typeface="Times New Roman" panose="02020603050405020304" pitchFamily="18" charset="0"/>
                <a:ea typeface="Arial"/>
                <a:cs typeface="Times New Roman" panose="02020603050405020304" pitchFamily="18" charset="0"/>
                <a:sym typeface="Arial"/>
              </a:rPr>
              <a:t> </a:t>
            </a:r>
            <a:r>
              <a:rPr lang="en-US" sz="4400" b="0" i="0" u="none" strike="noStrike" cap="none" dirty="0" err="1">
                <a:solidFill>
                  <a:schemeClr val="bg1"/>
                </a:solidFill>
                <a:latin typeface="Times New Roman" panose="02020603050405020304" pitchFamily="18" charset="0"/>
                <a:ea typeface="Arial"/>
                <a:cs typeface="Times New Roman" panose="02020603050405020304" pitchFamily="18" charset="0"/>
                <a:sym typeface="Arial"/>
              </a:rPr>
              <a:t>sống</a:t>
            </a:r>
            <a:r>
              <a:rPr lang="en-US" sz="4400" b="0" i="0" u="none" strike="noStrike" cap="none" dirty="0">
                <a:solidFill>
                  <a:schemeClr val="bg1"/>
                </a:solidFill>
                <a:latin typeface="Times New Roman" panose="02020603050405020304" pitchFamily="18" charset="0"/>
                <a:ea typeface="Arial"/>
                <a:cs typeface="Times New Roman" panose="02020603050405020304" pitchFamily="18" charset="0"/>
                <a:sym typeface="Arial"/>
              </a:rPr>
              <a:t> </a:t>
            </a:r>
            <a:r>
              <a:rPr lang="en-US" sz="4400" b="0" i="0" u="none" strike="noStrike" cap="none" dirty="0" err="1">
                <a:solidFill>
                  <a:schemeClr val="bg1"/>
                </a:solidFill>
                <a:latin typeface="Times New Roman" panose="02020603050405020304" pitchFamily="18" charset="0"/>
                <a:ea typeface="Arial"/>
                <a:cs typeface="Times New Roman" panose="02020603050405020304" pitchFamily="18" charset="0"/>
                <a:sym typeface="Arial"/>
              </a:rPr>
              <a:t>có</a:t>
            </a:r>
            <a:r>
              <a:rPr lang="en-US" sz="4400" b="0" i="0" u="none" strike="noStrike" cap="none" dirty="0">
                <a:solidFill>
                  <a:schemeClr val="bg1"/>
                </a:solidFill>
                <a:latin typeface="Times New Roman" panose="02020603050405020304" pitchFamily="18" charset="0"/>
                <a:ea typeface="Arial"/>
                <a:cs typeface="Times New Roman" panose="02020603050405020304" pitchFamily="18" charset="0"/>
                <a:sym typeface="Arial"/>
              </a:rPr>
              <a:t> </a:t>
            </a:r>
            <a:r>
              <a:rPr lang="en-US" sz="4400" b="0" i="0" u="none" strike="noStrike" cap="none" dirty="0" err="1">
                <a:solidFill>
                  <a:schemeClr val="bg1"/>
                </a:solidFill>
                <a:latin typeface="Times New Roman" panose="02020603050405020304" pitchFamily="18" charset="0"/>
                <a:ea typeface="Arial"/>
                <a:cs typeface="Times New Roman" panose="02020603050405020304" pitchFamily="18" charset="0"/>
                <a:sym typeface="Arial"/>
              </a:rPr>
              <a:t>lí</a:t>
            </a:r>
            <a:r>
              <a:rPr lang="en-US" sz="4400" b="0" i="0" u="none" strike="noStrike" cap="none" dirty="0">
                <a:solidFill>
                  <a:schemeClr val="bg1"/>
                </a:solidFill>
                <a:latin typeface="Times New Roman" panose="02020603050405020304" pitchFamily="18" charset="0"/>
                <a:ea typeface="Arial"/>
                <a:cs typeface="Times New Roman" panose="02020603050405020304" pitchFamily="18" charset="0"/>
                <a:sym typeface="Arial"/>
              </a:rPr>
              <a:t> </a:t>
            </a:r>
            <a:r>
              <a:rPr lang="en-US" sz="4400" b="0" i="0" u="none" strike="noStrike" cap="none" dirty="0" err="1">
                <a:solidFill>
                  <a:schemeClr val="bg1"/>
                </a:solidFill>
                <a:latin typeface="Times New Roman" panose="02020603050405020304" pitchFamily="18" charset="0"/>
                <a:ea typeface="Arial"/>
                <a:cs typeface="Times New Roman" panose="02020603050405020304" pitchFamily="18" charset="0"/>
                <a:sym typeface="Arial"/>
              </a:rPr>
              <a:t>tưởng</a:t>
            </a:r>
            <a:endParaRPr sz="800" dirty="0">
              <a:solidFill>
                <a:schemeClr val="bg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8017F7F-CD04-0FAB-366B-CDD94B6AC4E6}"/>
              </a:ext>
            </a:extLst>
          </p:cNvPr>
          <p:cNvPicPr>
            <a:picLocks noChangeAspect="1"/>
          </p:cNvPicPr>
          <p:nvPr/>
        </p:nvPicPr>
        <p:blipFill>
          <a:blip r:embed="rId6"/>
          <a:stretch>
            <a:fillRect/>
          </a:stretch>
        </p:blipFill>
        <p:spPr>
          <a:xfrm>
            <a:off x="2590295" y="1459401"/>
            <a:ext cx="13040070" cy="8474595"/>
          </a:xfrm>
          <a:prstGeom prst="rect">
            <a:avLst/>
          </a:prstGeom>
        </p:spPr>
      </p:pic>
    </p:spTree>
    <p:extLst>
      <p:ext uri="{BB962C8B-B14F-4D97-AF65-F5344CB8AC3E}">
        <p14:creationId xmlns:p14="http://schemas.microsoft.com/office/powerpoint/2010/main" val="26921008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8"/>
          <p:cNvSpPr/>
          <p:nvPr/>
        </p:nvSpPr>
        <p:spPr>
          <a:xfrm rot="-9113925">
            <a:off x="11899664" y="-379893"/>
            <a:ext cx="6384377" cy="3826196"/>
          </a:xfrm>
          <a:custGeom>
            <a:avLst/>
            <a:gdLst/>
            <a:ahLst/>
            <a:cxnLst/>
            <a:rect l="l" t="t" r="r" b="b"/>
            <a:pathLst>
              <a:path w="2838700" h="2579669" extrusionOk="0">
                <a:moveTo>
                  <a:pt x="0" y="0"/>
                </a:moveTo>
                <a:lnTo>
                  <a:pt x="2838700" y="0"/>
                </a:lnTo>
                <a:lnTo>
                  <a:pt x="2838700" y="2579668"/>
                </a:lnTo>
                <a:lnTo>
                  <a:pt x="0" y="257966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 name="Google Shape;241;p8"/>
          <p:cNvSpPr/>
          <p:nvPr/>
        </p:nvSpPr>
        <p:spPr>
          <a:xfrm rot="2823619">
            <a:off x="-832851" y="7255263"/>
            <a:ext cx="6384377" cy="3826196"/>
          </a:xfrm>
          <a:custGeom>
            <a:avLst/>
            <a:gdLst/>
            <a:ahLst/>
            <a:cxnLst/>
            <a:rect l="l" t="t" r="r" b="b"/>
            <a:pathLst>
              <a:path w="2838700" h="2579669" extrusionOk="0">
                <a:moveTo>
                  <a:pt x="0" y="0"/>
                </a:moveTo>
                <a:lnTo>
                  <a:pt x="2838700" y="0"/>
                </a:lnTo>
                <a:lnTo>
                  <a:pt x="2838700" y="2579668"/>
                </a:lnTo>
                <a:lnTo>
                  <a:pt x="0" y="257966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 name="Google Shape;242;p8"/>
          <p:cNvSpPr/>
          <p:nvPr/>
        </p:nvSpPr>
        <p:spPr>
          <a:xfrm rot="8159867">
            <a:off x="-6603" y="-1654675"/>
            <a:ext cx="1901007" cy="4681264"/>
          </a:xfrm>
          <a:custGeom>
            <a:avLst/>
            <a:gdLst/>
            <a:ahLst/>
            <a:cxnLst/>
            <a:rect l="l" t="t" r="r" b="b"/>
            <a:pathLst>
              <a:path w="999622" h="2579669" extrusionOk="0">
                <a:moveTo>
                  <a:pt x="0" y="0"/>
                </a:moveTo>
                <a:lnTo>
                  <a:pt x="999622" y="0"/>
                </a:lnTo>
                <a:lnTo>
                  <a:pt x="999622" y="2579669"/>
                </a:lnTo>
                <a:lnTo>
                  <a:pt x="0" y="257966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 name="Google Shape;243;p8"/>
          <p:cNvSpPr/>
          <p:nvPr/>
        </p:nvSpPr>
        <p:spPr>
          <a:xfrm rot="2026982">
            <a:off x="16245652" y="6797677"/>
            <a:ext cx="2252369" cy="3685641"/>
          </a:xfrm>
          <a:custGeom>
            <a:avLst/>
            <a:gdLst/>
            <a:ahLst/>
            <a:cxnLst/>
            <a:rect l="l" t="t" r="r" b="b"/>
            <a:pathLst>
              <a:path w="999622" h="2579669" extrusionOk="0">
                <a:moveTo>
                  <a:pt x="0" y="0"/>
                </a:moveTo>
                <a:lnTo>
                  <a:pt x="999622" y="0"/>
                </a:lnTo>
                <a:lnTo>
                  <a:pt x="999622" y="2579669"/>
                </a:lnTo>
                <a:lnTo>
                  <a:pt x="0" y="257966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 name="TextBox 3">
            <a:extLst>
              <a:ext uri="{FF2B5EF4-FFF2-40B4-BE49-F238E27FC236}">
                <a16:creationId xmlns:a16="http://schemas.microsoft.com/office/drawing/2014/main" id="{AA05A302-A903-542B-A4FC-64F41D6FD9F5}"/>
              </a:ext>
            </a:extLst>
          </p:cNvPr>
          <p:cNvSpPr txBox="1"/>
          <p:nvPr/>
        </p:nvSpPr>
        <p:spPr>
          <a:xfrm>
            <a:off x="1567543" y="1289952"/>
            <a:ext cx="15152914" cy="7540526"/>
          </a:xfrm>
          <a:prstGeom prst="rect">
            <a:avLst/>
          </a:prstGeom>
          <a:solidFill>
            <a:schemeClr val="bg1"/>
          </a:solidFill>
        </p:spPr>
        <p:txBody>
          <a:bodyPr wrap="square" rtlCol="0">
            <a:spAutoFit/>
          </a:bodyPr>
          <a:lstStyle/>
          <a:p>
            <a:pPr algn="just"/>
            <a:r>
              <a:rPr lang="en-US" sz="4400" b="1" i="1" dirty="0">
                <a:latin typeface="Times New Roman" panose="02020603050405020304" pitchFamily="18" charset="0"/>
                <a:cs typeface="Times New Roman" panose="02020603050405020304" pitchFamily="18" charset="0"/>
              </a:rPr>
              <a:t>- Nhóm 1: </a:t>
            </a:r>
            <a:r>
              <a:rPr lang="en-US" sz="4400" dirty="0">
                <a:latin typeface="Times New Roman" panose="02020603050405020304" pitchFamily="18" charset="0"/>
                <a:cs typeface="Times New Roman" panose="02020603050405020304" pitchFamily="18" charset="0"/>
              </a:rPr>
              <a:t>Em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Chí Minh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trên</a:t>
            </a:r>
            <a:endParaRPr lang="en-US" sz="4400" dirty="0">
              <a:latin typeface="Times New Roman" panose="02020603050405020304" pitchFamily="18" charset="0"/>
              <a:cs typeface="Times New Roman" panose="02020603050405020304" pitchFamily="18" charset="0"/>
            </a:endParaRPr>
          </a:p>
          <a:p>
            <a:pPr algn="just"/>
            <a:r>
              <a:rPr lang="en-US" sz="4400" b="1" i="1" dirty="0">
                <a:latin typeface="Times New Roman" panose="02020603050405020304" pitchFamily="18" charset="0"/>
                <a:cs typeface="Times New Roman" panose="02020603050405020304" pitchFamily="18" charset="0"/>
              </a:rPr>
              <a:t>- Nhóm 2: </a:t>
            </a:r>
            <a:r>
              <a:rPr lang="vi-VN" sz="4400" dirty="0">
                <a:latin typeface="Times New Roman" panose="02020603050405020304" pitchFamily="18" charset="0"/>
                <a:cs typeface="Times New Roman" panose="02020603050405020304" pitchFamily="18" charset="0"/>
              </a:rPr>
              <a:t>Chủ tịch Hồ Chí Minh đã thực hiện mong </a:t>
            </a:r>
            <a:r>
              <a:rPr lang="en-US" sz="4400" dirty="0" err="1">
                <a:latin typeface="Times New Roman" panose="02020603050405020304" pitchFamily="18" charset="0"/>
                <a:cs typeface="Times New Roman" panose="02020603050405020304" pitchFamily="18" charset="0"/>
              </a:rPr>
              <a:t>muốn</a:t>
            </a:r>
            <a:r>
              <a:rPr lang="vi-VN" sz="4400" dirty="0">
                <a:latin typeface="Times New Roman" panose="02020603050405020304" pitchFamily="18" charset="0"/>
                <a:cs typeface="Times New Roman" panose="02020603050405020304" pitchFamily="18" charset="0"/>
              </a:rPr>
              <a:t> trên như thế nào? </a:t>
            </a:r>
            <a:endParaRPr lang="en-US" sz="4400" dirty="0">
              <a:latin typeface="Times New Roman" panose="02020603050405020304" pitchFamily="18" charset="0"/>
              <a:cs typeface="Times New Roman" panose="02020603050405020304" pitchFamily="18" charset="0"/>
            </a:endParaRPr>
          </a:p>
          <a:p>
            <a:pPr algn="just"/>
            <a:r>
              <a:rPr lang="en-US" sz="4400" b="1" i="1" dirty="0">
                <a:latin typeface="Times New Roman" panose="02020603050405020304" pitchFamily="18" charset="0"/>
                <a:cs typeface="Times New Roman" panose="02020603050405020304" pitchFamily="18" charset="0"/>
              </a:rPr>
              <a:t>- Nhóm 3: </a:t>
            </a:r>
            <a:r>
              <a:rPr lang="vi-VN" sz="4400" dirty="0">
                <a:latin typeface="Times New Roman" panose="02020603050405020304" pitchFamily="18" charset="0"/>
                <a:cs typeface="Times New Roman" panose="02020603050405020304" pitchFamily="18" charset="0"/>
              </a:rPr>
              <a:t>Ý nghĩa của mong muốn đó với dân tộc Việt Nam?</a:t>
            </a:r>
            <a:endParaRPr lang="en-US" sz="4400" dirty="0">
              <a:latin typeface="Times New Roman" panose="02020603050405020304" pitchFamily="18" charset="0"/>
              <a:cs typeface="Times New Roman" panose="02020603050405020304" pitchFamily="18" charset="0"/>
            </a:endParaRPr>
          </a:p>
          <a:p>
            <a:pPr algn="just"/>
            <a:r>
              <a:rPr lang="en-US" sz="4400" b="1" i="1" dirty="0">
                <a:latin typeface="Times New Roman" panose="02020603050405020304" pitchFamily="18" charset="0"/>
                <a:cs typeface="Times New Roman" panose="02020603050405020304" pitchFamily="18" charset="0"/>
              </a:rPr>
              <a:t>- Nhóm 4: </a:t>
            </a:r>
            <a:r>
              <a:rPr lang="en-US" sz="4400" dirty="0">
                <a:latin typeface="Times New Roman" panose="02020603050405020304" pitchFamily="18" charset="0"/>
                <a:cs typeface="Times New Roman" panose="02020603050405020304" pitchFamily="18" charset="0"/>
              </a:rPr>
              <a:t>Em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đội</a:t>
            </a:r>
            <a:r>
              <a:rPr lang="en-US" sz="4400" dirty="0">
                <a:latin typeface="Times New Roman" panose="02020603050405020304" pitchFamily="18" charset="0"/>
                <a:cs typeface="Times New Roman" panose="02020603050405020304" pitchFamily="18" charset="0"/>
              </a:rPr>
              <a:t>.</a:t>
            </a:r>
          </a:p>
          <a:p>
            <a:pPr algn="just"/>
            <a:r>
              <a:rPr lang="en-US" sz="4400" b="1" i="1" dirty="0">
                <a:latin typeface="Times New Roman" panose="02020603050405020304" pitchFamily="18" charset="0"/>
                <a:cs typeface="Times New Roman" panose="02020603050405020304" pitchFamily="18" charset="0"/>
              </a:rPr>
              <a:t>- Nhóm 5: </a:t>
            </a:r>
            <a:r>
              <a:rPr lang="vi-VN" sz="4400" dirty="0">
                <a:latin typeface="Times New Roman" panose="02020603050405020304" pitchFamily="18" charset="0"/>
                <a:cs typeface="Times New Roman" panose="02020603050405020304" pitchFamily="18" charset="0"/>
              </a:rPr>
              <a:t>Chi tiết nào trong những dòng nhật kí trên thể hiện suy nghĩ và hành động để đạt được mục đích đó?</a:t>
            </a:r>
            <a:endParaRPr lang="en-US" sz="4400" dirty="0">
              <a:latin typeface="Times New Roman" panose="02020603050405020304" pitchFamily="18" charset="0"/>
              <a:cs typeface="Times New Roman" panose="02020603050405020304" pitchFamily="18" charset="0"/>
            </a:endParaRPr>
          </a:p>
          <a:p>
            <a:pPr algn="just"/>
            <a:r>
              <a:rPr lang="en-US" sz="4400" b="1" i="1" dirty="0">
                <a:latin typeface="Times New Roman" panose="02020603050405020304" pitchFamily="18" charset="0"/>
                <a:cs typeface="Times New Roman" panose="02020603050405020304" pitchFamily="18" charset="0"/>
              </a:rPr>
              <a:t>- Nhóm 6: </a:t>
            </a:r>
            <a:r>
              <a:rPr lang="vi-VN" sz="4400" dirty="0">
                <a:latin typeface="Times New Roman" panose="02020603050405020304" pitchFamily="18" charset="0"/>
                <a:cs typeface="Times New Roman" panose="02020603050405020304" pitchFamily="18" charset="0"/>
              </a:rPr>
              <a:t>Em hãy cho biết thế nào là sống có lí tưởng và ý nghĩa của sống có lí tưởng</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4AF135C-2451-907B-57C6-B14008167D68}"/>
              </a:ext>
            </a:extLst>
          </p:cNvPr>
          <p:cNvSpPr txBox="1"/>
          <p:nvPr/>
        </p:nvSpPr>
        <p:spPr>
          <a:xfrm>
            <a:off x="5965036" y="264727"/>
            <a:ext cx="6724083" cy="923330"/>
          </a:xfrm>
          <a:prstGeom prst="rect">
            <a:avLst/>
          </a:prstGeom>
          <a:ln w="19050">
            <a:solidFill>
              <a:schemeClr val="accent5">
                <a:lumMod val="50000"/>
              </a:schemeClr>
            </a:solidFill>
          </a:ln>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vi-VN" sz="5400" b="1" dirty="0">
                <a:latin typeface="Times New Roman" panose="02020603050405020304" pitchFamily="18" charset="0"/>
                <a:cs typeface="Times New Roman" panose="02020603050405020304" pitchFamily="18" charset="0"/>
              </a:rPr>
              <a:t>THẢO LUẬN NHÓM </a:t>
            </a:r>
            <a:endParaRPr lang="en-US" sz="54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0FE9443F-ABB0-8F28-75F2-F88B2916D332}"/>
              </a:ext>
            </a:extLst>
          </p:cNvPr>
          <p:cNvPicPr>
            <a:picLocks noChangeAspect="1"/>
          </p:cNvPicPr>
          <p:nvPr/>
        </p:nvPicPr>
        <p:blipFill>
          <a:blip r:embed="rId5"/>
          <a:stretch>
            <a:fillRect/>
          </a:stretch>
        </p:blipFill>
        <p:spPr>
          <a:xfrm>
            <a:off x="6976987" y="6988629"/>
            <a:ext cx="4700179" cy="32983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3"/>
          <p:cNvSpPr/>
          <p:nvPr/>
        </p:nvSpPr>
        <p:spPr>
          <a:xfrm>
            <a:off x="-2699657" y="0"/>
            <a:ext cx="23556686" cy="10287000"/>
          </a:xfrm>
          <a:custGeom>
            <a:avLst/>
            <a:gdLst/>
            <a:ahLst/>
            <a:cxnLst/>
            <a:rect l="l" t="t" r="r" b="b"/>
            <a:pathLst>
              <a:path w="2991868" h="1742763" extrusionOk="0">
                <a:moveTo>
                  <a:pt x="0" y="0"/>
                </a:moveTo>
                <a:lnTo>
                  <a:pt x="2991868" y="0"/>
                </a:lnTo>
                <a:lnTo>
                  <a:pt x="2991868" y="1742763"/>
                </a:lnTo>
                <a:lnTo>
                  <a:pt x="0" y="1742763"/>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US" sz="1800" dirty="0">
              <a:solidFill>
                <a:schemeClr val="dk1"/>
              </a:solidFill>
              <a:latin typeface="Calibri"/>
              <a:ea typeface="Calibri"/>
              <a:cs typeface="Calibri"/>
              <a:sym typeface="Calibri"/>
            </a:endParaRPr>
          </a:p>
        </p:txBody>
      </p:sp>
      <p:sp>
        <p:nvSpPr>
          <p:cNvPr id="443" name="Google Shape;443;p23"/>
          <p:cNvSpPr/>
          <p:nvPr/>
        </p:nvSpPr>
        <p:spPr>
          <a:xfrm rot="-7694163">
            <a:off x="6156018" y="-5578539"/>
            <a:ext cx="13482872" cy="11157077"/>
          </a:xfrm>
          <a:custGeom>
            <a:avLst/>
            <a:gdLst/>
            <a:ahLst/>
            <a:cxnLst/>
            <a:rect l="l" t="t" r="r" b="b"/>
            <a:pathLst>
              <a:path w="13482872" h="11157077" extrusionOk="0">
                <a:moveTo>
                  <a:pt x="0" y="0"/>
                </a:moveTo>
                <a:lnTo>
                  <a:pt x="13482872" y="0"/>
                </a:lnTo>
                <a:lnTo>
                  <a:pt x="13482872" y="11157077"/>
                </a:lnTo>
                <a:lnTo>
                  <a:pt x="0" y="11157077"/>
                </a:lnTo>
                <a:lnTo>
                  <a:pt x="0" y="0"/>
                </a:lnTo>
                <a:close/>
              </a:path>
            </a:pathLst>
          </a:custGeom>
          <a:blipFill rotWithShape="1">
            <a:blip r:embed="rId4">
              <a:alphaModFix amt="37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 name="TextBox 8">
            <a:extLst>
              <a:ext uri="{FF2B5EF4-FFF2-40B4-BE49-F238E27FC236}">
                <a16:creationId xmlns:a16="http://schemas.microsoft.com/office/drawing/2014/main" id="{A4CABBBE-477A-373F-B8F5-FE45C0C79F87}"/>
              </a:ext>
            </a:extLst>
          </p:cNvPr>
          <p:cNvSpPr txBox="1"/>
          <p:nvPr/>
        </p:nvSpPr>
        <p:spPr>
          <a:xfrm>
            <a:off x="762000" y="450958"/>
            <a:ext cx="16764000" cy="1569660"/>
          </a:xfrm>
          <a:prstGeom prst="rect">
            <a:avLst/>
          </a:prstGeom>
          <a:solidFill>
            <a:schemeClr val="accent3">
              <a:lumMod val="60000"/>
              <a:lumOff val="40000"/>
            </a:schemeClr>
          </a:solidFill>
          <a:ln w="38100">
            <a:solidFill>
              <a:schemeClr val="accent3">
                <a:lumMod val="50000"/>
              </a:schemeClr>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Nhóm 1: </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Em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hãy</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nêu</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mong</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muốn</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của</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Chủ</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tịch</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Hồ</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Chí Minh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trong</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thông</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tin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trên</a:t>
            </a:r>
            <a:endPar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4F4544FE-0195-3428-DF25-CBBDBE05A7C6}"/>
              </a:ext>
            </a:extLst>
          </p:cNvPr>
          <p:cNvSpPr txBox="1"/>
          <p:nvPr/>
        </p:nvSpPr>
        <p:spPr>
          <a:xfrm>
            <a:off x="762000" y="2042790"/>
            <a:ext cx="16764000" cy="2123658"/>
          </a:xfrm>
          <a:prstGeom prst="rect">
            <a:avLst/>
          </a:prstGeom>
          <a:solidFill>
            <a:schemeClr val="accent3">
              <a:lumMod val="20000"/>
              <a:lumOff val="80000"/>
            </a:schemeClr>
          </a:solidFill>
          <a:ln w="19050">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Mong muốn của Chủ tịch Hồ Chí Minh là “nước ta được hoàn toàn độc lập, dân ta được hoàn toàn tự do, đồng bào ai cũng có cơm ăn, áo mặc, ai cũng được học hành".</a:t>
            </a:r>
          </a:p>
        </p:txBody>
      </p:sp>
      <p:sp>
        <p:nvSpPr>
          <p:cNvPr id="12" name="TextBox 11">
            <a:extLst>
              <a:ext uri="{FF2B5EF4-FFF2-40B4-BE49-F238E27FC236}">
                <a16:creationId xmlns:a16="http://schemas.microsoft.com/office/drawing/2014/main" id="{8D9ABF2E-67CD-B21B-6ED5-A076BA823DA4}"/>
              </a:ext>
            </a:extLst>
          </p:cNvPr>
          <p:cNvSpPr txBox="1"/>
          <p:nvPr/>
        </p:nvSpPr>
        <p:spPr>
          <a:xfrm>
            <a:off x="762000" y="4842480"/>
            <a:ext cx="16764000" cy="1569660"/>
          </a:xfrm>
          <a:prstGeom prst="rect">
            <a:avLst/>
          </a:prstGeom>
          <a:solidFill>
            <a:schemeClr val="accent3">
              <a:lumMod val="60000"/>
              <a:lumOff val="40000"/>
            </a:schemeClr>
          </a:solidFill>
          <a:ln w="38100">
            <a:solidFill>
              <a:schemeClr val="accent3">
                <a:lumMod val="50000"/>
              </a:schemeClr>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Nhóm 2: </a:t>
            </a:r>
            <a:r>
              <a:rPr kumimoji="0" lang="vi-VN" sz="4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Chủ tịch Hồ Chí Minh đã thực hiện mong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muốn</a:t>
            </a:r>
            <a:r>
              <a:rPr kumimoji="0" lang="vi-VN" sz="4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trên như thế nào? </a:t>
            </a:r>
            <a:endPar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3" name="TextBox 12">
            <a:extLst>
              <a:ext uri="{FF2B5EF4-FFF2-40B4-BE49-F238E27FC236}">
                <a16:creationId xmlns:a16="http://schemas.microsoft.com/office/drawing/2014/main" id="{EF583B42-DE92-4E47-7793-FB0D08CABF1C}"/>
              </a:ext>
            </a:extLst>
          </p:cNvPr>
          <p:cNvSpPr txBox="1"/>
          <p:nvPr/>
        </p:nvSpPr>
        <p:spPr>
          <a:xfrm>
            <a:off x="762000" y="6434312"/>
            <a:ext cx="16764000" cy="3477875"/>
          </a:xfrm>
          <a:prstGeom prst="rect">
            <a:avLst/>
          </a:prstGeom>
          <a:solidFill>
            <a:schemeClr val="accent3">
              <a:lumMod val="20000"/>
              <a:lumOff val="80000"/>
            </a:schemeClr>
          </a:solidFill>
          <a:ln w="19050">
            <a:solidFill>
              <a:schemeClr val="tx1"/>
            </a:solidFill>
          </a:ln>
        </p:spPr>
        <p:txBody>
          <a:bodyPr wrap="square">
            <a:spAutoFit/>
          </a:bodyPr>
          <a:lstStyle/>
          <a:p>
            <a:pPr lvl="0" algn="just">
              <a:defRPr/>
            </a:pPr>
            <a:r>
              <a:rPr lang="vi-VN" sz="4400" dirty="0">
                <a:latin typeface="Times New Roman" panose="02020603050405020304" pitchFamily="18" charset="0"/>
                <a:cs typeface="Times New Roman" panose="02020603050405020304" pitchFamily="18" charset="0"/>
              </a:rPr>
              <a:t>Chủ tịch Hồ Chí Minh đã trải qua hành trình gian nan để thực hiện mong muốn đó: Năm 21 tuổi ra đi tìm đường cứu nước; làm nhiều nghề, trải qua hành trình 30 năm, qua gần 30 quốc gia, hàng trăm thành phố, gặp gỡ, tiếp xúc với nhiều dân tộc, nhiều nền văn hoá, tìm ra con đường cứu nước cho dân tộc Việt Nam.</a:t>
            </a:r>
          </a:p>
        </p:txBody>
      </p:sp>
    </p:spTree>
    <p:extLst>
      <p:ext uri="{BB962C8B-B14F-4D97-AF65-F5344CB8AC3E}">
        <p14:creationId xmlns:p14="http://schemas.microsoft.com/office/powerpoint/2010/main" val="262566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892</TotalTime>
  <Words>2547</Words>
  <Application>Microsoft Office PowerPoint</Application>
  <PresentationFormat>Custom</PresentationFormat>
  <Paragraphs>113</Paragraphs>
  <Slides>32</Slides>
  <Notes>30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Calibri</vt:lpstr>
      <vt:lpstr>Noto Sans Symbols</vt:lpstr>
      <vt:lpstr>Arial</vt:lpstr>
      <vt:lpstr>Bahnschrift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DeLL</cp:lastModifiedBy>
  <cp:revision>14</cp:revision>
  <dcterms:created xsi:type="dcterms:W3CDTF">2006-08-16T00:00:00Z</dcterms:created>
  <dcterms:modified xsi:type="dcterms:W3CDTF">2024-09-05T04:09:40Z</dcterms:modified>
</cp:coreProperties>
</file>