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4"/>
  </p:notesMasterIdLst>
  <p:sldIdLst>
    <p:sldId id="257" r:id="rId2"/>
    <p:sldId id="258" r:id="rId3"/>
    <p:sldId id="259" r:id="rId4"/>
    <p:sldId id="280" r:id="rId5"/>
    <p:sldId id="297" r:id="rId6"/>
    <p:sldId id="288" r:id="rId7"/>
    <p:sldId id="290" r:id="rId8"/>
    <p:sldId id="291" r:id="rId9"/>
    <p:sldId id="292" r:id="rId10"/>
    <p:sldId id="293" r:id="rId11"/>
    <p:sldId id="298" r:id="rId12"/>
    <p:sldId id="263" r:id="rId13"/>
    <p:sldId id="328" r:id="rId14"/>
    <p:sldId id="327" r:id="rId15"/>
    <p:sldId id="325" r:id="rId16"/>
    <p:sldId id="324" r:id="rId17"/>
    <p:sldId id="301" r:id="rId18"/>
    <p:sldId id="300" r:id="rId19"/>
    <p:sldId id="311" r:id="rId20"/>
    <p:sldId id="316" r:id="rId21"/>
    <p:sldId id="270" r:id="rId22"/>
    <p:sldId id="272" r:id="rId23"/>
  </p:sldIdLst>
  <p:sldSz cx="9144000" cy="5143500" type="screen16x9"/>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7F3C06"/>
    <a:srgbClr val="6E3405"/>
    <a:srgbClr val="66338A"/>
    <a:srgbClr val="522277"/>
    <a:srgbClr val="DE37B2"/>
    <a:srgbClr val="980E1A"/>
    <a:srgbClr val="F74A28"/>
    <a:srgbClr val="F3330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0" autoAdjust="0"/>
    <p:restoredTop sz="94536"/>
  </p:normalViewPr>
  <p:slideViewPr>
    <p:cSldViewPr>
      <p:cViewPr varScale="1">
        <p:scale>
          <a:sx n="92" d="100"/>
          <a:sy n="92" d="100"/>
        </p:scale>
        <p:origin x="-68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344A8-FE89-524C-B5B9-79AD9B63B269}" type="datetimeFigureOut">
              <a:rPr lang="x-none" smtClean="0"/>
              <a:t>09/10/24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E71F-FDF2-BF41-A717-1309E8BD656A}" type="slidenum">
              <a:rPr lang="x-none" smtClean="0"/>
              <a:t>‹#›</a:t>
            </a:fld>
            <a:endParaRPr lang="x-none"/>
          </a:p>
        </p:txBody>
      </p:sp>
    </p:spTree>
    <p:extLst>
      <p:ext uri="{BB962C8B-B14F-4D97-AF65-F5344CB8AC3E}">
        <p14:creationId xmlns:p14="http://schemas.microsoft.com/office/powerpoint/2010/main" val="31603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CDC6C-AD6B-2C45-8971-79DF5D13E70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9753E13B-F709-C844-92D9-DA94AE8E87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038E9E9C-BEF8-AD4F-A451-0BA85927D0D6}"/>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9FCDA77B-3D94-8747-898C-57C3B9B15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621B69-1C9E-8946-A40F-D0388820B15D}"/>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61512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09996-A578-3C41-80C6-BFAFCB087B67}"/>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353B4E1E-DE8C-094D-ACD5-39E89067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5A2AC05-FE02-684A-AD0B-6AABB9A59995}"/>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1DA969A0-0157-9D4F-8450-821B15F7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CA7EC3-8067-1A44-8F6A-9D26E45DC5D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0934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805449-3579-1849-9569-DF0670BEE6F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DFF472E-49C0-FE47-90F8-262882022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35137E7-1F85-9F49-B3A8-474BD4C4D32A}"/>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DB6C90DD-66F3-AA4A-8C78-342F02E62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0A9819-5A76-6946-A61F-60B5AF0E30BC}"/>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1351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59F37-5B05-CE4E-886B-D4E9BE0B038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F97FD51-6563-E640-82CD-404DBF997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D809F95-E201-9B43-8E3D-D1019FD22924}"/>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CCF8BA3B-3575-F14F-B551-73432BFA2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88684C-6C15-0D45-87C5-DCB6CEEAB36A}"/>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4856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CD9C3-FC04-0F4E-860B-659D747F5C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B39937A-26AA-DF49-993F-BF178ACBE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044117C-6E55-5246-BC0A-829C64AA734B}"/>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5BD670E9-666D-7E49-82B7-6C65840E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110705-0466-EE4E-A392-59AC35A6734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38108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E8FC0-9B27-DC48-B6EE-67FCC11F540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D9F7390-F8FB-F945-8F71-3542E87239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FD49117C-0FC1-FB45-819D-0BE455504D1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F6D443FD-2F74-7F4A-8E0F-D9B0C9D0823D}"/>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6" name="Footer Placeholder 5">
            <a:extLst>
              <a:ext uri="{FF2B5EF4-FFF2-40B4-BE49-F238E27FC236}">
                <a16:creationId xmlns:a16="http://schemas.microsoft.com/office/drawing/2014/main" xmlns="" id="{76DE3485-313D-3045-887E-BF9C4E60F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B31719-6BFF-6948-AFB3-D9FD896B37B9}"/>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298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D5FE3-10FB-2741-9368-D9C90BAAA45F}"/>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A1D3454-3A42-114F-BFFA-5B5064B777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5217C07-EC7D-284A-BBB8-F79DC8DE65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BAEBD56D-018A-784A-912E-52FA8585B2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14AE96C-8B85-044A-A327-6E620100D5B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D1B016B0-1B07-4E42-A195-0E087483CA90}"/>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8" name="Footer Placeholder 7">
            <a:extLst>
              <a:ext uri="{FF2B5EF4-FFF2-40B4-BE49-F238E27FC236}">
                <a16:creationId xmlns:a16="http://schemas.microsoft.com/office/drawing/2014/main" xmlns="" id="{D74DE4A6-9F89-0040-AA71-CB0A4DA91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8CA52A-95C1-B94A-B224-96B0D653C5F7}"/>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08199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0C28C2-44AE-0B4A-B238-F70E2CBFD4D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9149593-D80B-9945-9C2E-2881D53E9710}"/>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4" name="Footer Placeholder 3">
            <a:extLst>
              <a:ext uri="{FF2B5EF4-FFF2-40B4-BE49-F238E27FC236}">
                <a16:creationId xmlns:a16="http://schemas.microsoft.com/office/drawing/2014/main" xmlns="" id="{9E04545B-3418-EF44-9135-6CED7E0F2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1EC5CEC-F096-294E-A554-35018B92461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27088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DE2BA8-0417-E14F-A281-491C3485ED68}"/>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3" name="Footer Placeholder 2">
            <a:extLst>
              <a:ext uri="{FF2B5EF4-FFF2-40B4-BE49-F238E27FC236}">
                <a16:creationId xmlns:a16="http://schemas.microsoft.com/office/drawing/2014/main" xmlns="" id="{188BC437-6F2A-6E4D-9F81-BD853B6F9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5CB9F0-D666-504E-A093-3277A6907F0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82138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D0E67-2422-834D-8E9B-B8C584EF54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CE3B700-61E4-A546-983F-57E1EA9E0D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E933410C-BBA7-9E44-B4A0-CB3A15A93D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A0A05BF-95C6-FB40-AB36-199C38695613}"/>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6" name="Footer Placeholder 5">
            <a:extLst>
              <a:ext uri="{FF2B5EF4-FFF2-40B4-BE49-F238E27FC236}">
                <a16:creationId xmlns:a16="http://schemas.microsoft.com/office/drawing/2014/main" xmlns="" id="{BDAC3E2E-6C5C-0643-93FE-A5FF3F22C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FD17FF-0945-8245-8931-C542CA72B760}"/>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79963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85EDF-4008-5448-8B92-4802BEF18B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6BE9A487-A94A-DB40-ADC6-6903CD2557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xmlns="" id="{D3459E83-194C-0841-9600-2A700637B7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39642BB-1E49-5949-A129-FDD9BA0693A3}"/>
              </a:ext>
            </a:extLst>
          </p:cNvPr>
          <p:cNvSpPr>
            <a:spLocks noGrp="1"/>
          </p:cNvSpPr>
          <p:nvPr>
            <p:ph type="dt" sz="half" idx="10"/>
          </p:nvPr>
        </p:nvSpPr>
        <p:spPr/>
        <p:txBody>
          <a:bodyPr/>
          <a:lstStyle/>
          <a:p>
            <a:fld id="{3977069B-D26C-407B-B587-35C0B345E232}" type="datetimeFigureOut">
              <a:rPr lang="en-US" smtClean="0"/>
              <a:t>09/10/24</a:t>
            </a:fld>
            <a:endParaRPr lang="en-US"/>
          </a:p>
        </p:txBody>
      </p:sp>
      <p:sp>
        <p:nvSpPr>
          <p:cNvPr id="6" name="Footer Placeholder 5">
            <a:extLst>
              <a:ext uri="{FF2B5EF4-FFF2-40B4-BE49-F238E27FC236}">
                <a16:creationId xmlns:a16="http://schemas.microsoft.com/office/drawing/2014/main" xmlns="" id="{1FDE8B77-D4F2-6F4F-A4A0-73AF8D6C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968-17A9-6043-B157-EB2C47F3479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43282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E42CC63-9A1F-B84C-916B-A9B3E12AFB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CD6CE7F-DF76-FB41-9D40-D91B16993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9458BF4-EA2E-2F46-A197-F7B46BCDBD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77069B-D26C-407B-B587-35C0B345E232}" type="datetimeFigureOut">
              <a:rPr lang="en-US" smtClean="0"/>
              <a:t>09/10/24</a:t>
            </a:fld>
            <a:endParaRPr lang="en-US"/>
          </a:p>
        </p:txBody>
      </p:sp>
      <p:sp>
        <p:nvSpPr>
          <p:cNvPr id="5" name="Footer Placeholder 4">
            <a:extLst>
              <a:ext uri="{FF2B5EF4-FFF2-40B4-BE49-F238E27FC236}">
                <a16:creationId xmlns:a16="http://schemas.microsoft.com/office/drawing/2014/main" xmlns="" id="{B8392F01-4B5B-0F48-951F-578011FB9C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DAA743D-F93C-0143-B4FB-53F00E09B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B9E969-10F7-44EC-8ADF-E93DAA8B7570}" type="slidenum">
              <a:rPr lang="en-US" smtClean="0"/>
              <a:t>‹#›</a:t>
            </a:fld>
            <a:endParaRPr lang="en-US"/>
          </a:p>
        </p:txBody>
      </p:sp>
    </p:spTree>
    <p:extLst>
      <p:ext uri="{BB962C8B-B14F-4D97-AF65-F5344CB8AC3E}">
        <p14:creationId xmlns:p14="http://schemas.microsoft.com/office/powerpoint/2010/main" val="21075458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flipV="1">
            <a:off x="24245" y="4674872"/>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flipV="1">
            <a:off x="1548245" y="4781550"/>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TextBox 8">
            <a:extLst>
              <a:ext uri="{FF2B5EF4-FFF2-40B4-BE49-F238E27FC236}">
                <a16:creationId xmlns:a16="http://schemas.microsoft.com/office/drawing/2014/main" xmlns="" id="{FE0907FF-EFDB-2543-A1AB-597DCE983451}"/>
              </a:ext>
            </a:extLst>
          </p:cNvPr>
          <p:cNvSpPr txBox="1"/>
          <p:nvPr/>
        </p:nvSpPr>
        <p:spPr>
          <a:xfrm>
            <a:off x="1535706" y="971550"/>
            <a:ext cx="6401243" cy="1877437"/>
          </a:xfrm>
          <a:prstGeom prst="rect">
            <a:avLst/>
          </a:prstGeom>
          <a:noFill/>
        </p:spPr>
        <p:txBody>
          <a:bodyPr wrap="square" rtlCol="0">
            <a:spAutoFit/>
          </a:bodyPr>
          <a:lstStyle/>
          <a:p>
            <a:pPr algn="ctr"/>
            <a:r>
              <a:rPr lang="x-none" sz="3200" b="1" dirty="0">
                <a:solidFill>
                  <a:schemeClr val="accent1">
                    <a:lumMod val="50000"/>
                  </a:schemeClr>
                </a:solidFill>
              </a:rPr>
              <a:t>Chủ đề: </a:t>
            </a:r>
            <a:r>
              <a:rPr lang="en-US" sz="3200" b="1" dirty="0">
                <a:solidFill>
                  <a:schemeClr val="accent1">
                    <a:lumMod val="50000"/>
                  </a:schemeClr>
                </a:solidFill>
              </a:rPr>
              <a:t>KĨ THUẬT VÀ CHẤT LIỆU </a:t>
            </a:r>
            <a:endParaRPr lang="x-none" sz="3200" b="1" dirty="0">
              <a:solidFill>
                <a:schemeClr val="accent1">
                  <a:lumMod val="50000"/>
                </a:schemeClr>
              </a:solidFill>
            </a:endParaRPr>
          </a:p>
          <a:p>
            <a:pPr algn="ctr"/>
            <a:endParaRPr lang="x-none" sz="2800" b="1" dirty="0">
              <a:solidFill>
                <a:srgbClr val="C00000"/>
              </a:solidFill>
              <a:latin typeface="Times New Roman" panose="02020603050405020304" pitchFamily="18" charset="0"/>
              <a:cs typeface="Times New Roman" panose="02020603050405020304" pitchFamily="18" charset="0"/>
            </a:endParaRPr>
          </a:p>
          <a:p>
            <a:pPr algn="ctr"/>
            <a:r>
              <a:rPr lang="en-US" sz="2800" b="1" dirty="0">
                <a:solidFill>
                  <a:srgbClr val="66338A"/>
                </a:solidFill>
                <a:latin typeface="Times New Roman" panose="02020603050405020304" pitchFamily="18" charset="0"/>
                <a:cs typeface="Times New Roman" panose="02020603050405020304" pitchFamily="18" charset="0"/>
              </a:rPr>
              <a:t>   </a:t>
            </a:r>
            <a:r>
              <a:rPr lang="x-none" sz="2800" b="1" dirty="0">
                <a:solidFill>
                  <a:srgbClr val="66338A"/>
                </a:solidFill>
                <a:latin typeface="Times New Roman" panose="02020603050405020304" pitchFamily="18" charset="0"/>
                <a:cs typeface="Times New Roman" panose="02020603050405020304" pitchFamily="18" charset="0"/>
              </a:rPr>
              <a:t>Bài </a:t>
            </a:r>
            <a:r>
              <a:rPr lang="en-US" sz="2800" b="1" dirty="0">
                <a:solidFill>
                  <a:srgbClr val="66338A"/>
                </a:solidFill>
                <a:latin typeface="Times New Roman" panose="02020603050405020304" pitchFamily="18" charset="0"/>
                <a:cs typeface="Times New Roman" panose="02020603050405020304" pitchFamily="18" charset="0"/>
              </a:rPr>
              <a:t>4</a:t>
            </a:r>
            <a:r>
              <a:rPr lang="x-none" sz="2800" b="1" dirty="0">
                <a:solidFill>
                  <a:srgbClr val="66338A"/>
                </a:solidFill>
                <a:latin typeface="Times New Roman" panose="02020603050405020304" pitchFamily="18" charset="0"/>
                <a:cs typeface="Times New Roman" panose="02020603050405020304" pitchFamily="18" charset="0"/>
              </a:rPr>
              <a:t>.</a:t>
            </a:r>
            <a:r>
              <a:rPr lang="en-US" sz="2800" b="1" dirty="0">
                <a:solidFill>
                  <a:srgbClr val="66338A"/>
                </a:solidFill>
                <a:latin typeface="Times New Roman" panose="02020603050405020304" pitchFamily="18" charset="0"/>
                <a:cs typeface="Times New Roman" panose="02020603050405020304" pitchFamily="18" charset="0"/>
              </a:rPr>
              <a:t> TẠO TÁC PHẨM THEO THỂ LOẠI ĐIÊU KHẮC CÂN BẰNG ĐỘNG</a:t>
            </a:r>
            <a:endParaRPr lang="x-none" sz="2800" b="1" dirty="0">
              <a:solidFill>
                <a:srgbClr val="66338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578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066800" y="1733550"/>
            <a:ext cx="3327400" cy="2246769"/>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4.Lắp </a:t>
            </a:r>
            <a:r>
              <a:rPr lang="en-US" sz="2800" dirty="0" err="1">
                <a:solidFill>
                  <a:srgbClr val="C00000"/>
                </a:solidFill>
                <a:latin typeface="Arial" pitchFamily="34" charset="0"/>
                <a:cs typeface="Arial" pitchFamily="34" charset="0"/>
              </a:rPr>
              <a:t>ghép</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chỉnh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mảng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bằng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hoàn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thiện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sản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phẩm</a:t>
            </a:r>
            <a:r>
              <a:rPr lang="en-US" sz="2800" dirty="0">
                <a:solidFill>
                  <a:srgbClr val="C00000"/>
                </a:solidFill>
                <a:latin typeface="Arial" pitchFamily="34" charset="0"/>
                <a:cs typeface="Arial" pitchFamily="34" charset="0"/>
              </a:rPr>
              <a:t> </a:t>
            </a:r>
            <a:r>
              <a:rPr lang="en-US" sz="2800" dirty="0">
                <a:solidFill>
                  <a:srgbClr val="800000"/>
                </a:solidFill>
                <a:latin typeface="Arial" panose="020B0604020202020204" pitchFamily="34" charset="0"/>
                <a:cs typeface="Arial" panose="020B0604020202020204" pitchFamily="34" charset="0"/>
              </a:rPr>
              <a:t> </a:t>
            </a:r>
            <a:endParaRPr lang="vi-VN" sz="2800" dirty="0">
              <a:solidFill>
                <a:srgbClr val="C00000"/>
              </a:solidFill>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
            <a:ext cx="4162425" cy="5143501"/>
          </a:xfrm>
          <a:prstGeom prst="rect">
            <a:avLst/>
          </a:prstGeom>
        </p:spPr>
      </p:pic>
    </p:spTree>
    <p:extLst>
      <p:ext uri="{BB962C8B-B14F-4D97-AF65-F5344CB8AC3E}">
        <p14:creationId xmlns:p14="http://schemas.microsoft.com/office/powerpoint/2010/main" val="23147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52400" y="39007"/>
            <a:ext cx="9296399" cy="749451"/>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31695" y="22651"/>
            <a:ext cx="8839201"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 BƯỚC TẠO SẢN PHẨM ĐIÊU KHẮC THEO THỂ LOẠI CÂN BẰNG ĐỘNG </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31695" y="2094695"/>
            <a:ext cx="8385175" cy="1815882"/>
          </a:xfrm>
          <a:prstGeom prst="rect">
            <a:avLst/>
          </a:prstGeom>
          <a:noFill/>
        </p:spPr>
        <p:txBody>
          <a:bodyPr wrap="square" rtlCol="0">
            <a:spAutoFit/>
          </a:bodyPr>
          <a:lstStyle/>
          <a:p>
            <a:r>
              <a:rPr lang="en-US" b="1" i="1" dirty="0"/>
              <a:t>      </a:t>
            </a:r>
            <a:r>
              <a:rPr lang="en-US" sz="2800" b="1" dirty="0" err="1">
                <a:solidFill>
                  <a:srgbClr val="C00000"/>
                </a:solidFill>
                <a:latin typeface="Arial" panose="020B0604020202020204" pitchFamily="34" charset="0"/>
                <a:cs typeface="Arial" panose="020B0604020202020204" pitchFamily="34" charset="0"/>
              </a:rPr>
              <a:t>Kết</a:t>
            </a:r>
            <a:r>
              <a:rPr lang="vi-VN" sz="2800" b="1" dirty="0">
                <a:solidFill>
                  <a:srgbClr val="C00000"/>
                </a:solidFill>
                <a:latin typeface="Arial" panose="020B0604020202020204" pitchFamily="34" charset="0"/>
                <a:cs typeface="Arial" panose="020B0604020202020204" pitchFamily="34" charset="0"/>
              </a:rPr>
              <a:t> hợp hình dạng, màu sắc của các mảng hình với tính cân bằng vật lí có thể tạo được sản phẩm điêu khắc theo thể loại cân bằng động</a:t>
            </a:r>
            <a:r>
              <a:rPr lang="en-US" sz="2800" b="1" dirty="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p:txBody>
      </p:sp>
      <p:sp>
        <p:nvSpPr>
          <p:cNvPr id="11" name="Right Arrow 10"/>
          <p:cNvSpPr/>
          <p:nvPr/>
        </p:nvSpPr>
        <p:spPr>
          <a:xfrm>
            <a:off x="228600" y="103520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863600" y="819150"/>
            <a:ext cx="1828800" cy="745067"/>
          </a:xfrm>
          <a:prstGeom prst="rect">
            <a:avLst/>
          </a:prstGeom>
        </p:spPr>
      </p:pic>
    </p:spTree>
    <p:extLst>
      <p:ext uri="{BB962C8B-B14F-4D97-AF65-F5344CB8AC3E}">
        <p14:creationId xmlns:p14="http://schemas.microsoft.com/office/powerpoint/2010/main" val="1831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144000" cy="685801"/>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158750" y="33279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00050" y="282446"/>
            <a:ext cx="9048750" cy="430887"/>
          </a:xfrm>
          <a:prstGeom prst="rect">
            <a:avLst/>
          </a:prstGeom>
          <a:noFill/>
        </p:spPr>
        <p:txBody>
          <a:bodyPr wrap="square" rtlCol="0">
            <a:spAutoFit/>
          </a:bodyPr>
          <a:lstStyle/>
          <a:p>
            <a:r>
              <a:rPr lang="en-US" sz="2100" b="1" dirty="0">
                <a:solidFill>
                  <a:srgbClr val="C00000"/>
                </a:solidFill>
                <a:latin typeface="Arial" pitchFamily="34" charset="0"/>
                <a:cs typeface="Arial" pitchFamily="34" charset="0"/>
              </a:rPr>
              <a:t>3. TẠO SẢN PHẨM ĐIÊU KHẮC THEO THỂ LOẠI CÂN BẰNG ĐỘNG </a:t>
            </a:r>
          </a:p>
        </p:txBody>
      </p:sp>
      <p:sp>
        <p:nvSpPr>
          <p:cNvPr id="2" name="TextBox 1"/>
          <p:cNvSpPr txBox="1"/>
          <p:nvPr/>
        </p:nvSpPr>
        <p:spPr>
          <a:xfrm>
            <a:off x="622300" y="1663808"/>
            <a:ext cx="8229600" cy="1815882"/>
          </a:xfrm>
          <a:prstGeom prst="rect">
            <a:avLst/>
          </a:prstGeom>
          <a:noFill/>
        </p:spPr>
        <p:txBody>
          <a:bodyPr wrap="square" rtlCol="0">
            <a:spAutoFit/>
          </a:bodyPr>
          <a:lstStyle/>
          <a:p>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Xác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định</a:t>
            </a:r>
            <a:r>
              <a:rPr lang="en-US" sz="2800" b="1" dirty="0">
                <a:solidFill>
                  <a:srgbClr val="800000"/>
                </a:solidFill>
                <a:latin typeface="Arial" pitchFamily="34" charset="0"/>
                <a:cs typeface="Arial" pitchFamily="34" charset="0"/>
              </a:rPr>
              <a:t> ý </a:t>
            </a:r>
            <a:r>
              <a:rPr lang="en-US" sz="2800" b="1" dirty="0" err="1">
                <a:solidFill>
                  <a:srgbClr val="800000"/>
                </a:solidFill>
                <a:latin typeface="Arial" pitchFamily="34" charset="0"/>
                <a:cs typeface="Arial" pitchFamily="34" charset="0"/>
              </a:rPr>
              <a:t>tưởng</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thể</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hiện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hình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thức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của</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sản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phẩm</a:t>
            </a:r>
            <a:r>
              <a:rPr lang="en-US" sz="2800" b="1" dirty="0">
                <a:solidFill>
                  <a:srgbClr val="800000"/>
                </a:solidFill>
                <a:latin typeface="Arial" pitchFamily="34" charset="0"/>
                <a:cs typeface="Arial" pitchFamily="34" charset="0"/>
              </a:rPr>
              <a:t>. </a:t>
            </a:r>
          </a:p>
          <a:p>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Lựa</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chọn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liệu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phù</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hợp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để</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tạo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sản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phẩm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bước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gợi</a:t>
            </a:r>
            <a:r>
              <a:rPr lang="en-US" sz="2800" b="1" dirty="0">
                <a:solidFill>
                  <a:srgbClr val="800000"/>
                </a:solidFill>
                <a:latin typeface="Arial" pitchFamily="34" charset="0"/>
                <a:cs typeface="Arial" pitchFamily="34" charset="0"/>
              </a:rPr>
              <a:t> ý. </a:t>
            </a:r>
          </a:p>
        </p:txBody>
      </p:sp>
    </p:spTree>
    <p:extLst>
      <p:ext uri="{BB962C8B-B14F-4D97-AF65-F5344CB8AC3E}">
        <p14:creationId xmlns:p14="http://schemas.microsoft.com/office/powerpoint/2010/main" val="3278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1563599" y="292797"/>
            <a:ext cx="640080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SẢN PHẨM THAM KHẢO </a:t>
            </a:r>
            <a:r>
              <a:rPr lang="en-US" sz="2400" b="1" dirty="0" err="1">
                <a:solidFill>
                  <a:srgbClr val="800000"/>
                </a:solidFill>
                <a:latin typeface="Arial" pitchFamily="34" charset="0"/>
                <a:cs typeface="Arial" pitchFamily="34" charset="0"/>
              </a:rPr>
              <a:t>của</a:t>
            </a:r>
            <a:r>
              <a:rPr lang="en-US" sz="2400" b="1" dirty="0">
                <a:solidFill>
                  <a:srgbClr val="800000"/>
                </a:solidFill>
                <a:latin typeface="Arial" pitchFamily="34" charset="0"/>
                <a:cs typeface="Arial" pitchFamily="34" charset="0"/>
              </a:rPr>
              <a:t> HỌC SINH </a:t>
            </a:r>
          </a:p>
        </p:txBody>
      </p:sp>
      <p:sp>
        <p:nvSpPr>
          <p:cNvPr id="11" name="Oval 10"/>
          <p:cNvSpPr/>
          <p:nvPr/>
        </p:nvSpPr>
        <p:spPr>
          <a:xfrm>
            <a:off x="2275728" y="4537600"/>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6477000" y="4469460"/>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pic>
        <p:nvPicPr>
          <p:cNvPr id="20481" name="Picture 1" descr="page46image36241040">
            <a:extLst>
              <a:ext uri="{FF2B5EF4-FFF2-40B4-BE49-F238E27FC236}">
                <a16:creationId xmlns:a16="http://schemas.microsoft.com/office/drawing/2014/main" xmlns="" id="{510C6273-4F87-7449-BAE9-CDA972199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x-non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02" y="1051833"/>
            <a:ext cx="3682430" cy="34485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99" y="1051833"/>
            <a:ext cx="4277155" cy="3207866"/>
          </a:xfrm>
          <a:prstGeom prst="rect">
            <a:avLst/>
          </a:prstGeom>
        </p:spPr>
      </p:pic>
    </p:spTree>
    <p:extLst>
      <p:ext uri="{BB962C8B-B14F-4D97-AF65-F5344CB8AC3E}">
        <p14:creationId xmlns:p14="http://schemas.microsoft.com/office/powerpoint/2010/main" val="1391641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Oval 11"/>
          <p:cNvSpPr/>
          <p:nvPr/>
        </p:nvSpPr>
        <p:spPr>
          <a:xfrm>
            <a:off x="6629400" y="4019550"/>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0481" name="Picture 1" descr="page46image36241040">
            <a:extLst>
              <a:ext uri="{FF2B5EF4-FFF2-40B4-BE49-F238E27FC236}">
                <a16:creationId xmlns:a16="http://schemas.microsoft.com/office/drawing/2014/main" xmlns="" id="{510C6273-4F87-7449-BAE9-CDA972199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x-none"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364" t="4081" r="15303" b="14287"/>
          <a:stretch/>
        </p:blipFill>
        <p:spPr>
          <a:xfrm>
            <a:off x="2183363" y="881105"/>
            <a:ext cx="4141236" cy="3764760"/>
          </a:xfrm>
          <a:prstGeom prst="rect">
            <a:avLst/>
          </a:prstGeom>
        </p:spPr>
      </p:pic>
      <p:sp>
        <p:nvSpPr>
          <p:cNvPr id="9" name="TextBox 8">
            <a:extLst>
              <a:ext uri="{FF2B5EF4-FFF2-40B4-BE49-F238E27FC236}">
                <a16:creationId xmlns:a16="http://schemas.microsoft.com/office/drawing/2014/main" xmlns="" id="{5BFF265D-12F1-284D-9037-47109D48640A}"/>
              </a:ext>
            </a:extLst>
          </p:cNvPr>
          <p:cNvSpPr txBox="1"/>
          <p:nvPr/>
        </p:nvSpPr>
        <p:spPr>
          <a:xfrm>
            <a:off x="1600200" y="276158"/>
            <a:ext cx="640080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SẢN PHẨM THAM KHẢO </a:t>
            </a:r>
            <a:r>
              <a:rPr lang="en-US" sz="2400" b="1" dirty="0" err="1">
                <a:solidFill>
                  <a:srgbClr val="800000"/>
                </a:solidFill>
                <a:latin typeface="Arial" pitchFamily="34" charset="0"/>
                <a:cs typeface="Arial" pitchFamily="34" charset="0"/>
              </a:rPr>
              <a:t>của</a:t>
            </a:r>
            <a:r>
              <a:rPr lang="en-US" sz="2400" b="1" dirty="0">
                <a:solidFill>
                  <a:srgbClr val="800000"/>
                </a:solidFill>
                <a:latin typeface="Arial" pitchFamily="34" charset="0"/>
                <a:cs typeface="Arial" pitchFamily="34" charset="0"/>
              </a:rPr>
              <a:t> HỌC SINH </a:t>
            </a:r>
          </a:p>
        </p:txBody>
      </p:sp>
    </p:spTree>
    <p:extLst>
      <p:ext uri="{BB962C8B-B14F-4D97-AF65-F5344CB8AC3E}">
        <p14:creationId xmlns:p14="http://schemas.microsoft.com/office/powerpoint/2010/main" val="4255192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9B53A-565A-AE47-8A7E-5DA0B07D91E9}"/>
              </a:ext>
            </a:extLst>
          </p:cNvPr>
          <p:cNvSpPr>
            <a:spLocks noGrp="1"/>
          </p:cNvSpPr>
          <p:nvPr>
            <p:ph type="title"/>
          </p:nvPr>
        </p:nvSpPr>
        <p:spPr>
          <a:xfrm>
            <a:off x="330200" y="386436"/>
            <a:ext cx="8991600" cy="994172"/>
          </a:xfrm>
        </p:spPr>
        <p:txBody>
          <a:bodyPr>
            <a:normAutofit fontScale="90000"/>
          </a:bodyPr>
          <a:lstStyle/>
          <a:p>
            <a:r>
              <a:rPr lang="x-none" sz="2800" b="1" dirty="0">
                <a:solidFill>
                  <a:srgbClr val="C00000"/>
                </a:solidFill>
                <a:latin typeface="Times New Roman" panose="02020603050405020304" pitchFamily="18" charset="0"/>
                <a:cs typeface="Times New Roman" panose="02020603050405020304" pitchFamily="18" charset="0"/>
              </a:rPr>
              <a:t>BÀI </a:t>
            </a:r>
            <a:r>
              <a:rPr lang="en-US" sz="2800" b="1" dirty="0">
                <a:solidFill>
                  <a:srgbClr val="C00000"/>
                </a:solidFill>
                <a:latin typeface="Times New Roman" panose="02020603050405020304" pitchFamily="18" charset="0"/>
                <a:cs typeface="Times New Roman" panose="02020603050405020304" pitchFamily="18" charset="0"/>
              </a:rPr>
              <a:t>3</a:t>
            </a:r>
            <a:r>
              <a:rPr lang="x-none" sz="2800" b="1" dirty="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TẠO TÁC PHẨM  THEO THỂ LOẠI ĐIÊU KHẮC CÂN BẰNG ĐỘNG  </a:t>
            </a:r>
            <a:r>
              <a:rPr lang="x-none" sz="2800" b="1" dirty="0">
                <a:solidFill>
                  <a:schemeClr val="accent6">
                    <a:lumMod val="50000"/>
                  </a:schemeClr>
                </a:solidFill>
                <a:latin typeface="Times New Roman" panose="02020603050405020304" pitchFamily="18" charset="0"/>
                <a:cs typeface="Times New Roman" panose="02020603050405020304" pitchFamily="18" charset="0"/>
              </a:rPr>
              <a:t/>
            </a:r>
            <a:br>
              <a:rPr lang="x-none" sz="2800" b="1" dirty="0">
                <a:solidFill>
                  <a:schemeClr val="accent6">
                    <a:lumMod val="50000"/>
                  </a:schemeClr>
                </a:solidFill>
                <a:latin typeface="Times New Roman" panose="02020603050405020304" pitchFamily="18" charset="0"/>
                <a:cs typeface="Times New Roman" panose="02020603050405020304" pitchFamily="18" charset="0"/>
              </a:rPr>
            </a:br>
            <a:endParaRPr lang="x-none" sz="2800" dirty="0"/>
          </a:p>
        </p:txBody>
      </p:sp>
      <p:sp>
        <p:nvSpPr>
          <p:cNvPr id="14" name="Rectangle 13">
            <a:extLst>
              <a:ext uri="{FF2B5EF4-FFF2-40B4-BE49-F238E27FC236}">
                <a16:creationId xmlns:a16="http://schemas.microsoft.com/office/drawing/2014/main" xmlns="" id="{4941CF46-E5B4-FE45-9311-AAE72BD2A852}"/>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7BC0EF5-B03B-6942-84B4-F2D839BC306F}"/>
              </a:ext>
            </a:extLst>
          </p:cNvPr>
          <p:cNvSpPr txBox="1"/>
          <p:nvPr/>
        </p:nvSpPr>
        <p:spPr>
          <a:xfrm>
            <a:off x="1238031" y="1887642"/>
            <a:ext cx="7905969"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SẢN PHẨM ĐIÊU KHẮC THEO THỂ LOẠI CÂN BẰNG ĐỘNG  (</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p>
        </p:txBody>
      </p:sp>
      <p:sp>
        <p:nvSpPr>
          <p:cNvPr id="16" name="TextBox 15">
            <a:extLst>
              <a:ext uri="{FF2B5EF4-FFF2-40B4-BE49-F238E27FC236}">
                <a16:creationId xmlns:a16="http://schemas.microsoft.com/office/drawing/2014/main" xmlns="" id="{6FD1CD24-C10D-7346-ABDA-507248A2B75D}"/>
              </a:ext>
            </a:extLst>
          </p:cNvPr>
          <p:cNvSpPr txBox="1"/>
          <p:nvPr/>
        </p:nvSpPr>
        <p:spPr>
          <a:xfrm>
            <a:off x="1238031" y="2615846"/>
            <a:ext cx="5946500"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4. TRƯNG BÀY SẢN PHẨM VÀ CHIA SẺ</a:t>
            </a:r>
          </a:p>
        </p:txBody>
      </p:sp>
      <p:sp>
        <p:nvSpPr>
          <p:cNvPr id="17" name="TextBox 16">
            <a:extLst>
              <a:ext uri="{FF2B5EF4-FFF2-40B4-BE49-F238E27FC236}">
                <a16:creationId xmlns:a16="http://schemas.microsoft.com/office/drawing/2014/main" xmlns="" id="{DE410614-1796-124E-9409-30DE29E21272}"/>
              </a:ext>
            </a:extLst>
          </p:cNvPr>
          <p:cNvSpPr txBox="1"/>
          <p:nvPr/>
        </p:nvSpPr>
        <p:spPr>
          <a:xfrm>
            <a:off x="1250830" y="3012817"/>
            <a:ext cx="7264520"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5. TÌM HIỂU THÊM VỀ TÁC PHẨM ĐIÊU KHẮC THEO THỂ LOẠI CÂN BẰNG ĐỘNG</a:t>
            </a:r>
          </a:p>
        </p:txBody>
      </p:sp>
      <p:sp>
        <p:nvSpPr>
          <p:cNvPr id="18" name="Right Arrow 17">
            <a:extLst>
              <a:ext uri="{FF2B5EF4-FFF2-40B4-BE49-F238E27FC236}">
                <a16:creationId xmlns:a16="http://schemas.microsoft.com/office/drawing/2014/main" xmlns="" id="{9AE8B5E7-4563-7843-A016-4D5C7498ADC5}"/>
              </a:ext>
            </a:extLst>
          </p:cNvPr>
          <p:cNvSpPr/>
          <p:nvPr/>
        </p:nvSpPr>
        <p:spPr>
          <a:xfrm>
            <a:off x="-70931" y="1739480"/>
            <a:ext cx="1212532" cy="1918199"/>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00"/>
                </a:solidFill>
              </a:rPr>
              <a:t>TIẾT</a:t>
            </a:r>
          </a:p>
          <a:p>
            <a:pPr algn="ctr"/>
            <a:r>
              <a:rPr lang="en-US" sz="2800" b="1" dirty="0">
                <a:solidFill>
                  <a:srgbClr val="000000"/>
                </a:solidFill>
              </a:rPr>
              <a:t>2</a:t>
            </a:r>
          </a:p>
        </p:txBody>
      </p:sp>
    </p:spTree>
    <p:extLst>
      <p:ext uri="{BB962C8B-B14F-4D97-AF65-F5344CB8AC3E}">
        <p14:creationId xmlns:p14="http://schemas.microsoft.com/office/powerpoint/2010/main" val="31133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55477"/>
            <a:ext cx="91440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02324" y="438148"/>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77CA7DE-3AF8-9E44-A1FB-D5AC1C949850}"/>
              </a:ext>
            </a:extLst>
          </p:cNvPr>
          <p:cNvSpPr txBox="1"/>
          <p:nvPr/>
        </p:nvSpPr>
        <p:spPr>
          <a:xfrm>
            <a:off x="685800" y="181096"/>
            <a:ext cx="8763000" cy="830997"/>
          </a:xfrm>
          <a:prstGeom prst="rect">
            <a:avLst/>
          </a:prstGeom>
          <a:noFill/>
        </p:spPr>
        <p:txBody>
          <a:bodyPr wrap="square" rtlCol="0">
            <a:spAutoFit/>
          </a:bodyPr>
          <a:lstStyle/>
          <a:p>
            <a:r>
              <a:rPr lang="en-US" sz="2300" b="1" dirty="0">
                <a:solidFill>
                  <a:srgbClr val="800000"/>
                </a:solidFill>
                <a:latin typeface="Arial" pitchFamily="34" charset="0"/>
                <a:cs typeface="Arial" pitchFamily="34" charset="0"/>
              </a:rPr>
              <a:t>3 TẠO SẢN PHẨM ĐIÊU KHẮC THEO THỂ LOẠI CÂN BẰNG ĐỘNG (</a:t>
            </a:r>
            <a:r>
              <a:rPr lang="en-US" sz="2300" b="1" dirty="0" err="1">
                <a:solidFill>
                  <a:srgbClr val="800000"/>
                </a:solidFill>
                <a:latin typeface="Arial" pitchFamily="34" charset="0"/>
                <a:cs typeface="Arial" pitchFamily="34" charset="0"/>
              </a:rPr>
              <a:t>tiếp</a:t>
            </a:r>
            <a:r>
              <a:rPr lang="en-US" sz="2300" b="1" dirty="0">
                <a:solidFill>
                  <a:srgbClr val="800000"/>
                </a:solidFill>
                <a:latin typeface="Arial" pitchFamily="34" charset="0"/>
                <a:cs typeface="Arial" pitchFamily="34" charset="0"/>
              </a:rPr>
              <a:t> </a:t>
            </a:r>
            <a:r>
              <a:rPr lang="en-US" sz="2300" b="1" dirty="0" err="1">
                <a:solidFill>
                  <a:srgbClr val="800000"/>
                </a:solidFill>
                <a:latin typeface="Arial" pitchFamily="34" charset="0"/>
                <a:cs typeface="Arial" pitchFamily="34" charset="0"/>
              </a:rPr>
              <a:t>theo</a:t>
            </a:r>
            <a:r>
              <a:rPr lang="en-US" sz="2300" b="1" dirty="0">
                <a:solidFill>
                  <a:srgbClr val="800000"/>
                </a:solidFill>
                <a:latin typeface="Arial" pitchFamily="34" charset="0"/>
                <a:cs typeface="Arial" pitchFamily="34" charset="0"/>
              </a:rPr>
              <a:t>)</a:t>
            </a:r>
            <a:endParaRPr lang="en-US" sz="2300" b="1" dirty="0">
              <a:solidFill>
                <a:srgbClr val="980E1A"/>
              </a:solidFill>
              <a:latin typeface="Arial" pitchFamily="34" charset="0"/>
              <a:cs typeface="Arial" pitchFamily="34" charset="0"/>
            </a:endParaRPr>
          </a:p>
        </p:txBody>
      </p:sp>
      <p:sp>
        <p:nvSpPr>
          <p:cNvPr id="12" name="TextBox 11">
            <a:extLst>
              <a:ext uri="{FF2B5EF4-FFF2-40B4-BE49-F238E27FC236}">
                <a16:creationId xmlns:a16="http://schemas.microsoft.com/office/drawing/2014/main" xmlns="" id="{6541270D-050F-B14D-B539-8CD1D559C5DF}"/>
              </a:ext>
            </a:extLst>
          </p:cNvPr>
          <p:cNvSpPr txBox="1"/>
          <p:nvPr/>
        </p:nvSpPr>
        <p:spPr>
          <a:xfrm>
            <a:off x="558800" y="1637647"/>
            <a:ext cx="7899400" cy="2883866"/>
          </a:xfrm>
          <a:prstGeom prst="rect">
            <a:avLst/>
          </a:prstGeom>
          <a:noFill/>
        </p:spPr>
        <p:txBody>
          <a:bodyPr wrap="square">
            <a:spAutoFit/>
          </a:bodyPr>
          <a:lstStyle/>
          <a:p>
            <a:pPr algn="just">
              <a:lnSpc>
                <a:spcPct val="115000"/>
              </a:lnSpc>
              <a:spcBef>
                <a:spcPts val="600"/>
              </a:spcBef>
              <a:spcAft>
                <a:spcPts val="600"/>
              </a:spcAft>
            </a:pPr>
            <a:r>
              <a:rPr lang="vi-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Nhớ lại các hoạt động đã thực hiện ở tiết học trước.</a:t>
            </a:r>
            <a:endParaRPr lang="x-none"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r>
              <a:rPr lang="vi-VN" sz="28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Rút kinh nghiệm, thực hành tiếp để </a:t>
            </a:r>
            <a:r>
              <a:rPr lang="vi-VN" sz="2800" b="1" dirty="0">
                <a:solidFill>
                  <a:srgbClr val="C00000"/>
                </a:solidFill>
                <a:latin typeface="Arial" panose="020B0604020202020204" pitchFamily="34" charset="0"/>
                <a:cs typeface="Arial" panose="020B0604020202020204" pitchFamily="34" charset="0"/>
              </a:rPr>
              <a:t>chỉnh sửa </a:t>
            </a:r>
            <a:r>
              <a:rPr lang="en-US" sz="2800" b="1" dirty="0" err="1">
                <a:solidFill>
                  <a:srgbClr val="C00000"/>
                </a:solidFill>
                <a:latin typeface="Arial" panose="020B0604020202020204" pitchFamily="34" charset="0"/>
                <a:cs typeface="Arial" panose="020B0604020202020204" pitchFamily="34" charset="0"/>
              </a:rPr>
              <a:t>sản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vi-VN" sz="2800" b="1" dirty="0">
                <a:solidFill>
                  <a:srgbClr val="C00000"/>
                </a:solidFill>
                <a:latin typeface="Arial" panose="020B0604020202020204" pitchFamily="34" charset="0"/>
                <a:cs typeface="Arial" panose="020B0604020202020204" pitchFamily="34" charset="0"/>
              </a:rPr>
              <a:t> </a:t>
            </a:r>
            <a:r>
              <a:rPr lang="vi-VN" sz="2800" b="1" dirty="0">
                <a:solidFill>
                  <a:schemeClr val="accent4">
                    <a:lumMod val="50000"/>
                  </a:schemeClr>
                </a:solidFill>
                <a:latin typeface="Arial" panose="020B0604020202020204" pitchFamily="34" charset="0"/>
                <a:cs typeface="Arial" panose="020B0604020202020204" pitchFamily="34" charset="0"/>
              </a:rPr>
              <a:t>cho hoàn thiện</a:t>
            </a:r>
            <a:r>
              <a:rPr lang="vi-VN" sz="2800" b="1" dirty="0">
                <a:solidFill>
                  <a:srgbClr val="C00000"/>
                </a:solidFill>
                <a:latin typeface="Arial" panose="020B0604020202020204" pitchFamily="34" charset="0"/>
                <a:cs typeface="Arial" panose="020B0604020202020204" pitchFamily="34" charset="0"/>
              </a:rPr>
              <a:t>, phù hợp</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và</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ý</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tưởng</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sáng</a:t>
            </a:r>
            <a:r>
              <a:rPr lang="en-US" sz="2800" b="1" dirty="0">
                <a:solidFill>
                  <a:schemeClr val="accent4">
                    <a:lumMod val="50000"/>
                  </a:schemeClr>
                </a:solidFill>
                <a:latin typeface="Arial" panose="020B0604020202020204" pitchFamily="34" charset="0"/>
                <a:cs typeface="Arial" panose="020B0604020202020204" pitchFamily="34" charset="0"/>
              </a:rPr>
              <a:t> </a:t>
            </a:r>
            <a:r>
              <a:rPr lang="en-US" sz="2800" b="1" dirty="0" err="1">
                <a:solidFill>
                  <a:schemeClr val="accent4">
                    <a:lumMod val="50000"/>
                  </a:schemeClr>
                </a:solidFill>
                <a:latin typeface="Arial" panose="020B0604020202020204" pitchFamily="34" charset="0"/>
                <a:cs typeface="Arial" panose="020B0604020202020204" pitchFamily="34" charset="0"/>
              </a:rPr>
              <a:t>tạo</a:t>
            </a:r>
            <a:r>
              <a:rPr lang="vi-VN" sz="2800" b="1" dirty="0">
                <a:solidFill>
                  <a:srgbClr val="C00000"/>
                </a:solidFill>
                <a:latin typeface="Arial" panose="020B0604020202020204" pitchFamily="34" charset="0"/>
                <a:cs typeface="Arial" panose="020B0604020202020204" pitchFamily="34" charset="0"/>
              </a:rPr>
              <a:t>.</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98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4. TRƯNG BÀY SẢN PHẨM VÀ CHIA SẺ</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10737" y="1200150"/>
            <a:ext cx="8385175" cy="2246769"/>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vi-VN" sz="2800" b="1" dirty="0">
                <a:solidFill>
                  <a:srgbClr val="C00000"/>
                </a:solidFill>
                <a:latin typeface="Arial" panose="020B0604020202020204" pitchFamily="34" charset="0"/>
                <a:cs typeface="Arial" panose="020B0604020202020204" pitchFamily="34" charset="0"/>
              </a:rPr>
              <a:t> 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yêu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thích</a:t>
            </a:r>
            <a:endParaRPr lang="en-US" sz="2800" b="1"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vi-VN" sz="2800" b="1" dirty="0">
                <a:solidFill>
                  <a:srgbClr val="C00000"/>
                </a:solidFill>
                <a:latin typeface="Arial" panose="020B0604020202020204" pitchFamily="34" charset="0"/>
                <a:cs typeface="Arial" panose="020B0604020202020204" pitchFamily="34" charset="0"/>
              </a:rPr>
              <a:t> dạng, </a:t>
            </a:r>
            <a:r>
              <a:rPr lang="en-US" sz="2800" b="1" dirty="0" err="1">
                <a:solidFill>
                  <a:srgbClr val="C00000"/>
                </a:solidFill>
                <a:latin typeface="Arial" panose="020B0604020202020204" pitchFamily="34" charset="0"/>
                <a:cs typeface="Arial" panose="020B0604020202020204" pitchFamily="34" charset="0"/>
              </a:rPr>
              <a:t>màu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sắc</a:t>
            </a:r>
            <a:r>
              <a:rPr lang="vi-VN" sz="2800" b="1" dirty="0">
                <a:solidFill>
                  <a:srgbClr val="C00000"/>
                </a:solidFill>
                <a:latin typeface="Arial" panose="020B0604020202020204" pitchFamily="34" charset="0"/>
                <a:cs typeface="Arial" panose="020B0604020202020204" pitchFamily="34" charset="0"/>
              </a:rPr>
              <a:t>, vật liệu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vi-VN" sz="2800" b="1" dirty="0">
                <a:solidFill>
                  <a:srgbClr val="C00000"/>
                </a:solidFill>
                <a:latin typeface="Arial" panose="020B0604020202020204" pitchFamily="34" charset="0"/>
                <a:cs typeface="Arial" panose="020B0604020202020204" pitchFamily="34" charset="0"/>
              </a:rPr>
              <a:t> phẩm.</a:t>
            </a:r>
            <a:endParaRPr lang="en-US" sz="2800" b="1"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thức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cân bằng động </a:t>
            </a:r>
            <a:r>
              <a:rPr lang="en-US" sz="2800" b="1" dirty="0" err="1">
                <a:solidFill>
                  <a:srgbClr val="C00000"/>
                </a:solidFill>
                <a:latin typeface="Arial" panose="020B0604020202020204" pitchFamily="34" charset="0"/>
                <a:cs typeface="Arial" panose="020B0604020202020204" pitchFamily="34" charset="0"/>
              </a:rPr>
              <a:t>cho</a:t>
            </a:r>
            <a:r>
              <a:rPr lang="vi-VN" sz="2800" b="1" dirty="0">
                <a:solidFill>
                  <a:srgbClr val="C00000"/>
                </a:solidFill>
                <a:latin typeface="Arial" panose="020B0604020202020204" pitchFamily="34" charset="0"/>
                <a:cs typeface="Arial" panose="020B0604020202020204" pitchFamily="34" charset="0"/>
              </a:rPr>
              <a:t> sản phẩm</a:t>
            </a:r>
            <a:r>
              <a:rPr lang="en-US" sz="2800" b="1" dirty="0">
                <a:solidFill>
                  <a:srgbClr val="C00000"/>
                </a:solidFill>
                <a:latin typeface="Arial" panose="020B0604020202020204" pitchFamily="34" charset="0"/>
                <a:cs typeface="Arial" panose="020B0604020202020204" pitchFamily="34" charset="0"/>
              </a:rPr>
              <a:t>.</a:t>
            </a:r>
          </a:p>
          <a:p>
            <a:r>
              <a:rPr lang="en-US" sz="2800" b="1" dirty="0">
                <a:solidFill>
                  <a:srgbClr val="C00000"/>
                </a:solidFill>
                <a:latin typeface="Arial" panose="020B0604020202020204" pitchFamily="34" charset="0"/>
                <a:cs typeface="Arial" panose="020B0604020202020204" pitchFamily="34" charset="0"/>
              </a:rPr>
              <a:t>+ Ý </a:t>
            </a:r>
            <a:r>
              <a:rPr lang="en-US" sz="2800" b="1" dirty="0" err="1">
                <a:solidFill>
                  <a:srgbClr val="C00000"/>
                </a:solidFill>
                <a:latin typeface="Arial" panose="020B0604020202020204" pitchFamily="34" charset="0"/>
                <a:cs typeface="Arial" panose="020B0604020202020204" pitchFamily="34" charset="0"/>
              </a:rPr>
              <a:t>tưởng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điều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chỉnh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hoàn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thiện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hơn</a:t>
            </a:r>
            <a:r>
              <a:rPr lang="en-US" sz="2800" b="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70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048750" cy="83399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79400" y="252418"/>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892526" cy="769441"/>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5. TÌM HIỂU THÊM VỀ TÁC PHẨM ĐIÊU KHẮC THEO THỂ LOẠI CÂN BẰNG ĐỘNG  </a:t>
            </a:r>
          </a:p>
        </p:txBody>
      </p:sp>
      <p:sp>
        <p:nvSpPr>
          <p:cNvPr id="9" name="TextBox 8"/>
          <p:cNvSpPr txBox="1"/>
          <p:nvPr/>
        </p:nvSpPr>
        <p:spPr>
          <a:xfrm>
            <a:off x="400050" y="1960914"/>
            <a:ext cx="8743950" cy="3046988"/>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phẩm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hiện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nội</a:t>
            </a:r>
            <a:r>
              <a:rPr lang="en-US" sz="2800" b="1" dirty="0">
                <a:solidFill>
                  <a:srgbClr val="C00000"/>
                </a:solidFill>
                <a:latin typeface="Arial" panose="020B0604020202020204" pitchFamily="34" charset="0"/>
                <a:cs typeface="Arial" panose="020B0604020202020204" pitchFamily="34" charset="0"/>
              </a:rPr>
              <a:t> dung </a:t>
            </a:r>
            <a:r>
              <a:rPr lang="en-US" sz="2800" b="1" dirty="0" err="1">
                <a:solidFill>
                  <a:srgbClr val="C00000"/>
                </a:solidFill>
                <a:latin typeface="Arial" panose="020B0604020202020204" pitchFamily="34" charset="0"/>
                <a:cs typeface="Arial" panose="020B0604020202020204" pitchFamily="34" charset="0"/>
              </a:rPr>
              <a:t>gì</a:t>
            </a:r>
            <a:r>
              <a:rPr lang="en-US" sz="2800" b="1" dirty="0">
                <a:solidFill>
                  <a:srgbClr val="C00000"/>
                </a:solidFill>
                <a:latin typeface="Arial" panose="020B0604020202020204" pitchFamily="34" charset="0"/>
                <a:cs typeface="Arial" panose="020B0604020202020204" pitchFamily="34" charset="0"/>
              </a:rPr>
              <a:t>? </a:t>
            </a: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Tính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vi-VN" sz="2800" b="1" dirty="0">
                <a:solidFill>
                  <a:srgbClr val="C00000"/>
                </a:solidFill>
                <a:latin typeface="Arial" panose="020B0604020202020204" pitchFamily="34" charset="0"/>
                <a:cs typeface="Arial" panose="020B0604020202020204" pitchFamily="34" charset="0"/>
              </a:rPr>
              <a:t> bằng 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trong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vi-VN" sz="2800" b="1" dirty="0">
                <a:solidFill>
                  <a:srgbClr val="C00000"/>
                </a:solidFill>
                <a:latin typeface="Arial" panose="020B0604020202020204" pitchFamily="34" charset="0"/>
                <a:cs typeface="Arial" panose="020B0604020202020204" pitchFamily="34" charset="0"/>
              </a:rPr>
              <a:t> phẩm thể hiện </a:t>
            </a:r>
            <a:r>
              <a:rPr lang="en-US" sz="2800" b="1" dirty="0" err="1">
                <a:solidFill>
                  <a:srgbClr val="C00000"/>
                </a:solidFill>
                <a:latin typeface="Arial" panose="020B0604020202020204" pitchFamily="34" charset="0"/>
                <a:cs typeface="Arial" panose="020B0604020202020204" pitchFamily="34" charset="0"/>
              </a:rPr>
              <a:t>như</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thế</a:t>
            </a:r>
            <a:r>
              <a:rPr lang="en-US" sz="2800" b="1" dirty="0">
                <a:solidFill>
                  <a:srgbClr val="C0000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nào</a:t>
            </a:r>
            <a:r>
              <a:rPr lang="en-US" sz="2800" b="1" dirty="0">
                <a:solidFill>
                  <a:srgbClr val="C00000"/>
                </a:solidFill>
                <a:latin typeface="Arial" panose="020B0604020202020204" pitchFamily="34" charset="0"/>
                <a:cs typeface="Arial" panose="020B0604020202020204" pitchFamily="34" charset="0"/>
              </a:rPr>
              <a:t>? </a:t>
            </a:r>
          </a:p>
          <a:p>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vi-VN" sz="2800" b="1" dirty="0">
                <a:solidFill>
                  <a:srgbClr val="C00000"/>
                </a:solidFill>
                <a:latin typeface="Arial" panose="020B0604020202020204" pitchFamily="34" charset="0"/>
                <a:cs typeface="Arial" panose="020B0604020202020204" pitchFamily="34" charset="0"/>
              </a:rPr>
              <a:t> phẩm 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biệt</a:t>
            </a:r>
            <a:r>
              <a:rPr lang="en-US" sz="2800" b="1" dirty="0">
                <a:solidFill>
                  <a:srgbClr val="C00000"/>
                </a:solidFill>
                <a:latin typeface="Arial" panose="020B0604020202020204" pitchFamily="34" charset="0"/>
                <a:cs typeface="Arial" panose="020B0604020202020204" pitchFamily="34" charset="0"/>
              </a:rPr>
              <a:t> hay </a:t>
            </a:r>
            <a:r>
              <a:rPr lang="en-US" sz="2800" b="1" dirty="0" err="1">
                <a:solidFill>
                  <a:srgbClr val="C00000"/>
                </a:solidFill>
                <a:latin typeface="Arial" panose="020B0604020202020204" pitchFamily="34" charset="0"/>
                <a:cs typeface="Arial" panose="020B0604020202020204" pitchFamily="34" charset="0"/>
              </a:rPr>
              <a:t>độc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gì</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màu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kĩ</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thuật</a:t>
            </a:r>
            <a:r>
              <a:rPr lang="vi-VN" sz="2800" b="1" dirty="0">
                <a:solidFill>
                  <a:srgbClr val="C00000"/>
                </a:solidFill>
                <a:latin typeface="Arial" panose="020B0604020202020204" pitchFamily="34" charset="0"/>
                <a:cs typeface="Arial" panose="020B0604020202020204" pitchFamily="34" charset="0"/>
              </a:rPr>
              <a:t> thể hiện?</a:t>
            </a:r>
            <a:endParaRPr lang="en-US" sz="2800" b="1" dirty="0">
              <a:solidFill>
                <a:srgbClr val="C00000"/>
              </a:solidFill>
              <a:latin typeface="Arial" panose="020B0604020202020204" pitchFamily="34" charset="0"/>
              <a:cs typeface="Arial" panose="020B0604020202020204" pitchFamily="34" charset="0"/>
            </a:endParaRPr>
          </a:p>
          <a:p>
            <a:pPr lvl="1" algn="ctr"/>
            <a:endParaRPr lang="en-US" sz="2400" b="1"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212720"/>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761" t="22917" r="45900" b="48958"/>
          <a:stretch/>
        </p:blipFill>
        <p:spPr>
          <a:xfrm>
            <a:off x="876300" y="1123950"/>
            <a:ext cx="1943100" cy="617786"/>
          </a:xfrm>
          <a:prstGeom prst="rect">
            <a:avLst/>
          </a:prstGeom>
        </p:spPr>
      </p:pic>
    </p:spTree>
    <p:extLst>
      <p:ext uri="{BB962C8B-B14F-4D97-AF65-F5344CB8AC3E}">
        <p14:creationId xmlns:p14="http://schemas.microsoft.com/office/powerpoint/2010/main" val="27888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95600" y="261975"/>
            <a:ext cx="3429000" cy="369332"/>
          </a:xfrm>
          <a:prstGeom prst="rect">
            <a:avLst/>
          </a:prstGeom>
          <a:noFill/>
        </p:spPr>
        <p:txBody>
          <a:bodyPr wrap="square" rtlCol="0">
            <a:spAutoFit/>
          </a:bodyPr>
          <a:lstStyle/>
          <a:p>
            <a:r>
              <a:rPr lang="en-US" b="1" dirty="0" err="1">
                <a:solidFill>
                  <a:srgbClr val="FF9900"/>
                </a:solidFill>
                <a:latin typeface="Arial" pitchFamily="34" charset="0"/>
                <a:cs typeface="Arial" pitchFamily="34" charset="0"/>
              </a:rPr>
              <a:t>Trang</a:t>
            </a:r>
            <a:r>
              <a:rPr lang="en-US" b="1" dirty="0">
                <a:solidFill>
                  <a:srgbClr val="FF9900"/>
                </a:solidFill>
                <a:latin typeface="Arial" pitchFamily="34" charset="0"/>
                <a:cs typeface="Arial" pitchFamily="34" charset="0"/>
              </a:rPr>
              <a:t> 21 -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9" name="Oval 8"/>
          <p:cNvSpPr/>
          <p:nvPr/>
        </p:nvSpPr>
        <p:spPr>
          <a:xfrm>
            <a:off x="1673252" y="4220188"/>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252" y="592178"/>
            <a:ext cx="5905500" cy="3628010"/>
          </a:xfrm>
          <a:prstGeom prst="rect">
            <a:avLst/>
          </a:prstGeom>
        </p:spPr>
      </p:pic>
      <p:sp>
        <p:nvSpPr>
          <p:cNvPr id="2" name="Rectangle 1"/>
          <p:cNvSpPr/>
          <p:nvPr/>
        </p:nvSpPr>
        <p:spPr>
          <a:xfrm>
            <a:off x="2106713" y="4090086"/>
            <a:ext cx="6172200" cy="646331"/>
          </a:xfrm>
          <a:prstGeom prst="rect">
            <a:avLst/>
          </a:prstGeom>
        </p:spPr>
        <p:txBody>
          <a:bodyPr wrap="square">
            <a:spAutoFit/>
          </a:bodyPr>
          <a:lstStyle/>
          <a:p>
            <a:r>
              <a:rPr lang="en-US" b="1" dirty="0" smtClean="0">
                <a:solidFill>
                  <a:schemeClr val="accent4">
                    <a:lumMod val="50000"/>
                  </a:schemeClr>
                </a:solidFill>
                <a:latin typeface="Arial" panose="020B0604020202020204" pitchFamily="34" charset="0"/>
                <a:cs typeface="Arial" panose="020B0604020202020204" pitchFamily="34" charset="0"/>
              </a:rPr>
              <a:t>Jerzy </a:t>
            </a:r>
            <a:r>
              <a:rPr lang="en-US" b="1" dirty="0" err="1" smtClean="0">
                <a:solidFill>
                  <a:schemeClr val="accent4">
                    <a:lumMod val="50000"/>
                  </a:schemeClr>
                </a:solidFill>
                <a:latin typeface="Arial" panose="020B0604020202020204" pitchFamily="34" charset="0"/>
                <a:cs typeface="Arial" panose="020B0604020202020204" pitchFamily="34" charset="0"/>
              </a:rPr>
              <a:t>Kedziora</a:t>
            </a:r>
            <a:r>
              <a:rPr lang="en-US" b="1" dirty="0" smtClean="0">
                <a:solidFill>
                  <a:schemeClr val="accent4">
                    <a:lumMod val="50000"/>
                  </a:schemeClr>
                </a:solidFill>
                <a:latin typeface="Arial" panose="020B0604020202020204" pitchFamily="34" charset="0"/>
                <a:cs typeface="Arial" panose="020B0604020202020204" pitchFamily="34" charset="0"/>
              </a:rPr>
              <a:t> ( De – </a:t>
            </a:r>
            <a:r>
              <a:rPr lang="en-US" b="1" dirty="0" err="1" smtClean="0">
                <a:solidFill>
                  <a:schemeClr val="accent4">
                    <a:lumMod val="50000"/>
                  </a:schemeClr>
                </a:solidFill>
                <a:latin typeface="Arial" panose="020B0604020202020204" pitchFamily="34" charset="0"/>
                <a:cs typeface="Arial" panose="020B0604020202020204" pitchFamily="34" charset="0"/>
              </a:rPr>
              <a:t>ri</a:t>
            </a:r>
            <a:r>
              <a:rPr lang="en-US" b="1" dirty="0" smtClean="0">
                <a:solidFill>
                  <a:schemeClr val="accent4">
                    <a:lumMod val="50000"/>
                  </a:schemeClr>
                </a:solidFill>
                <a:latin typeface="Arial" panose="020B0604020202020204" pitchFamily="34" charset="0"/>
                <a:cs typeface="Arial" panose="020B0604020202020204" pitchFamily="34" charset="0"/>
              </a:rPr>
              <a:t> </a:t>
            </a:r>
            <a:r>
              <a:rPr lang="en-US" b="1" dirty="0" err="1" smtClean="0">
                <a:solidFill>
                  <a:schemeClr val="accent4">
                    <a:lumMod val="50000"/>
                  </a:schemeClr>
                </a:solidFill>
                <a:latin typeface="Arial" panose="020B0604020202020204" pitchFamily="34" charset="0"/>
                <a:cs typeface="Arial" panose="020B0604020202020204" pitchFamily="34" charset="0"/>
              </a:rPr>
              <a:t>Két</a:t>
            </a:r>
            <a:r>
              <a:rPr lang="en-US" b="1" dirty="0">
                <a:solidFill>
                  <a:schemeClr val="accent4">
                    <a:lumMod val="50000"/>
                  </a:schemeClr>
                </a:solidFill>
                <a:latin typeface="Arial" panose="020B0604020202020204" pitchFamily="34" charset="0"/>
                <a:cs typeface="Arial" panose="020B0604020202020204" pitchFamily="34" charset="0"/>
              </a:rPr>
              <a:t> </a:t>
            </a:r>
            <a:r>
              <a:rPr lang="en-US" b="1" dirty="0" smtClean="0">
                <a:solidFill>
                  <a:schemeClr val="accent4">
                    <a:lumMod val="50000"/>
                  </a:schemeClr>
                </a:solidFill>
                <a:latin typeface="Arial" panose="020B0604020202020204" pitchFamily="34" charset="0"/>
                <a:cs typeface="Arial" panose="020B0604020202020204" pitchFamily="34" charset="0"/>
              </a:rPr>
              <a:t>– di – ô – </a:t>
            </a:r>
            <a:r>
              <a:rPr lang="en-US" b="1" dirty="0" err="1" smtClean="0">
                <a:solidFill>
                  <a:schemeClr val="accent4">
                    <a:lumMod val="50000"/>
                  </a:schemeClr>
                </a:solidFill>
                <a:latin typeface="Arial" panose="020B0604020202020204" pitchFamily="34" charset="0"/>
                <a:cs typeface="Arial" panose="020B0604020202020204" pitchFamily="34" charset="0"/>
              </a:rPr>
              <a:t>ra</a:t>
            </a:r>
            <a:r>
              <a:rPr lang="en-US" b="1" dirty="0" smtClean="0">
                <a:solidFill>
                  <a:schemeClr val="accent4">
                    <a:lumMod val="50000"/>
                  </a:schemeClr>
                </a:solidFill>
                <a:latin typeface="Arial" panose="020B0604020202020204" pitchFamily="34" charset="0"/>
                <a:cs typeface="Arial" panose="020B0604020202020204" pitchFamily="34" charset="0"/>
              </a:rPr>
              <a:t> ), Balancing figures of gymnasts, </a:t>
            </a:r>
            <a:r>
              <a:rPr lang="en-US" b="1" dirty="0" err="1" smtClean="0">
                <a:solidFill>
                  <a:schemeClr val="accent4">
                    <a:lumMod val="50000"/>
                  </a:schemeClr>
                </a:solidFill>
                <a:latin typeface="Arial" panose="020B0604020202020204" pitchFamily="34" charset="0"/>
                <a:cs typeface="Arial" panose="020B0604020202020204" pitchFamily="34" charset="0"/>
              </a:rPr>
              <a:t>kim</a:t>
            </a:r>
            <a:r>
              <a:rPr lang="en-US" b="1" dirty="0" smtClean="0">
                <a:solidFill>
                  <a:schemeClr val="accent4">
                    <a:lumMod val="50000"/>
                  </a:schemeClr>
                </a:solidFill>
                <a:latin typeface="Arial" panose="020B0604020202020204" pitchFamily="34" charset="0"/>
                <a:cs typeface="Arial" panose="020B0604020202020204" pitchFamily="34" charset="0"/>
              </a:rPr>
              <a:t> </a:t>
            </a:r>
            <a:r>
              <a:rPr lang="en-US" b="1" dirty="0" err="1" smtClean="0">
                <a:solidFill>
                  <a:schemeClr val="accent4">
                    <a:lumMod val="50000"/>
                  </a:schemeClr>
                </a:solidFill>
                <a:latin typeface="Arial" panose="020B0604020202020204" pitchFamily="34" charset="0"/>
                <a:cs typeface="Arial" panose="020B0604020202020204" pitchFamily="34" charset="0"/>
              </a:rPr>
              <a:t>loại</a:t>
            </a:r>
            <a:r>
              <a:rPr lang="en-US" b="1" dirty="0" smtClean="0">
                <a:solidFill>
                  <a:schemeClr val="accent4">
                    <a:lumMod val="50000"/>
                  </a:schemeClr>
                </a:solidFill>
                <a:latin typeface="Arial" panose="020B0604020202020204" pitchFamily="34" charset="0"/>
                <a:cs typeface="Arial" panose="020B0604020202020204" pitchFamily="34" charset="0"/>
              </a:rPr>
              <a:t> .</a:t>
            </a:r>
            <a:endParaRPr lang="en-US"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26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1132" y="1111096"/>
            <a:ext cx="7317213" cy="104644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1. QUAN SÁT – NHẬN THỨC VỀ HÌNH THỨC TÁC PHẨM ĐIÊU KHẮC THEO THỂ LOẠI CÂN BẰNG ĐỘNG</a:t>
            </a:r>
          </a:p>
          <a:p>
            <a:pPr marL="457200" indent="-457200">
              <a:buAutoNum type="arabicPeriod"/>
            </a:pPr>
            <a:endParaRPr lang="en-US" sz="2200" b="1" dirty="0">
              <a:solidFill>
                <a:srgbClr val="C00000"/>
              </a:solidFill>
              <a:latin typeface="Arial" pitchFamily="34" charset="0"/>
              <a:cs typeface="Arial" pitchFamily="34" charset="0"/>
            </a:endParaRPr>
          </a:p>
        </p:txBody>
      </p:sp>
      <p:sp>
        <p:nvSpPr>
          <p:cNvPr id="8" name="TextBox 7"/>
          <p:cNvSpPr txBox="1"/>
          <p:nvPr/>
        </p:nvSpPr>
        <p:spPr>
          <a:xfrm>
            <a:off x="1441132" y="1824372"/>
            <a:ext cx="7477365"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2. CÁC BƯỚC TẠO SẢN PHẨM ĐIÊU KHẮC THEO THỂ LOẠI CÂN BẰNG ĐỘNG </a:t>
            </a:r>
          </a:p>
        </p:txBody>
      </p:sp>
      <p:sp>
        <p:nvSpPr>
          <p:cNvPr id="10" name="TextBox 9"/>
          <p:cNvSpPr txBox="1"/>
          <p:nvPr/>
        </p:nvSpPr>
        <p:spPr>
          <a:xfrm>
            <a:off x="1442641" y="2530498"/>
            <a:ext cx="7822228"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3. TẠO SẢN PHẨM ĐIÊU KHẮC THEO THỂ LOẠI CÂN BẰNG ĐỘNG  </a:t>
            </a:r>
          </a:p>
        </p:txBody>
      </p:sp>
      <p:sp>
        <p:nvSpPr>
          <p:cNvPr id="11" name="TextBox 10"/>
          <p:cNvSpPr txBox="1"/>
          <p:nvPr/>
        </p:nvSpPr>
        <p:spPr>
          <a:xfrm>
            <a:off x="1474172" y="4029861"/>
            <a:ext cx="5764828" cy="400110"/>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4. TRƯNG BÀY SẢN PHẨM VÀ CHIA SẺ</a:t>
            </a:r>
          </a:p>
        </p:txBody>
      </p:sp>
      <p:sp>
        <p:nvSpPr>
          <p:cNvPr id="12" name="TextBox 11"/>
          <p:cNvSpPr txBox="1"/>
          <p:nvPr/>
        </p:nvSpPr>
        <p:spPr>
          <a:xfrm>
            <a:off x="1474172" y="4471529"/>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5. TÌM HIỂU THÊM VỀ TÁC PHẨM ĐIÊU KHẮC THEO </a:t>
            </a:r>
          </a:p>
          <a:p>
            <a:r>
              <a:rPr lang="en-US" sz="2000" b="1" dirty="0">
                <a:solidFill>
                  <a:srgbClr val="800000"/>
                </a:solidFill>
                <a:latin typeface="Arial" pitchFamily="34" charset="0"/>
                <a:cs typeface="Arial" pitchFamily="34" charset="0"/>
              </a:rPr>
              <a:t>THỂ LOẠI CÂN BẰNG ĐỘNG </a:t>
            </a:r>
          </a:p>
        </p:txBody>
      </p:sp>
      <p:sp>
        <p:nvSpPr>
          <p:cNvPr id="3" name="Right Arrow 2"/>
          <p:cNvSpPr/>
          <p:nvPr/>
        </p:nvSpPr>
        <p:spPr>
          <a:xfrm>
            <a:off x="0" y="1042701"/>
            <a:ext cx="1212532" cy="177309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schemeClr val="tx1"/>
                </a:solidFill>
              </a:rPr>
              <a:t>TIẾT</a:t>
            </a:r>
          </a:p>
          <a:p>
            <a:pPr algn="ctr"/>
            <a:r>
              <a:rPr lang="en-US" sz="2000" b="1" dirty="0">
                <a:solidFill>
                  <a:schemeClr val="tx1"/>
                </a:solidFill>
              </a:rPr>
              <a:t>1</a:t>
            </a:r>
          </a:p>
        </p:txBody>
      </p:sp>
      <p:sp>
        <p:nvSpPr>
          <p:cNvPr id="16" name="Right Arrow 15"/>
          <p:cNvSpPr/>
          <p:nvPr/>
        </p:nvSpPr>
        <p:spPr>
          <a:xfrm>
            <a:off x="0" y="3287357"/>
            <a:ext cx="1212532" cy="1798993"/>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0000"/>
                </a:solidFill>
              </a:rPr>
              <a:t>TIẾT</a:t>
            </a:r>
          </a:p>
          <a:p>
            <a:pPr algn="ctr"/>
            <a:r>
              <a:rPr lang="en-US" sz="2000" b="1" dirty="0">
                <a:solidFill>
                  <a:srgbClr val="000000"/>
                </a:solidFill>
              </a:rPr>
              <a:t>2</a:t>
            </a:r>
          </a:p>
        </p:txBody>
      </p:sp>
      <p:sp>
        <p:nvSpPr>
          <p:cNvPr id="14" name="TextBox 13"/>
          <p:cNvSpPr txBox="1"/>
          <p:nvPr/>
        </p:nvSpPr>
        <p:spPr>
          <a:xfrm>
            <a:off x="1474172" y="3293738"/>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3. TẠO SẢN PHẨM ĐIÊU KHẮC THEO THỂ LOẠI CÂN BẰNG ĐỘNG (</a:t>
            </a:r>
            <a:r>
              <a:rPr lang="en-US" sz="2000" b="1" dirty="0" err="1">
                <a:solidFill>
                  <a:srgbClr val="800000"/>
                </a:solidFill>
                <a:latin typeface="Arial" pitchFamily="34" charset="0"/>
                <a:cs typeface="Arial" pitchFamily="34" charset="0"/>
              </a:rPr>
              <a:t>tiếp</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a:t>
            </a:r>
            <a:endParaRPr lang="en-US" sz="2000" b="1" dirty="0">
              <a:solidFill>
                <a:srgbClr val="7F3C06"/>
              </a:solidFill>
              <a:latin typeface="Arial" pitchFamily="34" charset="0"/>
              <a:cs typeface="Arial" pitchFamily="34" charset="0"/>
            </a:endParaRPr>
          </a:p>
        </p:txBody>
      </p:sp>
      <p:sp>
        <p:nvSpPr>
          <p:cNvPr id="15" name="TextBox 14">
            <a:extLst>
              <a:ext uri="{FF2B5EF4-FFF2-40B4-BE49-F238E27FC236}">
                <a16:creationId xmlns:a16="http://schemas.microsoft.com/office/drawing/2014/main" xmlns="" id="{08949C5D-5B6E-654F-849D-6ED056C718A9}"/>
              </a:ext>
            </a:extLst>
          </p:cNvPr>
          <p:cNvSpPr txBox="1"/>
          <p:nvPr/>
        </p:nvSpPr>
        <p:spPr>
          <a:xfrm>
            <a:off x="464238" y="168621"/>
            <a:ext cx="8527362" cy="892552"/>
          </a:xfrm>
          <a:prstGeom prst="rect">
            <a:avLst/>
          </a:prstGeom>
          <a:noFill/>
        </p:spPr>
        <p:txBody>
          <a:bodyPr wrap="square" rtlCol="0">
            <a:spAutoFit/>
          </a:bodyPr>
          <a:lstStyle/>
          <a:p>
            <a:pPr algn="ctr"/>
            <a:r>
              <a:rPr lang="x-none" sz="2600" b="1" dirty="0">
                <a:solidFill>
                  <a:schemeClr val="accent6">
                    <a:lumMod val="50000"/>
                  </a:schemeClr>
                </a:solidFill>
                <a:latin typeface="Times New Roman" panose="02020603050405020304" pitchFamily="18" charset="0"/>
                <a:cs typeface="Times New Roman" panose="02020603050405020304" pitchFamily="18" charset="0"/>
              </a:rPr>
              <a:t>BÀI </a:t>
            </a:r>
            <a:r>
              <a:rPr lang="en-US" sz="2600" b="1" dirty="0">
                <a:solidFill>
                  <a:schemeClr val="accent6">
                    <a:lumMod val="50000"/>
                  </a:schemeClr>
                </a:solidFill>
                <a:latin typeface="Times New Roman" panose="02020603050405020304" pitchFamily="18" charset="0"/>
                <a:cs typeface="Times New Roman" panose="02020603050405020304" pitchFamily="18" charset="0"/>
              </a:rPr>
              <a:t>4</a:t>
            </a:r>
            <a:r>
              <a:rPr lang="x-none"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a:solidFill>
                  <a:schemeClr val="accent6">
                    <a:lumMod val="50000"/>
                  </a:schemeClr>
                </a:solidFill>
                <a:latin typeface="Times New Roman" panose="02020603050405020304" pitchFamily="18" charset="0"/>
                <a:cs typeface="Times New Roman" panose="02020603050405020304" pitchFamily="18" charset="0"/>
              </a:rPr>
              <a:t>TẠO TÁC PHẨM THEO THỂ LOẠI ĐIÊU KHẮC CÂN BẰNG ĐỘNG  </a:t>
            </a:r>
            <a:endParaRPr lang="x-none"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5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 grpId="0" animBg="1"/>
      <p:bldP spid="16"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133349"/>
            <a:ext cx="9220200" cy="743093"/>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33400" y="107002"/>
            <a:ext cx="8789276" cy="769441"/>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  5. TÌM HIỂU THÊM VỀ TÁC PHẨM ĐIÊU KHẮC THEO THỂ LOẠI CÂN BẰNG ĐỘNG  </a:t>
            </a:r>
          </a:p>
        </p:txBody>
      </p:sp>
      <p:sp>
        <p:nvSpPr>
          <p:cNvPr id="8" name="TextBox 7"/>
          <p:cNvSpPr txBox="1"/>
          <p:nvPr/>
        </p:nvSpPr>
        <p:spPr>
          <a:xfrm>
            <a:off x="418443" y="1594784"/>
            <a:ext cx="8725557" cy="3647152"/>
          </a:xfrm>
          <a:prstGeom prst="rect">
            <a:avLst/>
          </a:prstGeom>
          <a:noFill/>
        </p:spPr>
        <p:txBody>
          <a:bodyPr wrap="square" rtlCol="0">
            <a:spAutoFit/>
          </a:bodyPr>
          <a:lstStyle/>
          <a:p>
            <a:r>
              <a:rPr lang="vi-VN" sz="2100" b="1" i="1" dirty="0">
                <a:solidFill>
                  <a:srgbClr val="C00000"/>
                </a:solidFill>
              </a:rPr>
              <a:t>Thể loại điêu khắc cân bằng động xuất hiện và phát triển vào khoảng cuối thế kỉ XX với nhiều hình thức, chất liệu tạo hình đa dạng. Để tạo sự cân bằng và chuyển động, các tác phẩm điêu khắc theo thể loại này thường kết hợp sự cân bằng trọng lực, cân bằng vật lí của hình khối với sự tác động của sức gió, từ trường. </a:t>
            </a:r>
            <a:endParaRPr lang="en-US" sz="2100" dirty="0">
              <a:solidFill>
                <a:srgbClr val="C00000"/>
              </a:solidFill>
            </a:endParaRPr>
          </a:p>
          <a:p>
            <a:r>
              <a:rPr lang="en-US" sz="2100" b="1" i="1" dirty="0">
                <a:solidFill>
                  <a:srgbClr val="C00000"/>
                </a:solidFill>
              </a:rPr>
              <a:t>- </a:t>
            </a:r>
            <a:r>
              <a:rPr lang="vi-VN" sz="2100" b="1" i="1" dirty="0">
                <a:solidFill>
                  <a:srgbClr val="C00000"/>
                </a:solidFill>
              </a:rPr>
              <a:t>Các tác giả, tác phẩm tiêu biểu của thể loại điêu khắc cân bằng động có thể kể đến là: Alexander Calder với tác phẩm Stabile Mobile, The  Empennagen, Crinkly with Red Disk, The Four Elements; Jerzy Kedziora với tác phẩm Balancing figures of gymnasts;…</a:t>
            </a:r>
            <a:endParaRPr lang="en-US" sz="2100" dirty="0">
              <a:solidFill>
                <a:srgbClr val="C00000"/>
              </a:solidFill>
            </a:endParaRPr>
          </a:p>
          <a:p>
            <a:endParaRPr lang="en-US" sz="2100"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059516"/>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914400" y="990745"/>
            <a:ext cx="1828800" cy="604039"/>
          </a:xfrm>
          <a:prstGeom prst="rect">
            <a:avLst/>
          </a:prstGeom>
        </p:spPr>
      </p:pic>
    </p:spTree>
    <p:extLst>
      <p:ext uri="{BB962C8B-B14F-4D97-AF65-F5344CB8AC3E}">
        <p14:creationId xmlns:p14="http://schemas.microsoft.com/office/powerpoint/2010/main" val="2350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54864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3616696" cy="523220"/>
          </a:xfrm>
          <a:prstGeom prst="rect">
            <a:avLst/>
          </a:prstGeom>
          <a:noFill/>
        </p:spPr>
        <p:txBody>
          <a:bodyPr wrap="none" rtlCol="0">
            <a:spAutoFit/>
          </a:bodyPr>
          <a:lstStyle/>
          <a:p>
            <a:r>
              <a:rPr lang="en-US" sz="2800" b="1" dirty="0">
                <a:solidFill>
                  <a:srgbClr val="C00000"/>
                </a:solidFill>
                <a:latin typeface="Arial" pitchFamily="34" charset="0"/>
                <a:cs typeface="Arial" pitchFamily="34" charset="0"/>
              </a:rPr>
              <a:t>CỦNG CỐ - DẶN DÒ</a:t>
            </a:r>
          </a:p>
        </p:txBody>
      </p:sp>
      <p:sp>
        <p:nvSpPr>
          <p:cNvPr id="2" name="TextBox 1"/>
          <p:cNvSpPr txBox="1"/>
          <p:nvPr/>
        </p:nvSpPr>
        <p:spPr>
          <a:xfrm>
            <a:off x="571500" y="1200150"/>
            <a:ext cx="8343900" cy="3046988"/>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Hoàn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thành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vẽ</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Có</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thực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hiện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thêm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khi</a:t>
            </a:r>
            <a:r>
              <a:rPr lang="en-US" sz="2400" dirty="0">
                <a:solidFill>
                  <a:srgbClr val="800000"/>
                </a:solidFill>
                <a:latin typeface="Arial" panose="020B0604020202020204" pitchFamily="34" charset="0"/>
                <a:cs typeface="Arial" panose="020B0604020202020204" pitchFamily="34" charset="0"/>
              </a:rPr>
              <a:t> ở </a:t>
            </a:r>
            <a:r>
              <a:rPr lang="en-US" sz="2400" dirty="0" err="1">
                <a:solidFill>
                  <a:srgbClr val="800000"/>
                </a:solidFill>
                <a:latin typeface="Arial" panose="020B0604020202020204" pitchFamily="34" charset="0"/>
                <a:cs typeface="Arial" panose="020B0604020202020204" pitchFamily="34" charset="0"/>
              </a:rPr>
              <a:t>nhà</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sau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a:solidFill>
                  <a:srgbClr val="800000"/>
                </a:solidFill>
                <a:latin typeface="Arial" panose="020B0604020202020204" pitchFamily="34" charset="0"/>
                <a:cs typeface="Arial" panose="020B0604020202020204" pitchFamily="34" charset="0"/>
              </a:rPr>
              <a:t> 5. </a:t>
            </a:r>
            <a:r>
              <a:rPr lang="en-US" sz="2400" dirty="0" err="1">
                <a:solidFill>
                  <a:srgbClr val="800000"/>
                </a:solidFill>
                <a:latin typeface="Arial" panose="020B0604020202020204" pitchFamily="34" charset="0"/>
                <a:cs typeface="Arial" panose="020B0604020202020204" pitchFamily="34" charset="0"/>
              </a:rPr>
              <a:t>Thiết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kế</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thời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từ</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phục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đã</a:t>
            </a:r>
            <a:r>
              <a:rPr lang="en-US" sz="2400" dirty="0">
                <a:solidFill>
                  <a:srgbClr val="800000"/>
                </a:solidFill>
                <a:latin typeface="Arial" panose="020B0604020202020204" pitchFamily="34" charset="0"/>
                <a:cs typeface="Arial" panose="020B0604020202020204" pitchFamily="34" charset="0"/>
              </a:rPr>
              <a:t> qua </a:t>
            </a:r>
            <a:r>
              <a:rPr lang="en-US" sz="2400" dirty="0" err="1">
                <a:solidFill>
                  <a:srgbClr val="800000"/>
                </a:solidFill>
                <a:latin typeface="Arial" panose="020B0604020202020204" pitchFamily="34" charset="0"/>
                <a:cs typeface="Arial" panose="020B0604020202020204" pitchFamily="34" charset="0"/>
              </a:rPr>
              <a:t>sử</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endParaRPr lang="en-US" sz="2400" b="1" dirty="0">
              <a:solidFill>
                <a:srgbClr val="800000"/>
              </a:solidFill>
              <a:latin typeface="Arial" panose="020B0604020202020204" pitchFamily="34" charset="0"/>
              <a:cs typeface="Arial" panose="020B0604020202020204" pitchFamily="34" charset="0"/>
            </a:endParaRP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khoa</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Mĩ</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9 - CTST 1, </a:t>
            </a:r>
            <a:r>
              <a:rPr lang="en-US" sz="2400" dirty="0" err="1">
                <a:solidFill>
                  <a:srgbClr val="800000"/>
                </a:solidFill>
                <a:latin typeface="Arial" panose="020B0604020202020204" pitchFamily="34" charset="0"/>
                <a:cs typeface="Arial" panose="020B0604020202020204" pitchFamily="34" charset="0"/>
              </a:rPr>
              <a:t>vở</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ghi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chép</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cụ</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quần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đã</a:t>
            </a:r>
            <a:r>
              <a:rPr lang="en-US" sz="2400" dirty="0">
                <a:solidFill>
                  <a:srgbClr val="800000"/>
                </a:solidFill>
                <a:latin typeface="Arial" panose="020B0604020202020204" pitchFamily="34" charset="0"/>
                <a:cs typeface="Arial" panose="020B0604020202020204" pitchFamily="34" charset="0"/>
              </a:rPr>
              <a:t> qua </a:t>
            </a:r>
            <a:r>
              <a:rPr lang="en-US" sz="2400" dirty="0" err="1">
                <a:solidFill>
                  <a:srgbClr val="800000"/>
                </a:solidFill>
                <a:latin typeface="Arial" panose="020B0604020202020204" pitchFamily="34" charset="0"/>
                <a:cs typeface="Arial" panose="020B0604020202020204" pitchFamily="34" charset="0"/>
              </a:rPr>
              <a:t>sử</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kim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chỉ,kéo</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Xem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trước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nội</a:t>
            </a:r>
            <a:r>
              <a:rPr lang="en-US" sz="2400" dirty="0">
                <a:solidFill>
                  <a:srgbClr val="800000"/>
                </a:solidFill>
                <a:latin typeface="Arial" panose="020B0604020202020204" pitchFamily="34" charset="0"/>
                <a:cs typeface="Arial" panose="020B0604020202020204" pitchFamily="34" charset="0"/>
              </a:rPr>
              <a:t> dung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GV </a:t>
            </a:r>
            <a:r>
              <a:rPr lang="en-US" sz="2400" dirty="0" err="1">
                <a:solidFill>
                  <a:srgbClr val="800000"/>
                </a:solidFill>
                <a:latin typeface="Arial" panose="020B0604020202020204" pitchFamily="34" charset="0"/>
                <a:cs typeface="Arial" panose="020B0604020202020204" pitchFamily="34" charset="0"/>
              </a:rPr>
              <a:t>đánh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hoạt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động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dương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tinh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a:t>
            </a:r>
          </a:p>
        </p:txBody>
      </p:sp>
    </p:spTree>
    <p:extLst>
      <p:ext uri="{BB962C8B-B14F-4D97-AF65-F5344CB8AC3E}">
        <p14:creationId xmlns:p14="http://schemas.microsoft.com/office/powerpoint/2010/main" val="1199775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2083" descr="3"/>
          <p:cNvPicPr>
            <a:picLocks noChangeAspect="1"/>
          </p:cNvPicPr>
          <p:nvPr/>
        </p:nvPicPr>
        <p:blipFill>
          <a:blip r:embed="rId2"/>
          <a:stretch>
            <a:fillRect/>
          </a:stretch>
        </p:blipFill>
        <p:spPr>
          <a:xfrm>
            <a:off x="2286000" y="285750"/>
            <a:ext cx="4572000" cy="4537093"/>
          </a:xfrm>
          <a:prstGeom prst="rect">
            <a:avLst/>
          </a:prstGeom>
          <a:noFill/>
          <a:ln w="9525">
            <a:noFill/>
          </a:ln>
        </p:spPr>
      </p:pic>
      <p:sp>
        <p:nvSpPr>
          <p:cNvPr id="5" name="TextBox 4"/>
          <p:cNvSpPr txBox="1"/>
          <p:nvPr/>
        </p:nvSpPr>
        <p:spPr>
          <a:xfrm>
            <a:off x="3276600" y="2168664"/>
            <a:ext cx="3214254" cy="707886"/>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TẠM BIỆT !</a:t>
            </a:r>
          </a:p>
        </p:txBody>
      </p:sp>
    </p:spTree>
    <p:extLst>
      <p:ext uri="{BB962C8B-B14F-4D97-AF65-F5344CB8AC3E}">
        <p14:creationId xmlns:p14="http://schemas.microsoft.com/office/powerpoint/2010/main" val="99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8991600" cy="953584"/>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217213"/>
            <a:ext cx="84582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HÌNH THỨC TÁC PHẨM ĐIÊU KHẮC THEO THỂ LOẠI CÂN BẰNG ĐỘNG </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258536" y="2204175"/>
            <a:ext cx="8998857" cy="2677656"/>
          </a:xfrm>
          <a:prstGeom prst="rect">
            <a:avLst/>
          </a:prstGeom>
          <a:noFill/>
        </p:spPr>
        <p:txBody>
          <a:bodyPr wrap="square" rtlCol="0">
            <a:spAutoFit/>
          </a:bodyPr>
          <a:lstStyle/>
          <a:p>
            <a:r>
              <a:rPr lang="vi-VN" i="1" dirty="0">
                <a:solidFill>
                  <a:srgbClr val="C00000"/>
                </a:solidFill>
              </a:rPr>
              <a:t> </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thức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biểu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của</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điêu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khắc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trong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là</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gì</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vi-VN" sz="2400" b="1" dirty="0">
                <a:solidFill>
                  <a:srgbClr val="C00000"/>
                </a:solidFill>
                <a:latin typeface="Arial" panose="020B0604020202020204" pitchFamily="34" charset="0"/>
                <a:cs typeface="Arial" panose="020B0604020202020204" pitchFamily="34" charset="0"/>
              </a:rPr>
              <a:t> khối, kết cấu </a:t>
            </a:r>
            <a:r>
              <a:rPr lang="en-US" sz="2400" b="1" dirty="0" err="1">
                <a:solidFill>
                  <a:srgbClr val="C00000"/>
                </a:solidFill>
                <a:latin typeface="Arial" panose="020B0604020202020204" pitchFamily="34" charset="0"/>
                <a:cs typeface="Arial" panose="020B0604020202020204" pitchFamily="34" charset="0"/>
              </a:rPr>
              <a:t>và</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không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gian</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của </a:t>
            </a:r>
            <a:r>
              <a:rPr lang="en-US" sz="2400" b="1" dirty="0" err="1">
                <a:solidFill>
                  <a:srgbClr val="C00000"/>
                </a:solidFill>
                <a:latin typeface="Arial" panose="020B0604020202020204" pitchFamily="34" charset="0"/>
                <a:cs typeface="Arial" panose="020B0604020202020204" pitchFamily="34" charset="0"/>
              </a:rPr>
              <a:t>mỗi</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tác phẩm như thế nào</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Những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màu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sắc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chất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liệu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nào</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được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sử</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dụng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hiện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a:t>
            </a:r>
          </a:p>
          <a:p>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Tính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cân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bằng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thể</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hiện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trong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tác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phẩm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như</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thế</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nào</a:t>
            </a:r>
            <a:r>
              <a:rPr lang="en-US" sz="2400" b="1" dirty="0">
                <a:solidFill>
                  <a:srgbClr val="C00000"/>
                </a:solidFill>
                <a:latin typeface="Arial" panose="020B0604020202020204" pitchFamily="34" charset="0"/>
                <a:cs typeface="Arial" panose="020B0604020202020204" pitchFamily="34" charset="0"/>
              </a:rPr>
              <a:t>?</a:t>
            </a:r>
          </a:p>
        </p:txBody>
      </p:sp>
      <p:sp>
        <p:nvSpPr>
          <p:cNvPr id="8" name="TextBox 7"/>
          <p:cNvSpPr txBox="1"/>
          <p:nvPr/>
        </p:nvSpPr>
        <p:spPr>
          <a:xfrm>
            <a:off x="1600200" y="1819455"/>
            <a:ext cx="5867400" cy="400110"/>
          </a:xfrm>
          <a:prstGeom prst="rect">
            <a:avLst/>
          </a:prstGeom>
          <a:noFill/>
        </p:spPr>
        <p:txBody>
          <a:bodyPr wrap="square" rtlCol="0">
            <a:spAutoFit/>
          </a:bodyPr>
          <a:lstStyle/>
          <a:p>
            <a:pPr algn="ctr"/>
            <a:r>
              <a:rPr lang="en-US" sz="2000" b="1" dirty="0">
                <a:solidFill>
                  <a:schemeClr val="accent4">
                    <a:lumMod val="50000"/>
                  </a:schemeClr>
                </a:solidFill>
                <a:latin typeface="Arial" pitchFamily="34" charset="0"/>
                <a:cs typeface="Arial" pitchFamily="34" charset="0"/>
              </a:rPr>
              <a:t>EM HÃY QUAN SÁT HÌNH VÀ CHO BIẾT:</a:t>
            </a:r>
          </a:p>
        </p:txBody>
      </p:sp>
      <p:sp>
        <p:nvSpPr>
          <p:cNvPr id="10" name="Right Arrow 9"/>
          <p:cNvSpPr/>
          <p:nvPr/>
        </p:nvSpPr>
        <p:spPr>
          <a:xfrm>
            <a:off x="247650" y="1226634"/>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2" name="Picture 1"/>
          <p:cNvPicPr>
            <a:picLocks noChangeAspect="1"/>
          </p:cNvPicPr>
          <p:nvPr/>
        </p:nvPicPr>
        <p:blipFill rotWithShape="1">
          <a:blip r:embed="rId2"/>
          <a:srcRect l="10761" t="22917" r="45900" b="48958"/>
          <a:stretch/>
        </p:blipFill>
        <p:spPr>
          <a:xfrm>
            <a:off x="990600" y="1189502"/>
            <a:ext cx="1943100" cy="617786"/>
          </a:xfrm>
          <a:prstGeom prst="rect">
            <a:avLst/>
          </a:prstGeom>
        </p:spPr>
      </p:pic>
    </p:spTree>
    <p:extLst>
      <p:ext uri="{BB962C8B-B14F-4D97-AF65-F5344CB8AC3E}">
        <p14:creationId xmlns:p14="http://schemas.microsoft.com/office/powerpoint/2010/main" val="17611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p:cNvSpPr txBox="1"/>
          <p:nvPr/>
        </p:nvSpPr>
        <p:spPr>
          <a:xfrm>
            <a:off x="2895600" y="84102"/>
            <a:ext cx="3429000" cy="369332"/>
          </a:xfrm>
          <a:prstGeom prst="rect">
            <a:avLst/>
          </a:prstGeom>
          <a:noFill/>
        </p:spPr>
        <p:txBody>
          <a:bodyPr wrap="square" rtlCol="0">
            <a:spAutoFit/>
          </a:bodyPr>
          <a:lstStyle/>
          <a:p>
            <a:r>
              <a:rPr lang="en-US" b="1" dirty="0" err="1">
                <a:solidFill>
                  <a:srgbClr val="FF9900"/>
                </a:solidFill>
                <a:latin typeface="Arial" pitchFamily="34" charset="0"/>
                <a:cs typeface="Arial" pitchFamily="34" charset="0"/>
              </a:rPr>
              <a:t>Trang</a:t>
            </a:r>
            <a:r>
              <a:rPr lang="en-US" b="1" dirty="0">
                <a:solidFill>
                  <a:srgbClr val="FF9900"/>
                </a:solidFill>
                <a:latin typeface="Arial" pitchFamily="34" charset="0"/>
                <a:cs typeface="Arial" pitchFamily="34" charset="0"/>
              </a:rPr>
              <a:t> 18 -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819150"/>
            <a:ext cx="3637766" cy="272415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95" t="12000" b="18666"/>
          <a:stretch/>
        </p:blipFill>
        <p:spPr>
          <a:xfrm>
            <a:off x="4972836" y="843642"/>
            <a:ext cx="3942564" cy="2699658"/>
          </a:xfrm>
          <a:prstGeom prst="rect">
            <a:avLst/>
          </a:prstGeom>
        </p:spPr>
      </p:pic>
      <p:sp>
        <p:nvSpPr>
          <p:cNvPr id="4" name="TextBox 3"/>
          <p:cNvSpPr txBox="1"/>
          <p:nvPr/>
        </p:nvSpPr>
        <p:spPr>
          <a:xfrm>
            <a:off x="533400" y="4019550"/>
            <a:ext cx="4038600" cy="923330"/>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1. Alexander Calder, Triple Gong, 1951, </a:t>
            </a:r>
            <a:r>
              <a:rPr lang="en-US" b="1" dirty="0" err="1">
                <a:solidFill>
                  <a:srgbClr val="C00000"/>
                </a:solidFill>
                <a:latin typeface="Arial" panose="020B0604020202020204" pitchFamily="34" charset="0"/>
                <a:cs typeface="Arial" panose="020B0604020202020204" pitchFamily="34" charset="0"/>
              </a:rPr>
              <a:t>thép</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dây</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điện</a:t>
            </a:r>
            <a:r>
              <a:rPr lang="en-US" b="1" dirty="0">
                <a:solidFill>
                  <a:srgbClr val="C00000"/>
                </a:solidFill>
                <a:latin typeface="Arial" panose="020B0604020202020204" pitchFamily="34" charset="0"/>
                <a:cs typeface="Arial" panose="020B0604020202020204" pitchFamily="34" charset="0"/>
              </a:rPr>
              <a:t> , </a:t>
            </a:r>
            <a:r>
              <a:rPr lang="en-US" b="1" dirty="0" err="1">
                <a:solidFill>
                  <a:srgbClr val="C00000"/>
                </a:solidFill>
                <a:latin typeface="Arial" panose="020B0604020202020204" pitchFamily="34" charset="0"/>
                <a:cs typeface="Arial" panose="020B0604020202020204" pitchFamily="34" charset="0"/>
              </a:rPr>
              <a:t>đồng</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thau</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và</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sơn</a:t>
            </a:r>
            <a:endParaRPr lang="en-US" b="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5121166" y="4019550"/>
            <a:ext cx="4038600"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2. Alexander Calder, Ordinary, 1969, </a:t>
            </a:r>
            <a:r>
              <a:rPr lang="en-US" b="1" dirty="0" err="1">
                <a:solidFill>
                  <a:srgbClr val="C00000"/>
                </a:solidFill>
                <a:latin typeface="Arial" panose="020B0604020202020204" pitchFamily="34" charset="0"/>
                <a:cs typeface="Arial" panose="020B0604020202020204" pitchFamily="34" charset="0"/>
              </a:rPr>
              <a:t>thép</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74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133349"/>
            <a:ext cx="9144000" cy="956146"/>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792216" y="216427"/>
            <a:ext cx="8351783" cy="1200329"/>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HÌNH THỨC TÁC PHẨM ĐIÊU KHẮC THEO THỂ LOẠI CÂN BẰNG ĐỘNG </a:t>
            </a:r>
          </a:p>
          <a:p>
            <a:endParaRPr lang="en-US" sz="2400" b="1" dirty="0">
              <a:solidFill>
                <a:srgbClr val="C00000"/>
              </a:solidFill>
              <a:latin typeface="Arial" pitchFamily="34" charset="0"/>
              <a:cs typeface="Arial" pitchFamily="34" charset="0"/>
            </a:endParaRPr>
          </a:p>
        </p:txBody>
      </p:sp>
      <p:sp>
        <p:nvSpPr>
          <p:cNvPr id="4" name="Oval 3"/>
          <p:cNvSpPr/>
          <p:nvPr/>
        </p:nvSpPr>
        <p:spPr>
          <a:xfrm>
            <a:off x="402018" y="281222"/>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57200" y="2297490"/>
            <a:ext cx="8534400" cy="1815882"/>
          </a:xfrm>
          <a:prstGeom prst="rect">
            <a:avLst/>
          </a:prstGeom>
          <a:noFill/>
        </p:spPr>
        <p:txBody>
          <a:bodyPr wrap="square" rtlCol="0">
            <a:spAutoFit/>
          </a:bodyPr>
          <a:lstStyle/>
          <a:p>
            <a:pPr algn="just"/>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Điêu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khắc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loại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a:t>
            </a:r>
            <a:r>
              <a:rPr lang="en-US" sz="2800" b="1">
                <a:solidFill>
                  <a:srgbClr val="C00000"/>
                </a:solidFill>
                <a:latin typeface="Arial" panose="020B0604020202020204" pitchFamily="34" charset="0"/>
                <a:cs typeface="Arial" panose="020B0604020202020204" pitchFamily="34" charset="0"/>
              </a:rPr>
              <a:t> </a:t>
            </a:r>
            <a:r>
              <a:rPr lang="en-US" sz="2800" b="1" smtClean="0">
                <a:solidFill>
                  <a:srgbClr val="C00000"/>
                </a:solidFill>
                <a:latin typeface="Arial" panose="020B0604020202020204" pitchFamily="34" charset="0"/>
                <a:cs typeface="Arial" panose="020B0604020202020204" pitchFamily="34" charset="0"/>
              </a:rPr>
              <a:t>sự</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hợp</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giữa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khối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bộ</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tính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bằng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vật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lí</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tạo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chuyển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động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gió</a:t>
            </a:r>
            <a:endParaRPr lang="en-US" sz="2800" b="1" dirty="0">
              <a:solidFill>
                <a:srgbClr val="C00000"/>
              </a:solidFill>
              <a:latin typeface="Arial" panose="020B0604020202020204" pitchFamily="34" charset="0"/>
              <a:cs typeface="Arial" panose="020B0604020202020204" pitchFamily="34" charset="0"/>
            </a:endParaRPr>
          </a:p>
        </p:txBody>
      </p:sp>
      <p:sp>
        <p:nvSpPr>
          <p:cNvPr id="10" name="Right Arrow 9"/>
          <p:cNvSpPr/>
          <p:nvPr/>
        </p:nvSpPr>
        <p:spPr>
          <a:xfrm>
            <a:off x="228600" y="153358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542" t="17708" r="57833" b="59376"/>
          <a:stretch/>
        </p:blipFill>
        <p:spPr>
          <a:xfrm>
            <a:off x="914400" y="1407970"/>
            <a:ext cx="1828800" cy="581801"/>
          </a:xfrm>
          <a:prstGeom prst="rect">
            <a:avLst/>
          </a:prstGeom>
        </p:spPr>
      </p:pic>
    </p:spTree>
    <p:extLst>
      <p:ext uri="{BB962C8B-B14F-4D97-AF65-F5344CB8AC3E}">
        <p14:creationId xmlns:p14="http://schemas.microsoft.com/office/powerpoint/2010/main" val="39461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6200" y="133350"/>
            <a:ext cx="9220200" cy="9144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547852" y="175051"/>
            <a:ext cx="8726323"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 BƯỚC TẠO SẢN PHẨM ĐIÊU KHẮC THEO THỂ LOẠI CÂN BẰNG ĐỘNG </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54025" y="1110823"/>
            <a:ext cx="8613775" cy="707886"/>
          </a:xfrm>
          <a:prstGeom prst="rect">
            <a:avLst/>
          </a:prstGeom>
          <a:noFill/>
        </p:spPr>
        <p:txBody>
          <a:bodyPr wrap="square" rtlCol="0">
            <a:spAutoFit/>
          </a:bodyPr>
          <a:lstStyle/>
          <a:p>
            <a:r>
              <a:rPr lang="en-US" sz="2000" b="1" dirty="0" err="1">
                <a:solidFill>
                  <a:srgbClr val="800000"/>
                </a:solidFill>
                <a:latin typeface="Arial" pitchFamily="34" charset="0"/>
                <a:cs typeface="Arial" pitchFamily="34" charset="0"/>
              </a:rPr>
              <a:t>Em</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hãy</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quan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sát</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và</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chỉ</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ra</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các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bước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tạo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sản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phẩm</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điêu</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khắc</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thể</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loại</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cân</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bằng</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động</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gợi</a:t>
            </a:r>
            <a:r>
              <a:rPr lang="en-US" sz="2000" b="1" dirty="0">
                <a:solidFill>
                  <a:srgbClr val="800000"/>
                </a:solidFill>
                <a:latin typeface="Arial" pitchFamily="34" charset="0"/>
                <a:cs typeface="Arial" pitchFamily="34" charset="0"/>
              </a:rPr>
              <a:t> ý </a:t>
            </a:r>
            <a:r>
              <a:rPr lang="en-US" sz="2000" b="1" dirty="0" err="1">
                <a:solidFill>
                  <a:srgbClr val="800000"/>
                </a:solidFill>
                <a:latin typeface="Arial" pitchFamily="34" charset="0"/>
                <a:cs typeface="Arial" pitchFamily="34" charset="0"/>
              </a:rPr>
              <a:t>sau</a:t>
            </a:r>
            <a:r>
              <a:rPr lang="en-US" sz="2000" b="1" dirty="0">
                <a:solidFill>
                  <a:srgbClr val="800000"/>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xmlns="" id="{C9E5D6A2-DD26-5B44-A113-69851C8AA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906275"/>
            <a:ext cx="2099306" cy="2799075"/>
          </a:xfrm>
          <a:prstGeom prst="rect">
            <a:avLst/>
          </a:prstGeom>
        </p:spPr>
      </p:pic>
      <p:pic>
        <p:nvPicPr>
          <p:cNvPr id="11" name="Picture 10">
            <a:extLst>
              <a:ext uri="{FF2B5EF4-FFF2-40B4-BE49-F238E27FC236}">
                <a16:creationId xmlns:a16="http://schemas.microsoft.com/office/drawing/2014/main" xmlns="" id="{D5CBC9B7-52A2-BD43-861C-85F81F7F28E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80418" y="1819504"/>
            <a:ext cx="1189567" cy="892175"/>
          </a:xfrm>
          <a:prstGeom prst="rect">
            <a:avLst/>
          </a:prstGeom>
        </p:spPr>
      </p:pic>
      <p:pic>
        <p:nvPicPr>
          <p:cNvPr id="12" name="Picture 11">
            <a:extLst>
              <a:ext uri="{FF2B5EF4-FFF2-40B4-BE49-F238E27FC236}">
                <a16:creationId xmlns:a16="http://schemas.microsoft.com/office/drawing/2014/main" xmlns="" id="{4BB8E74C-8340-C94F-ACA4-C7986EA7A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204" y="1913847"/>
            <a:ext cx="1095578" cy="1460770"/>
          </a:xfrm>
          <a:prstGeom prst="rect">
            <a:avLst/>
          </a:prstGeom>
        </p:spPr>
      </p:pic>
      <p:pic>
        <p:nvPicPr>
          <p:cNvPr id="13" name="Picture 12">
            <a:extLst>
              <a:ext uri="{FF2B5EF4-FFF2-40B4-BE49-F238E27FC236}">
                <a16:creationId xmlns:a16="http://schemas.microsoft.com/office/drawing/2014/main" xmlns="" id="{E3C9474A-CEE2-E442-8E44-29DC2E31A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8514" y="2952750"/>
            <a:ext cx="913761" cy="1218347"/>
          </a:xfrm>
          <a:prstGeom prst="rect">
            <a:avLst/>
          </a:prstGeom>
        </p:spPr>
      </p:pic>
      <p:pic>
        <p:nvPicPr>
          <p:cNvPr id="14" name="Picture 13">
            <a:extLst>
              <a:ext uri="{FF2B5EF4-FFF2-40B4-BE49-F238E27FC236}">
                <a16:creationId xmlns:a16="http://schemas.microsoft.com/office/drawing/2014/main" xmlns="" id="{AE28303E-084D-6645-83E9-BDC2B96A0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2021" y="3263759"/>
            <a:ext cx="1266313" cy="949735"/>
          </a:xfrm>
          <a:prstGeom prst="rect">
            <a:avLst/>
          </a:prstGeom>
        </p:spPr>
      </p:pic>
      <p:pic>
        <p:nvPicPr>
          <p:cNvPr id="16" name="Picture 15">
            <a:extLst>
              <a:ext uri="{FF2B5EF4-FFF2-40B4-BE49-F238E27FC236}">
                <a16:creationId xmlns:a16="http://schemas.microsoft.com/office/drawing/2014/main" xmlns="" id="{0AEC2B41-E324-0D45-A165-B63F0FD11D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11" t="24814" r="32222" b="14444"/>
          <a:stretch/>
        </p:blipFill>
        <p:spPr>
          <a:xfrm>
            <a:off x="4763545" y="1733591"/>
            <a:ext cx="1605776" cy="1290918"/>
          </a:xfrm>
          <a:prstGeom prst="rect">
            <a:avLst/>
          </a:prstGeom>
        </p:spPr>
      </p:pic>
      <p:pic>
        <p:nvPicPr>
          <p:cNvPr id="17" name="Picture 16">
            <a:extLst>
              <a:ext uri="{FF2B5EF4-FFF2-40B4-BE49-F238E27FC236}">
                <a16:creationId xmlns:a16="http://schemas.microsoft.com/office/drawing/2014/main" xmlns="" id="{6C77BC7E-7B8A-6F42-86D2-5CBA8F869B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9930" y="3114635"/>
            <a:ext cx="1193006" cy="1590674"/>
          </a:xfrm>
          <a:prstGeom prst="rect">
            <a:avLst/>
          </a:prstGeom>
        </p:spPr>
      </p:pic>
      <p:pic>
        <p:nvPicPr>
          <p:cNvPr id="18" name="Picture 17">
            <a:extLst>
              <a:ext uri="{FF2B5EF4-FFF2-40B4-BE49-F238E27FC236}">
                <a16:creationId xmlns:a16="http://schemas.microsoft.com/office/drawing/2014/main" xmlns="" id="{2E631ADA-3264-F248-BF91-BD1A3DF42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9711" y="2946885"/>
            <a:ext cx="913761" cy="1218347"/>
          </a:xfrm>
          <a:prstGeom prst="rect">
            <a:avLst/>
          </a:prstGeom>
        </p:spPr>
      </p:pic>
      <p:pic>
        <p:nvPicPr>
          <p:cNvPr id="19" name="Picture 18">
            <a:extLst>
              <a:ext uri="{FF2B5EF4-FFF2-40B4-BE49-F238E27FC236}">
                <a16:creationId xmlns:a16="http://schemas.microsoft.com/office/drawing/2014/main" xmlns="" id="{2B1A54D8-3A1A-E849-ADF2-19A42F4294F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671" b="6477"/>
          <a:stretch/>
        </p:blipFill>
        <p:spPr>
          <a:xfrm>
            <a:off x="6708632" y="1464766"/>
            <a:ext cx="2440518" cy="3088184"/>
          </a:xfrm>
          <a:prstGeom prst="rect">
            <a:avLst/>
          </a:prstGeom>
        </p:spPr>
      </p:pic>
      <p:sp>
        <p:nvSpPr>
          <p:cNvPr id="20" name="Rectangle 19">
            <a:extLst>
              <a:ext uri="{FF2B5EF4-FFF2-40B4-BE49-F238E27FC236}">
                <a16:creationId xmlns:a16="http://schemas.microsoft.com/office/drawing/2014/main" xmlns="" id="{37CBEE62-4F83-6549-A9C0-72B2967785DA}"/>
              </a:ext>
            </a:extLst>
          </p:cNvPr>
          <p:cNvSpPr/>
          <p:nvPr/>
        </p:nvSpPr>
        <p:spPr>
          <a:xfrm>
            <a:off x="1067929" y="4640818"/>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1</a:t>
            </a:r>
            <a:endParaRPr lang="x-none" b="1" dirty="0"/>
          </a:p>
        </p:txBody>
      </p:sp>
      <p:sp>
        <p:nvSpPr>
          <p:cNvPr id="21" name="Rectangle 20">
            <a:extLst>
              <a:ext uri="{FF2B5EF4-FFF2-40B4-BE49-F238E27FC236}">
                <a16:creationId xmlns:a16="http://schemas.microsoft.com/office/drawing/2014/main" xmlns="" id="{457A9366-9312-4149-BF3F-BFEC80ECEBFF}"/>
              </a:ext>
            </a:extLst>
          </p:cNvPr>
          <p:cNvSpPr/>
          <p:nvPr/>
        </p:nvSpPr>
        <p:spPr>
          <a:xfrm>
            <a:off x="3167235" y="4599117"/>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2</a:t>
            </a:r>
            <a:endParaRPr lang="x-none" b="1" dirty="0"/>
          </a:p>
        </p:txBody>
      </p:sp>
      <p:sp>
        <p:nvSpPr>
          <p:cNvPr id="22" name="Rectangle 21">
            <a:extLst>
              <a:ext uri="{FF2B5EF4-FFF2-40B4-BE49-F238E27FC236}">
                <a16:creationId xmlns:a16="http://schemas.microsoft.com/office/drawing/2014/main" xmlns="" id="{EFBF6B3B-1D6E-EE42-99B3-2BC426A60A96}"/>
              </a:ext>
            </a:extLst>
          </p:cNvPr>
          <p:cNvSpPr/>
          <p:nvPr/>
        </p:nvSpPr>
        <p:spPr>
          <a:xfrm>
            <a:off x="5409980" y="4577475"/>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3</a:t>
            </a:r>
            <a:endParaRPr lang="x-none" b="1" dirty="0"/>
          </a:p>
        </p:txBody>
      </p:sp>
      <p:sp>
        <p:nvSpPr>
          <p:cNvPr id="23" name="Rectangle 22">
            <a:extLst>
              <a:ext uri="{FF2B5EF4-FFF2-40B4-BE49-F238E27FC236}">
                <a16:creationId xmlns:a16="http://schemas.microsoft.com/office/drawing/2014/main" xmlns="" id="{878CBACC-3260-4147-9D77-332364AD3DA7}"/>
              </a:ext>
            </a:extLst>
          </p:cNvPr>
          <p:cNvSpPr/>
          <p:nvPr/>
        </p:nvSpPr>
        <p:spPr>
          <a:xfrm>
            <a:off x="7615985" y="4577475"/>
            <a:ext cx="312906" cy="369332"/>
          </a:xfrm>
          <a:prstGeom prst="rect">
            <a:avLst/>
          </a:prstGeom>
        </p:spPr>
        <p:txBody>
          <a:bodyPr wrap="none">
            <a:spAutoFit/>
          </a:bodyPr>
          <a:lstStyle/>
          <a:p>
            <a:r>
              <a:rPr lang="en-US" b="1" dirty="0">
                <a:solidFill>
                  <a:srgbClr val="C00000"/>
                </a:solidFill>
                <a:latin typeface="Arial" pitchFamily="34" charset="0"/>
                <a:cs typeface="Arial" pitchFamily="34" charset="0"/>
              </a:rPr>
              <a:t>4</a:t>
            </a:r>
            <a:endParaRPr lang="x-none" b="1" dirty="0"/>
          </a:p>
        </p:txBody>
      </p:sp>
    </p:spTree>
    <p:extLst>
      <p:ext uri="{BB962C8B-B14F-4D97-AF65-F5344CB8AC3E}">
        <p14:creationId xmlns:p14="http://schemas.microsoft.com/office/powerpoint/2010/main" val="30980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482928" y="1733550"/>
            <a:ext cx="3899766"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1.Vẽ </a:t>
            </a:r>
            <a:r>
              <a:rPr lang="en-US" sz="2800" dirty="0" err="1">
                <a:solidFill>
                  <a:srgbClr val="C00000"/>
                </a:solidFill>
                <a:latin typeface="Arial" pitchFamily="34" charset="0"/>
                <a:cs typeface="Arial" pitchFamily="34" charset="0"/>
              </a:rPr>
              <a:t>phác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tìm</a:t>
            </a:r>
            <a:r>
              <a:rPr lang="en-US" sz="2800" dirty="0">
                <a:solidFill>
                  <a:srgbClr val="C00000"/>
                </a:solidFill>
                <a:latin typeface="Arial" pitchFamily="34" charset="0"/>
                <a:cs typeface="Arial" pitchFamily="34" charset="0"/>
              </a:rPr>
              <a:t> ý </a:t>
            </a:r>
            <a:r>
              <a:rPr lang="en-US" sz="2800" dirty="0" err="1">
                <a:solidFill>
                  <a:srgbClr val="C00000"/>
                </a:solidFill>
                <a:latin typeface="Arial" pitchFamily="34" charset="0"/>
                <a:cs typeface="Arial" pitchFamily="34" charset="0"/>
              </a:rPr>
              <a:t>tưởng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xây</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dựng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sản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phẩm</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điêu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khắc</a:t>
            </a:r>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694" y="-1"/>
            <a:ext cx="3857625" cy="5143500"/>
          </a:xfrm>
          <a:prstGeom prst="rect">
            <a:avLst/>
          </a:prstGeom>
        </p:spPr>
      </p:pic>
    </p:spTree>
    <p:extLst>
      <p:ext uri="{BB962C8B-B14F-4D97-AF65-F5344CB8AC3E}">
        <p14:creationId xmlns:p14="http://schemas.microsoft.com/office/powerpoint/2010/main" val="38405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09600" y="2114550"/>
            <a:ext cx="4256928" cy="2246769"/>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2. </a:t>
            </a:r>
            <a:r>
              <a:rPr lang="en-US" sz="2800" dirty="0" err="1">
                <a:solidFill>
                  <a:srgbClr val="800000"/>
                </a:solidFill>
                <a:latin typeface="Arial" panose="020B0604020202020204" pitchFamily="34" charset="0"/>
                <a:cs typeface="Arial" panose="020B0604020202020204" pitchFamily="34" charset="0"/>
              </a:rPr>
              <a:t>Lựa</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chọn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vật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liệu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vẽ</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cắt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các</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mảng</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hình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khe</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ghép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nối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các</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bộ</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phận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của</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sản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phẩm</a:t>
            </a:r>
            <a:r>
              <a:rPr lang="en-US" sz="2800" dirty="0">
                <a:solidFill>
                  <a:srgbClr val="800000"/>
                </a:solidFill>
                <a:latin typeface="Arial" panose="020B0604020202020204" pitchFamily="34" charset="0"/>
                <a:cs typeface="Arial" panose="020B0604020202020204" pitchFamily="34" charset="0"/>
              </a:rPr>
              <a:t>   .</a:t>
            </a:r>
          </a:p>
          <a:p>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14800" y="438150"/>
            <a:ext cx="2362200" cy="17716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265" y="137620"/>
            <a:ext cx="2175560" cy="29007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4385" y="2310525"/>
            <a:ext cx="1814513" cy="24193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265" y="2956255"/>
            <a:ext cx="2514600" cy="1885950"/>
          </a:xfrm>
          <a:prstGeom prst="rect">
            <a:avLst/>
          </a:prstGeom>
        </p:spPr>
      </p:pic>
    </p:spTree>
    <p:extLst>
      <p:ext uri="{BB962C8B-B14F-4D97-AF65-F5344CB8AC3E}">
        <p14:creationId xmlns:p14="http://schemas.microsoft.com/office/powerpoint/2010/main" val="1539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54026" y="1962150"/>
            <a:ext cx="3889376" cy="954107"/>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3. </a:t>
            </a:r>
            <a:r>
              <a:rPr lang="en-US" sz="2800" dirty="0" err="1">
                <a:solidFill>
                  <a:srgbClr val="C00000"/>
                </a:solidFill>
                <a:latin typeface="Arial" pitchFamily="34" charset="0"/>
                <a:cs typeface="Arial" pitchFamily="34" charset="0"/>
              </a:rPr>
              <a:t>Vẽ</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màu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mảng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11" t="24814" r="32222" b="14444"/>
          <a:stretch/>
        </p:blipFill>
        <p:spPr>
          <a:xfrm>
            <a:off x="3962400" y="1200150"/>
            <a:ext cx="2743200" cy="220531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981074"/>
            <a:ext cx="2386013" cy="3181350"/>
          </a:xfrm>
          <a:prstGeom prst="rect">
            <a:avLst/>
          </a:prstGeom>
        </p:spPr>
      </p:pic>
    </p:spTree>
    <p:extLst>
      <p:ext uri="{BB962C8B-B14F-4D97-AF65-F5344CB8AC3E}">
        <p14:creationId xmlns:p14="http://schemas.microsoft.com/office/powerpoint/2010/main" val="29212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2763</TotalTime>
  <Words>1051</Words>
  <Application>Microsoft Office PowerPoint</Application>
  <PresentationFormat>On-screen Show (16:9)</PresentationFormat>
  <Paragraphs>79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3. TẠO TÁC PHẨM  THEO THỂ LOẠI ĐIÊU KHẮC CÂN BẰNG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 NGUYEN</dc:creator>
  <cp:lastModifiedBy>Administrator</cp:lastModifiedBy>
  <cp:revision>170</cp:revision>
  <dcterms:created xsi:type="dcterms:W3CDTF">2021-09-23T13:57:15Z</dcterms:created>
  <dcterms:modified xsi:type="dcterms:W3CDTF">2024-10-09T01:13:01Z</dcterms:modified>
</cp:coreProperties>
</file>