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58" r:id="rId5"/>
    <p:sldId id="260" r:id="rId6"/>
    <p:sldId id="269" r:id="rId7"/>
    <p:sldId id="261" r:id="rId8"/>
    <p:sldId id="279" r:id="rId9"/>
    <p:sldId id="280" r:id="rId10"/>
    <p:sldId id="263" r:id="rId11"/>
    <p:sldId id="281" r:id="rId12"/>
    <p:sldId id="282" r:id="rId13"/>
    <p:sldId id="266" r:id="rId14"/>
    <p:sldId id="283" r:id="rId15"/>
    <p:sldId id="284" r:id="rId16"/>
    <p:sldId id="285" r:id="rId17"/>
    <p:sldId id="291" r:id="rId18"/>
    <p:sldId id="286" r:id="rId19"/>
    <p:sldId id="287" r:id="rId20"/>
    <p:sldId id="295" r:id="rId21"/>
    <p:sldId id="294" r:id="rId22"/>
    <p:sldId id="271" r:id="rId23"/>
    <p:sldId id="289" r:id="rId24"/>
    <p:sldId id="273" r:id="rId25"/>
    <p:sldId id="290" r:id="rId26"/>
    <p:sldId id="276"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8" d="100"/>
          <a:sy n="68" d="100"/>
        </p:scale>
        <p:origin x="-51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00110"/>
          </a:xfrm>
          <a:prstGeom prst="rect">
            <a:avLst/>
          </a:prstGeom>
        </p:spPr>
        <p:txBody>
          <a:bodyPr wrap="square">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TIẾT 1 - BÀI </a:t>
            </a:r>
            <a:r>
              <a:rPr lang="en-US" sz="2000" b="1" dirty="0">
                <a:solidFill>
                  <a:srgbClr val="FF0000"/>
                </a:solidFill>
                <a:latin typeface="Times New Roman" panose="02020603050405020304" pitchFamily="18" charset="0"/>
                <a:cs typeface="Times New Roman" panose="02020603050405020304" pitchFamily="18" charset="0"/>
              </a:rPr>
              <a:t>1. </a:t>
            </a:r>
            <a:r>
              <a:rPr lang="en-US" sz="2000" b="1" dirty="0" smtClean="0">
                <a:solidFill>
                  <a:srgbClr val="FF0000"/>
                </a:solidFill>
                <a:latin typeface="Times New Roman" panose="02020603050405020304" pitchFamily="18" charset="0"/>
                <a:cs typeface="Times New Roman" panose="02020603050405020304" pitchFamily="18" charset="0"/>
              </a:rPr>
              <a:t>MỘT SỐ TIÊU </a:t>
            </a:r>
            <a:r>
              <a:rPr lang="en-US" sz="2000" b="1" dirty="0">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smtClean="0">
                <a:solidFill>
                  <a:srgbClr val="FF0000"/>
                </a:solidFill>
                <a:latin typeface="Times New Roman" panose="02020603050405020304" pitchFamily="18" charset="0"/>
                <a:cs typeface="Times New Roman" panose="02020603050405020304" pitchFamily="18" charset="0"/>
              </a:rPr>
              <a:t>1.</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a:t>
            </a:r>
            <a:r>
              <a:rPr lang="vi-VN" sz="2000" b="1" smtClean="0">
                <a:solidFill>
                  <a:srgbClr val="FF0000"/>
                </a:solidFill>
                <a:latin typeface="Times New Roman" panose="02020603050405020304" pitchFamily="18" charset="0"/>
                <a:cs typeface="Times New Roman" panose="02020603050405020304" pitchFamily="18" charset="0"/>
              </a:rPr>
              <a:t>b</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lớn gấp đôi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 Hình </a:t>
            </a:r>
            <a:r>
              <a:rPr lang="vi-VN" sz="2000" b="1" smtClean="0">
                <a:solidFill>
                  <a:srgbClr val="FF0000"/>
                </a:solidFill>
                <a:latin typeface="Times New Roman" panose="02020603050405020304" pitchFamily="18" charset="0"/>
                <a:cs typeface="Times New Roman" panose="02020603050405020304" pitchFamily="18" charset="0"/>
              </a:rPr>
              <a:t>c</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Hình d</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a:t>
            </a:r>
            <a:r>
              <a:rPr lang="en-US" sz="2000" b="1" smtClean="0">
                <a:solidFill>
                  <a:srgbClr val="FF0000"/>
                </a:solidFill>
                <a:latin typeface="Times New Roman" panose="02020603050405020304" pitchFamily="18" charset="0"/>
                <a:cs typeface="Times New Roman" panose="02020603050405020304" pitchFamily="18" charset="0"/>
              </a:rPr>
              <a:t>1/2</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Tỉ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lệ</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Một số loại nét vẽ thường dùng</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5608" y="1463378"/>
            <a:ext cx="3851294" cy="422751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57967" y="1940432"/>
            <a:ext cx="6686637" cy="4217771"/>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III. </a:t>
            </a:r>
            <a:r>
              <a:rPr lang="en-US" sz="2800" b="1" dirty="0" err="1" smtClean="0">
                <a:solidFill>
                  <a:srgbClr val="FF0000"/>
                </a:solidFill>
                <a:latin typeface="Times New Roman" panose="02020603050405020304" pitchFamily="18" charset="0"/>
                <a:cs typeface="Times New Roman" panose="02020603050405020304" pitchFamily="18" charset="0"/>
              </a:rPr>
              <a:t>Nét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vẽ</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TCVN8-24:2002</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00110"/>
          </a:xfrm>
          <a:prstGeom prst="rect">
            <a:avLst/>
          </a:prstGeom>
        </p:spPr>
        <p:txBody>
          <a:bodyPr wrap="square">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TIẾT 2 - BÀI </a:t>
            </a:r>
            <a:r>
              <a:rPr lang="en-US" sz="2000" b="1" dirty="0">
                <a:solidFill>
                  <a:srgbClr val="FF0000"/>
                </a:solidFill>
                <a:latin typeface="Times New Roman" panose="02020603050405020304" pitchFamily="18" charset="0"/>
                <a:cs typeface="Times New Roman" panose="02020603050405020304" pitchFamily="18" charset="0"/>
              </a:rPr>
              <a:t>1. </a:t>
            </a:r>
            <a:r>
              <a:rPr lang="en-US" sz="2000" b="1" dirty="0" smtClean="0">
                <a:solidFill>
                  <a:srgbClr val="FF0000"/>
                </a:solidFill>
                <a:latin typeface="Times New Roman" panose="02020603050405020304" pitchFamily="18" charset="0"/>
                <a:cs typeface="Times New Roman" panose="02020603050405020304" pitchFamily="18" charset="0"/>
              </a:rPr>
              <a:t>MỘT SỐ TIÊU </a:t>
            </a:r>
            <a:r>
              <a:rPr lang="en-US" sz="2000" b="1" dirty="0">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87161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287575" y="821094"/>
            <a:ext cx="6664940" cy="4832092"/>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IV</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Ghi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a:t>
            </a:r>
            <a:r>
              <a:rPr lang="en-US" sz="2800" b="1" dirty="0" err="1" smtClean="0">
                <a:solidFill>
                  <a:srgbClr val="FF0000"/>
                </a:solidFill>
                <a:latin typeface="Times New Roman" panose="02020603050405020304" pitchFamily="18" charset="0"/>
                <a:cs typeface="Times New Roman" panose="02020603050405020304" pitchFamily="18" charset="0"/>
              </a:rPr>
              <a: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thước</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bằng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nét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mảnh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mũi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ở 2 </a:t>
            </a: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a:t>
            </a:r>
          </a:p>
          <a:p>
            <a:pPr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bằng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nét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mảnh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vượt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2-4 mm.</a:t>
            </a:r>
          </a:p>
          <a:p>
            <a:pPr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lệ</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a:t>
            </a:r>
          </a:p>
          <a:p>
            <a:pPr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Dùng</a:t>
            </a:r>
            <a:r>
              <a:rPr lang="en-US" sz="2800" dirty="0">
                <a:solidFill>
                  <a:prstClr val="black"/>
                </a:solidFill>
                <a:latin typeface="Times New Roman" panose="02020603050405020304" pitchFamily="18" charset="0"/>
                <a:cs typeface="Times New Roman" panose="02020603050405020304" pitchFamily="18" charset="0"/>
              </a:rPr>
              <a:t> mm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Dùng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phút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giây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góc</a:t>
            </a:r>
            <a:r>
              <a:rPr lang="en-US" sz="2800" dirty="0">
                <a:solidFill>
                  <a:prstClr val="black"/>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404555" y="1296955"/>
            <a:ext cx="4568177" cy="4579723"/>
          </a:xfrm>
          <a:prstGeom prst="rect">
            <a:avLst/>
          </a:prstGeom>
        </p:spPr>
      </p:pic>
    </p:spTree>
    <p:extLst>
      <p:ext uri="{BB962C8B-B14F-4D97-AF65-F5344CB8AC3E}">
        <p14:creationId xmlns:p14="http://schemas.microsoft.com/office/powerpoint/2010/main" val="23916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287575" y="981317"/>
            <a:ext cx="6478328" cy="6093976"/>
          </a:xfrm>
          <a:prstGeom prst="rect">
            <a:avLst/>
          </a:prstGeom>
        </p:spPr>
        <p:txBody>
          <a:bodyPr wrap="square">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IV</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Ghi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k</a:t>
            </a:r>
            <a:r>
              <a:rPr lang="en-US" sz="2600" b="1" dirty="0" err="1" smtClean="0">
                <a:solidFill>
                  <a:srgbClr val="FF0000"/>
                </a:solidFill>
                <a:latin typeface="Times New Roman" panose="02020603050405020304" pitchFamily="18" charset="0"/>
                <a:cs typeface="Times New Roman" panose="02020603050405020304" pitchFamily="18" charset="0"/>
              </a:rPr>
              <a:t>ích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thước</a:t>
            </a:r>
            <a:endParaRPr lang="en-US" sz="2600" b="1" dirty="0">
              <a:solidFill>
                <a:srgbClr val="FF0000"/>
              </a:solidFill>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TCVN 7583-1:2006</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nét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mũi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ở 2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nét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2-4 mm.</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vẽ</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Dùng</a:t>
            </a:r>
            <a:r>
              <a:rPr lang="en-US" sz="2600" dirty="0">
                <a:latin typeface="Times New Roman" panose="02020603050405020304" pitchFamily="18" charset="0"/>
                <a:cs typeface="Times New Roman" panose="02020603050405020304" pitchFamily="18" charset="0"/>
              </a:rPr>
              <a:t> mm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phút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góc</a:t>
            </a:r>
            <a:r>
              <a:rPr lang="en-US" sz="2600"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404555" y="981317"/>
            <a:ext cx="4883019" cy="4895361"/>
          </a:xfrm>
          <a:prstGeom prst="rect">
            <a:avLst/>
          </a:prstGeom>
        </p:spPr>
      </p:pic>
    </p:spTree>
    <p:extLst>
      <p:ext uri="{BB962C8B-B14F-4D97-AF65-F5344CB8AC3E}">
        <p14:creationId xmlns:p14="http://schemas.microsoft.com/office/powerpoint/2010/main" val="23916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dirty="0">
                <a:solidFill>
                  <a:srgbClr val="0000FF"/>
                </a:solidFill>
                <a:latin typeface="Times New Roman" panose="02020603050405020304" pitchFamily="18" charset="0"/>
                <a:cs typeface="Times New Roman" panose="02020603050405020304" pitchFamily="18" charset="0"/>
              </a:rPr>
              <a:t>Trên Hình 1.6, người ta sử dụng các tiêu chuẩn về: </a:t>
            </a:r>
            <a:r>
              <a:rPr lang="vi-VN" sz="2800" b="1" dirty="0">
                <a:solidFill>
                  <a:srgbClr val="FF0000"/>
                </a:solidFill>
                <a:latin typeface="Times New Roman" panose="02020603050405020304" pitchFamily="18" charset="0"/>
                <a:cs typeface="Times New Roman" panose="02020603050405020304" pitchFamily="18" charset="0"/>
              </a:rPr>
              <a:t>tỉ lệ, nét vẽ, ghi kích thước.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1. Mỗi trường hợp ở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dưới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đây</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trình bày những thông tin gì của sản phẩm?</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606489" y="1240971"/>
            <a:ext cx="10923871" cy="4893810"/>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 </a:t>
            </a:r>
            <a:r>
              <a:rPr lang="vi-VN" sz="2800" b="1" smtClean="0">
                <a:latin typeface="Times New Roman" panose="02020603050405020304" pitchFamily="18" charset="0"/>
                <a:cs typeface="Times New Roman" panose="02020603050405020304" pitchFamily="18" charset="0"/>
              </a:rPr>
              <a:t>trình </a:t>
            </a:r>
            <a:r>
              <a:rPr lang="vi-VN" sz="2800" b="1">
                <a:latin typeface="Times New Roman" panose="02020603050405020304" pitchFamily="18" charset="0"/>
                <a:cs typeface="Times New Roman" panose="02020603050405020304" pitchFamily="18" charset="0"/>
              </a:rPr>
              <a:t>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4401205"/>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1. - </a:t>
            </a:r>
            <a:r>
              <a:rPr lang="vi-VN" sz="2800" b="1" dirty="0" smtClean="0">
                <a:solidFill>
                  <a:srgbClr val="FF0000"/>
                </a:solidFill>
                <a:latin typeface="Times New Roman" panose="02020603050405020304" pitchFamily="18" charset="0"/>
                <a:cs typeface="Times New Roman" panose="02020603050405020304" pitchFamily="18" charset="0"/>
              </a:rPr>
              <a:t>Hình.a </a:t>
            </a:r>
            <a:r>
              <a:rPr lang="vi-VN" sz="2800" b="1" dirty="0">
                <a:solidFill>
                  <a:srgbClr val="FF0000"/>
                </a:solidFill>
                <a:latin typeface="Times New Roman" panose="02020603050405020304" pitchFamily="18" charset="0"/>
                <a:cs typeface="Times New Roman" panose="02020603050405020304" pitchFamily="18" charset="0"/>
              </a:rPr>
              <a:t>trình bày mặt bằng tầng 1 của ngôi nhà gồm có: phòng ngủ, phòng ăn, phòng khách, bếp, nhà vệ sinh cùng với kích thước từng khu vực.</a:t>
            </a:r>
          </a:p>
          <a:p>
            <a:r>
              <a:rPr lang="vi-VN" sz="2800" b="1" dirty="0">
                <a:solidFill>
                  <a:srgbClr val="FF0000"/>
                </a:solidFill>
                <a:latin typeface="Times New Roman" panose="02020603050405020304" pitchFamily="18" charset="0"/>
                <a:cs typeface="Times New Roman" panose="02020603050405020304" pitchFamily="18" charset="0"/>
              </a:rPr>
              <a:t>- Hình </a:t>
            </a:r>
            <a:r>
              <a:rPr lang="vi-VN" sz="2800" b="1" dirty="0" smtClean="0">
                <a:solidFill>
                  <a:srgbClr val="FF0000"/>
                </a:solidFill>
                <a:latin typeface="Times New Roman" panose="02020603050405020304" pitchFamily="18" charset="0"/>
                <a:cs typeface="Times New Roman" panose="02020603050405020304" pitchFamily="18" charset="0"/>
              </a:rPr>
              <a:t>b </a:t>
            </a:r>
            <a:r>
              <a:rPr lang="vi-VN" sz="2800" b="1" dirty="0">
                <a:solidFill>
                  <a:srgbClr val="FF0000"/>
                </a:solidFill>
                <a:latin typeface="Times New Roman" panose="02020603050405020304" pitchFamily="18" charset="0"/>
                <a:cs typeface="Times New Roman" panose="02020603050405020304" pitchFamily="18" charset="0"/>
              </a:rPr>
              <a:t>trình bày sơ đồ mạch điện chiếu sáng có 3 bóng đèn, khóa điện, nguồn điện</a:t>
            </a:r>
            <a:r>
              <a:rPr lang="vi-VN"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8252" y="1060264"/>
            <a:ext cx="6755364" cy="4657403"/>
          </a:xfrm>
          <a:prstGeom prst="rect">
            <a:avLst/>
          </a:prstGeom>
        </p:spPr>
      </p:pic>
      <p:sp>
        <p:nvSpPr>
          <p:cNvPr id="6" name="TextBox 5"/>
          <p:cNvSpPr txBox="1"/>
          <p:nvPr/>
        </p:nvSpPr>
        <p:spPr>
          <a:xfrm>
            <a:off x="7439342" y="4771430"/>
            <a:ext cx="4223354" cy="2092881"/>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a:p>
            <a:endParaRPr lang="en-US" dirty="0"/>
          </a:p>
        </p:txBody>
      </p:sp>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tắc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Nam(TCVN)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1815882"/>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Khổ</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giấy</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TCVN 7285:2003</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A0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A4</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215</TotalTime>
  <Words>1898</Words>
  <Application>Microsoft Office PowerPoint</Application>
  <PresentationFormat>Custom</PresentationFormat>
  <Paragraphs>107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26</cp:revision>
  <dcterms:created xsi:type="dcterms:W3CDTF">2023-06-21T22:05:51Z</dcterms:created>
  <dcterms:modified xsi:type="dcterms:W3CDTF">2023-09-13T14:11:25Z</dcterms:modified>
</cp:coreProperties>
</file>