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85" r:id="rId4"/>
    <p:sldId id="389" r:id="rId5"/>
    <p:sldId id="391" r:id="rId6"/>
    <p:sldId id="403" r:id="rId7"/>
    <p:sldId id="326" r:id="rId8"/>
    <p:sldId id="390" r:id="rId9"/>
    <p:sldId id="407" r:id="rId10"/>
    <p:sldId id="402" r:id="rId11"/>
    <p:sldId id="392" r:id="rId12"/>
    <p:sldId id="404" r:id="rId13"/>
    <p:sldId id="406" r:id="rId14"/>
    <p:sldId id="405" r:id="rId15"/>
    <p:sldId id="395" r:id="rId16"/>
    <p:sldId id="396" r:id="rId17"/>
    <p:sldId id="399" r:id="rId18"/>
    <p:sldId id="400" r:id="rId19"/>
    <p:sldId id="383" r:id="rId20"/>
    <p:sldId id="4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5" d="100"/>
          <a:sy n="75" d="100"/>
        </p:scale>
        <p:origin x="-2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002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685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61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531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89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56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88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589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13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639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957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56545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327" y="126687"/>
            <a:ext cx="12030890" cy="707886"/>
          </a:xfrm>
          <a:prstGeom prst="rect">
            <a:avLst/>
          </a:prstGeom>
          <a:solidFill>
            <a:srgbClr val="FFFF00"/>
          </a:solidFill>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TIẾT 32. BÀI </a:t>
            </a:r>
            <a:r>
              <a:rPr lang="en-US" sz="4000" b="1" dirty="0">
                <a:solidFill>
                  <a:srgbClr val="FF0000"/>
                </a:solidFill>
                <a:latin typeface="Times New Roman" panose="02020603050405020304" pitchFamily="18" charset="0"/>
                <a:cs typeface="Times New Roman" panose="02020603050405020304" pitchFamily="18" charset="0"/>
              </a:rPr>
              <a:t>14. KHÁI QUÁT VỀ  MẠCH ĐIỆN</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758083" y="2075544"/>
            <a:ext cx="5653453" cy="402481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602483"/>
            <a:ext cx="11896531" cy="523220"/>
          </a:xfrm>
          <a:prstGeom prst="rect">
            <a:avLst/>
          </a:prstGeom>
        </p:spPr>
        <p:txBody>
          <a:bodyPr wrap="square">
            <a:spAutoFit/>
          </a:bodyPr>
          <a:lstStyle/>
          <a:p>
            <a:pPr algn="ctr"/>
            <a:r>
              <a:rPr lang="vi-VN"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Quan sát hình 14.</a:t>
            </a:r>
            <a:r>
              <a:rPr lang="en-US" sz="2800" b="1" dirty="0">
                <a:latin typeface="Times New Roman" panose="02020603050405020304" pitchFamily="18" charset="0"/>
                <a:cs typeface="Times New Roman" panose="02020603050405020304" pitchFamily="18" charset="0"/>
              </a:rPr>
              <a:t>4</a:t>
            </a:r>
            <a:r>
              <a:rPr lang="vi-VN" sz="2800" b="1" dirty="0">
                <a:latin typeface="Times New Roman" panose="02020603050405020304" pitchFamily="18" charset="0"/>
                <a:cs typeface="Times New Roman" panose="02020603050405020304" pitchFamily="18" charset="0"/>
              </a:rPr>
              <a:t>. Mô tả sơ đồ cấu trúc chung của mạch 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vi-VN"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295469" y="267088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sp>
        <p:nvSpPr>
          <p:cNvPr id="11" name="Rounded Rectangle 10"/>
          <p:cNvSpPr/>
          <p:nvPr/>
        </p:nvSpPr>
        <p:spPr>
          <a:xfrm>
            <a:off x="3749350" y="2671505"/>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Cảm biến, bộ phận xử lý điều khiển</a:t>
            </a:r>
          </a:p>
        </p:txBody>
      </p:sp>
      <p:sp>
        <p:nvSpPr>
          <p:cNvPr id="12" name="Rounded Rectangle 11"/>
          <p:cNvSpPr/>
          <p:nvPr/>
        </p:nvSpPr>
        <p:spPr>
          <a:xfrm>
            <a:off x="9523445" y="2663187"/>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215950" y="3254050"/>
            <a:ext cx="533400" cy="6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59112" y="3246349"/>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42502" y="4404360"/>
            <a:ext cx="8055369" cy="461665"/>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14.4.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giản</a:t>
            </a:r>
            <a:endParaRPr lang="en-US" sz="2400" i="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84B9A731-E49D-4B20-B9E2-516D905F3E65}"/>
              </a:ext>
            </a:extLst>
          </p:cNvPr>
          <p:cNvSpPr/>
          <p:nvPr/>
        </p:nvSpPr>
        <p:spPr>
          <a:xfrm>
            <a:off x="447869" y="169923"/>
            <a:ext cx="11896531" cy="64633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II. Mạch điện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khiển</a:t>
            </a:r>
            <a:r>
              <a:rPr lang="vi-VN"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1566" y="1597761"/>
            <a:ext cx="2930434" cy="3108543"/>
          </a:xfrm>
          <a:prstGeom prst="rect">
            <a:avLst/>
          </a:prstGeom>
        </p:spPr>
        <p:txBody>
          <a:bodyPr wrap="square">
            <a:spAutoFit/>
          </a:bodyPr>
          <a:lstStyle/>
          <a:p>
            <a:pPr algn="ctr"/>
            <a:r>
              <a:rPr lang="vi-VN" sz="2800" b="1" dirty="0">
                <a:latin typeface="Times New Roman" panose="02020603050405020304" pitchFamily="18" charset="0"/>
                <a:cs typeface="Times New Roman" panose="02020603050405020304" pitchFamily="18" charset="0"/>
              </a:rPr>
              <a:t>Quan sát Hình 14.5 và cho biết:</a:t>
            </a:r>
          </a:p>
          <a:p>
            <a:pPr algn="ctr"/>
            <a:endParaRPr lang="vi-VN" sz="2800" b="1" dirty="0">
              <a:latin typeface="Times New Roman" panose="02020603050405020304" pitchFamily="18" charset="0"/>
              <a:cs typeface="Times New Roman" panose="02020603050405020304" pitchFamily="18" charset="0"/>
            </a:endParaRPr>
          </a:p>
          <a:p>
            <a:pPr algn="ctr"/>
            <a:r>
              <a:rPr lang="vi-VN" sz="2800" b="1" dirty="0">
                <a:latin typeface="Times New Roman" panose="02020603050405020304" pitchFamily="18" charset="0"/>
                <a:cs typeface="Times New Roman" panose="02020603050405020304" pitchFamily="18" charset="0"/>
              </a:rPr>
              <a:t>1. Ứng dụng của mỗi mạch điện điều khiển.</a:t>
            </a:r>
          </a:p>
          <a:p>
            <a:pPr algn="ctr"/>
            <a:endParaRPr lang="vi-VN"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16914" y="6488668"/>
            <a:ext cx="6542842" cy="369332"/>
          </a:xfrm>
          <a:prstGeom prst="rect">
            <a:avLst/>
          </a:prstGeom>
          <a:noFill/>
        </p:spPr>
        <p:txBody>
          <a:bodyPr wrap="square" rtlCol="0">
            <a:spAutoFit/>
          </a:bodyPr>
          <a:lstStyle/>
          <a:p>
            <a:r>
              <a:rPr lang="en-US" b="1" i="1" dirty="0" err="1">
                <a:latin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cs typeface="Times New Roman" panose="02020603050405020304" pitchFamily="18" charset="0"/>
              </a:rPr>
              <a:t> 14.5. </a:t>
            </a:r>
            <a:r>
              <a:rPr lang="en-US" b="1" i="1" dirty="0" err="1">
                <a:latin typeface="Times New Roman" panose="02020603050405020304" pitchFamily="18" charset="0"/>
                <a:cs typeface="Times New Roman" panose="02020603050405020304" pitchFamily="18" charset="0"/>
              </a:rPr>
              <a:t>Một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điều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khiển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ứng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thực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tế</a:t>
            </a:r>
            <a:endParaRPr lang="en-US" b="1" i="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8212" r="10842"/>
          <a:stretch/>
        </p:blipFill>
        <p:spPr>
          <a:xfrm>
            <a:off x="-1" y="21400"/>
            <a:ext cx="9093615" cy="6261266"/>
          </a:xfrm>
          <a:prstGeom prst="rect">
            <a:avLst/>
          </a:prstGeom>
        </p:spPr>
      </p:pic>
      <p:sp>
        <p:nvSpPr>
          <p:cNvPr id="8" name="TextBox 7">
            <a:extLst>
              <a:ext uri="{FF2B5EF4-FFF2-40B4-BE49-F238E27FC236}">
                <a16:creationId xmlns="" xmlns:a16="http://schemas.microsoft.com/office/drawing/2014/main" id="{45AC5CC9-FBC9-49EC-94A2-EA3604543ABE}"/>
              </a:ext>
            </a:extLst>
          </p:cNvPr>
          <p:cNvSpPr txBox="1"/>
          <p:nvPr/>
        </p:nvSpPr>
        <p:spPr>
          <a:xfrm>
            <a:off x="1059180" y="3059668"/>
            <a:ext cx="2324100"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báo cháy</a:t>
            </a:r>
          </a:p>
        </p:txBody>
      </p:sp>
      <p:sp>
        <p:nvSpPr>
          <p:cNvPr id="9" name="TextBox 8">
            <a:extLst>
              <a:ext uri="{FF2B5EF4-FFF2-40B4-BE49-F238E27FC236}">
                <a16:creationId xmlns="" xmlns:a16="http://schemas.microsoft.com/office/drawing/2014/main" id="{4AD60645-1252-4810-B1FC-4B5B933E1960}"/>
              </a:ext>
            </a:extLst>
          </p:cNvPr>
          <p:cNvSpPr txBox="1"/>
          <p:nvPr/>
        </p:nvSpPr>
        <p:spPr>
          <a:xfrm>
            <a:off x="6019802" y="3128583"/>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tưới nước tự động</a:t>
            </a:r>
          </a:p>
        </p:txBody>
      </p:sp>
      <p:sp>
        <p:nvSpPr>
          <p:cNvPr id="10" name="TextBox 9">
            <a:extLst>
              <a:ext uri="{FF2B5EF4-FFF2-40B4-BE49-F238E27FC236}">
                <a16:creationId xmlns="" xmlns:a16="http://schemas.microsoft.com/office/drawing/2014/main" id="{55E8D385-6E29-46D5-B51C-2436381789FD}"/>
              </a:ext>
            </a:extLst>
          </p:cNvPr>
          <p:cNvSpPr txBox="1"/>
          <p:nvPr/>
        </p:nvSpPr>
        <p:spPr>
          <a:xfrm>
            <a:off x="2910842" y="6097936"/>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chống trộm</a:t>
            </a:r>
          </a:p>
        </p:txBody>
      </p:sp>
    </p:spTree>
    <p:extLst>
      <p:ext uri="{BB962C8B-B14F-4D97-AF65-F5344CB8AC3E}">
        <p14:creationId xmlns:p14="http://schemas.microsoft.com/office/powerpoint/2010/main" val="7770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84720" y="916156"/>
            <a:ext cx="4876800" cy="5201424"/>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2.</a:t>
            </a:r>
          </a:p>
          <a:p>
            <a:pPr algn="just"/>
            <a:r>
              <a:rPr lang="vi-VN" sz="2400" b="1" dirty="0">
                <a:latin typeface="Times New Roman" panose="02020603050405020304" pitchFamily="18" charset="0"/>
                <a:cs typeface="Times New Roman" panose="02020603050405020304" pitchFamily="18" charset="0"/>
              </a:rPr>
              <a:t>a.</a:t>
            </a:r>
          </a:p>
          <a:p>
            <a:pPr algn="just"/>
            <a:r>
              <a:rPr lang="vi-VN" sz="2400" b="1" dirty="0">
                <a:solidFill>
                  <a:srgbClr val="FF0000"/>
                </a:solidFill>
                <a:latin typeface="Times New Roman" panose="02020603050405020304" pitchFamily="18" charset="0"/>
                <a:cs typeface="Times New Roman" panose="02020603050405020304" pitchFamily="18" charset="0"/>
              </a:rPr>
              <a:t>- Nguồn điện: </a:t>
            </a:r>
            <a:r>
              <a:rPr lang="vi-VN" sz="2400" b="1" dirty="0">
                <a:latin typeface="Times New Roman" panose="02020603050405020304" pitchFamily="18" charset="0"/>
                <a:cs typeface="Times New Roman" panose="02020603050405020304" pitchFamily="18" charset="0"/>
              </a:rPr>
              <a:t>cung cấp năng lượng điện cho mạch hoạt động</a:t>
            </a:r>
          </a:p>
          <a:p>
            <a:pPr algn="just"/>
            <a:r>
              <a:rPr lang="vi-VN" sz="2400" b="1" dirty="0">
                <a:solidFill>
                  <a:srgbClr val="FF0000"/>
                </a:solidFill>
                <a:latin typeface="Times New Roman" panose="02020603050405020304" pitchFamily="18" charset="0"/>
                <a:cs typeface="Times New Roman" panose="02020603050405020304" pitchFamily="18" charset="0"/>
              </a:rPr>
              <a:t>- Cảm biến khói: </a:t>
            </a:r>
            <a:r>
              <a:rPr lang="vi-VN" sz="2400" b="1" dirty="0">
                <a:latin typeface="Times New Roman" panose="02020603050405020304" pitchFamily="18" charset="0"/>
                <a:cs typeface="Times New Roman" panose="02020603050405020304" pitchFamily="18" charset="0"/>
              </a:rPr>
              <a:t>có nhiệm vụ cảm nhận và biến đổi lượng khói nhận được thành tín hiệu điện.</a:t>
            </a:r>
          </a:p>
          <a:p>
            <a:pPr algn="just"/>
            <a:r>
              <a:rPr lang="vi-VN" sz="2400" b="1" dirty="0">
                <a:solidFill>
                  <a:srgbClr val="FF0000"/>
                </a:solidFill>
                <a:latin typeface="Times New Roman" panose="02020603050405020304" pitchFamily="18" charset="0"/>
                <a:cs typeface="Times New Roman" panose="02020603050405020304" pitchFamily="18" charset="0"/>
              </a:rPr>
              <a:t>- Bộ phận xử lý và điều khiển: </a:t>
            </a:r>
            <a:r>
              <a:rPr lang="vi-VN" sz="2400" b="1" dirty="0">
                <a:latin typeface="Times New Roman" panose="02020603050405020304" pitchFamily="18" charset="0"/>
                <a:cs typeface="Times New Roman" panose="02020603050405020304" pitchFamily="18" charset="0"/>
              </a:rPr>
              <a:t>tiếp nhận và xử lý hiệu điện từ cảm biến thành tín hiệu điều khiển tới cói và đèn chớp.</a:t>
            </a:r>
          </a:p>
          <a:p>
            <a:pPr algn="just"/>
            <a:r>
              <a:rPr lang="vi-VN" sz="2400" b="1" dirty="0">
                <a:solidFill>
                  <a:srgbClr val="FF0000"/>
                </a:solidFill>
                <a:latin typeface="Times New Roman" panose="02020603050405020304" pitchFamily="18" charset="0"/>
                <a:cs typeface="Times New Roman" panose="02020603050405020304" pitchFamily="18" charset="0"/>
              </a:rPr>
              <a:t>- Đối tượng điều khiển: </a:t>
            </a:r>
            <a:r>
              <a:rPr lang="vi-VN" sz="2400" b="1" dirty="0">
                <a:latin typeface="Times New Roman" panose="02020603050405020304" pitchFamily="18" charset="0"/>
                <a:cs typeface="Times New Roman" panose="02020603050405020304" pitchFamily="18" charset="0"/>
              </a:rPr>
              <a:t>Còi và đèn chớp</a:t>
            </a:r>
          </a:p>
          <a:p>
            <a:pPr algn="just"/>
            <a:endParaRPr lang="vi-VN"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699FA3A-9F11-4631-807A-AB783097A864}"/>
              </a:ext>
            </a:extLst>
          </p:cNvPr>
          <p:cNvSpPr txBox="1"/>
          <p:nvPr/>
        </p:nvSpPr>
        <p:spPr>
          <a:xfrm>
            <a:off x="922020" y="94089"/>
            <a:ext cx="10995660" cy="461665"/>
          </a:xfrm>
          <a:prstGeom prst="rect">
            <a:avLst/>
          </a:prstGeom>
          <a:noFill/>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grpSp>
        <p:nvGrpSpPr>
          <p:cNvPr id="7" name="Group 6">
            <a:extLst>
              <a:ext uri="{FF2B5EF4-FFF2-40B4-BE49-F238E27FC236}">
                <a16:creationId xmlns="" xmlns:a16="http://schemas.microsoft.com/office/drawing/2014/main" id="{AB34544F-DC37-4126-9293-0840ED1746A5}"/>
              </a:ext>
            </a:extLst>
          </p:cNvPr>
          <p:cNvGrpSpPr/>
          <p:nvPr/>
        </p:nvGrpSpPr>
        <p:grpSpPr>
          <a:xfrm>
            <a:off x="0" y="920560"/>
            <a:ext cx="6461760" cy="5433566"/>
            <a:chOff x="0" y="920560"/>
            <a:chExt cx="6461760" cy="5433566"/>
          </a:xfrm>
        </p:grpSpPr>
        <p:pic>
          <p:nvPicPr>
            <p:cNvPr id="3" name="Picture 2">
              <a:extLst>
                <a:ext uri="{FF2B5EF4-FFF2-40B4-BE49-F238E27FC236}">
                  <a16:creationId xmlns="" xmlns:a16="http://schemas.microsoft.com/office/drawing/2014/main" id="{C7372A5A-49BF-47AD-95CA-CA4FA1E3A42D}"/>
                </a:ext>
              </a:extLst>
            </p:cNvPr>
            <p:cNvPicPr>
              <a:picLocks noChangeAspect="1"/>
            </p:cNvPicPr>
            <p:nvPr/>
          </p:nvPicPr>
          <p:blipFill rotWithShape="1">
            <a:blip r:embed="rId2"/>
            <a:srcRect l="8212" r="47021" b="45576"/>
            <a:stretch/>
          </p:blipFill>
          <p:spPr>
            <a:xfrm>
              <a:off x="0" y="920560"/>
              <a:ext cx="6461760" cy="5023040"/>
            </a:xfrm>
            <a:prstGeom prst="rect">
              <a:avLst/>
            </a:prstGeom>
          </p:spPr>
        </p:pic>
        <p:sp>
          <p:nvSpPr>
            <p:cNvPr id="6" name="TextBox 5">
              <a:extLst>
                <a:ext uri="{FF2B5EF4-FFF2-40B4-BE49-F238E27FC236}">
                  <a16:creationId xmlns="" xmlns:a16="http://schemas.microsoft.com/office/drawing/2014/main" id="{324909E8-7431-478C-B8E5-67E8C82C5867}"/>
                </a:ext>
              </a:extLst>
            </p:cNvPr>
            <p:cNvSpPr txBox="1"/>
            <p:nvPr/>
          </p:nvSpPr>
          <p:spPr>
            <a:xfrm>
              <a:off x="1897380" y="5984794"/>
              <a:ext cx="2324100"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báo cháy</a:t>
              </a:r>
            </a:p>
          </p:txBody>
        </p:sp>
      </p:grpSp>
    </p:spTree>
    <p:extLst>
      <p:ext uri="{BB962C8B-B14F-4D97-AF65-F5344CB8AC3E}">
        <p14:creationId xmlns:p14="http://schemas.microsoft.com/office/powerpoint/2010/main" val="17294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5760" y="458956"/>
            <a:ext cx="3810000" cy="6001643"/>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2.</a:t>
            </a:r>
          </a:p>
          <a:p>
            <a:pPr algn="just"/>
            <a:r>
              <a:rPr lang="vi-VN" sz="2400" b="1" dirty="0">
                <a:latin typeface="Times New Roman" panose="02020603050405020304" pitchFamily="18" charset="0"/>
                <a:cs typeface="Times New Roman" panose="02020603050405020304" pitchFamily="18" charset="0"/>
              </a:rPr>
              <a:t>b.</a:t>
            </a:r>
          </a:p>
          <a:p>
            <a:r>
              <a:rPr lang="vi-VN" sz="2400" b="1" dirty="0">
                <a:solidFill>
                  <a:srgbClr val="FF0000"/>
                </a:solidFill>
                <a:latin typeface="Times New Roman" panose="02020603050405020304" pitchFamily="18" charset="0"/>
                <a:cs typeface="Times New Roman" panose="02020603050405020304" pitchFamily="18" charset="0"/>
              </a:rPr>
              <a:t>- Nguồn điện: </a:t>
            </a:r>
            <a:r>
              <a:rPr lang="vi-VN" sz="2400" b="1" dirty="0">
                <a:latin typeface="Times New Roman" panose="02020603050405020304" pitchFamily="18" charset="0"/>
                <a:cs typeface="Times New Roman" panose="02020603050405020304" pitchFamily="18" charset="0"/>
              </a:rPr>
              <a:t>cung cấp năng lượng điện cho mạch hoạt động</a:t>
            </a:r>
          </a:p>
          <a:p>
            <a:r>
              <a:rPr lang="vi-VN" sz="2400" b="1" dirty="0">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Cảm biến độ </a:t>
            </a:r>
            <a:r>
              <a:rPr lang="vi-VN" sz="2400" b="1" dirty="0" smtClean="0">
                <a:solidFill>
                  <a:srgbClr val="FF0000"/>
                </a:solidFill>
                <a:latin typeface="Times New Roman" panose="02020603050405020304" pitchFamily="18" charset="0"/>
                <a:cs typeface="Times New Roman" panose="02020603050405020304" pitchFamily="18" charset="0"/>
              </a:rPr>
              <a:t>ẩm</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có nhiệm vụ cảm nhận và biến đổi độ ẩm nhận được thành tín hiệu điện.</a:t>
            </a:r>
          </a:p>
          <a:p>
            <a:pPr algn="just"/>
            <a:r>
              <a:rPr lang="vi-VN" sz="2400" b="1" dirty="0">
                <a:solidFill>
                  <a:srgbClr val="FF0000"/>
                </a:solidFill>
                <a:latin typeface="Times New Roman" panose="02020603050405020304" pitchFamily="18" charset="0"/>
                <a:cs typeface="Times New Roman" panose="02020603050405020304" pitchFamily="18" charset="0"/>
              </a:rPr>
              <a:t>- Bộ phận xử lý và điều khiển: </a:t>
            </a:r>
            <a:r>
              <a:rPr lang="vi-VN" sz="2400" b="1" dirty="0">
                <a:latin typeface="Times New Roman" panose="02020603050405020304" pitchFamily="18" charset="0"/>
                <a:cs typeface="Times New Roman" panose="02020603050405020304" pitchFamily="18" charset="0"/>
              </a:rPr>
              <a:t>tiếp nhận và xử lý hiệu điện từ cảm biến thành tín hiệu điều khiển tới máy bơm.</a:t>
            </a:r>
          </a:p>
          <a:p>
            <a:pPr algn="just"/>
            <a:r>
              <a:rPr lang="vi-VN" sz="2400" b="1" dirty="0">
                <a:solidFill>
                  <a:srgbClr val="FF0000"/>
                </a:solidFill>
                <a:latin typeface="Times New Roman" panose="02020603050405020304" pitchFamily="18" charset="0"/>
                <a:cs typeface="Times New Roman" panose="02020603050405020304" pitchFamily="18" charset="0"/>
              </a:rPr>
              <a:t>- Đối tượng điều khiển: </a:t>
            </a:r>
            <a:r>
              <a:rPr lang="vi-VN" sz="2400" b="1" dirty="0">
                <a:latin typeface="Times New Roman" panose="02020603050405020304" pitchFamily="18" charset="0"/>
                <a:cs typeface="Times New Roman" panose="02020603050405020304" pitchFamily="18" charset="0"/>
              </a:rPr>
              <a:t>Máy bơm</a:t>
            </a:r>
          </a:p>
        </p:txBody>
      </p:sp>
      <p:grpSp>
        <p:nvGrpSpPr>
          <p:cNvPr id="2" name="Group 1">
            <a:extLst>
              <a:ext uri="{FF2B5EF4-FFF2-40B4-BE49-F238E27FC236}">
                <a16:creationId xmlns="" xmlns:a16="http://schemas.microsoft.com/office/drawing/2014/main" id="{D193628E-5603-432D-A482-9E9DCA2F10F8}"/>
              </a:ext>
            </a:extLst>
          </p:cNvPr>
          <p:cNvGrpSpPr/>
          <p:nvPr/>
        </p:nvGrpSpPr>
        <p:grpSpPr>
          <a:xfrm>
            <a:off x="396240" y="458956"/>
            <a:ext cx="7086600" cy="6186310"/>
            <a:chOff x="396240" y="458956"/>
            <a:chExt cx="7086600" cy="6186310"/>
          </a:xfrm>
        </p:grpSpPr>
        <p:pic>
          <p:nvPicPr>
            <p:cNvPr id="3" name="Picture 2">
              <a:extLst>
                <a:ext uri="{FF2B5EF4-FFF2-40B4-BE49-F238E27FC236}">
                  <a16:creationId xmlns="" xmlns:a16="http://schemas.microsoft.com/office/drawing/2014/main" id="{D62C735E-7715-4B70-89A3-848E461F4B2A}"/>
                </a:ext>
              </a:extLst>
            </p:cNvPr>
            <p:cNvPicPr>
              <a:picLocks noChangeAspect="1"/>
            </p:cNvPicPr>
            <p:nvPr/>
          </p:nvPicPr>
          <p:blipFill rotWithShape="1">
            <a:blip r:embed="rId2"/>
            <a:srcRect l="52300" r="10842" b="45576"/>
            <a:stretch/>
          </p:blipFill>
          <p:spPr>
            <a:xfrm>
              <a:off x="396240" y="458956"/>
              <a:ext cx="7086600" cy="5832057"/>
            </a:xfrm>
            <a:prstGeom prst="rect">
              <a:avLst/>
            </a:prstGeom>
          </p:spPr>
        </p:pic>
        <p:sp>
          <p:nvSpPr>
            <p:cNvPr id="5" name="TextBox 4">
              <a:extLst>
                <a:ext uri="{FF2B5EF4-FFF2-40B4-BE49-F238E27FC236}">
                  <a16:creationId xmlns="" xmlns:a16="http://schemas.microsoft.com/office/drawing/2014/main" id="{BF025CF2-4C1A-4B2E-A0D8-E57D0ED02CF3}"/>
                </a:ext>
              </a:extLst>
            </p:cNvPr>
            <p:cNvSpPr txBox="1"/>
            <p:nvPr/>
          </p:nvSpPr>
          <p:spPr>
            <a:xfrm>
              <a:off x="2520743" y="6275934"/>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tưới nước tự động</a:t>
              </a:r>
            </a:p>
          </p:txBody>
        </p:sp>
      </p:grpSp>
    </p:spTree>
    <p:extLst>
      <p:ext uri="{BB962C8B-B14F-4D97-AF65-F5344CB8AC3E}">
        <p14:creationId xmlns:p14="http://schemas.microsoft.com/office/powerpoint/2010/main" val="347149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66760" y="458956"/>
            <a:ext cx="3429000" cy="6370975"/>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2.</a:t>
            </a:r>
          </a:p>
          <a:p>
            <a:r>
              <a:rPr lang="vi-VN" sz="2400" b="1" dirty="0">
                <a:solidFill>
                  <a:srgbClr val="FF0000"/>
                </a:solidFill>
                <a:latin typeface="Times New Roman" panose="02020603050405020304" pitchFamily="18" charset="0"/>
                <a:cs typeface="Times New Roman" panose="02020603050405020304" pitchFamily="18" charset="0"/>
              </a:rPr>
              <a:t>c. - Nguồn điện: </a:t>
            </a:r>
            <a:r>
              <a:rPr lang="vi-VN" sz="2400" b="1" dirty="0">
                <a:latin typeface="Times New Roman" panose="02020603050405020304" pitchFamily="18" charset="0"/>
                <a:cs typeface="Times New Roman" panose="02020603050405020304" pitchFamily="18" charset="0"/>
              </a:rPr>
              <a:t>cung cấp năng lượng điện cho mạch hoạt động</a:t>
            </a:r>
          </a:p>
          <a:p>
            <a:pPr algn="just"/>
            <a:r>
              <a:rPr lang="vi-VN" sz="2400" b="1" dirty="0">
                <a:solidFill>
                  <a:srgbClr val="FF0000"/>
                </a:solidFill>
                <a:latin typeface="Times New Roman" panose="02020603050405020304" pitchFamily="18" charset="0"/>
                <a:cs typeface="Times New Roman" panose="02020603050405020304" pitchFamily="18" charset="0"/>
              </a:rPr>
              <a:t>- Cảm biến tiệm cậm: </a:t>
            </a:r>
            <a:r>
              <a:rPr lang="vi-VN" sz="2400" b="1" dirty="0">
                <a:latin typeface="Times New Roman" panose="02020603050405020304" pitchFamily="18" charset="0"/>
                <a:cs typeface="Times New Roman" panose="02020603050405020304" pitchFamily="18" charset="0"/>
              </a:rPr>
              <a:t>có nhiệm vụ cảm nhận và biến đổi hoạt động đột nhập của người lạ nhận được thành tín hiệu điện.</a:t>
            </a:r>
          </a:p>
          <a:p>
            <a:pPr algn="just"/>
            <a:r>
              <a:rPr lang="vi-VN" sz="2400" b="1" dirty="0">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Bộ phận xử lý và điều khiển</a:t>
            </a:r>
            <a:r>
              <a:rPr lang="vi-VN" sz="2400" b="1" dirty="0">
                <a:latin typeface="Times New Roman" panose="02020603050405020304" pitchFamily="18" charset="0"/>
                <a:cs typeface="Times New Roman" panose="02020603050405020304" pitchFamily="18" charset="0"/>
              </a:rPr>
              <a:t>: tiếp nhận và xử lý hiệu điện từ cảm biến thành tín hiệu điều khiển tới cói báo.</a:t>
            </a:r>
          </a:p>
          <a:p>
            <a:pPr algn="just"/>
            <a:r>
              <a:rPr lang="vi-VN" sz="2400" b="1" dirty="0">
                <a:solidFill>
                  <a:srgbClr val="FF0000"/>
                </a:solidFill>
                <a:latin typeface="Times New Roman" panose="02020603050405020304" pitchFamily="18" charset="0"/>
                <a:cs typeface="Times New Roman" panose="02020603050405020304" pitchFamily="18" charset="0"/>
              </a:rPr>
              <a:t>- Đối tượng điều khiển: </a:t>
            </a:r>
            <a:r>
              <a:rPr lang="vi-VN" sz="2400" b="1" dirty="0">
                <a:latin typeface="Times New Roman" panose="02020603050405020304" pitchFamily="18" charset="0"/>
                <a:cs typeface="Times New Roman" panose="02020603050405020304" pitchFamily="18" charset="0"/>
              </a:rPr>
              <a:t>Còi báo</a:t>
            </a:r>
          </a:p>
        </p:txBody>
      </p:sp>
      <p:grpSp>
        <p:nvGrpSpPr>
          <p:cNvPr id="2" name="Group 1">
            <a:extLst>
              <a:ext uri="{FF2B5EF4-FFF2-40B4-BE49-F238E27FC236}">
                <a16:creationId xmlns="" xmlns:a16="http://schemas.microsoft.com/office/drawing/2014/main" id="{EE4A63EF-F640-4EAF-85F8-A94D46B633E8}"/>
              </a:ext>
            </a:extLst>
          </p:cNvPr>
          <p:cNvGrpSpPr/>
          <p:nvPr/>
        </p:nvGrpSpPr>
        <p:grpSpPr>
          <a:xfrm>
            <a:off x="152400" y="655320"/>
            <a:ext cx="8061960" cy="5811948"/>
            <a:chOff x="152400" y="655320"/>
            <a:chExt cx="8061960" cy="5811948"/>
          </a:xfrm>
        </p:grpSpPr>
        <p:pic>
          <p:nvPicPr>
            <p:cNvPr id="3" name="Picture 2">
              <a:extLst>
                <a:ext uri="{FF2B5EF4-FFF2-40B4-BE49-F238E27FC236}">
                  <a16:creationId xmlns="" xmlns:a16="http://schemas.microsoft.com/office/drawing/2014/main" id="{C6D0D690-5475-4572-A3BD-8D5C92E94DA6}"/>
                </a:ext>
              </a:extLst>
            </p:cNvPr>
            <p:cNvPicPr>
              <a:picLocks noChangeAspect="1"/>
            </p:cNvPicPr>
            <p:nvPr/>
          </p:nvPicPr>
          <p:blipFill rotWithShape="1">
            <a:blip r:embed="rId2"/>
            <a:srcRect l="18521" t="54424" r="23824"/>
            <a:stretch/>
          </p:blipFill>
          <p:spPr>
            <a:xfrm>
              <a:off x="152400" y="655320"/>
              <a:ext cx="8061960" cy="5379720"/>
            </a:xfrm>
            <a:prstGeom prst="rect">
              <a:avLst/>
            </a:prstGeom>
          </p:spPr>
        </p:pic>
        <p:sp>
          <p:nvSpPr>
            <p:cNvPr id="5" name="TextBox 4">
              <a:extLst>
                <a:ext uri="{FF2B5EF4-FFF2-40B4-BE49-F238E27FC236}">
                  <a16:creationId xmlns="" xmlns:a16="http://schemas.microsoft.com/office/drawing/2014/main" id="{FBBD9C01-BF60-41B4-AE39-6584A87C9D13}"/>
                </a:ext>
              </a:extLst>
            </p:cNvPr>
            <p:cNvSpPr txBox="1"/>
            <p:nvPr/>
          </p:nvSpPr>
          <p:spPr>
            <a:xfrm>
              <a:off x="2910842" y="6097936"/>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chống trộm</a:t>
              </a:r>
            </a:p>
          </p:txBody>
        </p:sp>
      </p:grpSp>
    </p:spTree>
    <p:extLst>
      <p:ext uri="{BB962C8B-B14F-4D97-AF65-F5344CB8AC3E}">
        <p14:creationId xmlns:p14="http://schemas.microsoft.com/office/powerpoint/2010/main" val="12953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13360" y="650535"/>
            <a:ext cx="11887189" cy="569386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endParaRPr lang="en-US" sz="2800" b="1" dirty="0">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khiển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endParaRPr lang="en-US" sz="2800" b="1" dirty="0">
              <a:latin typeface="Times New Roman" panose="02020603050405020304" pitchFamily="18" charset="0"/>
              <a:cs typeface="Times New Roman" panose="02020603050405020304" pitchFamily="18" charset="0"/>
            </a:endParaRPr>
          </a:p>
          <a:p>
            <a:pPr algn="just"/>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Mạch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khiển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thường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gồm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nguồn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endParaRPr lang="en-US" sz="2800" b="1" dirty="0">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Nguồn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endParaRPr lang="en-US" sz="2800" b="1" dirty="0">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phận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lý</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khiển</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a:t>
            </a: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phận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lý</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khiển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endParaRPr lang="en-US" sz="2800" b="1" dirty="0">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Đối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tượng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khiển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t>
            </a:r>
            <a:r>
              <a:rPr lang="en-US" sz="2800" b="1" dirty="0" err="1" smtClean="0">
                <a:latin typeface="Times New Roman" panose="02020603050405020304" pitchFamily="18" charset="0"/>
                <a:cs typeface="Times New Roman" panose="02020603050405020304" pitchFamily="18" charset="0"/>
              </a:rPr>
              <a:t>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còi</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34314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circle(in)">
                                      <p:cBhvr>
                                        <p:cTn id="29" dur="2000"/>
                                        <p:tgtEl>
                                          <p:spTgt spid="4">
                                            <p:txEl>
                                              <p:pRg st="4" end="4"/>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circle(in)">
                                      <p:cBhvr>
                                        <p:cTn id="35" dur="20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barn(inVertical)">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14.6.</a:t>
            </a: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2358562" y="6304826"/>
            <a:ext cx="6542842" cy="369332"/>
          </a:xfrm>
          <a:prstGeom prst="rect">
            <a:avLst/>
          </a:prstGeom>
          <a:noFill/>
        </p:spPr>
        <p:txBody>
          <a:bodyPr wrap="square" rtlCol="0">
            <a:spAutoFit/>
          </a:bodyPr>
          <a:lstStyle/>
          <a:p>
            <a:pPr algn="ctr"/>
            <a:r>
              <a:rPr lang="en-US" b="1" i="1" dirty="0" err="1">
                <a:latin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cs typeface="Times New Roman" panose="02020603050405020304" pitchFamily="18" charset="0"/>
              </a:rPr>
              <a:t> 14.6. </a:t>
            </a:r>
            <a:r>
              <a:rPr lang="en-US" b="1" i="1" dirty="0" err="1">
                <a:latin typeface="Times New Roman" panose="02020603050405020304" pitchFamily="18" charset="0"/>
                <a:cs typeface="Times New Roman" panose="02020603050405020304" pitchFamily="18" charset="0"/>
              </a:rPr>
              <a:t>Mạch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nhà</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14.6.</a:t>
            </a:r>
          </a:p>
        </p:txBody>
      </p:sp>
      <p:pic>
        <p:nvPicPr>
          <p:cNvPr id="5" name="Picture 4"/>
          <p:cNvPicPr>
            <a:picLocks noChangeAspect="1"/>
          </p:cNvPicPr>
          <p:nvPr/>
        </p:nvPicPr>
        <p:blipFill>
          <a:blip r:embed="rId3"/>
          <a:stretch>
            <a:fillRect/>
          </a:stretch>
        </p:blipFill>
        <p:spPr>
          <a:xfrm>
            <a:off x="493817" y="1251565"/>
            <a:ext cx="6714703"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14.6. Mạch điện trong nhà</a:t>
            </a:r>
          </a:p>
        </p:txBody>
      </p:sp>
      <p:pic>
        <p:nvPicPr>
          <p:cNvPr id="9" name="Picture 8"/>
          <p:cNvPicPr>
            <a:picLocks noChangeAspect="1"/>
          </p:cNvPicPr>
          <p:nvPr/>
        </p:nvPicPr>
        <p:blipFill>
          <a:blip r:embed="rId4"/>
          <a:stretch>
            <a:fillRect/>
          </a:stretch>
        </p:blipFill>
        <p:spPr>
          <a:xfrm>
            <a:off x="7208520" y="1370632"/>
            <a:ext cx="4861559"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hình 14. 7 dưới đây,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4340388" cy="4593401"/>
          </a:xfrm>
          <a:prstGeom prst="rect">
            <a:avLst/>
          </a:prstGeom>
        </p:spPr>
      </p:pic>
      <p:sp>
        <p:nvSpPr>
          <p:cNvPr id="8" name="TextBox 7"/>
          <p:cNvSpPr txBox="1"/>
          <p:nvPr/>
        </p:nvSpPr>
        <p:spPr>
          <a:xfrm>
            <a:off x="932652" y="6303776"/>
            <a:ext cx="319365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14.7. Bảng điện cơ bản</a:t>
            </a:r>
          </a:p>
        </p:txBody>
      </p:sp>
      <p:sp>
        <p:nvSpPr>
          <p:cNvPr id="2" name="Rectangle 1"/>
          <p:cNvSpPr/>
          <p:nvPr/>
        </p:nvSpPr>
        <p:spPr>
          <a:xfrm>
            <a:off x="5590068" y="1760745"/>
            <a:ext cx="6096000" cy="3539430"/>
          </a:xfrm>
          <a:prstGeom prst="rect">
            <a:avLst/>
          </a:prstGeom>
        </p:spPr>
        <p:txBody>
          <a:bodyPr>
            <a:spAutoFit/>
          </a:bodyPr>
          <a:lstStyle/>
          <a:p>
            <a:pPr algn="just"/>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2. - </a:t>
            </a:r>
            <a:r>
              <a:rPr lang="en-US" sz="2800" dirty="0" err="1">
                <a:solidFill>
                  <a:srgbClr val="0000FF"/>
                </a:solidFill>
                <a:latin typeface="Times New Roman" panose="02020603050405020304" pitchFamily="18" charset="0"/>
                <a:cs typeface="Times New Roman" panose="02020603050405020304" pitchFamily="18" charset="0"/>
              </a:rPr>
              <a:t>Aptomat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ngắn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xảy</a:t>
            </a:r>
            <a:r>
              <a:rPr lang="en-US" sz="2800" dirty="0">
                <a:solidFill>
                  <a:srgbClr val="0000FF"/>
                </a:solidFill>
                <a:latin typeface="Times New Roman" panose="02020603050405020304" pitchFamily="18" charset="0"/>
                <a:cs typeface="Times New Roman" panose="02020603050405020304" pitchFamily="18" charset="0"/>
              </a:rPr>
              <a:t> ra.</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tắc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tay</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Ổ </a:t>
            </a:r>
            <a:r>
              <a:rPr lang="en-US" sz="2800" dirty="0" err="1">
                <a:solidFill>
                  <a:srgbClr val="0000FF"/>
                </a:solidFill>
                <a:latin typeface="Times New Roman" panose="02020603050405020304" pitchFamily="18" charset="0"/>
                <a:cs typeface="Times New Roman" panose="02020603050405020304" pitchFamily="18" charset="0"/>
              </a:rPr>
              <a:t>cắm</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sẻ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pPr algn="just"/>
            <a:r>
              <a:rPr lang="vi-VN" sz="2800" b="1" dirty="0">
                <a:solidFill>
                  <a:srgbClr val="0000FF"/>
                </a:solidFill>
                <a:latin typeface="Times New Roman" panose="02020603050405020304" pitchFamily="18" charset="0"/>
                <a:cs typeface="Times New Roman" panose="02020603050405020304" pitchFamily="18" charset="0"/>
              </a:rPr>
              <a:t>Bài </a:t>
            </a:r>
            <a:r>
              <a:rPr lang="en-US" sz="2800" b="1" dirty="0">
                <a:solidFill>
                  <a:srgbClr val="0000FF"/>
                </a:solidFill>
                <a:latin typeface="Times New Roman" panose="02020603050405020304" pitchFamily="18" charset="0"/>
                <a:cs typeface="Times New Roman" panose="02020603050405020304" pitchFamily="18" charset="0"/>
              </a:rPr>
              <a:t>3</a:t>
            </a:r>
            <a:r>
              <a:rPr lang="vi-VN" sz="2800" b="1" dirty="0">
                <a:solidFill>
                  <a:srgbClr val="0000FF"/>
                </a:solidFill>
                <a:latin typeface="Times New Roman" panose="02020603050405020304" pitchFamily="18" charset="0"/>
                <a:cs typeface="Times New Roman" panose="02020603050405020304" pitchFamily="18" charset="0"/>
              </a:rPr>
              <a:t>. Bộ phận đóng, cắt và bảo vệ mạch điện:</a:t>
            </a:r>
          </a:p>
          <a:p>
            <a:pPr algn="just"/>
            <a:r>
              <a:rPr lang="vi-VN" sz="2800" b="1" dirty="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pPr algn="just"/>
            <a:r>
              <a:rPr lang="vi-VN" sz="2800" b="1" dirty="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pPr algn="just"/>
            <a:r>
              <a:rPr lang="vi-VN" sz="2800" b="1" dirty="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giản</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14.1. Khi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đèn</a:t>
            </a:r>
            <a:r>
              <a:rPr lang="en-US" sz="2800" b="1" dirty="0">
                <a:solidFill>
                  <a:srgbClr val="0000FF"/>
                </a:solidFill>
                <a:latin typeface="Times New Roman" panose="02020603050405020304" pitchFamily="18" charset="0"/>
                <a:cs typeface="Times New Roman" panose="02020603050405020304" pitchFamily="18" charset="0"/>
              </a:rPr>
              <a:t> Đ1, Đ2 </a:t>
            </a:r>
            <a:r>
              <a:rPr lang="en-US" sz="2800" b="1" dirty="0" err="1">
                <a:solidFill>
                  <a:srgbClr val="0000FF"/>
                </a:solidFill>
                <a:latin typeface="Times New Roman" panose="02020603050405020304" pitchFamily="18" charset="0"/>
                <a:cs typeface="Times New Roman" panose="02020603050405020304" pitchFamily="18" charset="0"/>
              </a:rPr>
              <a:t>cùng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sáng</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1021575" y="506259"/>
            <a:ext cx="5810048" cy="3925064"/>
          </a:xfrm>
          <a:prstGeom prst="rect">
            <a:avLst/>
          </a:prstGeom>
        </p:spPr>
      </p:pic>
      <p:sp>
        <p:nvSpPr>
          <p:cNvPr id="8" name="TextBox 7"/>
          <p:cNvSpPr txBox="1"/>
          <p:nvPr/>
        </p:nvSpPr>
        <p:spPr>
          <a:xfrm>
            <a:off x="1978270" y="4674754"/>
            <a:ext cx="37279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14.1. Mạch điện đơn giản</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
        <p:nvSpPr>
          <p:cNvPr id="2" name="Rectangle 1"/>
          <p:cNvSpPr/>
          <p:nvPr/>
        </p:nvSpPr>
        <p:spPr>
          <a:xfrm>
            <a:off x="1847461" y="2008287"/>
            <a:ext cx="9597779" cy="4093428"/>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1.</a:t>
            </a:r>
          </a:p>
          <a:p>
            <a:r>
              <a:rPr lang="vi-VN" sz="2000" dirty="0">
                <a:solidFill>
                  <a:srgbClr val="FF0000"/>
                </a:solidFill>
                <a:latin typeface="Times New Roman" panose="02020603050405020304" pitchFamily="18" charset="0"/>
                <a:cs typeface="Times New Roman" panose="02020603050405020304" pitchFamily="18" charset="0"/>
              </a:rPr>
              <a:t>•	Công tơ điện: đo lượng điện năng tiêu thụ của phụ tải điện.</a:t>
            </a:r>
          </a:p>
          <a:p>
            <a:r>
              <a:rPr lang="vi-VN" sz="2000" dirty="0">
                <a:solidFill>
                  <a:srgbClr val="FF0000"/>
                </a:solidFill>
                <a:latin typeface="Times New Roman" panose="02020603050405020304" pitchFamily="18" charset="0"/>
                <a:cs typeface="Times New Roman" panose="02020603050405020304" pitchFamily="18" charset="0"/>
              </a:rPr>
              <a:t>•	Aptomat: đóng, cắt và bảo vệ mạch điện.</a:t>
            </a:r>
          </a:p>
          <a:p>
            <a:r>
              <a:rPr lang="vi-VN" sz="2000" dirty="0">
                <a:solidFill>
                  <a:srgbClr val="FF0000"/>
                </a:solidFill>
                <a:latin typeface="Times New Roman" panose="02020603050405020304" pitchFamily="18" charset="0"/>
                <a:cs typeface="Times New Roman" panose="02020603050405020304" pitchFamily="18" charset="0"/>
              </a:rPr>
              <a:t>•	Dây dẫn điện: Truyền dẫn điện.</a:t>
            </a:r>
          </a:p>
          <a:p>
            <a:r>
              <a:rPr lang="vi-VN" sz="2000" dirty="0">
                <a:solidFill>
                  <a:srgbClr val="FF0000"/>
                </a:solidFill>
                <a:latin typeface="Times New Roman" panose="02020603050405020304" pitchFamily="18" charset="0"/>
                <a:cs typeface="Times New Roman" panose="02020603050405020304" pitchFamily="18" charset="0"/>
              </a:rPr>
              <a:t>•	Cầu dao: đóng, cắt, điều khiển mạch điện.</a:t>
            </a:r>
          </a:p>
          <a:p>
            <a:r>
              <a:rPr lang="vi-VN" sz="2000" dirty="0">
                <a:solidFill>
                  <a:srgbClr val="FF0000"/>
                </a:solidFill>
                <a:latin typeface="Times New Roman" panose="02020603050405020304" pitchFamily="18" charset="0"/>
                <a:cs typeface="Times New Roman" panose="02020603050405020304" pitchFamily="18" charset="0"/>
              </a:rPr>
              <a:t>•	Cầu chì: bảo vệ mạch điện.</a:t>
            </a:r>
          </a:p>
          <a:p>
            <a:r>
              <a:rPr lang="vi-VN" sz="2000" dirty="0">
                <a:solidFill>
                  <a:srgbClr val="FF0000"/>
                </a:solidFill>
                <a:latin typeface="Times New Roman" panose="02020603050405020304" pitchFamily="18" charset="0"/>
                <a:cs typeface="Times New Roman" panose="02020603050405020304" pitchFamily="18" charset="0"/>
              </a:rPr>
              <a:t>•	Ổ cắm điện: chia sẻ và kết nối của các thiết bị điện với nguồn điện. </a:t>
            </a:r>
          </a:p>
          <a:p>
            <a:r>
              <a:rPr lang="vi-VN" sz="2000" dirty="0">
                <a:solidFill>
                  <a:srgbClr val="FF0000"/>
                </a:solidFill>
                <a:latin typeface="Times New Roman" panose="02020603050405020304" pitchFamily="18" charset="0"/>
                <a:cs typeface="Times New Roman" panose="02020603050405020304" pitchFamily="18" charset="0"/>
              </a:rPr>
              <a:t>•	Công tắc điện: đóng, cắt, điều khiển mạch điện.</a:t>
            </a:r>
          </a:p>
          <a:p>
            <a:r>
              <a:rPr lang="vi-VN" sz="2000" dirty="0">
                <a:solidFill>
                  <a:srgbClr val="FF0000"/>
                </a:solidFill>
                <a:latin typeface="Times New Roman" panose="02020603050405020304" pitchFamily="18" charset="0"/>
                <a:cs typeface="Times New Roman" panose="02020603050405020304" pitchFamily="18" charset="0"/>
              </a:rPr>
              <a:t>•	Bóng đèn điện: phụ tải điện biến điện năng thành quang năng.</a:t>
            </a:r>
          </a:p>
          <a:p>
            <a:r>
              <a:rPr lang="vi-VN" sz="2000" dirty="0">
                <a:solidFill>
                  <a:srgbClr val="FF0000"/>
                </a:solidFill>
                <a:latin typeface="Times New Roman" panose="02020603050405020304" pitchFamily="18" charset="0"/>
                <a:cs typeface="Times New Roman" panose="02020603050405020304" pitchFamily="18" charset="0"/>
              </a:rPr>
              <a:t>•	Bếp điện, nồi cơm điện, bàn là, ..: phụ tải điện biến điện năng thành nhiệt năng.</a:t>
            </a:r>
          </a:p>
          <a:p>
            <a:r>
              <a:rPr lang="vi-VN" sz="2000" dirty="0">
                <a:solidFill>
                  <a:srgbClr val="FF0000"/>
                </a:solidFill>
                <a:latin typeface="Times New Roman" panose="02020603050405020304" pitchFamily="18" charset="0"/>
                <a:cs typeface="Times New Roman" panose="02020603050405020304" pitchFamily="18" charset="0"/>
              </a:rPr>
              <a:t>•	Quạt, máy giặt, các loại xe điện...: phụ tải điện biến điện năng thành cơ năng.</a:t>
            </a:r>
          </a:p>
          <a:p>
            <a:r>
              <a:rPr lang="vi-VN" sz="2000" dirty="0">
                <a:solidFill>
                  <a:srgbClr val="FF0000"/>
                </a:solidFill>
                <a:latin typeface="Times New Roman" panose="02020603050405020304" pitchFamily="18" charset="0"/>
                <a:cs typeface="Times New Roman" panose="02020603050405020304" pitchFamily="18" charset="0"/>
              </a:rPr>
              <a:t>•	Pin, ắc quy: nguồn điện.</a:t>
            </a:r>
          </a:p>
          <a:p>
            <a:r>
              <a:rPr lang="vi-VN" sz="2000" dirty="0">
                <a:solidFill>
                  <a:srgbClr val="FF0000"/>
                </a:solidFill>
                <a:latin typeface="Times New Roman" panose="02020603050405020304" pitchFamily="18" charset="0"/>
                <a:cs typeface="Times New Roman" panose="02020603050405020304" pitchFamily="18" charset="0"/>
              </a:rPr>
              <a:t>2. HS tự vẽ và mô tả mạch điện đơn giản</a:t>
            </a:r>
          </a:p>
        </p:txBody>
      </p:sp>
    </p:spTree>
    <p:extLst>
      <p:ext uri="{BB962C8B-B14F-4D97-AF65-F5344CB8AC3E}">
        <p14:creationId xmlns:p14="http://schemas.microsoft.com/office/powerpoint/2010/main" val="1165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giản</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14.1. Khi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đèn</a:t>
            </a:r>
            <a:r>
              <a:rPr lang="en-US" sz="2800" b="1" dirty="0">
                <a:solidFill>
                  <a:srgbClr val="0000FF"/>
                </a:solidFill>
                <a:latin typeface="Times New Roman" panose="02020603050405020304" pitchFamily="18" charset="0"/>
                <a:cs typeface="Times New Roman" panose="02020603050405020304" pitchFamily="18" charset="0"/>
              </a:rPr>
              <a:t> Đ1, Đ2 </a:t>
            </a:r>
            <a:r>
              <a:rPr lang="en-US" sz="2800" b="1" dirty="0" err="1">
                <a:solidFill>
                  <a:srgbClr val="0000FF"/>
                </a:solidFill>
                <a:latin typeface="Times New Roman" panose="02020603050405020304" pitchFamily="18" charset="0"/>
                <a:cs typeface="Times New Roman" panose="02020603050405020304" pitchFamily="18" charset="0"/>
              </a:rPr>
              <a:t>cùng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sáng</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583036" y="220714"/>
            <a:ext cx="5810048" cy="3925064"/>
          </a:xfrm>
          <a:prstGeom prst="rect">
            <a:avLst/>
          </a:prstGeom>
        </p:spPr>
      </p:pic>
      <p:sp>
        <p:nvSpPr>
          <p:cNvPr id="8" name="TextBox 7"/>
          <p:cNvSpPr txBox="1"/>
          <p:nvPr/>
        </p:nvSpPr>
        <p:spPr>
          <a:xfrm>
            <a:off x="1884964" y="4167664"/>
            <a:ext cx="37279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14.1. Mạch điện đơn giản</a:t>
            </a:r>
          </a:p>
        </p:txBody>
      </p:sp>
      <p:sp>
        <p:nvSpPr>
          <p:cNvPr id="3" name="Rectangle 2"/>
          <p:cNvSpPr/>
          <p:nvPr/>
        </p:nvSpPr>
        <p:spPr>
          <a:xfrm>
            <a:off x="1763902" y="4761732"/>
            <a:ext cx="6983730" cy="1938992"/>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Các thành phần cơ bản có trong mạch điện đơn giản:</a:t>
            </a:r>
          </a:p>
          <a:p>
            <a:r>
              <a:rPr lang="vi-VN" sz="2400" dirty="0">
                <a:solidFill>
                  <a:srgbClr val="FF0000"/>
                </a:solidFill>
                <a:latin typeface="Times New Roman" panose="02020603050405020304" pitchFamily="18" charset="0"/>
                <a:cs typeface="Times New Roman" panose="02020603050405020304" pitchFamily="18" charset="0"/>
              </a:rPr>
              <a:t>- Công tắc hai cực K, K1, K2</a:t>
            </a:r>
          </a:p>
          <a:p>
            <a:r>
              <a:rPr lang="vi-VN" sz="2400" dirty="0">
                <a:solidFill>
                  <a:srgbClr val="FF0000"/>
                </a:solidFill>
                <a:latin typeface="Times New Roman" panose="02020603050405020304" pitchFamily="18" charset="0"/>
                <a:cs typeface="Times New Roman" panose="02020603050405020304" pitchFamily="18" charset="0"/>
              </a:rPr>
              <a:t>- Bóng đèn Đ1, Đ2</a:t>
            </a:r>
          </a:p>
          <a:p>
            <a:r>
              <a:rPr lang="vi-VN" sz="2400" dirty="0">
                <a:solidFill>
                  <a:srgbClr val="FF0000"/>
                </a:solidFill>
                <a:latin typeface="Times New Roman" panose="02020603050405020304" pitchFamily="18" charset="0"/>
                <a:cs typeface="Times New Roman" panose="02020603050405020304" pitchFamily="18" charset="0"/>
              </a:rPr>
              <a:t>- Nguồn điện (cực âm, cực dương)</a:t>
            </a:r>
          </a:p>
          <a:p>
            <a:r>
              <a:rPr lang="vi-VN" sz="2400" dirty="0">
                <a:solidFill>
                  <a:srgbClr val="FF0000"/>
                </a:solidFill>
                <a:latin typeface="Times New Roman" panose="02020603050405020304" pitchFamily="18" charset="0"/>
                <a:cs typeface="Times New Roman" panose="02020603050405020304" pitchFamily="18" charset="0"/>
              </a:rPr>
              <a:t>Khi tất cả công tắc hai cực đóng, hai đèn sẽ cùng sáng</a:t>
            </a:r>
          </a:p>
        </p:txBody>
      </p:sp>
    </p:spTree>
    <p:extLst>
      <p:ext uri="{BB962C8B-B14F-4D97-AF65-F5344CB8AC3E}">
        <p14:creationId xmlns:p14="http://schemas.microsoft.com/office/powerpoint/2010/main" val="39157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24385"/>
            <a:ext cx="11451771" cy="523220"/>
          </a:xfrm>
          <a:prstGeom prst="rect">
            <a:avLst/>
          </a:prstGeom>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Quan </a:t>
            </a:r>
            <a:r>
              <a:rPr lang="vi-VN" sz="2800" b="1" dirty="0">
                <a:latin typeface="Times New Roman" panose="02020603050405020304" pitchFamily="18" charset="0"/>
                <a:cs typeface="Times New Roman" panose="02020603050405020304" pitchFamily="18" charset="0"/>
              </a:rPr>
              <a:t>sát hình 14.2. Mô tả sơ đồ cấu trúc chung của mạch điện.</a:t>
            </a:r>
            <a:endParaRPr lang="en-US" sz="28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271210" y="2215077"/>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Nguồn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682479" y="2222545"/>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Truyền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dẫn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đóng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bảo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vệ</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2106575"/>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Phụ tải</a:t>
            </a:r>
          </a:p>
        </p:txBody>
      </p:sp>
      <p:cxnSp>
        <p:nvCxnSpPr>
          <p:cNvPr id="14" name="Straight Arrow Connector 13"/>
          <p:cNvCxnSpPr>
            <a:stCxn id="10" idx="3"/>
            <a:endCxn id="11" idx="1"/>
          </p:cNvCxnSpPr>
          <p:nvPr/>
        </p:nvCxnSpPr>
        <p:spPr>
          <a:xfrm>
            <a:off x="3191691" y="2798241"/>
            <a:ext cx="490788" cy="74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25676" y="266160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3655" y="4489607"/>
            <a:ext cx="11526417"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800" b="1" dirty="0" smtClean="0">
                <a:solidFill>
                  <a:srgbClr val="FF0000"/>
                </a:solidFill>
                <a:latin typeface="Times New Roman" panose="02020603050405020304" pitchFamily="18" charset="0"/>
                <a:cs typeface="Times New Roman" panose="02020603050405020304" pitchFamily="18" charset="0"/>
              </a:rPr>
              <a:t>1</a:t>
            </a:r>
            <a:r>
              <a:rPr lang="vi-VN" sz="2800" b="1" dirty="0">
                <a:solidFill>
                  <a:srgbClr val="FF0000"/>
                </a:solidFill>
                <a:latin typeface="Times New Roman" panose="02020603050405020304" pitchFamily="18" charset="0"/>
                <a:cs typeface="Times New Roman" panose="02020603050405020304" pitchFamily="18" charset="0"/>
              </a:rPr>
              <a:t>. Khái niệm:</a:t>
            </a:r>
          </a:p>
          <a:p>
            <a:pPr algn="just"/>
            <a:r>
              <a:rPr lang="vi-VN" sz="2800" b="1" dirty="0">
                <a:solidFill>
                  <a:srgbClr val="FF0000"/>
                </a:solidFill>
                <a:latin typeface="Times New Roman" panose="02020603050405020304" pitchFamily="18" charset="0"/>
                <a:cs typeface="Times New Roman" panose="02020603050405020304" pitchFamily="18" charset="0"/>
              </a:rPr>
              <a:t> Mạch điện là tập hợp các phần tử như: Nguồn điện; phụ tải, thiết bị đóng cắt, điều khiển và bảo vệ được nối với nhau bằng dây dẫn để thực hiện chức năng nhất định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16069" y="3693142"/>
            <a:ext cx="5363308" cy="461665"/>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14.2.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điện</a:t>
            </a:r>
            <a:endParaRPr lang="en-US" sz="24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620259"/>
            <a:ext cx="3567165" cy="584775"/>
          </a:xfrm>
          <a:prstGeom prst="rect">
            <a:avLst/>
          </a:prstGeom>
          <a:solidFill>
            <a:srgbClr val="FFFF00"/>
          </a:solid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 MẠCH ĐIỆN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0280" y="1011741"/>
            <a:ext cx="2101564" cy="310854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14.3,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337545" y="165253"/>
            <a:ext cx="9355095" cy="5998619"/>
          </a:xfrm>
          <a:prstGeom prst="rect">
            <a:avLst/>
          </a:prstGeom>
        </p:spPr>
      </p:pic>
      <p:sp>
        <p:nvSpPr>
          <p:cNvPr id="6" name="TextBox 5"/>
          <p:cNvSpPr txBox="1"/>
          <p:nvPr/>
        </p:nvSpPr>
        <p:spPr>
          <a:xfrm>
            <a:off x="2364306" y="6163873"/>
            <a:ext cx="4441192" cy="369332"/>
          </a:xfrm>
          <a:prstGeom prst="rect">
            <a:avLst/>
          </a:prstGeom>
          <a:noFill/>
        </p:spPr>
        <p:txBody>
          <a:bodyPr wrap="square" rtlCol="0">
            <a:spAutoFit/>
          </a:bodyPr>
          <a:lstStyle/>
          <a:p>
            <a:r>
              <a:rPr lang="en-US" b="1" i="1" dirty="0" err="1">
                <a:latin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cs typeface="Times New Roman" panose="02020603050405020304" pitchFamily="18" charset="0"/>
              </a:rPr>
              <a:t> 14.3. </a:t>
            </a:r>
            <a:r>
              <a:rPr lang="en-US" b="1" i="1" dirty="0" err="1">
                <a:latin typeface="Times New Roman" panose="02020603050405020304" pitchFamily="18" charset="0"/>
                <a:cs typeface="Times New Roman" panose="02020603050405020304" pitchFamily="18" charset="0"/>
              </a:rPr>
              <a:t>Một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phần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endParaRPr lang="en-US"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B12B2959-11E4-4186-9C7D-C8F07A3C26FC}"/>
              </a:ext>
            </a:extLst>
          </p:cNvPr>
          <p:cNvSpPr txBox="1"/>
          <p:nvPr/>
        </p:nvSpPr>
        <p:spPr>
          <a:xfrm>
            <a:off x="753199" y="2390678"/>
            <a:ext cx="2025203" cy="369332"/>
          </a:xfrm>
          <a:prstGeom prst="rect">
            <a:avLst/>
          </a:prstGeom>
          <a:noFill/>
        </p:spPr>
        <p:txBody>
          <a:bodyPr wrap="square">
            <a:spAutoFit/>
          </a:bodyPr>
          <a:lstStyle/>
          <a:p>
            <a:pPr algn="ctr"/>
            <a:r>
              <a:rPr lang="en-US" sz="1800" dirty="0" err="1">
                <a:solidFill>
                  <a:srgbClr val="FF0000"/>
                </a:solidFill>
                <a:latin typeface="Times New Roman" panose="02020603050405020304" pitchFamily="18" charset="0"/>
                <a:cs typeface="Times New Roman" panose="02020603050405020304" pitchFamily="18" charset="0"/>
              </a:rPr>
              <a:t>ắc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quy</a:t>
            </a:r>
            <a:r>
              <a:rPr lang="en-US" sz="1800" dirty="0">
                <a:solidFill>
                  <a:srgbClr val="FF0000"/>
                </a:solidFill>
                <a:latin typeface="Times New Roman" panose="02020603050405020304" pitchFamily="18" charset="0"/>
                <a:cs typeface="Times New Roman" panose="02020603050405020304" pitchFamily="18" charset="0"/>
              </a:rPr>
              <a:t> </a:t>
            </a:r>
            <a:endParaRPr lang="vi-VN" i="1" dirty="0"/>
          </a:p>
        </p:txBody>
      </p:sp>
      <p:sp>
        <p:nvSpPr>
          <p:cNvPr id="8" name="TextBox 7">
            <a:extLst>
              <a:ext uri="{FF2B5EF4-FFF2-40B4-BE49-F238E27FC236}">
                <a16:creationId xmlns="" xmlns:a16="http://schemas.microsoft.com/office/drawing/2014/main" id="{F0FCB6EC-925E-4F77-8310-2826E8BD7783}"/>
              </a:ext>
            </a:extLst>
          </p:cNvPr>
          <p:cNvSpPr txBox="1"/>
          <p:nvPr/>
        </p:nvSpPr>
        <p:spPr>
          <a:xfrm>
            <a:off x="4002490" y="2365890"/>
            <a:ext cx="2025203" cy="369332"/>
          </a:xfrm>
          <a:prstGeom prst="rect">
            <a:avLst/>
          </a:prstGeom>
          <a:noFill/>
        </p:spPr>
        <p:txBody>
          <a:bodyPr wrap="square">
            <a:spAutoFit/>
          </a:bodyPr>
          <a:lstStyle/>
          <a:p>
            <a:pPr algn="ctr"/>
            <a:r>
              <a:rPr lang="en-US" i="1" dirty="0" err="1">
                <a:latin typeface="Times New Roman" panose="02020603050405020304" pitchFamily="18" charset="0"/>
                <a:cs typeface="Times New Roman" panose="02020603050405020304" pitchFamily="18" charset="0"/>
              </a:rPr>
              <a:t>Bóng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đèn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sợi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đốt</a:t>
            </a:r>
            <a:endParaRPr lang="vi-VN"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DF5A2708-6E24-447A-8169-C4C046EAE296}"/>
              </a:ext>
            </a:extLst>
          </p:cNvPr>
          <p:cNvSpPr txBox="1"/>
          <p:nvPr/>
        </p:nvSpPr>
        <p:spPr>
          <a:xfrm>
            <a:off x="6977890" y="2381346"/>
            <a:ext cx="2025203" cy="369332"/>
          </a:xfrm>
          <a:prstGeom prst="rect">
            <a:avLst/>
          </a:prstGeom>
          <a:noFill/>
        </p:spPr>
        <p:txBody>
          <a:bodyPr wrap="square">
            <a:spAutoFit/>
          </a:bodyPr>
          <a:lstStyle/>
          <a:p>
            <a:pPr algn="ctr"/>
            <a:r>
              <a:rPr lang="en-US" i="1" dirty="0" err="1">
                <a:solidFill>
                  <a:srgbClr val="FF0000"/>
                </a:solidFill>
                <a:latin typeface="Times New Roman" panose="02020603050405020304" pitchFamily="18" charset="0"/>
                <a:cs typeface="Times New Roman" panose="02020603050405020304" pitchFamily="18" charset="0"/>
              </a:rPr>
              <a:t>Cầu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chì</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ống</a:t>
            </a:r>
            <a:r>
              <a:rPr lang="en-US" i="1" dirty="0">
                <a:solidFill>
                  <a:srgbClr val="FF0000"/>
                </a:solidFill>
                <a:latin typeface="Times New Roman" panose="02020603050405020304" pitchFamily="18" charset="0"/>
                <a:cs typeface="Times New Roman" panose="02020603050405020304" pitchFamily="18" charset="0"/>
              </a:rPr>
              <a:t>)</a:t>
            </a:r>
            <a:endParaRPr lang="vi-VN" i="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E08FD76-DBC3-45EF-9C45-AC19FC72213A}"/>
              </a:ext>
            </a:extLst>
          </p:cNvPr>
          <p:cNvSpPr txBox="1"/>
          <p:nvPr/>
        </p:nvSpPr>
        <p:spPr>
          <a:xfrm>
            <a:off x="805859" y="5451146"/>
            <a:ext cx="2025203" cy="369332"/>
          </a:xfrm>
          <a:prstGeom prst="rect">
            <a:avLst/>
          </a:prstGeom>
          <a:noFill/>
        </p:spPr>
        <p:txBody>
          <a:bodyPr wrap="squar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tắc</a:t>
            </a:r>
            <a:endParaRPr lang="vi-VN" i="1" dirty="0"/>
          </a:p>
        </p:txBody>
      </p:sp>
      <p:sp>
        <p:nvSpPr>
          <p:cNvPr id="12" name="TextBox 11">
            <a:extLst>
              <a:ext uri="{FF2B5EF4-FFF2-40B4-BE49-F238E27FC236}">
                <a16:creationId xmlns="" xmlns:a16="http://schemas.microsoft.com/office/drawing/2014/main" id="{62F53FE9-F2D4-490D-B015-C1A08E3ADD57}"/>
              </a:ext>
            </a:extLst>
          </p:cNvPr>
          <p:cNvSpPr txBox="1"/>
          <p:nvPr/>
        </p:nvSpPr>
        <p:spPr>
          <a:xfrm>
            <a:off x="3767694" y="5431733"/>
            <a:ext cx="2025203" cy="369332"/>
          </a:xfrm>
          <a:prstGeom prst="rect">
            <a:avLst/>
          </a:prstGeom>
          <a:noFill/>
        </p:spPr>
        <p:txBody>
          <a:bodyPr wrap="square">
            <a:spAutoFit/>
          </a:bodyPr>
          <a:lstStyle/>
          <a:p>
            <a:pPr algn="ctr"/>
            <a:r>
              <a:rPr lang="en-US" i="1" dirty="0" err="1">
                <a:solidFill>
                  <a:srgbClr val="FF0000"/>
                </a:solidFill>
                <a:latin typeface="Times New Roman" panose="02020603050405020304" pitchFamily="18" charset="0"/>
                <a:cs typeface="Times New Roman" panose="02020603050405020304" pitchFamily="18" charset="0"/>
              </a:rPr>
              <a:t>Áptomat</a:t>
            </a:r>
            <a:endParaRPr lang="vi-VN" i="1" dirty="0"/>
          </a:p>
        </p:txBody>
      </p:sp>
      <p:sp>
        <p:nvSpPr>
          <p:cNvPr id="13" name="TextBox 12">
            <a:extLst>
              <a:ext uri="{FF2B5EF4-FFF2-40B4-BE49-F238E27FC236}">
                <a16:creationId xmlns="" xmlns:a16="http://schemas.microsoft.com/office/drawing/2014/main" id="{94E06A44-620D-47C4-84C5-9FB50679452D}"/>
              </a:ext>
            </a:extLst>
          </p:cNvPr>
          <p:cNvSpPr txBox="1"/>
          <p:nvPr/>
        </p:nvSpPr>
        <p:spPr>
          <a:xfrm>
            <a:off x="6977890" y="5425739"/>
            <a:ext cx="2025203" cy="369332"/>
          </a:xfrm>
          <a:prstGeom prst="rect">
            <a:avLst/>
          </a:prstGeom>
          <a:noFill/>
        </p:spPr>
        <p:txBody>
          <a:bodyPr wrap="square">
            <a:spAutoFit/>
          </a:bodyPr>
          <a:lstStyle/>
          <a:p>
            <a:pPr algn="ctr"/>
            <a:r>
              <a:rPr lang="en-US" sz="1800" dirty="0" err="1">
                <a:solidFill>
                  <a:srgbClr val="FF0000"/>
                </a:solidFill>
                <a:latin typeface="Times New Roman" panose="02020603050405020304" pitchFamily="18" charset="0"/>
                <a:cs typeface="Times New Roman" panose="02020603050405020304" pitchFamily="18" charset="0"/>
              </a:rPr>
              <a:t>Quạt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điện</a:t>
            </a:r>
            <a:endParaRPr lang="vi-VN" i="1" dirty="0"/>
          </a:p>
        </p:txBody>
      </p:sp>
    </p:spTree>
    <p:extLst>
      <p:ext uri="{BB962C8B-B14F-4D97-AF65-F5344CB8AC3E}">
        <p14:creationId xmlns:p14="http://schemas.microsoft.com/office/powerpoint/2010/main" val="206330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35662" y="1011741"/>
            <a:ext cx="3526182" cy="3908762"/>
          </a:xfrm>
          <a:prstGeom prst="rect">
            <a:avLst/>
          </a:prstGeom>
        </p:spPr>
        <p:txBody>
          <a:bodyPr wrap="square">
            <a:spAutoFit/>
          </a:bodyPr>
          <a:lstStyle/>
          <a:p>
            <a:pPr algn="ct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Xếp các phần tử của mạch điện có trong hình vào từng nhóm có đặc điểm chung? Nêu được vai trò của các phần tử đó.</a:t>
            </a:r>
            <a:endParaRPr lang="en-US" sz="28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 xmlns:a16="http://schemas.microsoft.com/office/drawing/2014/main" id="{814E0586-2EF9-4D16-9C12-726002A27F66}"/>
              </a:ext>
            </a:extLst>
          </p:cNvPr>
          <p:cNvGrpSpPr/>
          <p:nvPr/>
        </p:nvGrpSpPr>
        <p:grpSpPr>
          <a:xfrm>
            <a:off x="337545" y="165255"/>
            <a:ext cx="7800615" cy="5275426"/>
            <a:chOff x="337545" y="165254"/>
            <a:chExt cx="7948871" cy="5665700"/>
          </a:xfrm>
        </p:grpSpPr>
        <p:pic>
          <p:nvPicPr>
            <p:cNvPr id="5" name="Picture 4"/>
            <p:cNvPicPr>
              <a:picLocks noChangeAspect="1"/>
            </p:cNvPicPr>
            <p:nvPr/>
          </p:nvPicPr>
          <p:blipFill>
            <a:blip r:embed="rId2"/>
            <a:stretch>
              <a:fillRect/>
            </a:stretch>
          </p:blipFill>
          <p:spPr>
            <a:xfrm>
              <a:off x="337545" y="165254"/>
              <a:ext cx="7948871" cy="5665700"/>
            </a:xfrm>
            <a:prstGeom prst="rect">
              <a:avLst/>
            </a:prstGeom>
          </p:spPr>
        </p:pic>
        <p:sp>
          <p:nvSpPr>
            <p:cNvPr id="7" name="TextBox 6">
              <a:extLst>
                <a:ext uri="{FF2B5EF4-FFF2-40B4-BE49-F238E27FC236}">
                  <a16:creationId xmlns="" xmlns:a16="http://schemas.microsoft.com/office/drawing/2014/main" id="{B12B2959-11E4-4186-9C7D-C8F07A3C26FC}"/>
                </a:ext>
              </a:extLst>
            </p:cNvPr>
            <p:cNvSpPr txBox="1"/>
            <p:nvPr/>
          </p:nvSpPr>
          <p:spPr>
            <a:xfrm>
              <a:off x="505884" y="2268758"/>
              <a:ext cx="2362460" cy="396655"/>
            </a:xfrm>
            <a:prstGeom prst="rect">
              <a:avLst/>
            </a:prstGeom>
            <a:noFill/>
          </p:spPr>
          <p:txBody>
            <a:bodyPr wrap="square">
              <a:spAutoFit/>
            </a:bodyPr>
            <a:lstStyle/>
            <a:p>
              <a:pPr algn="ctr"/>
              <a:r>
                <a:rPr lang="en-US" sz="1800" b="1" dirty="0" err="1">
                  <a:solidFill>
                    <a:srgbClr val="FF0000"/>
                  </a:solidFill>
                  <a:latin typeface="Times New Roman" panose="02020603050405020304" pitchFamily="18" charset="0"/>
                  <a:cs typeface="Times New Roman" panose="02020603050405020304" pitchFamily="18" charset="0"/>
                </a:rPr>
                <a:t>ắc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quy</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i="1" dirty="0">
                  <a:solidFill>
                    <a:srgbClr val="FF0000"/>
                  </a:solidFill>
                  <a:latin typeface="Times New Roman" panose="02020603050405020304" pitchFamily="18" charset="0"/>
                  <a:cs typeface="Times New Roman" panose="02020603050405020304" pitchFamily="18" charset="0"/>
                </a:rPr>
                <a:t>(</a:t>
              </a:r>
              <a:r>
                <a:rPr lang="en-US" sz="1800" b="1" i="1" dirty="0" err="1">
                  <a:solidFill>
                    <a:srgbClr val="FF0000"/>
                  </a:solidFill>
                  <a:latin typeface="Times New Roman" panose="02020603050405020304" pitchFamily="18" charset="0"/>
                  <a:cs typeface="Times New Roman" panose="02020603050405020304" pitchFamily="18" charset="0"/>
                </a:rPr>
                <a:t>nguồn</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i="1" dirty="0" err="1">
                  <a:solidFill>
                    <a:srgbClr val="FF0000"/>
                  </a:solidFill>
                  <a:latin typeface="Times New Roman" panose="02020603050405020304" pitchFamily="18" charset="0"/>
                  <a:cs typeface="Times New Roman" panose="02020603050405020304" pitchFamily="18" charset="0"/>
                </a:rPr>
                <a:t>điện</a:t>
              </a:r>
              <a:r>
                <a:rPr lang="en-US" sz="1800" b="1" i="1" dirty="0">
                  <a:solidFill>
                    <a:srgbClr val="FF0000"/>
                  </a:solidFill>
                  <a:latin typeface="Times New Roman" panose="02020603050405020304" pitchFamily="18" charset="0"/>
                  <a:cs typeface="Times New Roman" panose="02020603050405020304" pitchFamily="18" charset="0"/>
                </a:rPr>
                <a:t>)</a:t>
              </a:r>
              <a:endParaRPr lang="vi-VN" b="1" i="1" dirty="0"/>
            </a:p>
          </p:txBody>
        </p:sp>
        <p:sp>
          <p:nvSpPr>
            <p:cNvPr id="8" name="TextBox 7">
              <a:extLst>
                <a:ext uri="{FF2B5EF4-FFF2-40B4-BE49-F238E27FC236}">
                  <a16:creationId xmlns="" xmlns:a16="http://schemas.microsoft.com/office/drawing/2014/main" id="{F0FCB6EC-925E-4F77-8310-2826E8BD7783}"/>
                </a:ext>
              </a:extLst>
            </p:cNvPr>
            <p:cNvSpPr txBox="1"/>
            <p:nvPr/>
          </p:nvSpPr>
          <p:spPr>
            <a:xfrm>
              <a:off x="3188909" y="2255880"/>
              <a:ext cx="2025203" cy="396655"/>
            </a:xfrm>
            <a:prstGeom prst="rect">
              <a:avLst/>
            </a:prstGeom>
            <a:noFill/>
          </p:spPr>
          <p:txBody>
            <a:bodyPr wrap="square">
              <a:spAutoFit/>
            </a:bodyPr>
            <a:lstStyle/>
            <a:p>
              <a:pPr algn="ctr"/>
              <a:r>
                <a:rPr lang="en-US" b="1" i="1" dirty="0" err="1">
                  <a:solidFill>
                    <a:srgbClr val="FF0000"/>
                  </a:solidFill>
                  <a:latin typeface="Times New Roman" panose="02020603050405020304" pitchFamily="18" charset="0"/>
                  <a:cs typeface="Times New Roman" panose="02020603050405020304" pitchFamily="18" charset="0"/>
                </a:rPr>
                <a:t>Bóng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đèn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sợi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đốt</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DF5A2708-6E24-447A-8169-C4C046EAE296}"/>
                </a:ext>
              </a:extLst>
            </p:cNvPr>
            <p:cNvSpPr txBox="1"/>
            <p:nvPr/>
          </p:nvSpPr>
          <p:spPr>
            <a:xfrm>
              <a:off x="5738827" y="2262319"/>
              <a:ext cx="2025203" cy="396655"/>
            </a:xfrm>
            <a:prstGeom prst="rect">
              <a:avLst/>
            </a:prstGeom>
            <a:noFill/>
          </p:spPr>
          <p:txBody>
            <a:bodyPr wrap="square">
              <a:spAutoFit/>
            </a:bodyPr>
            <a:lstStyle/>
            <a:p>
              <a:pPr algn="ctr"/>
              <a:r>
                <a:rPr lang="en-US" b="1" i="1" dirty="0" err="1">
                  <a:solidFill>
                    <a:srgbClr val="FF0000"/>
                  </a:solidFill>
                  <a:latin typeface="Times New Roman" panose="02020603050405020304" pitchFamily="18" charset="0"/>
                  <a:cs typeface="Times New Roman" panose="02020603050405020304" pitchFamily="18" charset="0"/>
                </a:rPr>
                <a:t>Cầu</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chì</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ống</a:t>
              </a:r>
              <a:r>
                <a:rPr lang="en-US" b="1" i="1" dirty="0">
                  <a:solidFill>
                    <a:srgbClr val="FF0000"/>
                  </a:solidFill>
                  <a:latin typeface="Times New Roman" panose="02020603050405020304" pitchFamily="18" charset="0"/>
                  <a:cs typeface="Times New Roman" panose="02020603050405020304" pitchFamily="18" charset="0"/>
                </a:rPr>
                <a:t>)</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E08FD76-DBC3-45EF-9C45-AC19FC72213A}"/>
                </a:ext>
              </a:extLst>
            </p:cNvPr>
            <p:cNvSpPr txBox="1"/>
            <p:nvPr/>
          </p:nvSpPr>
          <p:spPr>
            <a:xfrm>
              <a:off x="692238" y="5087083"/>
              <a:ext cx="2025203" cy="396655"/>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Công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tắc</a:t>
              </a:r>
              <a:endParaRPr lang="vi-VN" b="1" i="1" dirty="0"/>
            </a:p>
          </p:txBody>
        </p:sp>
        <p:sp>
          <p:nvSpPr>
            <p:cNvPr id="12" name="TextBox 11">
              <a:extLst>
                <a:ext uri="{FF2B5EF4-FFF2-40B4-BE49-F238E27FC236}">
                  <a16:creationId xmlns="" xmlns:a16="http://schemas.microsoft.com/office/drawing/2014/main" id="{62F53FE9-F2D4-490D-B015-C1A08E3ADD57}"/>
                </a:ext>
              </a:extLst>
            </p:cNvPr>
            <p:cNvSpPr txBox="1"/>
            <p:nvPr/>
          </p:nvSpPr>
          <p:spPr>
            <a:xfrm>
              <a:off x="3299378" y="5098866"/>
              <a:ext cx="2025203" cy="396655"/>
            </a:xfrm>
            <a:prstGeom prst="rect">
              <a:avLst/>
            </a:prstGeom>
            <a:noFill/>
          </p:spPr>
          <p:txBody>
            <a:bodyPr wrap="square">
              <a:spAutoFit/>
            </a:bodyPr>
            <a:lstStyle/>
            <a:p>
              <a:pPr algn="ctr"/>
              <a:r>
                <a:rPr lang="en-US" b="1" i="1" dirty="0" err="1">
                  <a:solidFill>
                    <a:srgbClr val="FF0000"/>
                  </a:solidFill>
                  <a:latin typeface="Times New Roman" panose="02020603050405020304" pitchFamily="18" charset="0"/>
                  <a:cs typeface="Times New Roman" panose="02020603050405020304" pitchFamily="18" charset="0"/>
                </a:rPr>
                <a:t>Áptomat</a:t>
              </a:r>
              <a:endParaRPr lang="vi-VN" b="1" i="1" dirty="0"/>
            </a:p>
          </p:txBody>
        </p:sp>
        <p:sp>
          <p:nvSpPr>
            <p:cNvPr id="13" name="TextBox 12">
              <a:extLst>
                <a:ext uri="{FF2B5EF4-FFF2-40B4-BE49-F238E27FC236}">
                  <a16:creationId xmlns="" xmlns:a16="http://schemas.microsoft.com/office/drawing/2014/main" id="{94E06A44-620D-47C4-84C5-9FB50679452D}"/>
                </a:ext>
              </a:extLst>
            </p:cNvPr>
            <p:cNvSpPr txBox="1"/>
            <p:nvPr/>
          </p:nvSpPr>
          <p:spPr>
            <a:xfrm>
              <a:off x="5792897" y="5085987"/>
              <a:ext cx="2025203" cy="396655"/>
            </a:xfrm>
            <a:prstGeom prst="rect">
              <a:avLst/>
            </a:prstGeom>
            <a:noFill/>
          </p:spPr>
          <p:txBody>
            <a:bodyPr wrap="square">
              <a:spAutoFit/>
            </a:bodyPr>
            <a:lstStyle/>
            <a:p>
              <a:pPr algn="ctr"/>
              <a:r>
                <a:rPr lang="en-US" sz="1800" b="1" dirty="0" err="1">
                  <a:solidFill>
                    <a:srgbClr val="FF0000"/>
                  </a:solidFill>
                  <a:latin typeface="Times New Roman" panose="02020603050405020304" pitchFamily="18" charset="0"/>
                  <a:cs typeface="Times New Roman" panose="02020603050405020304" pitchFamily="18" charset="0"/>
                </a:rPr>
                <a:t>Quạt</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điện</a:t>
              </a:r>
              <a:endParaRPr lang="vi-VN" b="1" i="1" dirty="0"/>
            </a:p>
          </p:txBody>
        </p:sp>
      </p:grpSp>
      <p:sp>
        <p:nvSpPr>
          <p:cNvPr id="14" name="Rectangle 13">
            <a:extLst>
              <a:ext uri="{FF2B5EF4-FFF2-40B4-BE49-F238E27FC236}">
                <a16:creationId xmlns="" xmlns:a16="http://schemas.microsoft.com/office/drawing/2014/main" id="{0AAAE6C6-6FE2-4177-AE4B-2FD41CBC2C5F}"/>
              </a:ext>
            </a:extLst>
          </p:cNvPr>
          <p:cNvSpPr/>
          <p:nvPr/>
        </p:nvSpPr>
        <p:spPr>
          <a:xfrm>
            <a:off x="1461528" y="5557165"/>
            <a:ext cx="6163990" cy="120032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Truyền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đóng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tải</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 xmlns:a16="http://schemas.microsoft.com/office/drawing/2014/main" id="{DDE5B0E3-A848-42E4-8F22-A8999885F032}"/>
              </a:ext>
            </a:extLst>
          </p:cNvPr>
          <p:cNvSpPr txBox="1"/>
          <p:nvPr/>
        </p:nvSpPr>
        <p:spPr>
          <a:xfrm>
            <a:off x="3588422" y="5565580"/>
            <a:ext cx="1867497"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a:t>
            </a:r>
            <a:endParaRPr lang="vi-VN" sz="2400" dirty="0"/>
          </a:p>
        </p:txBody>
      </p:sp>
      <p:sp>
        <p:nvSpPr>
          <p:cNvPr id="16" name="TextBox 15">
            <a:extLst>
              <a:ext uri="{FF2B5EF4-FFF2-40B4-BE49-F238E27FC236}">
                <a16:creationId xmlns="" xmlns:a16="http://schemas.microsoft.com/office/drawing/2014/main" id="{9DCA9DA2-5B96-4836-9D1E-FCE0963F2607}"/>
              </a:ext>
            </a:extLst>
          </p:cNvPr>
          <p:cNvSpPr txBox="1"/>
          <p:nvPr/>
        </p:nvSpPr>
        <p:spPr>
          <a:xfrm>
            <a:off x="7485530" y="5948299"/>
            <a:ext cx="4476314"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mát</a:t>
            </a:r>
            <a:r>
              <a:rPr lang="en-US" sz="2400" b="1" dirty="0">
                <a:solidFill>
                  <a:srgbClr val="FF0000"/>
                </a:solidFill>
                <a:latin typeface="Times New Roman" panose="02020603050405020304" pitchFamily="18" charset="0"/>
                <a:cs typeface="Times New Roman" panose="02020603050405020304" pitchFamily="18" charset="0"/>
              </a:rPr>
              <a:t> …..</a:t>
            </a:r>
            <a:endParaRPr lang="vi-VN" sz="2400" dirty="0"/>
          </a:p>
        </p:txBody>
      </p:sp>
      <p:sp>
        <p:nvSpPr>
          <p:cNvPr id="17" name="TextBox 16">
            <a:extLst>
              <a:ext uri="{FF2B5EF4-FFF2-40B4-BE49-F238E27FC236}">
                <a16:creationId xmlns="" xmlns:a16="http://schemas.microsoft.com/office/drawing/2014/main" id="{770B7247-2286-4E0F-A58D-640B146AF652}"/>
              </a:ext>
            </a:extLst>
          </p:cNvPr>
          <p:cNvSpPr txBox="1"/>
          <p:nvPr/>
        </p:nvSpPr>
        <p:spPr>
          <a:xfrm>
            <a:off x="3004021" y="6298605"/>
            <a:ext cx="4238276"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Bóng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đèn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a:t>
            </a:r>
            <a:endParaRPr lang="vi-VN" dirty="0"/>
          </a:p>
        </p:txBody>
      </p:sp>
    </p:spTree>
    <p:extLst>
      <p:ext uri="{BB962C8B-B14F-4D97-AF65-F5344CB8AC3E}">
        <p14:creationId xmlns:p14="http://schemas.microsoft.com/office/powerpoint/2010/main" val="45958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arn(inVertical)">
                                      <p:cBhvr>
                                        <p:cTn id="13" dur="500"/>
                                        <p:tgtEl>
                                          <p:spTgt spid="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777229" y="1168695"/>
            <a:ext cx="11125211" cy="2677656"/>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điện</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pin, </a:t>
            </a:r>
            <a:r>
              <a:rPr lang="en-US" sz="2800" b="1" dirty="0" err="1">
                <a:latin typeface="Times New Roman" panose="02020603050405020304" pitchFamily="18" charset="0"/>
                <a:cs typeface="Times New Roman" panose="02020603050405020304" pitchFamily="18" charset="0"/>
              </a:rPr>
              <a: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cháy</a:t>
            </a:r>
            <a:r>
              <a:rPr lang="en-US" sz="2800" b="1"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circle(in)">
                                      <p:cBhvr>
                                        <p:cTn id="24"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31" y="316523"/>
            <a:ext cx="11201399" cy="6321669"/>
          </a:xfrm>
          <a:prstGeom prst="rect">
            <a:avLst/>
          </a:prstGeom>
        </p:spPr>
      </p:pic>
    </p:spTree>
    <p:extLst>
      <p:ext uri="{BB962C8B-B14F-4D97-AF65-F5344CB8AC3E}">
        <p14:creationId xmlns:p14="http://schemas.microsoft.com/office/powerpoint/2010/main" val="36232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327" y="126687"/>
            <a:ext cx="12030890" cy="707886"/>
          </a:xfrm>
          <a:prstGeom prst="rect">
            <a:avLst/>
          </a:prstGeom>
          <a:solidFill>
            <a:srgbClr val="FFFF00"/>
          </a:solidFill>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TIẾT 31. BÀI </a:t>
            </a:r>
            <a:r>
              <a:rPr lang="en-US" sz="4000" b="1" dirty="0">
                <a:solidFill>
                  <a:srgbClr val="FF0000"/>
                </a:solidFill>
                <a:latin typeface="Times New Roman" panose="02020603050405020304" pitchFamily="18" charset="0"/>
                <a:cs typeface="Times New Roman" panose="02020603050405020304" pitchFamily="18" charset="0"/>
              </a:rPr>
              <a:t>14. KHÁI QUÁT VỀ  MẠCH ĐIỆN</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758083" y="2075544"/>
            <a:ext cx="5653453" cy="4024810"/>
          </a:xfrm>
          <a:prstGeom prst="rect">
            <a:avLst/>
          </a:prstGeom>
        </p:spPr>
      </p:pic>
    </p:spTree>
    <p:extLst>
      <p:ext uri="{BB962C8B-B14F-4D97-AF65-F5344CB8AC3E}">
        <p14:creationId xmlns:p14="http://schemas.microsoft.com/office/powerpoint/2010/main" val="2223591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TotalTime>
  <Words>1293</Words>
  <Application>Microsoft Office PowerPoint</Application>
  <PresentationFormat>Custom</PresentationFormat>
  <Paragraphs>121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131</cp:revision>
  <dcterms:created xsi:type="dcterms:W3CDTF">2023-06-21T22:05:51Z</dcterms:created>
  <dcterms:modified xsi:type="dcterms:W3CDTF">2024-03-20T00:32:30Z</dcterms:modified>
</cp:coreProperties>
</file>