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4" r:id="rId3"/>
    <p:sldId id="339" r:id="rId4"/>
    <p:sldId id="367" r:id="rId5"/>
    <p:sldId id="369" r:id="rId6"/>
    <p:sldId id="371" r:id="rId8"/>
    <p:sldId id="372" r:id="rId9"/>
    <p:sldId id="400" r:id="rId10"/>
    <p:sldId id="382" r:id="rId11"/>
    <p:sldId id="374" r:id="rId12"/>
    <p:sldId id="392" r:id="rId13"/>
    <p:sldId id="380" r:id="rId14"/>
    <p:sldId id="376" r:id="rId15"/>
    <p:sldId id="375" r:id="rId16"/>
    <p:sldId id="33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62" y="-82"/>
      </p:cViewPr>
      <p:guideLst>
        <p:guide orient="horz" pos="20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A09EB5A-2272-4789-9964-8A286C74BFD6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5AEEC34-D6F6-4109-A78E-426658FB758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09EB5A-2272-4789-9964-8A286C74BFD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AEEC34-D6F6-4109-A78E-426658FB758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09EB5A-2272-4789-9964-8A286C74BFD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AEEC34-D6F6-4109-A78E-426658FB758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09EB5A-2272-4789-9964-8A286C74BFD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AEEC34-D6F6-4109-A78E-426658FB758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09EB5A-2272-4789-9964-8A286C74BFD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AEEC34-D6F6-4109-A78E-426658FB758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09EB5A-2272-4789-9964-8A286C74BFD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AEEC34-D6F6-4109-A78E-426658FB758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09EB5A-2272-4789-9964-8A286C74BFD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AEEC34-D6F6-4109-A78E-426658FB758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09EB5A-2272-4789-9964-8A286C74BFD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AEEC34-D6F6-4109-A78E-426658FB758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09EB5A-2272-4789-9964-8A286C74BFD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AEEC34-D6F6-4109-A78E-426658FB758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09EB5A-2272-4789-9964-8A286C74BFD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AEEC34-D6F6-4109-A78E-426658FB758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09EB5A-2272-4789-9964-8A286C74BFD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5AEEC34-D6F6-4109-A78E-426658FB758C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A09EB5A-2272-4789-9964-8A286C74BFD6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5AEEC34-D6F6-4109-A78E-426658FB75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png"/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GIF"/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740" y="4118610"/>
            <a:ext cx="695960" cy="6959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10" y="4265930"/>
            <a:ext cx="583565" cy="583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941" y="4020834"/>
            <a:ext cx="977153" cy="977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6" y="4100844"/>
            <a:ext cx="977153" cy="977153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55" y="4931410"/>
            <a:ext cx="1197610" cy="127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440555"/>
            <a:ext cx="970280" cy="147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55" y="4723765"/>
            <a:ext cx="1403985" cy="14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05" y="4639945"/>
            <a:ext cx="1403985" cy="14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210" y="4849495"/>
            <a:ext cx="1403985" cy="14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573905"/>
            <a:ext cx="1403985" cy="14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55" y="4821555"/>
            <a:ext cx="1403985" cy="14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346065"/>
            <a:ext cx="1525905" cy="174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5175250"/>
            <a:ext cx="1403985" cy="200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35" y="5099050"/>
            <a:ext cx="1403985" cy="199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380990"/>
            <a:ext cx="1899920" cy="169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70" y="5581015"/>
            <a:ext cx="1403985" cy="14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00" y="3746377"/>
            <a:ext cx="3298825" cy="36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7" y="3876350"/>
            <a:ext cx="329882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1500186" y="-1"/>
            <a:ext cx="9730191" cy="204774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42"/>
              </a:avLst>
            </a:prstTxWarp>
          </a:bodyPr>
          <a:lstStyle/>
          <a:p>
            <a:pPr algn="ctr"/>
            <a:r>
              <a:rPr lang="en-US" sz="72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2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72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72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7200" b="1" kern="1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3"/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082959" y="2062639"/>
            <a:ext cx="4257675" cy="1428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684234" y="5442634"/>
            <a:ext cx="5060272" cy="10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</a:t>
            </a:r>
            <a:r>
              <a:rPr lang="vi-VN" sz="3200" kern="10" dirty="0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kern="10" dirty="0" err="1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kern="10" dirty="0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kern="10" dirty="0" err="1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kern="10" dirty="0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48403" y="3357428"/>
            <a:ext cx="3583576" cy="9144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5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-34457640" y="1530350"/>
            <a:ext cx="46111795" cy="3717925"/>
          </a:xfrm>
          <a:prstGeom prst="rect">
            <a:avLst/>
          </a:prstGeom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bliqueBottom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4800" b="1" kern="10" dirty="0">
                <a:ln w="28575">
                  <a:solidFill>
                    <a:srgbClr val="FFFF00"/>
                  </a:solidFill>
                </a:ln>
                <a:blipFill>
                  <a:blip r:embed="rId4"/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ahoma" panose="020B0604030504040204"/>
                <a:ea typeface="Tahoma" panose="020B0604030504040204"/>
                <a:cs typeface="Tahoma" panose="020B0604030504040204"/>
              </a:rPr>
              <a:t>XIN CHÀO CÁC EM ĐẾN VỚI TIẾT HỌC </a:t>
            </a:r>
            <a:r>
              <a:rPr lang="en-US" sz="4800" b="1" kern="10" dirty="0" smtClean="0">
                <a:ln w="28575">
                  <a:solidFill>
                    <a:srgbClr val="FFFF00"/>
                  </a:solidFill>
                </a:ln>
                <a:blipFill>
                  <a:blip r:embed="rId4"/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ahoma" panose="020B0604030504040204"/>
                <a:ea typeface="Tahoma" panose="020B0604030504040204"/>
                <a:cs typeface="Tahoma" panose="020B0604030504040204"/>
              </a:rPr>
              <a:t>MĨ </a:t>
            </a:r>
            <a:r>
              <a:rPr lang="en-US" sz="4800" b="1" kern="10" dirty="0">
                <a:ln w="28575">
                  <a:solidFill>
                    <a:srgbClr val="FFFF00"/>
                  </a:solidFill>
                </a:ln>
                <a:blipFill>
                  <a:blip r:embed="rId4"/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ahoma" panose="020B0604030504040204"/>
                <a:ea typeface="Tahoma" panose="020B0604030504040204"/>
                <a:cs typeface="Tahoma" panose="020B0604030504040204"/>
              </a:rPr>
              <a:t>THUẬT </a:t>
            </a:r>
            <a:r>
              <a:rPr lang="en-US" sz="4800" b="1" kern="10" dirty="0" smtClean="0">
                <a:ln w="28575">
                  <a:solidFill>
                    <a:srgbClr val="FFFF00"/>
                  </a:solidFill>
                </a:ln>
                <a:blipFill>
                  <a:blip r:embed="rId4"/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ahoma" panose="020B0604030504040204"/>
                <a:ea typeface="Tahoma" panose="020B0604030504040204"/>
                <a:cs typeface="Tahoma" panose="020B0604030504040204"/>
              </a:rPr>
              <a:t>8</a:t>
            </a:r>
            <a:endParaRPr lang="en-US" sz="4800" b="1" kern="10" dirty="0" smtClean="0">
              <a:ln w="28575">
                <a:solidFill>
                  <a:srgbClr val="FFFF00"/>
                </a:solidFill>
              </a:ln>
              <a:blipFill>
                <a:blip r:embed="rId4"/>
              </a:blip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Tahoma" panose="020B0604030504040204"/>
              <a:ea typeface="Tahoma" panose="020B0604030504040204"/>
              <a:cs typeface="Tahoma" panose="020B060403050404020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510" y="3876040"/>
            <a:ext cx="329882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63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181" y="3876054"/>
            <a:ext cx="977153" cy="977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1" y="3490609"/>
            <a:ext cx="977153" cy="9771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070" y="4369435"/>
            <a:ext cx="879475" cy="8794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3" name="Title 2"/>
          <p:cNvSpPr/>
          <p:nvPr>
            <p:ph type="ctrTitle"/>
          </p:nvPr>
        </p:nvSpPr>
        <p:spPr>
          <a:xfrm>
            <a:off x="2063751" y="1671320"/>
            <a:ext cx="9211733" cy="1082675"/>
          </a:xfrm>
        </p:spPr>
        <p:txBody>
          <a:bodyPr/>
          <a:p>
            <a:endParaRPr lang="en-US"/>
          </a:p>
        </p:txBody>
      </p:sp>
      <p:sp>
        <p:nvSpPr>
          <p:cNvPr id="26" name="Rectangular Callout 25"/>
          <p:cNvSpPr/>
          <p:nvPr/>
        </p:nvSpPr>
        <p:spPr>
          <a:xfrm>
            <a:off x="1233805" y="288925"/>
            <a:ext cx="7613015" cy="631825"/>
          </a:xfrm>
          <a:prstGeom prst="wedgeRectCallout">
            <a:avLst>
              <a:gd name="adj1" fmla="val -59617"/>
              <a:gd name="adj2" fmla="val 22244"/>
            </a:avLst>
          </a:prstGeom>
          <a:blipFill>
            <a:blip r:embed="rId2"/>
          </a:blip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3. Tạo tượng chân dung nhân vật.</a:t>
            </a:r>
            <a:endParaRPr lang="en-US" sz="3200" b="1" smtClean="0"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1233805" y="1104265"/>
            <a:ext cx="9350375" cy="5493385"/>
          </a:xfrm>
          <a:prstGeom prst="rect">
            <a:avLst/>
          </a:prstGeom>
          <a:ln w="38100">
            <a:solidFill>
              <a:srgbClr val="996633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-166370" y="-160655"/>
            <a:ext cx="1560195" cy="1560195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1196975" y="189865"/>
            <a:ext cx="10385425" cy="859155"/>
          </a:xfrm>
          <a:prstGeom prst="cloudCallout">
            <a:avLst>
              <a:gd name="adj1" fmla="val -53479"/>
              <a:gd name="adj2" fmla="val 53791"/>
            </a:avLst>
          </a:prstGeom>
          <a:blipFill>
            <a:blip r:embed="rId2"/>
          </a:blipFill>
          <a:ln w="38100"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en-US" sz="3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4. Trưng bày sản phẩm và chia sẻ</a:t>
            </a:r>
            <a:endParaRPr lang="en-US" sz="3200" b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46710" y="670560"/>
            <a:ext cx="11499215" cy="6406515"/>
          </a:xfrm>
          <a:prstGeom prst="horizontalScroll">
            <a:avLst/>
          </a:prstGeom>
          <a:blipFill rotWithShape="0">
            <a:blip r:embed="rId3"/>
          </a:blip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90000" dist="50800" dir="5400000" sy="-100000" algn="bl" rotWithShape="0"/>
          </a:effectLst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zh-CN" sz="3200" b="1" i="1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- Nêu cảm nhận và phân tích về:</a:t>
            </a:r>
            <a:r>
              <a:rPr kumimoji="0" lang="en-US" altLang="zh-CN" sz="32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kumimoji="0" lang="en-US" altLang="zh-CN" sz="32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Sản phẩm tượng chân dung em yêu thích.</a:t>
            </a:r>
            <a:endParaRPr kumimoji="0" lang="en-US" altLang="zh-CN" sz="32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Hình khối, tỉ lệ các bộ phận trên gương mặt của </a:t>
            </a:r>
            <a:endParaRPr kumimoji="0" lang="en-US" altLang="zh-CN" sz="32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32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nhân vật.</a:t>
            </a:r>
            <a:endParaRPr kumimoji="0" lang="en-US" altLang="zh-CN" sz="32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Biểu cảm của tượng chân dung.</a:t>
            </a:r>
            <a:endParaRPr kumimoji="0" lang="en-US" altLang="zh-CN" sz="32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Kĩ thuật thể hiện tượng nhân vật.</a:t>
            </a:r>
            <a:endParaRPr kumimoji="0" lang="en-US" altLang="zh-CN" sz="32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Ý tưởng điều chỉnh để sản phẩm hoàn thiện hơn. </a:t>
            </a:r>
            <a:endParaRPr kumimoji="0" lang="en-US" altLang="zh-CN" sz="32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zh-CN" sz="32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- Chia sẻ về một số tượng chân dung nhân vật </a:t>
            </a:r>
            <a:endParaRPr kumimoji="0" lang="en-US" altLang="zh-CN" sz="3200" b="1" i="1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3200" b="1" i="1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mà em biết </a:t>
            </a:r>
            <a:r>
              <a:rPr kumimoji="0" lang="en-US" altLang="zh-CN" sz="32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kumimoji="0" lang="en-US" altLang="zh-CN" sz="32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" name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8270" y="1458595"/>
            <a:ext cx="1009650" cy="1009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7" grpId="0" bldLvl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5" name="Title 4"/>
          <p:cNvSpPr/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28" name="Rounded Rectangular Callout 27"/>
          <p:cNvSpPr/>
          <p:nvPr/>
        </p:nvSpPr>
        <p:spPr>
          <a:xfrm>
            <a:off x="831215" y="71755"/>
            <a:ext cx="11012170" cy="758190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blipFill>
            <a:blip r:embed="rId3"/>
          </a:blip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en-US" sz="28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5. Tìm hiểu tác giả và tác phẩm điêu khắc hiện đại Việt Nam.</a:t>
            </a:r>
            <a:endParaRPr lang="en-US" sz="2800" b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1155700" y="894715"/>
            <a:ext cx="10363200" cy="5903595"/>
          </a:xfrm>
          <a:prstGeom prst="rect">
            <a:avLst/>
          </a:prstGeom>
          <a:ln w="57150">
            <a:solidFill>
              <a:srgbClr val="996633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5" name="Title 4"/>
          <p:cNvSpPr/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635" y="-81915"/>
            <a:ext cx="12191365" cy="7910195"/>
          </a:xfrm>
          <a:prstGeom prst="horizontalScroll">
            <a:avLst/>
          </a:prstGeom>
          <a:blipFill rotWithShape="0">
            <a:blip r:embed="rId2"/>
          </a:blip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31215" y="81280"/>
            <a:ext cx="11012170" cy="758190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blipFill>
            <a:blip r:embed="rId3"/>
          </a:blip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en-US" sz="28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5. Tìm hiểu tác giả và tác phẩm điêu khắc hiện đại Việt Nam.</a:t>
            </a:r>
            <a:endParaRPr lang="en-US" sz="2800" b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contrast="48000"/>
          </a:blip>
          <a:srcRect l="-164" r="164"/>
          <a:stretch>
            <a:fillRect/>
          </a:stretch>
        </p:blipFill>
        <p:spPr>
          <a:xfrm>
            <a:off x="1139190" y="1019810"/>
            <a:ext cx="10869295" cy="5706745"/>
          </a:xfrm>
          <a:prstGeom prst="foldedCorner">
            <a:avLst/>
          </a:prstGeom>
          <a:ln w="38100">
            <a:solidFill>
              <a:srgbClr val="FF9933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00" y="3746377"/>
            <a:ext cx="3298825" cy="36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7" y="3876350"/>
            <a:ext cx="329882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831215" y="-241935"/>
            <a:ext cx="10733405" cy="25939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42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72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2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72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72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7200" b="1" kern="1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082959" y="2062639"/>
            <a:ext cx="4257675" cy="1428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684234" y="5450889"/>
            <a:ext cx="5060272" cy="10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</a:t>
            </a:r>
            <a:r>
              <a:rPr lang="vi-VN" sz="3200" kern="10" dirty="0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kern="10" dirty="0" err="1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kern="10" dirty="0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kern="10" dirty="0" err="1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kern="10" dirty="0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48403" y="3357428"/>
            <a:ext cx="3583576" cy="9144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5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-33516449" y="1314556"/>
            <a:ext cx="42498523" cy="42285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bliqueBottom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4800" b="1" kern="10" dirty="0">
                <a:ln w="38100" cmpd="sng">
                  <a:solidFill>
                    <a:srgbClr val="FFFF00"/>
                  </a:solidFill>
                  <a:prstDash val="solid"/>
                </a:ln>
                <a:blipFill>
                  <a:blip r:embed="rId3"/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/>
                <a:ea typeface="Tahoma" panose="020B0604030504040204"/>
                <a:cs typeface="Tahoma" panose="020B0604030504040204"/>
              </a:rPr>
              <a:t>BÀI 6 ĐẾN ĐÂY LÀ HẾT HẸN GẶP LẠI TIẾT HỌC SAU  </a:t>
            </a:r>
            <a:endParaRPr lang="en-US" sz="4800" b="1" kern="10" dirty="0">
              <a:ln w="38100" cmpd="sng">
                <a:solidFill>
                  <a:srgbClr val="FFFF00"/>
                </a:solidFill>
                <a:prstDash val="solid"/>
              </a:ln>
              <a:blipFill>
                <a:blip r:embed="rId3"/>
              </a:blip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anose="020B0604030504040204"/>
              <a:ea typeface="Tahoma" panose="020B0604030504040204"/>
              <a:cs typeface="Tahoma" panose="020B060403050404020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77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63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5025"/>
            <a:ext cx="976630" cy="976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970" y="5010785"/>
            <a:ext cx="1097280" cy="1097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585" y="4145280"/>
            <a:ext cx="976630" cy="97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635" y="4566285"/>
            <a:ext cx="976630" cy="976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710" y="3829685"/>
            <a:ext cx="815340" cy="815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795" y="4566285"/>
            <a:ext cx="976630" cy="9766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3486" y="103601"/>
            <a:ext cx="34028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solidFill>
                  <a:srgbClr val="FF0000"/>
                </a:solidFill>
              </a:rPr>
              <a:t>CHỦ ĐỀ</a:t>
            </a:r>
            <a:endParaRPr lang="en-US" sz="5500" b="1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861" y="839898"/>
            <a:ext cx="10377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FFFF00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Avo" pitchFamily="2" charset="0"/>
              </a:rPr>
              <a:t>NGHEÄ THUAÄT HIEÄN ĐAÏI VIỆT NAM</a:t>
            </a:r>
            <a:endParaRPr lang="en-US" sz="4800" b="1" dirty="0" smtClean="0">
              <a:ln w="19050">
                <a:solidFill>
                  <a:srgbClr val="FFFF00"/>
                </a:solidFill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VNI-Avo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855" y="1480185"/>
            <a:ext cx="1656080" cy="1656080"/>
          </a:xfrm>
          <a:prstGeom prst="rect">
            <a:avLst/>
          </a:prstGeom>
        </p:spPr>
      </p:pic>
      <p:sp>
        <p:nvSpPr>
          <p:cNvPr id="3" name="Title 2"/>
          <p:cNvSpPr/>
          <p:nvPr>
            <p:ph type="ctrTitle"/>
          </p:nvPr>
        </p:nvSpPr>
        <p:spPr>
          <a:xfrm>
            <a:off x="480695" y="2364740"/>
            <a:ext cx="11231245" cy="5848985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threePt" dir="t"/>
            </a:scene3d>
          </a:bodyPr>
          <a:p>
            <a:pPr algn="ctr"/>
            <a:r>
              <a:rPr lang="en-US" sz="4400" b="1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Bài</a:t>
            </a:r>
            <a:r>
              <a:rPr lang="en-US" sz="4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6: TƯỢNG CHÂN DUNG NHÂN VẬT  </a:t>
            </a:r>
            <a:br>
              <a:rPr lang="en-US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44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59680" y="6148070"/>
            <a:ext cx="2885440" cy="598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THỜI LƯỢNG: 2 TIẾT </a:t>
            </a:r>
            <a:endParaRPr kumimoji="0" lang="en-US" altLang="zh-CN" sz="20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3" grpId="0"/>
      <p:bldP spid="3" grpId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/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210820" y="526415"/>
            <a:ext cx="11770995" cy="5948045"/>
          </a:xfrm>
          <a:prstGeom prst="wedgeRoundRectCallout">
            <a:avLst>
              <a:gd name="adj1" fmla="val -44022"/>
              <a:gd name="adj2" fmla="val -57601"/>
              <a:gd name="adj3" fmla="val 16667"/>
            </a:avLst>
          </a:prstGeom>
          <a:blipFill rotWithShape="0">
            <a:blip r:embed="rId1"/>
          </a:blip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blipFill>
                <a:blip r:embed="rId1"/>
              </a:blip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contrast="36000"/>
          </a:blip>
          <a:stretch>
            <a:fillRect/>
          </a:stretch>
        </p:blipFill>
        <p:spPr>
          <a:xfrm>
            <a:off x="759460" y="794385"/>
            <a:ext cx="10808335" cy="5425440"/>
          </a:xfrm>
          <a:prstGeom prst="foldedCorner">
            <a:avLst/>
          </a:prstGeom>
          <a:ln w="38100">
            <a:solidFill>
              <a:srgbClr val="FF9933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710" y="-227330"/>
            <a:ext cx="1178560" cy="11785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85850" y="861695"/>
            <a:ext cx="3614420" cy="80645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YÊU CẦU CẦN ĐẠT </a:t>
            </a:r>
            <a:endParaRPr kumimoji="0" lang="en-US" altLang="zh-CN" sz="2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937260" y="3183255"/>
            <a:ext cx="8049895" cy="962660"/>
          </a:xfrm>
          <a:prstGeom prst="flowChartAlternateProces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Tạo được tượng chân dung nhân vật có tỉ lệ hài </a:t>
            </a:r>
            <a:endParaRPr kumimoji="0" lang="en-US" altLang="zh-CN" sz="2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hòa với hình mẫu bằng đất nặng </a:t>
            </a:r>
            <a:endParaRPr kumimoji="0" lang="en-US" altLang="zh-CN" sz="2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bldLvl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75" y="962660"/>
            <a:ext cx="976630" cy="976630"/>
          </a:xfrm>
          <a:prstGeom prst="rect">
            <a:avLst/>
          </a:prstGeom>
        </p:spPr>
      </p:pic>
      <p:sp>
        <p:nvSpPr>
          <p:cNvPr id="5" name="Title 4"/>
          <p:cNvSpPr/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76700" y="226695"/>
            <a:ext cx="4964430" cy="7835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r"/>
            <a:r>
              <a:rPr lang="en-US" sz="45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Cấu trúc bài học</a:t>
            </a:r>
            <a:endParaRPr lang="en-US" sz="4500" b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656080" y="1118235"/>
            <a:ext cx="10311130" cy="965835"/>
          </a:xfrm>
          <a:prstGeom prst="wedgeRoundRectCallout">
            <a:avLst>
              <a:gd name="adj1" fmla="val -58843"/>
              <a:gd name="adj2" fmla="val 15351"/>
              <a:gd name="adj3" fmla="val 16667"/>
            </a:avLst>
          </a:prstGeom>
          <a:blipFill>
            <a:blip r:embed="rId2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 Quan sát – nhận thức về tượng chân dung của </a:t>
            </a:r>
            <a:endParaRPr lang="en-US" sz="3200" b="1" smtClean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en-US" sz="3200" b="1" smtClean="0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điêu khắc hiện đại Việt Nam.</a:t>
            </a:r>
            <a:endParaRPr lang="en-US" sz="3200" b="1" smtClean="0">
              <a:ln>
                <a:solidFill>
                  <a:schemeClr val="accent4">
                    <a:lumMod val="10000"/>
                  </a:schemeClr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9171" y="33034"/>
            <a:ext cx="977153" cy="977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801" y="2085354"/>
            <a:ext cx="977153" cy="977153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>
            <a:off x="1343025" y="2190115"/>
            <a:ext cx="10723880" cy="1179830"/>
          </a:xfrm>
          <a:prstGeom prst="wedgeEllipseCallout">
            <a:avLst>
              <a:gd name="adj1" fmla="val -54893"/>
              <a:gd name="adj2" fmla="val 17046"/>
            </a:avLst>
          </a:prstGeom>
          <a:blipFill>
            <a:blip r:embed="rId3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 Cách tạo tượng chân dung bằng đất nặn.</a:t>
            </a:r>
            <a:endParaRPr lang="en-US" sz="3200" b="1" smtClean="0"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516" y="3331859"/>
            <a:ext cx="977153" cy="9771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801" y="4537724"/>
            <a:ext cx="977153" cy="977153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>
          <a:xfrm>
            <a:off x="1824990" y="3460115"/>
            <a:ext cx="8691245" cy="1000125"/>
          </a:xfrm>
          <a:prstGeom prst="wedgeRectCallout">
            <a:avLst>
              <a:gd name="adj1" fmla="val -56220"/>
              <a:gd name="adj2" fmla="val 24174"/>
            </a:avLst>
          </a:prstGeom>
          <a:blipFill>
            <a:blip r:embed="rId4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en-US" sz="3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3. Tạo tượng chân dung nhân vật.</a:t>
            </a:r>
            <a:endParaRPr lang="en-US" sz="3200" b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1512570" y="4549775"/>
            <a:ext cx="10385425" cy="1021715"/>
          </a:xfrm>
          <a:prstGeom prst="cloudCallout">
            <a:avLst>
              <a:gd name="adj1" fmla="val -56707"/>
              <a:gd name="adj2" fmla="val 24021"/>
            </a:avLst>
          </a:prstGeom>
          <a:blipFill>
            <a:blip r:embed="rId5"/>
          </a:blip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 b="1" smtClean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4. Trưng bày sản phẩm và chia sẻ.</a:t>
            </a:r>
            <a:endParaRPr lang="en-US" sz="3200" b="1" smtClean="0">
              <a:ln>
                <a:solidFill>
                  <a:schemeClr val="accent2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1824990" y="5746115"/>
            <a:ext cx="10142220" cy="966470"/>
          </a:xfrm>
          <a:prstGeom prst="wedgeRoundRectCallout">
            <a:avLst>
              <a:gd name="adj1" fmla="val -56519"/>
              <a:gd name="adj2" fmla="val 18002"/>
              <a:gd name="adj3" fmla="val 16667"/>
            </a:avLst>
          </a:prstGeom>
          <a:blipFill>
            <a:blip r:embed="rId6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5. Tìm hiểu tác giả và tác phẩm điêu khắc hiện đại Việt Nam.</a:t>
            </a:r>
            <a:endParaRPr lang="en-US" sz="3200" b="1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701" y="5514989"/>
            <a:ext cx="977153" cy="977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" grpId="0" bldLvl="0" animBg="1"/>
      <p:bldP spid="3" grpId="1" animBg="1"/>
      <p:bldP spid="22" grpId="0" bldLvl="0" animBg="1"/>
      <p:bldP spid="22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/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1322705" y="160655"/>
            <a:ext cx="10745470" cy="671195"/>
          </a:xfrm>
          <a:prstGeom prst="wedgeRoundRectCallout">
            <a:avLst>
              <a:gd name="adj1" fmla="val -57286"/>
              <a:gd name="adj2" fmla="val 25685"/>
              <a:gd name="adj3" fmla="val 16667"/>
            </a:avLst>
          </a:prstGeom>
          <a:blipFill>
            <a:blip r:embed="rId1"/>
          </a:blipFill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en-US" sz="2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1. Quan sát – nhận thức về tượng chân dung của điêu khắc hiện đại VN.</a:t>
            </a:r>
            <a:endParaRPr lang="en-US" sz="2400" b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075" y="-144780"/>
            <a:ext cx="976630" cy="976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845" y="5646420"/>
            <a:ext cx="1118870" cy="1118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730" y="1383030"/>
            <a:ext cx="1067435" cy="1067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465" y="1054735"/>
            <a:ext cx="3634105" cy="5391150"/>
          </a:xfrm>
          <a:prstGeom prst="rect">
            <a:avLst/>
          </a:prstGeom>
          <a:ln w="38100">
            <a:solidFill>
              <a:srgbClr val="996633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320" y="1054735"/>
            <a:ext cx="3474085" cy="5380355"/>
          </a:xfrm>
          <a:prstGeom prst="rect">
            <a:avLst/>
          </a:prstGeom>
          <a:ln w="38100">
            <a:solidFill>
              <a:srgbClr val="996633"/>
            </a:solidFill>
          </a:ln>
        </p:spPr>
      </p:pic>
      <p:sp>
        <p:nvSpPr>
          <p:cNvPr id="14" name="Right Arrow Callout 13"/>
          <p:cNvSpPr/>
          <p:nvPr/>
        </p:nvSpPr>
        <p:spPr>
          <a:xfrm>
            <a:off x="154940" y="1286510"/>
            <a:ext cx="4533900" cy="5013960"/>
          </a:xfrm>
          <a:prstGeom prst="right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zh-CN" sz="24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Quan sát hình </a:t>
            </a:r>
            <a:endParaRPr kumimoji="0" lang="en-US" altLang="zh-CN" sz="24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ảnh tượng và chỉ </a:t>
            </a:r>
            <a:endParaRPr kumimoji="0" lang="en-US" altLang="zh-CN" sz="24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ra: </a:t>
            </a:r>
            <a:endParaRPr kumimoji="0" lang="en-US" altLang="zh-CN" sz="24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24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Hình thức thể </a:t>
            </a:r>
            <a:endParaRPr kumimoji="0" lang="en-US" altLang="zh-CN" sz="24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hiện, đặc tính của </a:t>
            </a:r>
            <a:endParaRPr kumimoji="0" lang="en-US" altLang="zh-CN" sz="24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 dung nhân </a:t>
            </a:r>
            <a:endParaRPr kumimoji="0" lang="en-US" altLang="zh-CN" sz="24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vật.</a:t>
            </a:r>
            <a:endParaRPr kumimoji="0" lang="en-US" altLang="zh-CN" sz="24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24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Cấu trúc, tỉ lệ </a:t>
            </a:r>
            <a:endParaRPr kumimoji="0" lang="en-US" altLang="zh-CN" sz="24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hình khối các bộ </a:t>
            </a:r>
            <a:endParaRPr kumimoji="0" lang="en-US" altLang="zh-CN" sz="24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phận trên chân </a:t>
            </a:r>
            <a:endParaRPr kumimoji="0" lang="en-US" altLang="zh-CN" sz="24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dung.  </a:t>
            </a:r>
            <a:endParaRPr kumimoji="0" lang="en-US" altLang="zh-CN" sz="24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24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Biểu cảm của </a:t>
            </a:r>
            <a:endParaRPr kumimoji="0" lang="en-US" altLang="zh-CN" sz="24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 dung </a:t>
            </a:r>
            <a:endParaRPr kumimoji="0" lang="en-US" altLang="zh-CN" sz="24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475" y="3107690"/>
            <a:ext cx="1118870" cy="1118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/>
          <p:nvPr>
            <p:ph type="ctr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965" y="0"/>
            <a:ext cx="1077595" cy="119634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496695" y="1461770"/>
            <a:ext cx="9529445" cy="4582160"/>
          </a:xfrm>
          <a:prstGeom prst="wedgeRoundRectCallout">
            <a:avLst>
              <a:gd name="adj1" fmla="val -59842"/>
              <a:gd name="adj2" fmla="val -58924"/>
              <a:gd name="adj3" fmla="val 16667"/>
            </a:avLst>
          </a:prstGeom>
          <a:blipFill rotWithShape="0">
            <a:blip r:embed="rId2"/>
          </a:blip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   Tượng chân dung trong điêu khắc hiện đại Việt Nam </a:t>
            </a:r>
            <a:endParaRPr kumimoji="0" lang="en-US" altLang="zh-CN" sz="2800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thường được thể hiện theo hình thức tượng chân dung </a:t>
            </a:r>
            <a:endParaRPr kumimoji="0" lang="en-US" altLang="zh-CN" sz="2800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phần đầu  hoặc  tượng bán thân với các chất liệu khác </a:t>
            </a:r>
            <a:endParaRPr kumimoji="0" lang="en-US" altLang="zh-CN" sz="2800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nhau như: đồng, đá, gỗ,...Tượng chân dung thời kỳ này </a:t>
            </a:r>
            <a:endParaRPr kumimoji="0" lang="en-US" altLang="zh-CN" sz="2800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thường tôn vinh các nhân vật tiêu biểu có những nét đặc </a:t>
            </a:r>
            <a:endParaRPr kumimoji="0" lang="en-US" altLang="zh-CN" sz="2800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trưng và ấn tượng. </a:t>
            </a:r>
            <a:endParaRPr kumimoji="0" lang="en-US" altLang="zh-CN" sz="2800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093470" y="160655"/>
            <a:ext cx="10974705" cy="671195"/>
          </a:xfrm>
          <a:prstGeom prst="wedgeRoundRectCallout">
            <a:avLst>
              <a:gd name="adj1" fmla="val -55016"/>
              <a:gd name="adj2" fmla="val 77625"/>
              <a:gd name="adj3" fmla="val 16667"/>
            </a:avLst>
          </a:prstGeom>
          <a:blipFill>
            <a:blip r:embed="rId2"/>
          </a:blipFill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en-US" sz="2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1. Quan sát – nhận thức về tượng chân dung của điêu khắc hiện đại VN.</a:t>
            </a:r>
            <a:endParaRPr lang="en-US" sz="2400" b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246505" y="123190"/>
            <a:ext cx="9953625" cy="720090"/>
          </a:xfrm>
          <a:prstGeom prst="wedgeRoundRectCallout">
            <a:avLst>
              <a:gd name="adj1" fmla="val -56538"/>
              <a:gd name="adj2" fmla="val 32627"/>
              <a:gd name="adj3" fmla="val 16667"/>
            </a:avLst>
          </a:prstGeom>
          <a:blipFill rotWithShape="0">
            <a:blip r:embed="rId1"/>
          </a:blip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p>
            <a:pPr algn="ctr"/>
            <a:r>
              <a:rPr lang="en-US" sz="3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2. Cách tạo tượng chân dung bằng đất nặn.</a:t>
            </a:r>
            <a:endParaRPr kumimoji="0" lang="en-US" altLang="en-US" sz="32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67005" y="-222250"/>
            <a:ext cx="1065530" cy="106553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8315" y="918210"/>
            <a:ext cx="5882640" cy="5864860"/>
          </a:xfrm>
          <a:prstGeom prst="rect">
            <a:avLst/>
          </a:prstGeom>
          <a:ln w="57150">
            <a:solidFill>
              <a:srgbClr val="996633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 contrast="66000"/>
          </a:blip>
          <a:stretch>
            <a:fillRect/>
          </a:stretch>
        </p:blipFill>
        <p:spPr>
          <a:xfrm>
            <a:off x="6991350" y="918210"/>
            <a:ext cx="5033010" cy="5864860"/>
          </a:xfrm>
          <a:prstGeom prst="foldedCorner">
            <a:avLst/>
          </a:prstGeom>
          <a:ln w="57150">
            <a:solidFill>
              <a:srgbClr val="996633"/>
            </a:solidFill>
          </a:ln>
        </p:spPr>
      </p:pic>
      <p:sp>
        <p:nvSpPr>
          <p:cNvPr id="15" name="Left Arrow 14"/>
          <p:cNvSpPr/>
          <p:nvPr/>
        </p:nvSpPr>
        <p:spPr>
          <a:xfrm>
            <a:off x="6323330" y="1998980"/>
            <a:ext cx="668020" cy="3703320"/>
          </a:xfrm>
          <a:prstGeom prst="leftArrow">
            <a:avLst>
              <a:gd name="adj1" fmla="val 50000"/>
              <a:gd name="adj2" fmla="val 55418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6571615" y="3139440"/>
            <a:ext cx="439420" cy="133858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5" name="Title 4"/>
          <p:cNvSpPr/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624205" y="1058545"/>
            <a:ext cx="10953750" cy="5517515"/>
          </a:xfrm>
          <a:prstGeom prst="wedgeEllipseCallout">
            <a:avLst>
              <a:gd name="adj1" fmla="val -51260"/>
              <a:gd name="adj2" fmla="val -55621"/>
            </a:avLst>
          </a:prstGeom>
          <a:blipFill rotWithShape="0">
            <a:blip r:embed="rId2"/>
          </a:blipFill>
          <a:ln w="7620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246505" y="123190"/>
            <a:ext cx="9953625" cy="720090"/>
          </a:xfrm>
          <a:prstGeom prst="wedgeRoundRectCallout">
            <a:avLst>
              <a:gd name="adj1" fmla="val -56538"/>
              <a:gd name="adj2" fmla="val 32627"/>
              <a:gd name="adj3" fmla="val 16667"/>
            </a:avLst>
          </a:prstGeom>
          <a:blipFill rotWithShape="0">
            <a:blip r:embed="rId3"/>
          </a:blip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p>
            <a:pPr algn="ctr"/>
            <a:r>
              <a:rPr lang="en-US" sz="3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2. Cách tạo tượng chân dung bằng đất nặn.</a:t>
            </a:r>
            <a:endParaRPr kumimoji="0" lang="en-US" altLang="en-US" sz="3200" b="1" i="0" u="none" strike="noStrike" cap="none" normalizeH="0" baseline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contrast="78000"/>
          </a:blip>
          <a:srcRect/>
          <a:stretch>
            <a:fillRect/>
          </a:stretch>
        </p:blipFill>
        <p:spPr>
          <a:xfrm>
            <a:off x="3296285" y="1598930"/>
            <a:ext cx="5741670" cy="4436745"/>
          </a:xfrm>
          <a:prstGeom prst="foldedCorner">
            <a:avLst/>
          </a:prstGeom>
          <a:ln w="38100">
            <a:solidFill>
              <a:srgbClr val="FF9933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2080" y="-81915"/>
            <a:ext cx="976630" cy="976630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>
          <a:xfrm>
            <a:off x="1206500" y="188595"/>
            <a:ext cx="7613015" cy="612775"/>
          </a:xfrm>
          <a:prstGeom prst="wedgeRectCallout">
            <a:avLst>
              <a:gd name="adj1" fmla="val -59133"/>
              <a:gd name="adj2" fmla="val 35699"/>
            </a:avLst>
          </a:prstGeom>
          <a:blipFill>
            <a:blip r:embed="rId2"/>
          </a:blip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3. Tạo tượng chân dung nhân vật.</a:t>
            </a:r>
            <a:endParaRPr lang="en-US" sz="3200" b="1" smtClean="0"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Title 6"/>
          <p:cNvSpPr/>
          <p:nvPr>
            <p:ph type="ctrTitle"/>
          </p:nvPr>
        </p:nvSpPr>
        <p:spPr>
          <a:xfrm>
            <a:off x="941705" y="1248410"/>
            <a:ext cx="1499235" cy="5078095"/>
          </a:xfrm>
          <a:blipFill>
            <a:blip r:embed="rId3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br>
              <a:rPr lang="en-US" sz="2800" b="1">
                <a:ln/>
                <a:solidFill>
                  <a:schemeClr val="bg1"/>
                </a:solidFill>
                <a:effectLst/>
              </a:rPr>
            </a:br>
            <a:r>
              <a:rPr lang="en-US" sz="2800" b="1">
                <a:ln/>
                <a:solidFill>
                  <a:schemeClr val="bg1"/>
                </a:solidFill>
                <a:effectLst/>
              </a:rPr>
              <a:t>-Lựa chọn nhân vật và tạo hình theo hướng dẫn.</a:t>
            </a:r>
            <a:br>
              <a:rPr lang="en-US" sz="2800" b="1">
                <a:ln/>
                <a:solidFill>
                  <a:schemeClr val="bg1"/>
                </a:solidFill>
                <a:effectLst/>
              </a:rPr>
            </a:br>
            <a:r>
              <a:rPr lang="en-US" sz="2800" b="1">
                <a:ln/>
                <a:solidFill>
                  <a:schemeClr val="bg1"/>
                </a:solidFill>
                <a:effectLst/>
              </a:rPr>
              <a:t> </a:t>
            </a:r>
            <a:endParaRPr lang="en-US" sz="2800" b="1">
              <a:ln/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contrast="48000"/>
          </a:blip>
          <a:stretch>
            <a:fillRect/>
          </a:stretch>
        </p:blipFill>
        <p:spPr>
          <a:xfrm>
            <a:off x="3731260" y="894715"/>
            <a:ext cx="7728585" cy="5872480"/>
          </a:xfrm>
          <a:prstGeom prst="foldedCorner">
            <a:avLst/>
          </a:prstGeom>
          <a:ln w="38100">
            <a:solidFill>
              <a:srgbClr val="996633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7" grpId="0" bldLvl="0" animBg="1"/>
      <p:bldP spid="7" grpId="1" animBg="1"/>
    </p:bld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1917</Words>
  <Application>WPS Presentation</Application>
  <PresentationFormat>Custom</PresentationFormat>
  <Paragraphs>99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Tahoma</vt:lpstr>
      <vt:lpstr>VNI-Avo</vt:lpstr>
      <vt:lpstr>Wingdings</vt:lpstr>
      <vt:lpstr>Microsoft YaHei</vt:lpstr>
      <vt:lpstr>Arial Unicode MS</vt:lpstr>
      <vt:lpstr>Calibri</vt:lpstr>
      <vt:lpstr>Blue Waves</vt:lpstr>
      <vt:lpstr>PowerPoint 演示文稿</vt:lpstr>
      <vt:lpstr>Bài 6: TƯỢNG CHÂN DUNG NHÂN VẬT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Lựa chọn bức trang lụa của họa sĩ Nguyễn Phan Chánh  mà em thích để mô phỏng và thực hiện theo hướng dẫn 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Guiguin sinh ngày 7/06/1848 tại Paris</dc:title>
  <dc:creator>SCD</dc:creator>
  <cp:lastModifiedBy>ADMIN-PC</cp:lastModifiedBy>
  <cp:revision>67</cp:revision>
  <dcterms:created xsi:type="dcterms:W3CDTF">2023-05-10T06:45:00Z</dcterms:created>
  <dcterms:modified xsi:type="dcterms:W3CDTF">2023-07-03T06:06:14Z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1A7141A87F6F410F96D02414F5919C31</vt:lpwstr>
  </property>
  <property fmtid="{D5CDD505-2E9C-101B-9397-08002B2CF9AE}" pid="3" name="KSOProductBuildVer">
    <vt:lpwstr>1033-11.2.0.11537</vt:lpwstr>
  </property>
</Properties>
</file>