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6" r:id="rId2"/>
    <p:sldId id="267" r:id="rId3"/>
    <p:sldId id="268" r:id="rId4"/>
    <p:sldId id="270" r:id="rId5"/>
    <p:sldId id="269" r:id="rId6"/>
    <p:sldId id="271" r:id="rId7"/>
    <p:sldId id="273" r:id="rId8"/>
    <p:sldId id="274" r:id="rId9"/>
    <p:sldId id="276" r:id="rId10"/>
    <p:sldId id="275" r:id="rId11"/>
    <p:sldId id="277" r:id="rId12"/>
    <p:sldId id="280" r:id="rId13"/>
    <p:sldId id="284" r:id="rId14"/>
    <p:sldId id="285" r:id="rId15"/>
    <p:sldId id="278" r:id="rId16"/>
    <p:sldId id="281" r:id="rId17"/>
    <p:sldId id="279" r:id="rId18"/>
    <p:sldId id="282"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94660"/>
  </p:normalViewPr>
  <p:slideViewPr>
    <p:cSldViewPr>
      <p:cViewPr>
        <p:scale>
          <a:sx n="76" d="100"/>
          <a:sy n="76" d="100"/>
        </p:scale>
        <p:origin x="-107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24C70-BE53-44AE-BC95-6A9261FE3F4A}" type="datetimeFigureOut">
              <a:rPr lang="en-US" smtClean="0"/>
              <a:t>9/22/2024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2A6FE-9D0B-454A-AAA5-1DC1D67CD835}" type="slidenum">
              <a:rPr lang="en-US" smtClean="0"/>
              <a:t>‹#›</a:t>
            </a:fld>
            <a:endParaRPr lang="en-US"/>
          </a:p>
        </p:txBody>
      </p:sp>
    </p:spTree>
    <p:extLst>
      <p:ext uri="{BB962C8B-B14F-4D97-AF65-F5344CB8AC3E}">
        <p14:creationId xmlns:p14="http://schemas.microsoft.com/office/powerpoint/2010/main" val="127160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2A6FE-9D0B-454A-AAA5-1DC1D67CD835}" type="slidenum">
              <a:rPr lang="en-US" smtClean="0"/>
              <a:t>4</a:t>
            </a:fld>
            <a:endParaRPr lang="en-US"/>
          </a:p>
        </p:txBody>
      </p:sp>
    </p:spTree>
    <p:extLst>
      <p:ext uri="{BB962C8B-B14F-4D97-AF65-F5344CB8AC3E}">
        <p14:creationId xmlns:p14="http://schemas.microsoft.com/office/powerpoint/2010/main" val="86865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777D81-4740-4C11-882C-94E2D05BE53E}"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777D81-4740-4C11-882C-94E2D05BE53E}"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77D81-4740-4C11-882C-94E2D05BE53E}"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777D81-4740-4C11-882C-94E2D05BE53E}"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77D81-4740-4C11-882C-94E2D05BE53E}"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E777D81-4740-4C11-882C-94E2D05BE53E}"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777D81-4740-4C11-882C-94E2D05BE53E}"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0E6FA-31EF-42CD-89BF-6E158E09216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777D81-4740-4C11-882C-94E2D05BE53E}"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77D81-4740-4C11-882C-94E2D05BE53E}" type="datetimeFigureOut">
              <a:rPr lang="en-US" smtClean="0"/>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77D81-4740-4C11-882C-94E2D05BE53E}"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77D81-4740-4C11-882C-94E2D05BE53E}"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E777D81-4740-4C11-882C-94E2D05BE53E}" type="datetimeFigureOut">
              <a:rPr lang="en-US" smtClean="0"/>
              <a:t>9/22/2024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540E6FA-31EF-42CD-89BF-6E158E0921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A8A2F0-9565-49DA-85B6-81A6697B0590}"/>
              </a:ext>
            </a:extLst>
          </p:cNvPr>
          <p:cNvSpPr>
            <a:spLocks noGrp="1"/>
          </p:cNvSpPr>
          <p:nvPr>
            <p:ph type="title"/>
          </p:nvPr>
        </p:nvSpPr>
        <p:spPr>
          <a:xfrm>
            <a:off x="0" y="0"/>
            <a:ext cx="9144000" cy="1676400"/>
          </a:xfrm>
        </p:spPr>
        <p:txBody>
          <a:bodyPr/>
          <a:lstStyle/>
          <a:p>
            <a:pPr algn="ctr"/>
            <a:r>
              <a:rPr lang="vi-VN" sz="3600" dirty="0">
                <a:solidFill>
                  <a:schemeClr val="tx1"/>
                </a:solidFill>
              </a:rPr>
              <a:t>CHÀO MỪNG CÁC EM ĐẾN VỚI TIẾT HỌC MĨ THUẬT 8</a:t>
            </a:r>
            <a:endParaRPr lang="en-US" sz="3600" dirty="0">
              <a:solidFill>
                <a:schemeClr val="tx1"/>
              </a:solidFill>
            </a:endParaRPr>
          </a:p>
        </p:txBody>
      </p:sp>
      <p:sp>
        <p:nvSpPr>
          <p:cNvPr id="3" name="Content Placeholder 2">
            <a:extLst>
              <a:ext uri="{FF2B5EF4-FFF2-40B4-BE49-F238E27FC236}">
                <a16:creationId xmlns="" xmlns:a16="http://schemas.microsoft.com/office/drawing/2014/main" id="{A15B1E55-A97A-4330-A519-0FD951E074B8}"/>
              </a:ext>
            </a:extLst>
          </p:cNvPr>
          <p:cNvSpPr>
            <a:spLocks noGrp="1"/>
          </p:cNvSpPr>
          <p:nvPr>
            <p:ph sz="quarter" idx="13"/>
          </p:nvPr>
        </p:nvSpPr>
        <p:spPr>
          <a:xfrm>
            <a:off x="2209800" y="2274712"/>
            <a:ext cx="6934200" cy="4430888"/>
          </a:xfrm>
        </p:spPr>
        <p:txBody>
          <a:bodyPr>
            <a:normAutofit/>
          </a:bodyPr>
          <a:lstStyle/>
          <a:p>
            <a:pPr marL="45720" indent="0" algn="ctr">
              <a:buNone/>
            </a:pPr>
            <a:r>
              <a:rPr lang="vi-VN" sz="3600" b="1" dirty="0">
                <a:solidFill>
                  <a:srgbClr val="FF0000"/>
                </a:solidFill>
              </a:rPr>
              <a:t>HÌNH TƯỢNG CON NGƯỜI TRONG MĨ THUẬT</a:t>
            </a:r>
          </a:p>
          <a:p>
            <a:pPr marL="45720" indent="0" algn="ctr">
              <a:buNone/>
            </a:pPr>
            <a:r>
              <a:rPr lang="vi-VN" sz="2800" b="1" dirty="0">
                <a:solidFill>
                  <a:schemeClr val="accent4">
                    <a:lumMod val="50000"/>
                  </a:schemeClr>
                </a:solidFill>
              </a:rPr>
              <a:t>Bài 2: MỘT SỐ DẠNG BỐ CỤC </a:t>
            </a:r>
            <a:endParaRPr lang="en-US" sz="2800" b="1" dirty="0" smtClean="0">
              <a:solidFill>
                <a:schemeClr val="accent4">
                  <a:lumMod val="50000"/>
                </a:schemeClr>
              </a:solidFill>
            </a:endParaRPr>
          </a:p>
          <a:p>
            <a:pPr marL="45720" indent="0" algn="ctr">
              <a:buNone/>
            </a:pPr>
            <a:r>
              <a:rPr lang="vi-VN" sz="2800" b="1" dirty="0" smtClean="0">
                <a:solidFill>
                  <a:schemeClr val="accent4">
                    <a:lumMod val="50000"/>
                  </a:schemeClr>
                </a:solidFill>
              </a:rPr>
              <a:t>TRONG </a:t>
            </a:r>
            <a:r>
              <a:rPr lang="vi-VN" sz="2800" b="1" dirty="0">
                <a:solidFill>
                  <a:schemeClr val="accent4">
                    <a:lumMod val="50000"/>
                  </a:schemeClr>
                </a:solidFill>
              </a:rPr>
              <a:t>TRANH SINH HOẠT</a:t>
            </a:r>
            <a:endParaRPr lang="en-US" sz="2800" b="1" dirty="0">
              <a:solidFill>
                <a:schemeClr val="accent4">
                  <a:lumMod val="50000"/>
                </a:schemeClr>
              </a:solidFill>
            </a:endParaRPr>
          </a:p>
        </p:txBody>
      </p:sp>
      <p:pic>
        <p:nvPicPr>
          <p:cNvPr id="5" name="Picture 4">
            <a:extLst>
              <a:ext uri="{FF2B5EF4-FFF2-40B4-BE49-F238E27FC236}">
                <a16:creationId xmlns="" xmlns:a16="http://schemas.microsoft.com/office/drawing/2014/main" id="{02CF6FC4-CD54-4B3C-861C-DBF7DB482D7B}"/>
              </a:ext>
            </a:extLst>
          </p:cNvPr>
          <p:cNvPicPr>
            <a:picLocks noChangeAspect="1"/>
          </p:cNvPicPr>
          <p:nvPr/>
        </p:nvPicPr>
        <p:blipFill>
          <a:blip r:embed="rId2"/>
          <a:stretch>
            <a:fillRect/>
          </a:stretch>
        </p:blipFill>
        <p:spPr>
          <a:xfrm>
            <a:off x="0" y="5105399"/>
            <a:ext cx="6011024" cy="1763889"/>
          </a:xfrm>
          <a:prstGeom prst="rect">
            <a:avLst/>
          </a:prstGeom>
        </p:spPr>
      </p:pic>
      <p:pic>
        <p:nvPicPr>
          <p:cNvPr id="6" name="Picture 5">
            <a:extLst>
              <a:ext uri="{FF2B5EF4-FFF2-40B4-BE49-F238E27FC236}">
                <a16:creationId xmlns="" xmlns:a16="http://schemas.microsoft.com/office/drawing/2014/main" id="{5F5DA871-927F-470A-93F1-8014E302FA24}"/>
              </a:ext>
            </a:extLst>
          </p:cNvPr>
          <p:cNvPicPr>
            <a:picLocks noChangeAspect="1"/>
          </p:cNvPicPr>
          <p:nvPr/>
        </p:nvPicPr>
        <p:blipFill>
          <a:blip r:embed="rId3"/>
          <a:stretch>
            <a:fillRect/>
          </a:stretch>
        </p:blipFill>
        <p:spPr>
          <a:xfrm>
            <a:off x="609600" y="1600200"/>
            <a:ext cx="2133600" cy="1422400"/>
          </a:xfrm>
          <a:prstGeom prst="rect">
            <a:avLst/>
          </a:prstGeom>
        </p:spPr>
      </p:pic>
      <p:sp>
        <p:nvSpPr>
          <p:cNvPr id="7" name="Wave 6">
            <a:extLst>
              <a:ext uri="{FF2B5EF4-FFF2-40B4-BE49-F238E27FC236}">
                <a16:creationId xmlns="" xmlns:a16="http://schemas.microsoft.com/office/drawing/2014/main" id="{2D5B78F1-396B-4384-B6EB-898A71B2CC40}"/>
              </a:ext>
            </a:extLst>
          </p:cNvPr>
          <p:cNvSpPr/>
          <p:nvPr/>
        </p:nvSpPr>
        <p:spPr>
          <a:xfrm>
            <a:off x="1227392" y="2129348"/>
            <a:ext cx="1371600" cy="76623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FF00"/>
                </a:solidFill>
                <a:latin typeface="Times New Roman" panose="02020603050405020304" pitchFamily="18" charset="0"/>
                <a:cs typeface="Times New Roman" panose="02020603050405020304" pitchFamily="18" charset="0"/>
              </a:rPr>
              <a:t>Chủ đề 1</a:t>
            </a:r>
            <a:endParaRPr lang="en-US" sz="2400" b="1" dirty="0">
              <a:solidFill>
                <a:srgbClr val="FFFF00"/>
              </a:solidFill>
              <a:latin typeface="Times New Roman" panose="02020603050405020304" pitchFamily="18" charset="0"/>
              <a:cs typeface="Times New Roman" panose="02020603050405020304" pitchFamily="18" charset="0"/>
            </a:endParaRPr>
          </a:p>
        </p:txBody>
      </p:sp>
      <p:pic>
        <p:nvPicPr>
          <p:cNvPr id="1026" name="Picture 2" descr="https://tse2.mm.bing.net/th?id=OIP.okHDW1D9IDOkZuemrjT7GgHaEK&amp;pid=Api&amp;P=0&amp;h=220">
            <a:extLst>
              <a:ext uri="{FF2B5EF4-FFF2-40B4-BE49-F238E27FC236}">
                <a16:creationId xmlns="" xmlns:a16="http://schemas.microsoft.com/office/drawing/2014/main" id="{281E7576-A349-41E3-AEDD-8176E0276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8626" y="5073144"/>
            <a:ext cx="3195374" cy="17933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90600" y="3478060"/>
            <a:ext cx="2071257" cy="523220"/>
          </a:xfrm>
          <a:prstGeom prst="rect">
            <a:avLst/>
          </a:prstGeom>
          <a:solidFill>
            <a:schemeClr val="accent4">
              <a:lumMod val="20000"/>
              <a:lumOff val="80000"/>
            </a:schemeClr>
          </a:solidFill>
        </p:spPr>
        <p:txBody>
          <a:bodyPr wrap="square" rtlCol="0">
            <a:spAutoFit/>
          </a:bodyPr>
          <a:lstStyle/>
          <a:p>
            <a:r>
              <a:rPr lang="en-US" sz="2800" b="1" dirty="0" smtClean="0">
                <a:solidFill>
                  <a:schemeClr val="bg2">
                    <a:lumMod val="25000"/>
                  </a:schemeClr>
                </a:solidFill>
                <a:latin typeface="Times New Roman" pitchFamily="18" charset="0"/>
                <a:cs typeface="Times New Roman" pitchFamily="18" charset="0"/>
              </a:rPr>
              <a:t>TIẾT 3 + 4:</a:t>
            </a:r>
            <a:endParaRPr lang="en-US" sz="2800" b="1"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09053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02D81F3-F7D5-482A-8C70-1335D3DFB7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866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60D3E620-8364-4709-85A3-1E9931DA4E23}"/>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35094" y="990600"/>
            <a:ext cx="9003687" cy="4419600"/>
          </a:xfrm>
        </p:spPr>
      </p:pic>
      <p:sp>
        <p:nvSpPr>
          <p:cNvPr id="4" name="Rectangle 3"/>
          <p:cNvSpPr/>
          <p:nvPr/>
        </p:nvSpPr>
        <p:spPr>
          <a:xfrm>
            <a:off x="1001038" y="184046"/>
            <a:ext cx="7543800" cy="369332"/>
          </a:xfrm>
          <a:prstGeom prst="rect">
            <a:avLst/>
          </a:prstGeom>
        </p:spPr>
        <p:txBody>
          <a:bodyPr wrap="square">
            <a:spAutoFit/>
          </a:bodyPr>
          <a:lstStyle/>
          <a:p>
            <a:pPr marL="45720" indent="0" algn="ctr">
              <a:buNone/>
            </a:pPr>
            <a:r>
              <a:rPr lang="vi-VN" b="1" dirty="0">
                <a:solidFill>
                  <a:schemeClr val="accent4">
                    <a:lumMod val="50000"/>
                  </a:schemeClr>
                </a:solidFill>
              </a:rPr>
              <a:t>Bài 2: MỘT SỐ DẠNG BỐ CỤC TRONG TRANH SINH HOẠT</a:t>
            </a:r>
            <a:endParaRPr lang="en-US" b="1" dirty="0">
              <a:solidFill>
                <a:schemeClr val="accent4">
                  <a:lumMod val="50000"/>
                </a:schemeClr>
              </a:solidFill>
            </a:endParaRPr>
          </a:p>
        </p:txBody>
      </p:sp>
    </p:spTree>
    <p:extLst>
      <p:ext uri="{BB962C8B-B14F-4D97-AF65-F5344CB8AC3E}">
        <p14:creationId xmlns:p14="http://schemas.microsoft.com/office/powerpoint/2010/main" val="373390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74B495C-8974-4CBC-A358-23C752513D40}"/>
              </a:ext>
            </a:extLst>
          </p:cNvPr>
          <p:cNvSpPr>
            <a:spLocks noGrp="1"/>
          </p:cNvSpPr>
          <p:nvPr>
            <p:ph sz="quarter" idx="13"/>
          </p:nvPr>
        </p:nvSpPr>
        <p:spPr>
          <a:xfrm>
            <a:off x="152400" y="376970"/>
            <a:ext cx="8991600" cy="2290030"/>
          </a:xfrm>
        </p:spPr>
        <p:txBody>
          <a:bodyPr/>
          <a:lstStyle/>
          <a:p>
            <a:pPr marL="45720" indent="0" algn="just">
              <a:buNone/>
            </a:pPr>
            <a:r>
              <a:rPr lang="en-US" sz="3200" b="1" u="sng" dirty="0" smtClean="0"/>
              <a:t>III.</a:t>
            </a:r>
            <a:r>
              <a:rPr lang="vi-VN" sz="3200" b="1" u="sng" dirty="0" smtClean="0"/>
              <a:t>Thực </a:t>
            </a:r>
            <a:r>
              <a:rPr lang="vi-VN" sz="3200" b="1" u="sng" dirty="0"/>
              <a:t>hành: </a:t>
            </a:r>
            <a:endParaRPr lang="en-US" sz="3200" b="1" u="sng" dirty="0" smtClean="0"/>
          </a:p>
          <a:p>
            <a:pPr algn="just"/>
            <a:r>
              <a:rPr lang="en-US" dirty="0" err="1" smtClean="0"/>
              <a:t>Kí</a:t>
            </a:r>
            <a:r>
              <a:rPr lang="en-US" dirty="0" smtClean="0"/>
              <a:t> </a:t>
            </a:r>
            <a:r>
              <a:rPr lang="en-US" dirty="0" err="1" smtClean="0"/>
              <a:t>họa</a:t>
            </a:r>
            <a:r>
              <a:rPr lang="en-US" dirty="0" smtClean="0"/>
              <a:t> </a:t>
            </a:r>
            <a:r>
              <a:rPr lang="en-US" dirty="0" err="1" smtClean="0"/>
              <a:t>dáng</a:t>
            </a:r>
            <a:r>
              <a:rPr lang="en-US" dirty="0" smtClean="0"/>
              <a:t> </a:t>
            </a:r>
            <a:r>
              <a:rPr lang="en-US" dirty="0" err="1" smtClean="0"/>
              <a:t>người</a:t>
            </a:r>
            <a:r>
              <a:rPr lang="en-US" dirty="0" smtClean="0"/>
              <a:t>: </a:t>
            </a:r>
            <a:r>
              <a:rPr lang="en-US" dirty="0" err="1" smtClean="0"/>
              <a:t>đi</a:t>
            </a:r>
            <a:r>
              <a:rPr lang="en-US" dirty="0" smtClean="0"/>
              <a:t>, </a:t>
            </a:r>
            <a:r>
              <a:rPr lang="en-US" dirty="0" err="1" smtClean="0"/>
              <a:t>đứng</a:t>
            </a:r>
            <a:r>
              <a:rPr lang="en-US" dirty="0" smtClean="0"/>
              <a:t>, </a:t>
            </a:r>
            <a:r>
              <a:rPr lang="en-US" dirty="0" err="1" smtClean="0"/>
              <a:t>cúi</a:t>
            </a:r>
            <a:r>
              <a:rPr lang="en-US" dirty="0" smtClean="0"/>
              <a:t>, </a:t>
            </a:r>
            <a:r>
              <a:rPr lang="en-US" dirty="0" err="1" smtClean="0"/>
              <a:t>chạy,nhảy</a:t>
            </a:r>
            <a:r>
              <a:rPr lang="en-US" dirty="0" smtClean="0"/>
              <a:t>….</a:t>
            </a:r>
            <a:endParaRPr lang="vi-VN" dirty="0"/>
          </a:p>
          <a:p>
            <a:pPr marL="45720" indent="0" algn="just">
              <a:buNone/>
            </a:pPr>
            <a:r>
              <a:rPr lang="vi-VN" dirty="0" smtClean="0"/>
              <a:t>-</a:t>
            </a:r>
            <a:r>
              <a:rPr lang="vi-VN" dirty="0"/>
              <a:t>Sắp xếp bố cục: Con người là trọng tâm</a:t>
            </a:r>
          </a:p>
          <a:p>
            <a:pPr marL="45720" indent="0" algn="just">
              <a:buNone/>
            </a:pPr>
            <a:r>
              <a:rPr lang="vi-VN" dirty="0"/>
              <a:t>-Màu sắc: Nhấn mạnh nội dung và trọng tâm nhưng tổng thể hài hoà thuận mắt </a:t>
            </a:r>
            <a:r>
              <a:rPr lang="vi-VN" dirty="0" smtClean="0"/>
              <a:t>th</a:t>
            </a:r>
            <a:r>
              <a:rPr lang="en-US" dirty="0" smtClean="0"/>
              <a:t>e</a:t>
            </a:r>
            <a:r>
              <a:rPr lang="vi-VN" dirty="0" smtClean="0"/>
              <a:t>o </a:t>
            </a:r>
            <a:r>
              <a:rPr lang="vi-VN" dirty="0"/>
              <a:t>ý thích.</a:t>
            </a:r>
          </a:p>
          <a:p>
            <a:endParaRPr lang="en-US" dirty="0"/>
          </a:p>
        </p:txBody>
      </p:sp>
      <p:sp>
        <p:nvSpPr>
          <p:cNvPr id="4" name="Rectangle 3"/>
          <p:cNvSpPr/>
          <p:nvPr/>
        </p:nvSpPr>
        <p:spPr>
          <a:xfrm>
            <a:off x="0" y="-28896"/>
            <a:ext cx="9144000"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p:spPr>
        <p:txBody>
          <a:bodyPr wrap="square">
            <a:spAutoFit/>
          </a:bodyPr>
          <a:lstStyle/>
          <a:p>
            <a:pPr marL="45720" indent="0" algn="ctr">
              <a:buNone/>
            </a:pPr>
            <a:r>
              <a:rPr lang="vi-VN" b="1" dirty="0">
                <a:solidFill>
                  <a:schemeClr val="accent4">
                    <a:lumMod val="50000"/>
                  </a:schemeClr>
                </a:solidFill>
              </a:rPr>
              <a:t>Bài 2: MỘT SỐ DẠNG BỐ CỤC TRONG TRANH SINH HOẠT</a:t>
            </a:r>
            <a:endParaRPr lang="en-US" b="1" dirty="0">
              <a:solidFill>
                <a:schemeClr val="accent4">
                  <a:lumMod val="50000"/>
                </a:schemeClr>
              </a:solidFill>
            </a:endParaRPr>
          </a:p>
        </p:txBody>
      </p:sp>
      <p:sp>
        <p:nvSpPr>
          <p:cNvPr id="5" name="TextBox 4"/>
          <p:cNvSpPr txBox="1"/>
          <p:nvPr/>
        </p:nvSpPr>
        <p:spPr>
          <a:xfrm>
            <a:off x="2819400" y="2743200"/>
            <a:ext cx="3340359" cy="400110"/>
          </a:xfrm>
          <a:prstGeom prst="rect">
            <a:avLst/>
          </a:prstGeom>
          <a:solidFill>
            <a:schemeClr val="accent5">
              <a:lumMod val="20000"/>
              <a:lumOff val="80000"/>
            </a:schemeClr>
          </a:solidFill>
        </p:spPr>
        <p:txBody>
          <a:bodyPr wrap="square" rtlCol="0">
            <a:spAutoFit/>
          </a:bodyPr>
          <a:lstStyle/>
          <a:p>
            <a:r>
              <a:rPr lang="en-US" sz="2000" b="1" dirty="0" smtClean="0">
                <a:solidFill>
                  <a:srgbClr val="FF0000"/>
                </a:solidFill>
              </a:rPr>
              <a:t>BÀI TẬP THAM KHẢO:</a:t>
            </a:r>
            <a:endParaRPr lang="en-US" sz="2000" b="1" dirty="0">
              <a:solidFill>
                <a:srgbClr val="FF0000"/>
              </a:solidFill>
            </a:endParaRPr>
          </a:p>
        </p:txBody>
      </p:sp>
      <p:pic>
        <p:nvPicPr>
          <p:cNvPr id="1026" name="Picture 2" descr="Ký họa tranh sinh hoạt là một cách tuyệt vời để chứng kiến và học hỏi về cuộc sống hàng ngày của con người. Những bức tranh này sẽ giúp bạn khám phá ra những chi tiết nhỏ nhất của cuộc sống, từ cảnh quan đến những nét đặc trưng của văn hoá và nghệ thuật của mỗi quốc 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21" y="3505200"/>
            <a:ext cx="39413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ưởng thức sự phong phú và tuyệt vời của kí họa ngoài đời thực, nơi các nghệ sĩ đã sử dụng nước sơn và mực để tạo ra những bức tranh tuyệt đẹp về cảnh quan và nhân vật. Dừng lại và tận hưởng giây phút thư thái với những tác phẩm nghệ thuật đầy sức sống và vẻ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14724"/>
            <a:ext cx="3547007"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84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374B495C-8974-4CBC-A358-23C752513D40}"/>
              </a:ext>
            </a:extLst>
          </p:cNvPr>
          <p:cNvSpPr>
            <a:spLocks noGrp="1"/>
          </p:cNvSpPr>
          <p:nvPr>
            <p:ph sz="quarter" idx="13"/>
          </p:nvPr>
        </p:nvSpPr>
        <p:spPr>
          <a:xfrm>
            <a:off x="152400" y="376970"/>
            <a:ext cx="8991600" cy="1070830"/>
          </a:xfrm>
        </p:spPr>
        <p:txBody>
          <a:bodyPr>
            <a:normAutofit/>
          </a:bodyPr>
          <a:lstStyle/>
          <a:p>
            <a:pPr marL="45720" indent="0" algn="just">
              <a:buNone/>
            </a:pPr>
            <a:r>
              <a:rPr lang="en-US" sz="3200" b="1" u="sng" dirty="0" smtClean="0"/>
              <a:t>III.</a:t>
            </a:r>
            <a:r>
              <a:rPr lang="vi-VN" sz="3200" b="1" u="sng" dirty="0" smtClean="0"/>
              <a:t>Thực </a:t>
            </a:r>
            <a:r>
              <a:rPr lang="vi-VN" sz="3200" b="1" u="sng" dirty="0"/>
              <a:t>hành: </a:t>
            </a:r>
            <a:endParaRPr lang="en-US" sz="3200" b="1" u="sng" dirty="0" smtClean="0"/>
          </a:p>
          <a:p>
            <a:pPr algn="just"/>
            <a:r>
              <a:rPr lang="en-US" dirty="0" err="1" smtClean="0">
                <a:latin typeface="Times New Roman" pitchFamily="18" charset="0"/>
                <a:cs typeface="Times New Roman" pitchFamily="18" charset="0"/>
              </a:rPr>
              <a:t>Kí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vui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chơi</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a:p>
            <a:endParaRPr lang="en-US" dirty="0"/>
          </a:p>
        </p:txBody>
      </p:sp>
      <p:sp>
        <p:nvSpPr>
          <p:cNvPr id="5" name="Rectangle 4"/>
          <p:cNvSpPr/>
          <p:nvPr/>
        </p:nvSpPr>
        <p:spPr>
          <a:xfrm>
            <a:off x="0" y="-28896"/>
            <a:ext cx="9144000"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p:spPr>
        <p:txBody>
          <a:bodyPr wrap="square">
            <a:spAutoFit/>
          </a:bodyPr>
          <a:lstStyle/>
          <a:p>
            <a:pPr marL="45720" indent="0" algn="ctr">
              <a:buNone/>
            </a:pPr>
            <a:r>
              <a:rPr lang="vi-VN" b="1" dirty="0">
                <a:solidFill>
                  <a:schemeClr val="accent4">
                    <a:lumMod val="50000"/>
                  </a:schemeClr>
                </a:solidFill>
              </a:rPr>
              <a:t>Bài 2: MỘT SỐ DẠNG BỐ CỤC TRONG TRANH SINH HOẠT</a:t>
            </a:r>
            <a:endParaRPr lang="en-US" b="1" dirty="0">
              <a:solidFill>
                <a:schemeClr val="accent4">
                  <a:lumMod val="50000"/>
                </a:schemeClr>
              </a:solidFill>
            </a:endParaRPr>
          </a:p>
        </p:txBody>
      </p:sp>
      <p:sp>
        <p:nvSpPr>
          <p:cNvPr id="6" name="TextBox 5"/>
          <p:cNvSpPr txBox="1"/>
          <p:nvPr/>
        </p:nvSpPr>
        <p:spPr>
          <a:xfrm>
            <a:off x="1043469" y="1494413"/>
            <a:ext cx="3340359" cy="400110"/>
          </a:xfrm>
          <a:prstGeom prst="rect">
            <a:avLst/>
          </a:prstGeom>
          <a:solidFill>
            <a:schemeClr val="accent5">
              <a:lumMod val="20000"/>
              <a:lumOff val="80000"/>
            </a:schemeClr>
          </a:solidFill>
        </p:spPr>
        <p:txBody>
          <a:bodyPr wrap="square" rtlCol="0">
            <a:spAutoFit/>
          </a:bodyPr>
          <a:lstStyle/>
          <a:p>
            <a:r>
              <a:rPr lang="en-US" sz="2000" b="1" dirty="0" smtClean="0">
                <a:solidFill>
                  <a:srgbClr val="FF0000"/>
                </a:solidFill>
              </a:rPr>
              <a:t>BÀI TẬP THAM KHẢO:</a:t>
            </a:r>
            <a:endParaRPr lang="en-US" sz="2000" b="1" dirty="0">
              <a:solidFill>
                <a:srgbClr val="FF0000"/>
              </a:solidFill>
            </a:endParaRPr>
          </a:p>
        </p:txBody>
      </p:sp>
      <p:pic>
        <p:nvPicPr>
          <p:cNvPr id="2050" name="Picture 2" descr="Cuộc sống: Bạn đang tìm kiếm cảm hứng để yêu cuộc sống hơn? Hãy xem qua bức ảnh này để cảm nhận những giá trị đích thực của cuộc sống và tìm ra cách tận hưởng những khoảnh khắc đáng nhớ!"/>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0849" y="2057400"/>
            <a:ext cx="2988898" cy="40688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230" y="1509387"/>
            <a:ext cx="3427522"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Ký họa tranh sinh hoạt và vẽ tranh kí họa dáng người là hai kỹ năng quan trọng đối với sinh viên MTCN. Bức tranh này với cách vẽ tinh tế và chi tiết chân thật về dáng người và sinh hoạt, sẽ giúp bạn cải thiện khả năng kỹ năng vẽ và giúp bạn có thêm động lực học tậ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764" y="4191000"/>
            <a:ext cx="3427522" cy="2376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00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374B495C-8974-4CBC-A358-23C752513D40}"/>
              </a:ext>
            </a:extLst>
          </p:cNvPr>
          <p:cNvSpPr>
            <a:spLocks noGrp="1"/>
          </p:cNvSpPr>
          <p:nvPr>
            <p:ph sz="quarter" idx="13"/>
          </p:nvPr>
        </p:nvSpPr>
        <p:spPr>
          <a:xfrm>
            <a:off x="152400" y="376970"/>
            <a:ext cx="8991600" cy="517918"/>
          </a:xfrm>
        </p:spPr>
        <p:txBody>
          <a:bodyPr>
            <a:normAutofit/>
          </a:bodyPr>
          <a:lstStyle/>
          <a:p>
            <a:pPr marL="45720" indent="0" algn="just">
              <a:buNone/>
            </a:pPr>
            <a:r>
              <a:rPr lang="en-US" sz="2400" b="1" dirty="0" smtClean="0"/>
              <a:t>III.</a:t>
            </a:r>
            <a:r>
              <a:rPr lang="vi-VN" sz="2400" b="1" dirty="0" smtClean="0"/>
              <a:t>Thực </a:t>
            </a:r>
            <a:r>
              <a:rPr lang="vi-VN" sz="2400" b="1" dirty="0" smtClean="0"/>
              <a:t>hành:</a:t>
            </a:r>
            <a:r>
              <a:rPr lang="en-US" sz="2400" b="1" dirty="0" smtClean="0"/>
              <a:t> </a:t>
            </a:r>
            <a:r>
              <a:rPr lang="en-US" b="1" dirty="0" err="1" smtClean="0">
                <a:latin typeface="Times New Roman" pitchFamily="18" charset="0"/>
                <a:cs typeface="Times New Roman" pitchFamily="18" charset="0"/>
              </a:rPr>
              <a:t>Kí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nhóm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người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đang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lao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động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vui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chơi</a:t>
            </a:r>
            <a:r>
              <a:rPr lang="en-US" b="1" dirty="0" smtClean="0">
                <a:latin typeface="Times New Roman" pitchFamily="18" charset="0"/>
                <a:cs typeface="Times New Roman" pitchFamily="18" charset="0"/>
              </a:rPr>
              <a:t>….</a:t>
            </a:r>
            <a:endParaRPr lang="vi-VN" b="1" dirty="0">
              <a:latin typeface="Times New Roman" pitchFamily="18" charset="0"/>
              <a:cs typeface="Times New Roman" pitchFamily="18" charset="0"/>
            </a:endParaRPr>
          </a:p>
          <a:p>
            <a:pPr marL="45720" indent="0">
              <a:buNone/>
            </a:pPr>
            <a:endParaRPr lang="en-US" dirty="0"/>
          </a:p>
        </p:txBody>
      </p:sp>
      <p:sp>
        <p:nvSpPr>
          <p:cNvPr id="5" name="Rectangle 4"/>
          <p:cNvSpPr/>
          <p:nvPr/>
        </p:nvSpPr>
        <p:spPr>
          <a:xfrm>
            <a:off x="0" y="-28896"/>
            <a:ext cx="9144000"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p:spPr>
        <p:txBody>
          <a:bodyPr wrap="square">
            <a:spAutoFit/>
          </a:bodyPr>
          <a:lstStyle/>
          <a:p>
            <a:pPr marL="45720" indent="0" algn="ctr">
              <a:buNone/>
            </a:pPr>
            <a:r>
              <a:rPr lang="vi-VN" b="1" dirty="0">
                <a:solidFill>
                  <a:schemeClr val="accent4">
                    <a:lumMod val="50000"/>
                  </a:schemeClr>
                </a:solidFill>
              </a:rPr>
              <a:t>Bài 2: MỘT SỐ DẠNG BỐ CỤC TRONG TRANH SINH HOẠT</a:t>
            </a:r>
            <a:endParaRPr lang="en-US" b="1" dirty="0">
              <a:solidFill>
                <a:schemeClr val="accent4">
                  <a:lumMod val="50000"/>
                </a:schemeClr>
              </a:solidFill>
            </a:endParaRPr>
          </a:p>
        </p:txBody>
      </p:sp>
      <p:sp>
        <p:nvSpPr>
          <p:cNvPr id="6" name="TextBox 5"/>
          <p:cNvSpPr txBox="1"/>
          <p:nvPr/>
        </p:nvSpPr>
        <p:spPr>
          <a:xfrm>
            <a:off x="2901820" y="838200"/>
            <a:ext cx="3340359" cy="400110"/>
          </a:xfrm>
          <a:prstGeom prst="rect">
            <a:avLst/>
          </a:prstGeom>
          <a:solidFill>
            <a:schemeClr val="accent5">
              <a:lumMod val="20000"/>
              <a:lumOff val="80000"/>
            </a:schemeClr>
          </a:solidFill>
        </p:spPr>
        <p:txBody>
          <a:bodyPr wrap="square" rtlCol="0">
            <a:spAutoFit/>
          </a:bodyPr>
          <a:lstStyle/>
          <a:p>
            <a:r>
              <a:rPr lang="en-US" sz="2000" b="1" dirty="0" smtClean="0">
                <a:solidFill>
                  <a:srgbClr val="FF0000"/>
                </a:solidFill>
              </a:rPr>
              <a:t>BÀI TẬP THAM KHẢO:</a:t>
            </a:r>
            <a:endParaRPr lang="en-US" sz="2000" b="1" dirty="0">
              <a:solidFill>
                <a:srgbClr val="FF0000"/>
              </a:solidFill>
            </a:endParaRPr>
          </a:p>
        </p:txBody>
      </p:sp>
      <p:pic>
        <p:nvPicPr>
          <p:cNvPr id="3074" name="Picture 2" descr="Chất liệu tạo hình tranh kí họa dáng người đó là sự kết hợp tài năng và sự sáng tạo. Dù thực hiện bằng chì, màu nước, hay acrylic, các họa sĩ luôn tìm cách khai thác tối đa các ưu điểm để tạo nên những bức tranh đẹp và ấn tượng. Hãy cùng khám phá những chất liệu tạo hình kí họa dáng người đặc biệt và tạo nên những tác phẩm xuất sắc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969" y="1238309"/>
            <a:ext cx="4023155" cy="24679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ãy cùng đắm chìm trong thế giới nghệ thuật của những bức tranh kí họa dáng người tuyệt đẹp. Nét vẽ tinh xảo cùng sự kết hợp tuyệt vời của ánh sáng và màu sắc đã tạo nên những tác phẩm đầy cảm hứng và sức sống. Chắc chắn bạn sẽ cảm thấy thật sự ấn tượng và thăng hoa khi được chiêm ngưỡng những tác phẩm nghệ thuật này. Hãy nhanh tay click để xem ngay nh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697" y="1238310"/>
            <a:ext cx="3876102" cy="24679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ẽ dáng người đơn giản: Bạn muốn học cách vẽ những dáng người đơn giản nhưng vẫn đầy ấn tượng? Đừng bỏ lỡ hình ảnh liên quan đến từ khóa này! Chúng sẽ giúp bạn khám phá những bí mật tuyệt vời để tạo ra những bức tranh đỉnh cao sáng tạ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97" y="3886200"/>
            <a:ext cx="4023155" cy="26840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ãy cùng khám phá hoạt động sinh hoạt vui nhộn của sinh viên MTCN thông qua bức ảnh. Sẽ thật thú vị và bổ ích nếu bạn là một trong những người muốn trải nghiệm những điều mới mẻ trong cuộc sống đại h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0496" y="3886200"/>
            <a:ext cx="3876102" cy="271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81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38BA56C8-6691-4AFE-AF9E-C038764D2044}"/>
              </a:ext>
            </a:extLst>
          </p:cNvPr>
          <p:cNvSpPr txBox="1">
            <a:spLocks/>
          </p:cNvSpPr>
          <p:nvPr/>
        </p:nvSpPr>
        <p:spPr>
          <a:xfrm>
            <a:off x="93133" y="220980"/>
            <a:ext cx="9050867"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vi-VN" dirty="0">
                <a:solidFill>
                  <a:schemeClr val="accent6"/>
                </a:solidFill>
              </a:rPr>
              <a:t>Hoạt động 3: THẢO LUẬN</a:t>
            </a:r>
            <a:endParaRPr lang="en-US" dirty="0">
              <a:solidFill>
                <a:schemeClr val="accent6"/>
              </a:solidFill>
            </a:endParaRPr>
          </a:p>
        </p:txBody>
      </p:sp>
      <p:pic>
        <p:nvPicPr>
          <p:cNvPr id="3" name="Picture 2">
            <a:extLst>
              <a:ext uri="{FF2B5EF4-FFF2-40B4-BE49-F238E27FC236}">
                <a16:creationId xmlns="" xmlns:a16="http://schemas.microsoft.com/office/drawing/2014/main" id="{4E8A973B-4916-4090-95DE-E39E13CAFF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28800"/>
            <a:ext cx="9144000" cy="4937943"/>
          </a:xfrm>
          <a:prstGeom prst="rect">
            <a:avLst/>
          </a:prstGeom>
        </p:spPr>
      </p:pic>
      <p:sp>
        <p:nvSpPr>
          <p:cNvPr id="6" name="Content Placeholder 5">
            <a:extLst>
              <a:ext uri="{FF2B5EF4-FFF2-40B4-BE49-F238E27FC236}">
                <a16:creationId xmlns="" xmlns:a16="http://schemas.microsoft.com/office/drawing/2014/main" id="{C562814C-2B45-4D5C-977F-B54E6A60AFFB}"/>
              </a:ext>
            </a:extLst>
          </p:cNvPr>
          <p:cNvSpPr>
            <a:spLocks noGrp="1"/>
          </p:cNvSpPr>
          <p:nvPr>
            <p:ph sz="quarter" idx="13"/>
          </p:nvPr>
        </p:nvSpPr>
        <p:spPr>
          <a:xfrm>
            <a:off x="304800" y="1363980"/>
            <a:ext cx="6400800" cy="3474720"/>
          </a:xfrm>
        </p:spPr>
        <p:txBody>
          <a:bodyPr/>
          <a:lstStyle/>
          <a:p>
            <a:r>
              <a:rPr lang="vi-VN" dirty="0"/>
              <a:t>Trưng bày SPMT và thảo luận</a:t>
            </a:r>
            <a:endParaRPr lang="en-US" dirty="0"/>
          </a:p>
        </p:txBody>
      </p:sp>
    </p:spTree>
    <p:extLst>
      <p:ext uri="{BB962C8B-B14F-4D97-AF65-F5344CB8AC3E}">
        <p14:creationId xmlns:p14="http://schemas.microsoft.com/office/powerpoint/2010/main" val="222596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D03167A-4B4F-4C76-ADF0-5756BF423418}"/>
              </a:ext>
            </a:extLst>
          </p:cNvPr>
          <p:cNvSpPr>
            <a:spLocks noGrp="1"/>
          </p:cNvSpPr>
          <p:nvPr>
            <p:ph sz="quarter" idx="13"/>
          </p:nvPr>
        </p:nvSpPr>
        <p:spPr>
          <a:xfrm>
            <a:off x="0" y="731520"/>
            <a:ext cx="9144000" cy="5516880"/>
          </a:xfrm>
        </p:spPr>
        <p:txBody>
          <a:bodyPr>
            <a:normAutofit/>
          </a:bodyPr>
          <a:lstStyle/>
          <a:p>
            <a:pPr algn="just">
              <a:lnSpc>
                <a:spcPct val="115000"/>
              </a:lnSpc>
              <a:spcAft>
                <a:spcPts val="0"/>
              </a:spcAft>
            </a:pPr>
            <a:r>
              <a:rPr lang="en-US" sz="2800" b="1" i="1" dirty="0" err="1">
                <a:latin typeface="Times New Roman" panose="02020603050405020304" pitchFamily="18" charset="0"/>
                <a:ea typeface="Times New Roman" panose="02020603050405020304" pitchFamily="18" charset="0"/>
              </a:rPr>
              <a:t>Câu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hỏi</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thảo</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luận</a:t>
            </a:r>
            <a:r>
              <a:rPr lang="en-US" sz="2800" b="1" i="1"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45720" indent="0" algn="just">
              <a:lnSpc>
                <a:spcPct val="115000"/>
              </a:lnSpc>
              <a:spcAft>
                <a:spcPts val="0"/>
              </a:spcAft>
              <a:buNone/>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tĩnh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rPr>
              <a:t>..?</a:t>
            </a:r>
          </a:p>
          <a:p>
            <a:pPr marL="45720" indent="0" algn="just">
              <a:lnSpc>
                <a:spcPct val="115000"/>
              </a:lnSpc>
              <a:spcAft>
                <a:spcPts val="0"/>
              </a:spcAft>
              <a:buNone/>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a:t>
            </a:r>
          </a:p>
          <a:p>
            <a:pPr marL="45720" indent="0" algn="just">
              <a:lnSpc>
                <a:spcPct val="115000"/>
              </a:lnSpc>
              <a:spcAft>
                <a:spcPts val="0"/>
              </a:spcAft>
              <a:buNone/>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đậm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nhạt</a:t>
            </a:r>
            <a:r>
              <a:rPr lang="en-US" sz="2800" dirty="0">
                <a:latin typeface="Times New Roman" panose="02020603050405020304" pitchFamily="18" charset="0"/>
                <a:ea typeface="Times New Roman" panose="02020603050405020304" pitchFamily="18" charset="0"/>
              </a:rPr>
              <a:t>…?</a:t>
            </a:r>
          </a:p>
          <a:p>
            <a:pPr marL="45720" indent="0" algn="just">
              <a:lnSpc>
                <a:spcPct val="115000"/>
              </a:lnSpc>
              <a:spcAft>
                <a:spcPts val="0"/>
              </a:spcAft>
              <a:buNone/>
            </a:pPr>
            <a:r>
              <a:rPr lang="en-US" sz="2800" dirty="0" err="1">
                <a:latin typeface="Times New Roman" panose="02020603050405020304" pitchFamily="18" charset="0"/>
                <a:ea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thẩm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SPMT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rPr>
              <a:t>Bố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a:t>
            </a:r>
          </a:p>
          <a:p>
            <a:pPr marL="45720" indent="0" algn="just">
              <a:lnSpc>
                <a:spcPct val="115000"/>
              </a:lnSpc>
              <a:spcAft>
                <a:spcPts val="0"/>
              </a:spcAft>
              <a:buNone/>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SPMT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rPr>
              <a:t>:…)</a:t>
            </a:r>
          </a:p>
          <a:p>
            <a:pPr marL="45720" indent="0" algn="just">
              <a:lnSpc>
                <a:spcPct val="115000"/>
              </a:lnSpc>
              <a:spcAft>
                <a:spcPts val="0"/>
              </a:spcAft>
              <a:buNone/>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treo</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đâu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a:t>
            </a:r>
          </a:p>
          <a:p>
            <a:pPr marL="45720" indent="0">
              <a:buNone/>
            </a:pPr>
            <a:endParaRPr lang="en-US" dirty="0"/>
          </a:p>
        </p:txBody>
      </p:sp>
    </p:spTree>
    <p:extLst>
      <p:ext uri="{BB962C8B-B14F-4D97-AF65-F5344CB8AC3E}">
        <p14:creationId xmlns:p14="http://schemas.microsoft.com/office/powerpoint/2010/main" val="261141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C1480A1B-3A13-4DBE-A1B5-92AACD25B2C5}"/>
              </a:ext>
            </a:extLst>
          </p:cNvPr>
          <p:cNvSpPr txBox="1">
            <a:spLocks noGrp="1"/>
          </p:cNvSpPr>
          <p:nvPr>
            <p:ph sz="quarter" idx="13"/>
          </p:nvPr>
        </p:nvSpPr>
        <p:spPr>
          <a:xfrm>
            <a:off x="0" y="457200"/>
            <a:ext cx="9144000" cy="94456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vi-VN" dirty="0">
                <a:solidFill>
                  <a:schemeClr val="accent6"/>
                </a:solidFill>
              </a:rPr>
              <a:t>Hoạt động 4: VẬN DỤNG</a:t>
            </a:r>
            <a:endParaRPr lang="en-US" dirty="0">
              <a:solidFill>
                <a:schemeClr val="accent6"/>
              </a:solidFill>
            </a:endParaRPr>
          </a:p>
        </p:txBody>
      </p:sp>
      <p:sp>
        <p:nvSpPr>
          <p:cNvPr id="5" name="TextBox 4">
            <a:extLst>
              <a:ext uri="{FF2B5EF4-FFF2-40B4-BE49-F238E27FC236}">
                <a16:creationId xmlns="" xmlns:a16="http://schemas.microsoft.com/office/drawing/2014/main" id="{19024730-9599-4A82-963E-168E25969A95}"/>
              </a:ext>
            </a:extLst>
          </p:cNvPr>
          <p:cNvSpPr txBox="1"/>
          <p:nvPr/>
        </p:nvSpPr>
        <p:spPr>
          <a:xfrm>
            <a:off x="304800" y="1600200"/>
            <a:ext cx="8839200" cy="1077218"/>
          </a:xfrm>
          <a:prstGeom prst="rect">
            <a:avLst/>
          </a:prstGeom>
          <a:noFill/>
        </p:spPr>
        <p:txBody>
          <a:bodyPr wrap="square" rtlCol="0">
            <a:spAutoFit/>
          </a:bodyPr>
          <a:lstStyle/>
          <a:p>
            <a:r>
              <a:rPr lang="en-US" sz="3200" dirty="0">
                <a:latin typeface="Times New Roman" panose="02020603050405020304" pitchFamily="18" charset="0"/>
                <a:ea typeface="Times New Roman" panose="02020603050405020304" pitchFamily="18" charset="0"/>
              </a:rPr>
              <a:t>HS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tìm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sinh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hoạt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viết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ngắn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phẩm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sách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báo</a:t>
            </a:r>
            <a:endParaRPr lang="en-US" sz="3200" dirty="0"/>
          </a:p>
        </p:txBody>
      </p:sp>
      <p:sp>
        <p:nvSpPr>
          <p:cNvPr id="2" name="TextBox 1">
            <a:extLst>
              <a:ext uri="{FF2B5EF4-FFF2-40B4-BE49-F238E27FC236}">
                <a16:creationId xmlns="" xmlns:a16="http://schemas.microsoft.com/office/drawing/2014/main" id="{BAFB202A-7F70-4916-B021-A5A95F56FEC3}"/>
              </a:ext>
            </a:extLst>
          </p:cNvPr>
          <p:cNvSpPr txBox="1"/>
          <p:nvPr/>
        </p:nvSpPr>
        <p:spPr>
          <a:xfrm>
            <a:off x="0" y="3151384"/>
            <a:ext cx="9144000" cy="3249416"/>
          </a:xfrm>
          <a:prstGeom prst="rect">
            <a:avLst/>
          </a:prstGeom>
          <a:noFill/>
        </p:spPr>
        <p:txBody>
          <a:bodyPr wrap="square" rtlCol="0">
            <a:spAutoFit/>
          </a:bodyPr>
          <a:lstStyle/>
          <a:p>
            <a:pPr algn="just">
              <a:lnSpc>
                <a:spcPct val="115000"/>
              </a:lnSpc>
              <a:spcAft>
                <a:spcPts val="0"/>
              </a:spcAft>
            </a:pPr>
            <a:r>
              <a:rPr lang="en-US" sz="2000" dirty="0" err="1">
                <a:latin typeface="Times New Roman" panose="02020603050405020304" pitchFamily="18" charset="0"/>
                <a:ea typeface="Times New Roman" panose="02020603050405020304" pitchFamily="18" charset="0"/>
              </a:rPr>
              <a:t>Lưu</a:t>
            </a:r>
            <a:r>
              <a:rPr lang="en-US" sz="2000" dirty="0">
                <a:latin typeface="Times New Roman" panose="02020603050405020304" pitchFamily="18" charset="0"/>
                <a:ea typeface="Times New Roman" panose="02020603050405020304" pitchFamily="18" charset="0"/>
              </a:rPr>
              <a:t> ý </a:t>
            </a:r>
            <a:r>
              <a:rPr lang="en-US" sz="2000" dirty="0" err="1">
                <a:latin typeface="Times New Roman" panose="02020603050405020304" pitchFamily="18" charset="0"/>
                <a:ea typeface="Times New Roman" panose="02020603050405020304" pitchFamily="18" charset="0"/>
              </a:rPr>
              <a:t>sưu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tầm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tranh</a:t>
            </a:r>
            <a:r>
              <a:rPr lang="en-US" sz="2000" dirty="0">
                <a:latin typeface="Times New Roman" panose="02020603050405020304" pitchFamily="18" charset="0"/>
                <a:ea typeface="Times New Roman" panose="02020603050405020304" pitchFamily="18" charset="0"/>
              </a:rPr>
              <a:t> ?</a:t>
            </a:r>
          </a:p>
          <a:p>
            <a:pPr algn="just">
              <a:lnSpc>
                <a:spcPct val="115000"/>
              </a:lnSpc>
              <a:spcAft>
                <a:spcPts val="0"/>
              </a:spcAft>
            </a:pPr>
            <a:r>
              <a:rPr lang="en-US" sz="2000" dirty="0">
                <a:latin typeface="Times New Roman" panose="02020603050405020304" pitchFamily="18" charset="0"/>
                <a:ea typeface="Times New Roman" panose="02020603050405020304" pitchFamily="18" charset="0"/>
              </a:rPr>
              <a:t>(</a:t>
            </a:r>
            <a:r>
              <a:rPr lang="en-US" sz="2000" dirty="0" err="1">
                <a:latin typeface="Times New Roman" panose="02020603050405020304" pitchFamily="18" charset="0"/>
                <a:ea typeface="Times New Roman" panose="02020603050405020304" pitchFamily="18" charset="0"/>
              </a:rPr>
              <a:t>Tranh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báo</a:t>
            </a:r>
            <a:r>
              <a:rPr lang="en-US" sz="2000" dirty="0">
                <a:latin typeface="Times New Roman" panose="02020603050405020304" pitchFamily="18" charset="0"/>
                <a:ea typeface="Times New Roman" panose="02020603050405020304" pitchFamily="18" charset="0"/>
              </a:rPr>
              <a:t>, internet…</a:t>
            </a:r>
            <a:r>
              <a:rPr lang="en-US" sz="2000" dirty="0" err="1">
                <a:latin typeface="Times New Roman" panose="02020603050405020304" pitchFamily="18" charset="0"/>
                <a:ea typeface="Times New Roman" panose="02020603050405020304" pitchFamily="18" charset="0"/>
              </a:rPr>
              <a:t>hoặc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rPr>
              <a:t> tang </a:t>
            </a:r>
            <a:r>
              <a:rPr lang="en-US" sz="2000" dirty="0" err="1">
                <a:latin typeface="Times New Roman" panose="02020603050405020304" pitchFamily="18" charset="0"/>
                <a:ea typeface="Times New Roman" panose="02020603050405020304" pitchFamily="18" charset="0"/>
              </a:rPr>
              <a:t>triển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lãm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tranh</a:t>
            </a:r>
            <a:r>
              <a:rPr lang="en-US" sz="2000" dirty="0">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latin typeface="Times New Roman" panose="02020603050405020304" pitchFamily="18" charset="0"/>
                <a:ea typeface="Times New Roman" panose="02020603050405020304" pitchFamily="18" charset="0"/>
              </a:rPr>
              <a:t>+</a:t>
            </a:r>
            <a:r>
              <a:rPr lang="en-US" sz="2000" dirty="0" err="1">
                <a:latin typeface="Times New Roman" panose="02020603050405020304" pitchFamily="18" charset="0"/>
                <a:ea typeface="Times New Roman" panose="02020603050405020304" pitchFamily="18" charset="0"/>
              </a:rPr>
              <a:t>Nội</a:t>
            </a:r>
            <a:r>
              <a:rPr lang="en-US" sz="2000" dirty="0">
                <a:latin typeface="Times New Roman" panose="02020603050405020304" pitchFamily="18" charset="0"/>
                <a:ea typeface="Times New Roman" panose="02020603050405020304" pitchFamily="18" charset="0"/>
              </a:rPr>
              <a:t> dung </a:t>
            </a:r>
            <a:r>
              <a:rPr lang="en-US" sz="2000" dirty="0" err="1">
                <a:latin typeface="Times New Roman" panose="02020603050405020304" pitchFamily="18" charset="0"/>
                <a:ea typeface="Times New Roman" panose="02020603050405020304" pitchFamily="18" charset="0"/>
              </a:rPr>
              <a:t>sưu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tầm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phẩm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nội</a:t>
            </a:r>
            <a:r>
              <a:rPr lang="en-US" sz="2000" dirty="0">
                <a:latin typeface="Times New Roman" panose="02020603050405020304" pitchFamily="18" charset="0"/>
                <a:ea typeface="Times New Roman" panose="02020603050405020304" pitchFamily="18" charset="0"/>
              </a:rPr>
              <a:t> dung </a:t>
            </a:r>
            <a:r>
              <a:rPr lang="en-US" sz="2000" dirty="0" err="1">
                <a:latin typeface="Times New Roman" panose="02020603050405020304" pitchFamily="18" charset="0"/>
                <a:ea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tích</a:t>
            </a:r>
            <a:r>
              <a:rPr lang="en-US" sz="2000" dirty="0">
                <a:latin typeface="Times New Roman" panose="02020603050405020304" pitchFamily="18" charset="0"/>
                <a:ea typeface="Times New Roman" panose="02020603050405020304" pitchFamily="18" charset="0"/>
              </a:rPr>
              <a:t> …)</a:t>
            </a:r>
          </a:p>
          <a:p>
            <a:pPr algn="just">
              <a:lnSpc>
                <a:spcPct val="115000"/>
              </a:lnSpc>
              <a:spcAft>
                <a:spcPts val="0"/>
              </a:spcAft>
            </a:pPr>
            <a:r>
              <a:rPr lang="en-US" sz="2000" i="1" dirty="0">
                <a:latin typeface="Times New Roman" panose="02020603050405020304" pitchFamily="18" charset="0"/>
                <a:ea typeface="Times New Roman" panose="02020603050405020304" pitchFamily="18" charset="0"/>
              </a:rPr>
              <a:t>+ HS </a:t>
            </a:r>
            <a:r>
              <a:rPr lang="en-US" sz="2000" i="1" dirty="0" err="1">
                <a:latin typeface="Times New Roman" panose="02020603050405020304" pitchFamily="18" charset="0"/>
                <a:ea typeface="Times New Roman" panose="02020603050405020304" pitchFamily="18" charset="0"/>
              </a:rPr>
              <a:t>có</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thể</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viết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khái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quát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nội</a:t>
            </a:r>
            <a:r>
              <a:rPr lang="en-US" sz="2000" i="1" dirty="0">
                <a:latin typeface="Times New Roman" panose="02020603050405020304" pitchFamily="18" charset="0"/>
                <a:ea typeface="Times New Roman" panose="02020603050405020304" pitchFamily="18" charset="0"/>
              </a:rPr>
              <a:t> dung: </a:t>
            </a:r>
            <a:endParaRPr lang="en-US" sz="2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i="1" dirty="0" err="1">
                <a:latin typeface="Times New Roman" panose="02020603050405020304" pitchFamily="18" charset="0"/>
                <a:ea typeface="Times New Roman" panose="02020603050405020304" pitchFamily="18" charset="0"/>
              </a:rPr>
              <a:t>Nhân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vật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trong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tranh</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được</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thể</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hiện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như</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thế</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nào</a:t>
            </a:r>
            <a:r>
              <a:rPr lang="en-US" sz="20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i="1" dirty="0" err="1">
                <a:latin typeface="Times New Roman" panose="02020603050405020304" pitchFamily="18" charset="0"/>
                <a:ea typeface="Times New Roman" panose="02020603050405020304" pitchFamily="18" charset="0"/>
              </a:rPr>
              <a:t>Mảng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hình</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chính</a:t>
            </a:r>
            <a:r>
              <a:rPr lang="en-US" sz="2000" i="1" dirty="0">
                <a:latin typeface="Times New Roman" panose="02020603050405020304" pitchFamily="18" charset="0"/>
                <a:ea typeface="Times New Roman" panose="02020603050405020304" pitchFamily="18" charset="0"/>
              </a:rPr>
              <a:t>/</a:t>
            </a:r>
            <a:r>
              <a:rPr lang="en-US" sz="2000" i="1" dirty="0" err="1">
                <a:latin typeface="Times New Roman" panose="02020603050405020304" pitchFamily="18" charset="0"/>
                <a:ea typeface="Times New Roman" panose="02020603050405020304" pitchFamily="18" charset="0"/>
              </a:rPr>
              <a:t>phụ</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màu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sắc</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bố</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cục</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sắp</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xếp</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thế</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nào</a:t>
            </a:r>
            <a:r>
              <a:rPr lang="en-US" sz="20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i="1" dirty="0" err="1">
                <a:latin typeface="Times New Roman" panose="02020603050405020304" pitchFamily="18" charset="0"/>
                <a:ea typeface="Times New Roman" panose="02020603050405020304" pitchFamily="18" charset="0"/>
              </a:rPr>
              <a:t>Cảm</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nhận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của</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em</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về</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bức</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tranh</a:t>
            </a:r>
            <a:r>
              <a:rPr lang="en-US" sz="2000" i="1" dirty="0">
                <a:latin typeface="Times New Roman" panose="02020603050405020304" pitchFamily="18" charset="0"/>
                <a:ea typeface="Times New Roman" panose="02020603050405020304" pitchFamily="18" charset="0"/>
              </a:rPr>
              <a:t>, ý </a:t>
            </a:r>
            <a:r>
              <a:rPr lang="en-US" sz="2000" i="1" dirty="0" err="1">
                <a:latin typeface="Times New Roman" panose="02020603050405020304" pitchFamily="18" charset="0"/>
                <a:ea typeface="Times New Roman" panose="02020603050405020304" pitchFamily="18" charset="0"/>
              </a:rPr>
              <a:t>nghĩa</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bức</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tranh</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đó</a:t>
            </a:r>
            <a:r>
              <a:rPr lang="en-US" sz="2000" i="1" dirty="0">
                <a:latin typeface="Times New Roman" panose="02020603050405020304" pitchFamily="18" charset="0"/>
                <a:ea typeface="Times New Roman" panose="02020603050405020304" pitchFamily="18" charset="0"/>
              </a:rPr>
              <a:t> ? </a:t>
            </a:r>
            <a:endParaRPr lang="en-US" sz="2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i="1" dirty="0" err="1">
                <a:latin typeface="Times New Roman" panose="02020603050405020304" pitchFamily="18" charset="0"/>
                <a:ea typeface="Times New Roman" panose="02020603050405020304" pitchFamily="18" charset="0"/>
              </a:rPr>
              <a:t>Em</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yêu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thích</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điều</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gì</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của</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bức</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tranh</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Vì</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sao</a:t>
            </a:r>
            <a:r>
              <a:rPr lang="en-US" sz="2000" i="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792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anh phong canh lang 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373476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amia.vn/wp-content/uploads/2017/07/buoc3-ve-tranh-phong-canh-que-hu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484" y="457200"/>
            <a:ext cx="372204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ranh phong canh que hu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87" y="3266140"/>
            <a:ext cx="3732675" cy="245407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amia.vn/wp-content/uploads/2017/07/buoc5-ve-tranh-phong-canh-que-hu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197" y="3237422"/>
            <a:ext cx="3766327" cy="248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37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anh phong canh que huong d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8200"/>
            <a:ext cx="6048375"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25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1FE171-43F2-43C7-85B5-B88250885B11}"/>
              </a:ext>
            </a:extLst>
          </p:cNvPr>
          <p:cNvSpPr>
            <a:spLocks noGrp="1"/>
          </p:cNvSpPr>
          <p:nvPr>
            <p:ph type="title"/>
          </p:nvPr>
        </p:nvSpPr>
        <p:spPr>
          <a:xfrm>
            <a:off x="1488489" y="381000"/>
            <a:ext cx="6512511" cy="1143000"/>
          </a:xfrm>
        </p:spPr>
        <p:txBody>
          <a:bodyPr/>
          <a:lstStyle/>
          <a:p>
            <a:r>
              <a:rPr lang="vi-VN" dirty="0"/>
              <a:t>YÊU CẦU CẦN ĐẠT</a:t>
            </a:r>
            <a:endParaRPr lang="en-US" dirty="0"/>
          </a:p>
        </p:txBody>
      </p:sp>
      <p:sp>
        <p:nvSpPr>
          <p:cNvPr id="3" name="Content Placeholder 2">
            <a:extLst>
              <a:ext uri="{FF2B5EF4-FFF2-40B4-BE49-F238E27FC236}">
                <a16:creationId xmlns="" xmlns:a16="http://schemas.microsoft.com/office/drawing/2014/main" id="{A4950DB9-84A7-4A8F-8B77-ADF9DB16CFC0}"/>
              </a:ext>
            </a:extLst>
          </p:cNvPr>
          <p:cNvSpPr>
            <a:spLocks noGrp="1"/>
          </p:cNvSpPr>
          <p:nvPr>
            <p:ph sz="quarter" idx="13"/>
          </p:nvPr>
        </p:nvSpPr>
        <p:spPr>
          <a:xfrm>
            <a:off x="76200" y="1524000"/>
            <a:ext cx="8991600" cy="5334000"/>
          </a:xfrm>
        </p:spPr>
        <p:txBody>
          <a:bodyPr>
            <a:normAutofit/>
          </a:bodyPr>
          <a:lstStyle/>
          <a:p>
            <a:pPr algn="just">
              <a:lnSpc>
                <a:spcPct val="115000"/>
              </a:lnSpc>
            </a:pPr>
            <a:r>
              <a:rPr lang="en-US" dirty="0" err="1">
                <a:ea typeface="Calibri" panose="020F0502020204030204" pitchFamily="34" charset="0"/>
              </a:rPr>
              <a:t>Biết</a:t>
            </a:r>
            <a:r>
              <a:rPr lang="en-US" dirty="0">
                <a:ea typeface="Calibri" panose="020F0502020204030204" pitchFamily="34" charset="0"/>
              </a:rPr>
              <a:t> </a:t>
            </a:r>
            <a:r>
              <a:rPr lang="en-US" dirty="0" err="1">
                <a:ea typeface="Calibri" panose="020F0502020204030204" pitchFamily="34" charset="0"/>
              </a:rPr>
              <a:t>cách</a:t>
            </a:r>
            <a:r>
              <a:rPr lang="en-US" dirty="0">
                <a:ea typeface="Calibri" panose="020F0502020204030204" pitchFamily="34" charset="0"/>
              </a:rPr>
              <a:t> </a:t>
            </a:r>
            <a:r>
              <a:rPr lang="en-US" dirty="0" err="1">
                <a:ea typeface="Calibri" panose="020F0502020204030204" pitchFamily="34" charset="0"/>
              </a:rPr>
              <a:t>khai</a:t>
            </a:r>
            <a:r>
              <a:rPr lang="en-US" dirty="0">
                <a:ea typeface="Calibri" panose="020F0502020204030204" pitchFamily="34" charset="0"/>
              </a:rPr>
              <a:t> </a:t>
            </a:r>
            <a:r>
              <a:rPr lang="en-US" dirty="0" err="1">
                <a:ea typeface="Calibri" panose="020F0502020204030204" pitchFamily="34" charset="0"/>
              </a:rPr>
              <a:t>thác</a:t>
            </a:r>
            <a:r>
              <a:rPr lang="vi-VN" dirty="0">
                <a:ea typeface="Calibri" panose="020F0502020204030204" pitchFamily="34" charset="0"/>
              </a:rPr>
              <a:t> đề tài</a:t>
            </a:r>
            <a:r>
              <a:rPr lang="en-US" dirty="0">
                <a:ea typeface="Calibri" panose="020F0502020204030204" pitchFamily="34" charset="0"/>
              </a:rPr>
              <a:t> </a:t>
            </a:r>
            <a:r>
              <a:rPr lang="en-US" dirty="0" err="1">
                <a:ea typeface="Calibri" panose="020F0502020204030204" pitchFamily="34" charset="0"/>
              </a:rPr>
              <a:t>và</a:t>
            </a:r>
            <a:r>
              <a:rPr lang="en-US" dirty="0">
                <a:ea typeface="Calibri" panose="020F0502020204030204" pitchFamily="34" charset="0"/>
              </a:rPr>
              <a:t> </a:t>
            </a:r>
            <a:r>
              <a:rPr lang="en-US" dirty="0" err="1">
                <a:ea typeface="Calibri" panose="020F0502020204030204" pitchFamily="34" charset="0"/>
              </a:rPr>
              <a:t>xây</a:t>
            </a:r>
            <a:r>
              <a:rPr lang="en-US" dirty="0">
                <a:ea typeface="Calibri" panose="020F0502020204030204" pitchFamily="34" charset="0"/>
              </a:rPr>
              <a:t> </a:t>
            </a:r>
            <a:r>
              <a:rPr lang="en-US" dirty="0" err="1">
                <a:ea typeface="Calibri" panose="020F0502020204030204" pitchFamily="34" charset="0"/>
              </a:rPr>
              <a:t>dựng</a:t>
            </a:r>
            <a:r>
              <a:rPr lang="en-US" dirty="0">
                <a:ea typeface="Calibri" panose="020F0502020204030204" pitchFamily="34" charset="0"/>
              </a:rPr>
              <a:t> </a:t>
            </a:r>
            <a:r>
              <a:rPr lang="en-US" dirty="0" err="1">
                <a:ea typeface="Calibri" panose="020F0502020204030204" pitchFamily="34" charset="0"/>
              </a:rPr>
              <a:t>bố</a:t>
            </a:r>
            <a:r>
              <a:rPr lang="en-US" dirty="0">
                <a:ea typeface="Calibri" panose="020F0502020204030204" pitchFamily="34" charset="0"/>
              </a:rPr>
              <a:t> </a:t>
            </a:r>
            <a:r>
              <a:rPr lang="en-US" dirty="0" err="1">
                <a:ea typeface="Calibri" panose="020F0502020204030204" pitchFamily="34" charset="0"/>
              </a:rPr>
              <a:t>cục</a:t>
            </a:r>
            <a:r>
              <a:rPr lang="en-US" dirty="0">
                <a:ea typeface="Calibri" panose="020F0502020204030204" pitchFamily="34" charset="0"/>
              </a:rPr>
              <a:t> </a:t>
            </a:r>
            <a:r>
              <a:rPr lang="en-US" dirty="0" err="1">
                <a:ea typeface="Calibri" panose="020F0502020204030204" pitchFamily="34" charset="0"/>
              </a:rPr>
              <a:t>trong</a:t>
            </a:r>
            <a:r>
              <a:rPr lang="en-US" dirty="0">
                <a:ea typeface="Calibri" panose="020F0502020204030204" pitchFamily="34" charset="0"/>
              </a:rPr>
              <a:t> </a:t>
            </a:r>
            <a:r>
              <a:rPr lang="en-US" dirty="0" err="1">
                <a:ea typeface="Calibri" panose="020F0502020204030204" pitchFamily="34" charset="0"/>
              </a:rPr>
              <a:t>tranh</a:t>
            </a:r>
            <a:r>
              <a:rPr lang="en-US" dirty="0">
                <a:ea typeface="Calibri" panose="020F0502020204030204" pitchFamily="34" charset="0"/>
              </a:rPr>
              <a:t> </a:t>
            </a:r>
            <a:r>
              <a:rPr lang="en-US" dirty="0" err="1">
                <a:ea typeface="Calibri" panose="020F0502020204030204" pitchFamily="34" charset="0"/>
              </a:rPr>
              <a:t>có</a:t>
            </a:r>
            <a:r>
              <a:rPr lang="en-US" dirty="0">
                <a:ea typeface="Calibri" panose="020F0502020204030204" pitchFamily="34" charset="0"/>
              </a:rPr>
              <a:t> </a:t>
            </a:r>
            <a:r>
              <a:rPr lang="en-US" dirty="0" err="1">
                <a:ea typeface="Calibri" panose="020F0502020204030204" pitchFamily="34" charset="0"/>
              </a:rPr>
              <a:t>nhân</a:t>
            </a:r>
            <a:r>
              <a:rPr lang="en-US" dirty="0">
                <a:ea typeface="Calibri" panose="020F0502020204030204" pitchFamily="34" charset="0"/>
              </a:rPr>
              <a:t> </a:t>
            </a:r>
            <a:r>
              <a:rPr lang="en-US" dirty="0" err="1">
                <a:ea typeface="Calibri" panose="020F0502020204030204" pitchFamily="34" charset="0"/>
              </a:rPr>
              <a:t>vật</a:t>
            </a:r>
            <a:r>
              <a:rPr lang="en-US" dirty="0">
                <a:ea typeface="Calibri" panose="020F0502020204030204" pitchFamily="34" charset="0"/>
              </a:rPr>
              <a:t> </a:t>
            </a:r>
            <a:r>
              <a:rPr lang="en-US" dirty="0" err="1">
                <a:ea typeface="Calibri" panose="020F0502020204030204" pitchFamily="34" charset="0"/>
              </a:rPr>
              <a:t>làm</a:t>
            </a:r>
            <a:r>
              <a:rPr lang="en-US" dirty="0">
                <a:ea typeface="Calibri" panose="020F0502020204030204" pitchFamily="34" charset="0"/>
              </a:rPr>
              <a:t> </a:t>
            </a:r>
            <a:r>
              <a:rPr lang="en-US" dirty="0" err="1">
                <a:ea typeface="Calibri" panose="020F0502020204030204" pitchFamily="34" charset="0"/>
              </a:rPr>
              <a:t>trọng</a:t>
            </a:r>
            <a:r>
              <a:rPr lang="en-US" dirty="0">
                <a:ea typeface="Calibri" panose="020F0502020204030204" pitchFamily="34" charset="0"/>
              </a:rPr>
              <a:t> </a:t>
            </a:r>
            <a:r>
              <a:rPr lang="en-US" dirty="0" err="1">
                <a:ea typeface="Calibri" panose="020F0502020204030204" pitchFamily="34" charset="0"/>
              </a:rPr>
              <a:t>tâm</a:t>
            </a:r>
            <a:r>
              <a:rPr lang="en-US" dirty="0">
                <a:ea typeface="Calibri" panose="020F0502020204030204" pitchFamily="34" charset="0"/>
              </a:rPr>
              <a:t>.</a:t>
            </a:r>
            <a:endParaRPr lang="vi-VN" dirty="0">
              <a:ea typeface="Calibri" panose="020F0502020204030204" pitchFamily="34" charset="0"/>
            </a:endParaRPr>
          </a:p>
          <a:p>
            <a:pPr algn="just">
              <a:lnSpc>
                <a:spcPct val="115000"/>
              </a:lnSpc>
            </a:pPr>
            <a:r>
              <a:rPr lang="en-US" dirty="0" err="1">
                <a:ea typeface="Calibri" panose="020F0502020204030204" pitchFamily="34" charset="0"/>
              </a:rPr>
              <a:t>Thể</a:t>
            </a:r>
            <a:r>
              <a:rPr lang="en-US" dirty="0">
                <a:ea typeface="Calibri" panose="020F0502020204030204" pitchFamily="34" charset="0"/>
              </a:rPr>
              <a:t> </a:t>
            </a:r>
            <a:r>
              <a:rPr lang="en-US" dirty="0" err="1">
                <a:ea typeface="Calibri" panose="020F0502020204030204" pitchFamily="34" charset="0"/>
              </a:rPr>
              <a:t>hiện</a:t>
            </a:r>
            <a:r>
              <a:rPr lang="en-US" dirty="0">
                <a:ea typeface="Calibri" panose="020F0502020204030204" pitchFamily="34" charset="0"/>
              </a:rPr>
              <a:t> </a:t>
            </a:r>
            <a:r>
              <a:rPr lang="en-US" dirty="0" err="1">
                <a:ea typeface="Calibri" panose="020F0502020204030204" pitchFamily="34" charset="0"/>
              </a:rPr>
              <a:t>được</a:t>
            </a:r>
            <a:r>
              <a:rPr lang="en-US" dirty="0">
                <a:ea typeface="Calibri" panose="020F0502020204030204" pitchFamily="34" charset="0"/>
              </a:rPr>
              <a:t> </a:t>
            </a:r>
            <a:r>
              <a:rPr lang="en-US" dirty="0" err="1">
                <a:ea typeface="Calibri" panose="020F0502020204030204" pitchFamily="34" charset="0"/>
              </a:rPr>
              <a:t>hình</a:t>
            </a:r>
            <a:r>
              <a:rPr lang="en-US" dirty="0">
                <a:ea typeface="Calibri" panose="020F0502020204030204" pitchFamily="34" charset="0"/>
              </a:rPr>
              <a:t> </a:t>
            </a:r>
            <a:r>
              <a:rPr lang="en-US" dirty="0" err="1">
                <a:ea typeface="Calibri" panose="020F0502020204030204" pitchFamily="34" charset="0"/>
              </a:rPr>
              <a:t>tượng</a:t>
            </a:r>
            <a:r>
              <a:rPr lang="en-US" dirty="0">
                <a:ea typeface="Calibri" panose="020F0502020204030204" pitchFamily="34" charset="0"/>
              </a:rPr>
              <a:t> con </a:t>
            </a:r>
            <a:r>
              <a:rPr lang="en-US" dirty="0" err="1">
                <a:ea typeface="Calibri" panose="020F0502020204030204" pitchFamily="34" charset="0"/>
              </a:rPr>
              <a:t>người</a:t>
            </a:r>
            <a:r>
              <a:rPr lang="en-US" dirty="0">
                <a:ea typeface="Calibri" panose="020F0502020204030204" pitchFamily="34" charset="0"/>
              </a:rPr>
              <a:t> </a:t>
            </a:r>
            <a:r>
              <a:rPr lang="en-US" dirty="0" err="1">
                <a:ea typeface="Calibri" panose="020F0502020204030204" pitchFamily="34" charset="0"/>
              </a:rPr>
              <a:t>trong</a:t>
            </a:r>
            <a:r>
              <a:rPr lang="en-US" dirty="0">
                <a:ea typeface="Calibri" panose="020F0502020204030204" pitchFamily="34" charset="0"/>
              </a:rPr>
              <a:t> </a:t>
            </a:r>
            <a:r>
              <a:rPr lang="en-US" dirty="0" err="1">
                <a:ea typeface="Calibri" panose="020F0502020204030204" pitchFamily="34" charset="0"/>
              </a:rPr>
              <a:t>tranh</a:t>
            </a:r>
            <a:r>
              <a:rPr lang="en-US" dirty="0">
                <a:ea typeface="Calibri" panose="020F0502020204030204" pitchFamily="34" charset="0"/>
              </a:rPr>
              <a:t> </a:t>
            </a:r>
            <a:r>
              <a:rPr lang="en-US" dirty="0" err="1">
                <a:ea typeface="Calibri" panose="020F0502020204030204" pitchFamily="34" charset="0"/>
              </a:rPr>
              <a:t>đề</a:t>
            </a:r>
            <a:r>
              <a:rPr lang="en-US" dirty="0">
                <a:ea typeface="Calibri" panose="020F0502020204030204" pitchFamily="34" charset="0"/>
              </a:rPr>
              <a:t> </a:t>
            </a:r>
            <a:r>
              <a:rPr lang="en-US" dirty="0" err="1">
                <a:ea typeface="Calibri" panose="020F0502020204030204" pitchFamily="34" charset="0"/>
              </a:rPr>
              <a:t>tài</a:t>
            </a:r>
            <a:r>
              <a:rPr lang="en-US" dirty="0">
                <a:ea typeface="Calibri" panose="020F0502020204030204" pitchFamily="34" charset="0"/>
              </a:rPr>
              <a:t> </a:t>
            </a:r>
            <a:r>
              <a:rPr lang="en-US" dirty="0" err="1">
                <a:ea typeface="Calibri" panose="020F0502020204030204" pitchFamily="34" charset="0"/>
              </a:rPr>
              <a:t>sinh</a:t>
            </a:r>
            <a:r>
              <a:rPr lang="en-US" dirty="0">
                <a:ea typeface="Calibri" panose="020F0502020204030204" pitchFamily="34" charset="0"/>
              </a:rPr>
              <a:t> </a:t>
            </a:r>
            <a:r>
              <a:rPr lang="en-US" dirty="0" err="1">
                <a:ea typeface="Calibri" panose="020F0502020204030204" pitchFamily="34" charset="0"/>
              </a:rPr>
              <a:t>hoạt</a:t>
            </a:r>
            <a:r>
              <a:rPr lang="en-US" dirty="0">
                <a:ea typeface="Calibri" panose="020F0502020204030204" pitchFamily="34" charset="0"/>
              </a:rPr>
              <a:t> </a:t>
            </a:r>
            <a:r>
              <a:rPr lang="en-US" dirty="0" err="1">
                <a:ea typeface="Calibri" panose="020F0502020204030204" pitchFamily="34" charset="0"/>
              </a:rPr>
              <a:t>đời</a:t>
            </a:r>
            <a:r>
              <a:rPr lang="en-US" dirty="0">
                <a:ea typeface="Calibri" panose="020F0502020204030204" pitchFamily="34" charset="0"/>
              </a:rPr>
              <a:t> </a:t>
            </a:r>
            <a:r>
              <a:rPr lang="en-US" dirty="0" err="1">
                <a:ea typeface="Calibri" panose="020F0502020204030204" pitchFamily="34" charset="0"/>
              </a:rPr>
              <a:t>số</a:t>
            </a:r>
            <a:r>
              <a:rPr lang="en-US" dirty="0">
                <a:ea typeface="Calibri" panose="020F0502020204030204" pitchFamily="34" charset="0"/>
              </a:rPr>
              <a:t> con </a:t>
            </a:r>
            <a:r>
              <a:rPr lang="en-US" dirty="0" err="1">
                <a:ea typeface="Calibri" panose="020F0502020204030204" pitchFamily="34" charset="0"/>
              </a:rPr>
              <a:t>người</a:t>
            </a:r>
            <a:r>
              <a:rPr lang="en-US" dirty="0">
                <a:ea typeface="Calibri" panose="020F0502020204030204" pitchFamily="34" charset="0"/>
              </a:rPr>
              <a:t> </a:t>
            </a:r>
            <a:r>
              <a:rPr lang="en-US" dirty="0" err="1">
                <a:ea typeface="Calibri" panose="020F0502020204030204" pitchFamily="34" charset="0"/>
              </a:rPr>
              <a:t>có</a:t>
            </a:r>
            <a:r>
              <a:rPr lang="en-US" dirty="0">
                <a:ea typeface="Calibri" panose="020F0502020204030204" pitchFamily="34" charset="0"/>
              </a:rPr>
              <a:t> </a:t>
            </a:r>
            <a:r>
              <a:rPr lang="en-US" dirty="0" err="1">
                <a:ea typeface="Calibri" panose="020F0502020204030204" pitchFamily="34" charset="0"/>
              </a:rPr>
              <a:t>mảng</a:t>
            </a:r>
            <a:r>
              <a:rPr lang="en-US" dirty="0">
                <a:ea typeface="Calibri" panose="020F0502020204030204" pitchFamily="34" charset="0"/>
              </a:rPr>
              <a:t> </a:t>
            </a:r>
            <a:r>
              <a:rPr lang="en-US" dirty="0" err="1">
                <a:ea typeface="Calibri" panose="020F0502020204030204" pitchFamily="34" charset="0"/>
              </a:rPr>
              <a:t>chính</a:t>
            </a:r>
            <a:r>
              <a:rPr lang="en-US" dirty="0">
                <a:ea typeface="Calibri" panose="020F0502020204030204" pitchFamily="34" charset="0"/>
              </a:rPr>
              <a:t>, </a:t>
            </a:r>
            <a:r>
              <a:rPr lang="en-US" dirty="0" err="1">
                <a:ea typeface="Calibri" panose="020F0502020204030204" pitchFamily="34" charset="0"/>
              </a:rPr>
              <a:t>mảng</a:t>
            </a:r>
            <a:r>
              <a:rPr lang="en-US" dirty="0">
                <a:ea typeface="Calibri" panose="020F0502020204030204" pitchFamily="34" charset="0"/>
              </a:rPr>
              <a:t> </a:t>
            </a:r>
            <a:r>
              <a:rPr lang="en-US" dirty="0" err="1">
                <a:ea typeface="Calibri" panose="020F0502020204030204" pitchFamily="34" charset="0"/>
              </a:rPr>
              <a:t>phụ</a:t>
            </a:r>
            <a:r>
              <a:rPr lang="en-US" dirty="0">
                <a:ea typeface="Calibri" panose="020F0502020204030204" pitchFamily="34" charset="0"/>
              </a:rPr>
              <a:t>.</a:t>
            </a:r>
            <a:endParaRPr lang="en-US" dirty="0"/>
          </a:p>
          <a:p>
            <a:pPr algn="just">
              <a:lnSpc>
                <a:spcPct val="115000"/>
              </a:lnSpc>
            </a:pPr>
            <a:r>
              <a:rPr lang="en-US" dirty="0" err="1">
                <a:ea typeface="Calibri" panose="020F0502020204030204" pitchFamily="34" charset="0"/>
              </a:rPr>
              <a:t>Vẽ</a:t>
            </a:r>
            <a:r>
              <a:rPr lang="en-US" dirty="0">
                <a:ea typeface="Calibri" panose="020F0502020204030204" pitchFamily="34" charset="0"/>
              </a:rPr>
              <a:t> </a:t>
            </a:r>
            <a:r>
              <a:rPr lang="en-US" dirty="0" err="1">
                <a:ea typeface="Calibri" panose="020F0502020204030204" pitchFamily="34" charset="0"/>
              </a:rPr>
              <a:t>được</a:t>
            </a:r>
            <a:r>
              <a:rPr lang="en-US" dirty="0">
                <a:ea typeface="Calibri" panose="020F0502020204030204" pitchFamily="34" charset="0"/>
              </a:rPr>
              <a:t> </a:t>
            </a:r>
            <a:r>
              <a:rPr lang="en-US" dirty="0" err="1">
                <a:ea typeface="Calibri" panose="020F0502020204030204" pitchFamily="34" charset="0"/>
              </a:rPr>
              <a:t>tranh</a:t>
            </a:r>
            <a:r>
              <a:rPr lang="en-US" dirty="0">
                <a:ea typeface="Calibri" panose="020F0502020204030204" pitchFamily="34" charset="0"/>
              </a:rPr>
              <a:t> </a:t>
            </a:r>
            <a:r>
              <a:rPr lang="en-US" dirty="0" err="1">
                <a:ea typeface="Calibri" panose="020F0502020204030204" pitchFamily="34" charset="0"/>
              </a:rPr>
              <a:t>đơn</a:t>
            </a:r>
            <a:r>
              <a:rPr lang="en-US" dirty="0">
                <a:ea typeface="Calibri" panose="020F0502020204030204" pitchFamily="34" charset="0"/>
              </a:rPr>
              <a:t> </a:t>
            </a:r>
            <a:r>
              <a:rPr lang="en-US" dirty="0" err="1">
                <a:ea typeface="Calibri" panose="020F0502020204030204" pitchFamily="34" charset="0"/>
              </a:rPr>
              <a:t>giản</a:t>
            </a:r>
            <a:r>
              <a:rPr lang="en-US" dirty="0">
                <a:ea typeface="Calibri" panose="020F0502020204030204" pitchFamily="34" charset="0"/>
              </a:rPr>
              <a:t> </a:t>
            </a:r>
            <a:r>
              <a:rPr lang="en-US" dirty="0" err="1">
                <a:ea typeface="Calibri" panose="020F0502020204030204" pitchFamily="34" charset="0"/>
              </a:rPr>
              <a:t>với</a:t>
            </a:r>
            <a:r>
              <a:rPr lang="en-US" dirty="0">
                <a:ea typeface="Calibri" panose="020F0502020204030204" pitchFamily="34" charset="0"/>
              </a:rPr>
              <a:t> </a:t>
            </a:r>
            <a:r>
              <a:rPr lang="en-US" dirty="0" err="1">
                <a:ea typeface="Calibri" panose="020F0502020204030204" pitchFamily="34" charset="0"/>
              </a:rPr>
              <a:t>một</a:t>
            </a:r>
            <a:r>
              <a:rPr lang="en-US" dirty="0">
                <a:ea typeface="Calibri" panose="020F0502020204030204" pitchFamily="34" charset="0"/>
              </a:rPr>
              <a:t> </a:t>
            </a:r>
            <a:r>
              <a:rPr lang="en-US" dirty="0" err="1">
                <a:ea typeface="Calibri" panose="020F0502020204030204" pitchFamily="34" charset="0"/>
              </a:rPr>
              <a:t>số</a:t>
            </a:r>
            <a:r>
              <a:rPr lang="en-US" dirty="0">
                <a:ea typeface="Calibri" panose="020F0502020204030204" pitchFamily="34" charset="0"/>
              </a:rPr>
              <a:t> </a:t>
            </a:r>
            <a:r>
              <a:rPr lang="en-US" dirty="0" err="1">
                <a:ea typeface="Calibri" panose="020F0502020204030204" pitchFamily="34" charset="0"/>
              </a:rPr>
              <a:t>bố</a:t>
            </a:r>
            <a:r>
              <a:rPr lang="en-US" dirty="0">
                <a:ea typeface="Calibri" panose="020F0502020204030204" pitchFamily="34" charset="0"/>
              </a:rPr>
              <a:t> </a:t>
            </a:r>
            <a:r>
              <a:rPr lang="en-US" dirty="0" err="1">
                <a:ea typeface="Calibri" panose="020F0502020204030204" pitchFamily="34" charset="0"/>
              </a:rPr>
              <a:t>cục</a:t>
            </a:r>
            <a:r>
              <a:rPr lang="en-US" dirty="0">
                <a:ea typeface="Calibri" panose="020F0502020204030204" pitchFamily="34" charset="0"/>
              </a:rPr>
              <a:t> </a:t>
            </a:r>
            <a:r>
              <a:rPr lang="en-US" dirty="0" err="1">
                <a:ea typeface="Calibri" panose="020F0502020204030204" pitchFamily="34" charset="0"/>
              </a:rPr>
              <a:t>thường</a:t>
            </a:r>
            <a:r>
              <a:rPr lang="en-US" dirty="0">
                <a:ea typeface="Calibri" panose="020F0502020204030204" pitchFamily="34" charset="0"/>
              </a:rPr>
              <a:t> </a:t>
            </a:r>
            <a:r>
              <a:rPr lang="en-US" dirty="0" err="1">
                <a:ea typeface="Calibri" panose="020F0502020204030204" pitchFamily="34" charset="0"/>
              </a:rPr>
              <a:t>gặp</a:t>
            </a:r>
            <a:r>
              <a:rPr lang="en-US" dirty="0">
                <a:ea typeface="Calibri" panose="020F0502020204030204" pitchFamily="34" charset="0"/>
              </a:rPr>
              <a:t>.</a:t>
            </a:r>
            <a:endParaRPr lang="en-US" dirty="0"/>
          </a:p>
          <a:p>
            <a:pPr algn="just">
              <a:lnSpc>
                <a:spcPct val="115000"/>
              </a:lnSpc>
            </a:pPr>
            <a:r>
              <a:rPr lang="en-US" dirty="0" err="1">
                <a:ea typeface="Calibri" panose="020F0502020204030204" pitchFamily="34" charset="0"/>
              </a:rPr>
              <a:t>Cảm</a:t>
            </a:r>
            <a:r>
              <a:rPr lang="en-US" dirty="0">
                <a:ea typeface="Calibri" panose="020F0502020204030204" pitchFamily="34" charset="0"/>
              </a:rPr>
              <a:t> </a:t>
            </a:r>
            <a:r>
              <a:rPr lang="en-US" dirty="0" err="1">
                <a:ea typeface="Calibri" panose="020F0502020204030204" pitchFamily="34" charset="0"/>
              </a:rPr>
              <a:t>nhận</a:t>
            </a:r>
            <a:r>
              <a:rPr lang="en-US" dirty="0">
                <a:ea typeface="Calibri" panose="020F0502020204030204" pitchFamily="34" charset="0"/>
              </a:rPr>
              <a:t> </a:t>
            </a:r>
            <a:r>
              <a:rPr lang="vi-VN" dirty="0">
                <a:ea typeface="Calibri" panose="020F0502020204030204" pitchFamily="34" charset="0"/>
              </a:rPr>
              <a:t>được vẻ đẹp của hình tượng con người trong tác phẩm mĩ thuật</a:t>
            </a:r>
            <a:endParaRPr lang="en-US" dirty="0"/>
          </a:p>
          <a:p>
            <a:endParaRPr lang="en-US" dirty="0"/>
          </a:p>
        </p:txBody>
      </p:sp>
    </p:spTree>
    <p:extLst>
      <p:ext uri="{BB962C8B-B14F-4D97-AF65-F5344CB8AC3E}">
        <p14:creationId xmlns:p14="http://schemas.microsoft.com/office/powerpoint/2010/main" val="284461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80">
                                          <p:stCondLst>
                                            <p:cond delay="0"/>
                                          </p:stCondLst>
                                        </p:cTn>
                                        <p:tgtEl>
                                          <p:spTgt spid="3">
                                            <p:txEl>
                                              <p:pRg st="2" end="2"/>
                                            </p:txEl>
                                          </p:spTgt>
                                        </p:tgtEl>
                                      </p:cBhvr>
                                    </p:animEffect>
                                    <p:anim calcmode="lin" valueType="num">
                                      <p:cBhvr>
                                        <p:cTn id="5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2" end="2"/>
                                            </p:txEl>
                                          </p:spTgt>
                                        </p:tgtEl>
                                      </p:cBhvr>
                                      <p:to x="100000" y="60000"/>
                                    </p:animScale>
                                    <p:animScale>
                                      <p:cBhvr>
                                        <p:cTn id="58" dur="166" decel="50000">
                                          <p:stCondLst>
                                            <p:cond delay="676"/>
                                          </p:stCondLst>
                                        </p:cTn>
                                        <p:tgtEl>
                                          <p:spTgt spid="3">
                                            <p:txEl>
                                              <p:pRg st="2" end="2"/>
                                            </p:txEl>
                                          </p:spTgt>
                                        </p:tgtEl>
                                      </p:cBhvr>
                                      <p:to x="100000" y="100000"/>
                                    </p:animScale>
                                    <p:animScale>
                                      <p:cBhvr>
                                        <p:cTn id="59" dur="26">
                                          <p:stCondLst>
                                            <p:cond delay="1312"/>
                                          </p:stCondLst>
                                        </p:cTn>
                                        <p:tgtEl>
                                          <p:spTgt spid="3">
                                            <p:txEl>
                                              <p:pRg st="2" end="2"/>
                                            </p:txEl>
                                          </p:spTgt>
                                        </p:tgtEl>
                                      </p:cBhvr>
                                      <p:to x="100000" y="80000"/>
                                    </p:animScale>
                                    <p:animScale>
                                      <p:cBhvr>
                                        <p:cTn id="60" dur="166" decel="50000">
                                          <p:stCondLst>
                                            <p:cond delay="1338"/>
                                          </p:stCondLst>
                                        </p:cTn>
                                        <p:tgtEl>
                                          <p:spTgt spid="3">
                                            <p:txEl>
                                              <p:pRg st="2" end="2"/>
                                            </p:txEl>
                                          </p:spTgt>
                                        </p:tgtEl>
                                      </p:cBhvr>
                                      <p:to x="100000" y="100000"/>
                                    </p:animScale>
                                    <p:animScale>
                                      <p:cBhvr>
                                        <p:cTn id="61" dur="26">
                                          <p:stCondLst>
                                            <p:cond delay="1642"/>
                                          </p:stCondLst>
                                        </p:cTn>
                                        <p:tgtEl>
                                          <p:spTgt spid="3">
                                            <p:txEl>
                                              <p:pRg st="2" end="2"/>
                                            </p:txEl>
                                          </p:spTgt>
                                        </p:tgtEl>
                                      </p:cBhvr>
                                      <p:to x="100000" y="90000"/>
                                    </p:animScale>
                                    <p:animScale>
                                      <p:cBhvr>
                                        <p:cTn id="62" dur="166" decel="50000">
                                          <p:stCondLst>
                                            <p:cond delay="1668"/>
                                          </p:stCondLst>
                                        </p:cTn>
                                        <p:tgtEl>
                                          <p:spTgt spid="3">
                                            <p:txEl>
                                              <p:pRg st="2" end="2"/>
                                            </p:txEl>
                                          </p:spTgt>
                                        </p:tgtEl>
                                      </p:cBhvr>
                                      <p:to x="100000" y="100000"/>
                                    </p:animScale>
                                    <p:animScale>
                                      <p:cBhvr>
                                        <p:cTn id="63" dur="26">
                                          <p:stCondLst>
                                            <p:cond delay="1808"/>
                                          </p:stCondLst>
                                        </p:cTn>
                                        <p:tgtEl>
                                          <p:spTgt spid="3">
                                            <p:txEl>
                                              <p:pRg st="2" end="2"/>
                                            </p:txEl>
                                          </p:spTgt>
                                        </p:tgtEl>
                                      </p:cBhvr>
                                      <p:to x="100000" y="95000"/>
                                    </p:animScale>
                                    <p:animScale>
                                      <p:cBhvr>
                                        <p:cTn id="64" dur="166" decel="50000">
                                          <p:stCondLst>
                                            <p:cond delay="1834"/>
                                          </p:stCondLst>
                                        </p:cTn>
                                        <p:tgtEl>
                                          <p:spTgt spid="3">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wipe(down)">
                                      <p:cBhvr>
                                        <p:cTn id="69" dur="580">
                                          <p:stCondLst>
                                            <p:cond delay="0"/>
                                          </p:stCondLst>
                                        </p:cTn>
                                        <p:tgtEl>
                                          <p:spTgt spid="3">
                                            <p:txEl>
                                              <p:pRg st="3" end="3"/>
                                            </p:txEl>
                                          </p:spTgt>
                                        </p:tgtEl>
                                      </p:cBhvr>
                                    </p:animEffect>
                                    <p:anim calcmode="lin" valueType="num">
                                      <p:cBhvr>
                                        <p:cTn id="7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3" end="3"/>
                                            </p:txEl>
                                          </p:spTgt>
                                        </p:tgtEl>
                                      </p:cBhvr>
                                      <p:to x="100000" y="60000"/>
                                    </p:animScale>
                                    <p:animScale>
                                      <p:cBhvr>
                                        <p:cTn id="76" dur="166" decel="50000">
                                          <p:stCondLst>
                                            <p:cond delay="676"/>
                                          </p:stCondLst>
                                        </p:cTn>
                                        <p:tgtEl>
                                          <p:spTgt spid="3">
                                            <p:txEl>
                                              <p:pRg st="3" end="3"/>
                                            </p:txEl>
                                          </p:spTgt>
                                        </p:tgtEl>
                                      </p:cBhvr>
                                      <p:to x="100000" y="100000"/>
                                    </p:animScale>
                                    <p:animScale>
                                      <p:cBhvr>
                                        <p:cTn id="77" dur="26">
                                          <p:stCondLst>
                                            <p:cond delay="1312"/>
                                          </p:stCondLst>
                                        </p:cTn>
                                        <p:tgtEl>
                                          <p:spTgt spid="3">
                                            <p:txEl>
                                              <p:pRg st="3" end="3"/>
                                            </p:txEl>
                                          </p:spTgt>
                                        </p:tgtEl>
                                      </p:cBhvr>
                                      <p:to x="100000" y="80000"/>
                                    </p:animScale>
                                    <p:animScale>
                                      <p:cBhvr>
                                        <p:cTn id="78" dur="166" decel="50000">
                                          <p:stCondLst>
                                            <p:cond delay="1338"/>
                                          </p:stCondLst>
                                        </p:cTn>
                                        <p:tgtEl>
                                          <p:spTgt spid="3">
                                            <p:txEl>
                                              <p:pRg st="3" end="3"/>
                                            </p:txEl>
                                          </p:spTgt>
                                        </p:tgtEl>
                                      </p:cBhvr>
                                      <p:to x="100000" y="100000"/>
                                    </p:animScale>
                                    <p:animScale>
                                      <p:cBhvr>
                                        <p:cTn id="79" dur="26">
                                          <p:stCondLst>
                                            <p:cond delay="1642"/>
                                          </p:stCondLst>
                                        </p:cTn>
                                        <p:tgtEl>
                                          <p:spTgt spid="3">
                                            <p:txEl>
                                              <p:pRg st="3" end="3"/>
                                            </p:txEl>
                                          </p:spTgt>
                                        </p:tgtEl>
                                      </p:cBhvr>
                                      <p:to x="100000" y="90000"/>
                                    </p:animScale>
                                    <p:animScale>
                                      <p:cBhvr>
                                        <p:cTn id="80" dur="166" decel="50000">
                                          <p:stCondLst>
                                            <p:cond delay="1668"/>
                                          </p:stCondLst>
                                        </p:cTn>
                                        <p:tgtEl>
                                          <p:spTgt spid="3">
                                            <p:txEl>
                                              <p:pRg st="3" end="3"/>
                                            </p:txEl>
                                          </p:spTgt>
                                        </p:tgtEl>
                                      </p:cBhvr>
                                      <p:to x="100000" y="100000"/>
                                    </p:animScale>
                                    <p:animScale>
                                      <p:cBhvr>
                                        <p:cTn id="81" dur="26">
                                          <p:stCondLst>
                                            <p:cond delay="1808"/>
                                          </p:stCondLst>
                                        </p:cTn>
                                        <p:tgtEl>
                                          <p:spTgt spid="3">
                                            <p:txEl>
                                              <p:pRg st="3" end="3"/>
                                            </p:txEl>
                                          </p:spTgt>
                                        </p:tgtEl>
                                      </p:cBhvr>
                                      <p:to x="100000" y="95000"/>
                                    </p:animScale>
                                    <p:animScale>
                                      <p:cBhvr>
                                        <p:cTn id="8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6248EC4-CA3D-48E2-950A-03E38B2667FC}"/>
              </a:ext>
            </a:extLst>
          </p:cNvPr>
          <p:cNvSpPr>
            <a:spLocks noGrp="1"/>
          </p:cNvSpPr>
          <p:nvPr>
            <p:ph sz="quarter" idx="13"/>
          </p:nvPr>
        </p:nvSpPr>
        <p:spPr>
          <a:xfrm>
            <a:off x="84666" y="1066800"/>
            <a:ext cx="9127067" cy="390384"/>
          </a:xfrm>
        </p:spPr>
        <p:txBody>
          <a:bodyPr>
            <a:noAutofit/>
          </a:bodyPr>
          <a:lstStyle/>
          <a:p>
            <a:pPr marL="45720" indent="0">
              <a:buNone/>
            </a:pPr>
            <a:r>
              <a:rPr lang="vi-VN" sz="2000" b="1" dirty="0">
                <a:latin typeface="Times New Roman" panose="02020603050405020304" pitchFamily="18" charset="0"/>
                <a:cs typeface="Times New Roman" panose="02020603050405020304" pitchFamily="18" charset="0"/>
              </a:rPr>
              <a:t>1. TÌM HIỂU HÌNH TƯỢNG CON NGƯỜI TRONG TRANH SINH HOẠT:</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06001B7B-6824-425D-850F-534AC16ED356}"/>
              </a:ext>
            </a:extLst>
          </p:cNvPr>
          <p:cNvSpPr txBox="1"/>
          <p:nvPr/>
        </p:nvSpPr>
        <p:spPr>
          <a:xfrm>
            <a:off x="248433" y="1524000"/>
            <a:ext cx="8514567" cy="461665"/>
          </a:xfrm>
          <a:prstGeom prst="rect">
            <a:avLst/>
          </a:prstGeom>
          <a:solidFill>
            <a:schemeClr val="accent6">
              <a:lumMod val="20000"/>
              <a:lumOff val="80000"/>
            </a:schemeClr>
          </a:solidFill>
          <a:ln w="19050">
            <a:solidFill>
              <a:srgbClr val="FF0000"/>
            </a:solidFill>
          </a:ln>
        </p:spPr>
        <p:txBody>
          <a:bodyPr wrap="square" rtlCol="0">
            <a:spAutoFit/>
          </a:bodyPr>
          <a:lstStyle/>
          <a:p>
            <a:r>
              <a:rPr lang="vi-VN" sz="2400" dirty="0">
                <a:latin typeface="Times New Roman" panose="02020603050405020304" pitchFamily="18" charset="0"/>
                <a:ea typeface="Times New Roman" panose="02020603050405020304" pitchFamily="18" charset="0"/>
              </a:rPr>
              <a:t>Q</a:t>
            </a:r>
            <a:r>
              <a:rPr lang="en-US" sz="2400" dirty="0" err="1">
                <a:latin typeface="Times New Roman" panose="02020603050405020304" pitchFamily="18" charset="0"/>
                <a:ea typeface="Times New Roman" panose="02020603050405020304" pitchFamily="18" charset="0"/>
              </a:rPr>
              <a:t>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họa</a:t>
            </a:r>
            <a:r>
              <a:rPr lang="en-US" sz="2400" dirty="0">
                <a:latin typeface="Times New Roman" panose="02020603050405020304" pitchFamily="18" charset="0"/>
                <a:ea typeface="Times New Roman" panose="02020603050405020304" pitchFamily="18" charset="0"/>
              </a:rPr>
              <a:t>     SGK </a:t>
            </a:r>
            <a:r>
              <a:rPr lang="en-US" sz="2400" dirty="0" err="1">
                <a:latin typeface="Times New Roman" panose="02020603050405020304" pitchFamily="18" charset="0"/>
                <a:ea typeface="Times New Roman" panose="02020603050405020304" pitchFamily="18" charset="0"/>
              </a:rPr>
              <a:t>trang</a:t>
            </a:r>
            <a:r>
              <a:rPr lang="en-US" sz="2400" dirty="0">
                <a:latin typeface="Times New Roman" panose="02020603050405020304" pitchFamily="18" charset="0"/>
                <a:ea typeface="Times New Roman" panose="02020603050405020304" pitchFamily="18" charset="0"/>
              </a:rPr>
              <a:t> 9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SGK </a:t>
            </a:r>
            <a:r>
              <a:rPr lang="en-US" sz="2400" i="1" dirty="0" err="1">
                <a:latin typeface="Times New Roman" panose="02020603050405020304" pitchFamily="18" charset="0"/>
                <a:ea typeface="Times New Roman" panose="02020603050405020304" pitchFamily="18" charset="0"/>
              </a:rPr>
              <a:t>Mĩ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thuật</a:t>
            </a:r>
            <a:r>
              <a:rPr lang="en-US" sz="2400" i="1" dirty="0">
                <a:latin typeface="Times New Roman" panose="02020603050405020304" pitchFamily="18" charset="0"/>
                <a:ea typeface="Times New Roman" panose="02020603050405020304" pitchFamily="18" charset="0"/>
              </a:rPr>
              <a:t> 8</a:t>
            </a:r>
            <a:r>
              <a:rPr lang="vi-VN" sz="2400" i="1" dirty="0">
                <a:latin typeface="Times New Roman" panose="02020603050405020304" pitchFamily="18" charset="0"/>
                <a:ea typeface="Times New Roman" panose="02020603050405020304" pitchFamily="18" charset="0"/>
              </a:rPr>
              <a:t>.</a:t>
            </a:r>
            <a:endParaRPr lang="vi-VN" dirty="0"/>
          </a:p>
        </p:txBody>
      </p:sp>
      <p:sp>
        <p:nvSpPr>
          <p:cNvPr id="9" name="TextBox 8">
            <a:extLst>
              <a:ext uri="{FF2B5EF4-FFF2-40B4-BE49-F238E27FC236}">
                <a16:creationId xmlns="" xmlns:a16="http://schemas.microsoft.com/office/drawing/2014/main" id="{18169D2B-A5FA-4086-A4BB-E51886F5BC07}"/>
              </a:ext>
            </a:extLst>
          </p:cNvPr>
          <p:cNvSpPr txBox="1"/>
          <p:nvPr/>
        </p:nvSpPr>
        <p:spPr>
          <a:xfrm>
            <a:off x="152400" y="2133600"/>
            <a:ext cx="3485367" cy="4311245"/>
          </a:xfrm>
          <a:prstGeom prst="rect">
            <a:avLst/>
          </a:prstGeom>
          <a:solidFill>
            <a:schemeClr val="accent3">
              <a:lumMod val="20000"/>
              <a:lumOff val="80000"/>
            </a:schemeClr>
          </a:solidFill>
          <a:ln>
            <a:solidFill>
              <a:srgbClr val="FF0000"/>
            </a:solidFill>
          </a:ln>
        </p:spPr>
        <p:txBody>
          <a:bodyPr wrap="square" rtlCol="0">
            <a:spAutoFit/>
          </a:bodyPr>
          <a:lstStyle/>
          <a:p>
            <a:pPr algn="just">
              <a:lnSpc>
                <a:spcPct val="115000"/>
              </a:lnSpc>
              <a:spcAft>
                <a:spcPts val="0"/>
              </a:spcAft>
            </a:pPr>
            <a:r>
              <a:rPr lang="vi-VN" sz="2000" dirty="0">
                <a:latin typeface="Times New Roman" panose="02020603050405020304" pitchFamily="18" charset="0"/>
                <a:ea typeface="Times New Roman" panose="02020603050405020304" pitchFamily="18" charset="0"/>
              </a:rPr>
              <a:t>+</a:t>
            </a:r>
            <a:r>
              <a:rPr lang="en-US" sz="2000" dirty="0" err="1">
                <a:latin typeface="Times New Roman" panose="02020603050405020304" pitchFamily="18" charset="0"/>
                <a:ea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phẩm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phẩm</a:t>
            </a:r>
            <a:r>
              <a:rPr lang="en-US" sz="2000" dirty="0">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ảnh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rPr>
              <a:t>/</a:t>
            </a:r>
            <a:r>
              <a:rPr lang="en-US" sz="2000" dirty="0" err="1">
                <a:latin typeface="Times New Roman" panose="02020603050405020304" pitchFamily="18" charset="0"/>
                <a:ea typeface="Times New Roman" panose="02020603050405020304" pitchFamily="18" charset="0"/>
              </a:rPr>
              <a:t>phụ</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phẩm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rPr>
              <a:t>?</a:t>
            </a:r>
            <a:r>
              <a:rPr lang="vi-VN"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cục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sắp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xếp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thế</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nào</a:t>
            </a:r>
            <a:r>
              <a:rPr lang="en-US" sz="2000" dirty="0">
                <a:latin typeface="Times New Roman" panose="02020603050405020304" pitchFamily="18" charset="0"/>
                <a:ea typeface="Times New Roman" panose="02020603050405020304" pitchFamily="18" charset="0"/>
              </a:rPr>
              <a:t>?</a:t>
            </a:r>
            <a:endParaRPr lang="vi-VN" sz="2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000" dirty="0">
                <a:latin typeface="Times New Roman" panose="02020603050405020304" pitchFamily="18" charset="0"/>
                <a:ea typeface="Times New Roman" panose="02020603050405020304" pitchFamily="18" charset="0"/>
              </a:rPr>
              <a:t>+</a:t>
            </a:r>
            <a:r>
              <a:rPr lang="en-US" sz="2000" dirty="0" err="1">
                <a:latin typeface="Times New Roman" panose="02020603050405020304" pitchFamily="18" charset="0"/>
                <a:ea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ảnh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sắ</a:t>
            </a:r>
            <a:r>
              <a:rPr lang="vi-VN" sz="2000" dirty="0">
                <a:latin typeface="Times New Roman" panose="02020603050405020304" pitchFamily="18" charset="0"/>
                <a:ea typeface="Times New Roman" panose="02020603050405020304" pitchFamily="18" charset="0"/>
              </a:rPr>
              <a:t>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cục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muốn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nói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gì</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thông</a:t>
            </a:r>
            <a:r>
              <a:rPr lang="en-US" sz="2000" dirty="0">
                <a:latin typeface="Times New Roman" panose="02020603050405020304" pitchFamily="18" charset="0"/>
                <a:ea typeface="Times New Roman" panose="02020603050405020304" pitchFamily="18" charset="0"/>
              </a:rPr>
              <a:t> qua </a:t>
            </a:r>
            <a:r>
              <a:rPr lang="en-US" sz="2000" dirty="0" err="1">
                <a:latin typeface="Times New Roman" panose="02020603050405020304" pitchFamily="18" charset="0"/>
                <a:ea typeface="Times New Roman" panose="02020603050405020304" pitchFamily="18" charset="0"/>
              </a:rPr>
              <a:t>bức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tranh</a:t>
            </a:r>
            <a:r>
              <a:rPr lang="en-US" sz="2000" dirty="0">
                <a:latin typeface="Times New Roman" panose="02020603050405020304" pitchFamily="18" charset="0"/>
                <a:ea typeface="Times New Roman" panose="02020603050405020304" pitchFamily="18" charset="0"/>
              </a:rPr>
              <a:t>?</a:t>
            </a:r>
            <a:endParaRPr lang="vi-VN" sz="20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sz="2000" dirty="0">
                <a:latin typeface="Times New Roman" panose="02020603050405020304" pitchFamily="18" charset="0"/>
                <a:ea typeface="Times New Roman" panose="02020603050405020304" pitchFamily="18" charset="0"/>
              </a:rPr>
              <a:t>( Gợi ý: </a:t>
            </a:r>
            <a:r>
              <a:rPr lang="en-US" sz="2000" i="1" dirty="0" err="1">
                <a:latin typeface="Times New Roman" panose="02020603050405020304" pitchFamily="18" charset="0"/>
                <a:ea typeface="Times New Roman" panose="02020603050405020304" pitchFamily="18" charset="0"/>
              </a:rPr>
              <a:t>Nhân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vật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làm</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gì</a:t>
            </a:r>
            <a:r>
              <a:rPr lang="vi-VN" sz="2000"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Nhân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vật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theo</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lứa</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tuổi</a:t>
            </a:r>
            <a:r>
              <a:rPr lang="vi-VN" sz="2000"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Nhân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vật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cảm</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xúc</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vui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buồn</a:t>
            </a:r>
            <a:r>
              <a:rPr lang="vi-VN"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Nhân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vật</a:t>
            </a:r>
            <a:r>
              <a:rPr lang="en-US" sz="2000" i="1" dirty="0">
                <a:latin typeface="Times New Roman" panose="02020603050405020304" pitchFamily="18" charset="0"/>
                <a:ea typeface="Times New Roman" panose="02020603050405020304" pitchFamily="18" charset="0"/>
              </a:rPr>
              <a:t> so </a:t>
            </a:r>
            <a:r>
              <a:rPr lang="en-US" sz="2000" i="1" dirty="0" err="1">
                <a:latin typeface="Times New Roman" panose="02020603050405020304" pitchFamily="18" charset="0"/>
                <a:ea typeface="Times New Roman" panose="02020603050405020304" pitchFamily="18" charset="0"/>
              </a:rPr>
              <a:t>với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đời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thực</a:t>
            </a:r>
            <a:r>
              <a:rPr lang="vi-VN" sz="20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lnSpc>
                <a:spcPct val="115000"/>
              </a:lnSpc>
              <a:spcAft>
                <a:spcPts val="0"/>
              </a:spcAft>
            </a:pPr>
            <a:endParaRPr lang="en-US" sz="2000" dirty="0">
              <a:latin typeface="Times New Roman" panose="02020603050405020304" pitchFamily="18" charset="0"/>
              <a:ea typeface="Times New Roman" panose="02020603050405020304" pitchFamily="18" charset="0"/>
            </a:endParaRPr>
          </a:p>
        </p:txBody>
      </p:sp>
      <p:sp>
        <p:nvSpPr>
          <p:cNvPr id="11" name="Rectangle 10"/>
          <p:cNvSpPr/>
          <p:nvPr/>
        </p:nvSpPr>
        <p:spPr>
          <a:xfrm>
            <a:off x="0" y="184046"/>
            <a:ext cx="9144000" cy="369332"/>
          </a:xfrm>
          <a:prstGeom prst="rect">
            <a:avLst/>
          </a:prstGeom>
          <a:solidFill>
            <a:schemeClr val="accent3">
              <a:lumMod val="20000"/>
              <a:lumOff val="80000"/>
            </a:schemeClr>
          </a:solidFill>
        </p:spPr>
        <p:txBody>
          <a:bodyPr wrap="square">
            <a:spAutoFit/>
          </a:bodyPr>
          <a:lstStyle/>
          <a:p>
            <a:pPr marL="45720" indent="0" algn="ctr">
              <a:buNone/>
            </a:pPr>
            <a:r>
              <a:rPr lang="vi-VN" b="1" dirty="0">
                <a:solidFill>
                  <a:schemeClr val="accent4">
                    <a:lumMod val="50000"/>
                  </a:schemeClr>
                </a:solidFill>
              </a:rPr>
              <a:t>Bài 2: MỘT SỐ DẠNG BỐ CỤC TRONG TRANH SINH HOẠT</a:t>
            </a:r>
            <a:endParaRPr lang="en-US" b="1" dirty="0">
              <a:solidFill>
                <a:schemeClr val="accent4">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83" y="2286000"/>
            <a:ext cx="5244723"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40082" y="539808"/>
            <a:ext cx="2639559" cy="461665"/>
          </a:xfrm>
          <a:prstGeom prst="rect">
            <a:avLst/>
          </a:prstGeom>
          <a:noFill/>
        </p:spPr>
        <p:txBody>
          <a:bodyPr wrap="square" rtlCol="0">
            <a:spAutoFit/>
          </a:bodyPr>
          <a:lstStyle/>
          <a:p>
            <a:r>
              <a:rPr lang="en-US" sz="2400" b="1" u="sng" dirty="0" smtClean="0">
                <a:solidFill>
                  <a:srgbClr val="FF0000"/>
                </a:solidFill>
              </a:rPr>
              <a:t>I. QUAN SÁT:</a:t>
            </a:r>
            <a:endParaRPr lang="en-US" sz="2400" b="1" u="sng" dirty="0">
              <a:solidFill>
                <a:srgbClr val="FF0000"/>
              </a:solidFill>
            </a:endParaRPr>
          </a:p>
        </p:txBody>
      </p:sp>
    </p:spTree>
    <p:extLst>
      <p:ext uri="{BB962C8B-B14F-4D97-AF65-F5344CB8AC3E}">
        <p14:creationId xmlns:p14="http://schemas.microsoft.com/office/powerpoint/2010/main" val="82157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6248EC4-CA3D-48E2-950A-03E38B2667FC}"/>
              </a:ext>
            </a:extLst>
          </p:cNvPr>
          <p:cNvSpPr>
            <a:spLocks noGrp="1"/>
          </p:cNvSpPr>
          <p:nvPr>
            <p:ph sz="quarter" idx="13"/>
          </p:nvPr>
        </p:nvSpPr>
        <p:spPr>
          <a:xfrm>
            <a:off x="50336" y="1109677"/>
            <a:ext cx="9127067" cy="466584"/>
          </a:xfrm>
        </p:spPr>
        <p:txBody>
          <a:bodyPr>
            <a:noAutofit/>
          </a:bodyPr>
          <a:lstStyle/>
          <a:p>
            <a:pPr marL="45720" indent="0">
              <a:buNone/>
            </a:pPr>
            <a:r>
              <a:rPr lang="vi-VN" sz="2000" b="1" dirty="0">
                <a:latin typeface="Times New Roman" panose="02020603050405020304" pitchFamily="18" charset="0"/>
                <a:cs typeface="Times New Roman" panose="02020603050405020304" pitchFamily="18" charset="0"/>
              </a:rPr>
              <a:t>1. TÌM HIỂU HÌNH TƯỢNG CON NGƯỜI TRONG TÁC PHẨM ĐIÊU KHẮC:</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06001B7B-6824-425D-850F-534AC16ED356}"/>
              </a:ext>
            </a:extLst>
          </p:cNvPr>
          <p:cNvSpPr txBox="1"/>
          <p:nvPr/>
        </p:nvSpPr>
        <p:spPr>
          <a:xfrm>
            <a:off x="6096000" y="1576260"/>
            <a:ext cx="2743200" cy="3859518"/>
          </a:xfrm>
          <a:prstGeom prst="rect">
            <a:avLst/>
          </a:prstGeom>
          <a:solidFill>
            <a:schemeClr val="accent6">
              <a:lumMod val="20000"/>
              <a:lumOff val="80000"/>
            </a:schemeClr>
          </a:solidFill>
          <a:ln w="19050">
            <a:solidFill>
              <a:srgbClr val="FF0000"/>
            </a:solidFill>
          </a:ln>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1" u="none" strike="noStrike" kern="1200" cap="none" spc="4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tin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liên</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quan</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hình</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đường</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nét</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màu</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sắc</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thực</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cách</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điệu</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trừu</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tượng</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cụ</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thể</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toàn</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bán</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1" u="none" strike="noStrike" kern="1200" cap="none" spc="4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1" i="1" u="none" strike="noStrike" kern="1200" cap="none" spc="4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cs typeface="+mn-cs"/>
            </a:endParaRPr>
          </a:p>
        </p:txBody>
      </p:sp>
      <p:sp>
        <p:nvSpPr>
          <p:cNvPr id="9" name="TextBox 8">
            <a:extLst>
              <a:ext uri="{FF2B5EF4-FFF2-40B4-BE49-F238E27FC236}">
                <a16:creationId xmlns="" xmlns:a16="http://schemas.microsoft.com/office/drawing/2014/main" id="{18169D2B-A5FA-4086-A4BB-E51886F5BC07}"/>
              </a:ext>
            </a:extLst>
          </p:cNvPr>
          <p:cNvSpPr txBox="1"/>
          <p:nvPr/>
        </p:nvSpPr>
        <p:spPr>
          <a:xfrm>
            <a:off x="419842" y="5773091"/>
            <a:ext cx="4953000" cy="707886"/>
          </a:xfrm>
          <a:prstGeom prst="rect">
            <a:avLst/>
          </a:prstGeom>
          <a:solidFill>
            <a:schemeClr val="accent3">
              <a:lumMod val="20000"/>
              <a:lumOff val="80000"/>
            </a:schemeClr>
          </a:solidFill>
          <a:ln>
            <a:solidFill>
              <a:srgbClr val="FF000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vi-VN"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Tạo hình con người có đặc điểm gì?</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vi-VN"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Em thích cách thể hiện nào? Vì </a:t>
            </a:r>
            <a:r>
              <a:rPr kumimoji="0" lang="vi-VN" sz="20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Sao</a:t>
            </a:r>
            <a:r>
              <a:rPr lang="en-US" sz="2000" b="1" dirty="0">
                <a:solidFill>
                  <a:prstClr val="black"/>
                </a:solidFill>
                <a:latin typeface="Times New Roman" panose="02020603050405020304" pitchFamily="18" charset="0"/>
                <a:cs typeface="Times New Roman" panose="02020603050405020304" pitchFamily="18" charset="0"/>
              </a:rPr>
              <a:t>?</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0" y="0"/>
            <a:ext cx="9144000" cy="369332"/>
          </a:xfrm>
          <a:prstGeom prst="rect">
            <a:avLst/>
          </a:prstGeom>
          <a:solidFill>
            <a:schemeClr val="bg1"/>
          </a:solidFill>
          <a:effectLst>
            <a:innerShdw blurRad="114300">
              <a:prstClr val="black"/>
            </a:innerShdw>
          </a:effectLst>
        </p:spPr>
        <p:txBody>
          <a:bodyPr wrap="square">
            <a:spAutoFit/>
          </a:bodyPr>
          <a:lstStyle/>
          <a:p>
            <a:pPr marL="45720" indent="0" algn="ctr">
              <a:buNone/>
            </a:pPr>
            <a:r>
              <a:rPr lang="vi-VN" b="1" dirty="0">
                <a:solidFill>
                  <a:schemeClr val="accent4">
                    <a:lumMod val="50000"/>
                  </a:schemeClr>
                </a:solidFill>
              </a:rPr>
              <a:t>Bài 2: MỘT SỐ DẠNG BỐ CỤC TRONG TRANH SINH HOẠT</a:t>
            </a:r>
            <a:endParaRPr lang="en-US" b="1" dirty="0">
              <a:solidFill>
                <a:schemeClr val="accent4">
                  <a:lumMod val="50000"/>
                </a:schemeClr>
              </a:solidFill>
            </a:endParaRPr>
          </a:p>
        </p:txBody>
      </p:sp>
      <p:sp>
        <p:nvSpPr>
          <p:cNvPr id="11" name="TextBox 10"/>
          <p:cNvSpPr txBox="1"/>
          <p:nvPr/>
        </p:nvSpPr>
        <p:spPr>
          <a:xfrm>
            <a:off x="240082" y="539808"/>
            <a:ext cx="2639559" cy="461665"/>
          </a:xfrm>
          <a:prstGeom prst="rect">
            <a:avLst/>
          </a:prstGeom>
          <a:noFill/>
        </p:spPr>
        <p:txBody>
          <a:bodyPr wrap="square" rtlCol="0">
            <a:spAutoFit/>
          </a:bodyPr>
          <a:lstStyle/>
          <a:p>
            <a:r>
              <a:rPr lang="en-US" sz="2400" b="1" u="sng" dirty="0" smtClean="0">
                <a:solidFill>
                  <a:srgbClr val="FF0000"/>
                </a:solidFill>
              </a:rPr>
              <a:t>I. QUAN SÁT:</a:t>
            </a:r>
            <a:endParaRPr lang="en-US" sz="2400" b="1" u="sng"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5791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29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C19FEA3-A1D4-4329-8E11-B1E5E8E0C974}"/>
              </a:ext>
            </a:extLst>
          </p:cNvPr>
          <p:cNvSpPr>
            <a:spLocks noGrp="1"/>
          </p:cNvSpPr>
          <p:nvPr>
            <p:ph sz="quarter" idx="13"/>
          </p:nvPr>
        </p:nvSpPr>
        <p:spPr>
          <a:xfrm>
            <a:off x="304800" y="712939"/>
            <a:ext cx="8610600" cy="2057400"/>
          </a:xfrm>
        </p:spPr>
        <p:txBody>
          <a:bodyPr>
            <a:noAutofit/>
          </a:bodyPr>
          <a:lstStyle/>
          <a:p>
            <a:pPr marL="45720" indent="0">
              <a:buNone/>
            </a:pPr>
            <a:r>
              <a:rPr lang="vi-VN" sz="2800" b="1" i="1" dirty="0">
                <a:latin typeface="Times New Roman" panose="02020603050405020304" pitchFamily="18" charset="0"/>
                <a:ea typeface="Times New Roman" panose="02020603050405020304" pitchFamily="18" charset="0"/>
              </a:rPr>
              <a:t>Ngoài ra trong cuộc sống còn rất nhiều đề tài khác như: </a:t>
            </a:r>
            <a:r>
              <a:rPr lang="en-US" sz="2800" b="1" i="1" dirty="0">
                <a:latin typeface="Times New Roman" panose="02020603050405020304" pitchFamily="18" charset="0"/>
                <a:ea typeface="Times New Roman" panose="02020603050405020304" pitchFamily="18" charset="0"/>
              </a:rPr>
              <a:t>Lao </a:t>
            </a:r>
            <a:r>
              <a:rPr lang="en-US" sz="2800" b="1" i="1" dirty="0" err="1">
                <a:latin typeface="Times New Roman" panose="02020603050405020304" pitchFamily="18" charset="0"/>
                <a:ea typeface="Times New Roman" panose="02020603050405020304" pitchFamily="18" charset="0"/>
              </a:rPr>
              <a:t>động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học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tập</a:t>
            </a:r>
            <a:r>
              <a:rPr lang="en-US" sz="2800" b="1" i="1" dirty="0">
                <a:latin typeface="Times New Roman" panose="02020603050405020304" pitchFamily="18" charset="0"/>
                <a:ea typeface="Times New Roman" panose="02020603050405020304" pitchFamily="18" charset="0"/>
              </a:rPr>
              <a:t>, </a:t>
            </a:r>
            <a:r>
              <a:rPr lang="vi-VN" sz="2800" b="1" i="1" dirty="0">
                <a:latin typeface="Times New Roman" panose="02020603050405020304" pitchFamily="18" charset="0"/>
                <a:ea typeface="Times New Roman" panose="02020603050405020304" pitchFamily="18" charset="0"/>
              </a:rPr>
              <a:t>lễ hội, trò chơi dân gian, gia đình, an toàn giao thông, </a:t>
            </a:r>
            <a:r>
              <a:rPr lang="en-US" sz="2800" b="1" i="1" dirty="0">
                <a:latin typeface="Times New Roman" panose="02020603050405020304" pitchFamily="18" charset="0"/>
                <a:ea typeface="Times New Roman" panose="02020603050405020304" pitchFamily="18" charset="0"/>
              </a:rPr>
              <a:t>…</a:t>
            </a:r>
            <a:r>
              <a:rPr lang="en-US" sz="2800" b="1" i="1" dirty="0" err="1">
                <a:latin typeface="Times New Roman" panose="02020603050405020304" pitchFamily="18" charset="0"/>
                <a:ea typeface="Times New Roman" panose="02020603050405020304" pitchFamily="18" charset="0"/>
              </a:rPr>
              <a:t>với</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nhân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vật</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chính</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phụ</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và</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bối</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cảnh</a:t>
            </a:r>
            <a:r>
              <a:rPr lang="vi-VN" sz="2800" b="1" i="1" dirty="0">
                <a:latin typeface="Times New Roman" panose="02020603050405020304" pitchFamily="18" charset="0"/>
                <a:ea typeface="Times New Roman" panose="02020603050405020304" pitchFamily="18" charset="0"/>
              </a:rPr>
              <a:t>, không khí, thời gian khác nhau.</a:t>
            </a:r>
            <a:endParaRPr lang="en-US" sz="2800" b="1" dirty="0"/>
          </a:p>
        </p:txBody>
      </p:sp>
      <p:sp>
        <p:nvSpPr>
          <p:cNvPr id="6" name="Rectangle 5"/>
          <p:cNvSpPr/>
          <p:nvPr/>
        </p:nvSpPr>
        <p:spPr>
          <a:xfrm>
            <a:off x="0" y="0"/>
            <a:ext cx="9144000"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glow rad="139700">
              <a:schemeClr val="accent1">
                <a:satMod val="175000"/>
                <a:alpha val="40000"/>
              </a:schemeClr>
            </a:glow>
          </a:effectLst>
        </p:spPr>
        <p:txBody>
          <a:bodyPr wrap="square">
            <a:spAutoFit/>
          </a:bodyPr>
          <a:lstStyle/>
          <a:p>
            <a:pPr marL="45720" indent="0" algn="ctr">
              <a:buNone/>
            </a:pPr>
            <a:r>
              <a:rPr lang="vi-VN" b="1" dirty="0">
                <a:solidFill>
                  <a:schemeClr val="accent4">
                    <a:lumMod val="50000"/>
                  </a:schemeClr>
                </a:solidFill>
              </a:rPr>
              <a:t>Bài 2: MỘT SỐ DẠNG BỐ CỤC TRONG TRANH SINH HOẠT</a:t>
            </a:r>
            <a:endParaRPr lang="en-US" b="1" dirty="0">
              <a:solidFill>
                <a:schemeClr val="accent4">
                  <a:lumMod val="50000"/>
                </a:schemeClr>
              </a:solidFill>
            </a:endParaRPr>
          </a:p>
        </p:txBody>
      </p:sp>
      <p:pic>
        <p:nvPicPr>
          <p:cNvPr id="3074" name="Picture 2" descr="Tranh vẽ cuộc sống quanh em tươi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186" y="2590800"/>
            <a:ext cx="3124200" cy="20775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anhdephd.vn/wp-content/uploads/2022/04/chu-de-ve-tranh-cuoc-song-quanh-em-cho-hoc-sinh-lop-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999" y="2133600"/>
            <a:ext cx="2990589" cy="22429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anhdephd.vn/wp-content/uploads/2022/04/tranh-ve-cuoc-song-quanh-em-bua-com-dai-gia-di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5574" y="4468367"/>
            <a:ext cx="312002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0C2C57C-039F-435D-A129-4C9FCE5E9B99}"/>
              </a:ext>
            </a:extLst>
          </p:cNvPr>
          <p:cNvSpPr>
            <a:spLocks noGrp="1"/>
          </p:cNvSpPr>
          <p:nvPr>
            <p:ph type="title"/>
          </p:nvPr>
        </p:nvSpPr>
        <p:spPr>
          <a:xfrm>
            <a:off x="152400" y="685800"/>
            <a:ext cx="3031067" cy="581378"/>
          </a:xfrm>
        </p:spPr>
        <p:txBody>
          <a:bodyPr/>
          <a:lstStyle/>
          <a:p>
            <a:pPr marL="0" indent="0" algn="ctr">
              <a:buNone/>
            </a:pPr>
            <a:r>
              <a:rPr lang="en-US" sz="2800" dirty="0" smtClean="0">
                <a:solidFill>
                  <a:schemeClr val="accent6"/>
                </a:solidFill>
              </a:rPr>
              <a:t>II.</a:t>
            </a:r>
            <a:r>
              <a:rPr lang="vi-VN" sz="2800" dirty="0" smtClean="0">
                <a:solidFill>
                  <a:schemeClr val="accent6"/>
                </a:solidFill>
              </a:rPr>
              <a:t> </a:t>
            </a:r>
            <a:r>
              <a:rPr lang="vi-VN" sz="2800" dirty="0">
                <a:solidFill>
                  <a:schemeClr val="accent6"/>
                </a:solidFill>
              </a:rPr>
              <a:t>THỂ HIỆN</a:t>
            </a:r>
            <a:endParaRPr lang="en-US" sz="2800" dirty="0">
              <a:solidFill>
                <a:schemeClr val="accent6"/>
              </a:solidFill>
            </a:endParaRPr>
          </a:p>
        </p:txBody>
      </p:sp>
      <p:pic>
        <p:nvPicPr>
          <p:cNvPr id="8" name="Content Placeholder 7">
            <a:extLst>
              <a:ext uri="{FF2B5EF4-FFF2-40B4-BE49-F238E27FC236}">
                <a16:creationId xmlns="" xmlns:a16="http://schemas.microsoft.com/office/drawing/2014/main" id="{E3963B76-514F-4764-8D11-82F012F4EA38}"/>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447800" y="1295400"/>
            <a:ext cx="6910211" cy="5242598"/>
          </a:xfrm>
        </p:spPr>
      </p:pic>
      <p:sp>
        <p:nvSpPr>
          <p:cNvPr id="5" name="Rectangle 4"/>
          <p:cNvSpPr/>
          <p:nvPr/>
        </p:nvSpPr>
        <p:spPr>
          <a:xfrm>
            <a:off x="1001038" y="184046"/>
            <a:ext cx="7543800" cy="369332"/>
          </a:xfrm>
          <a:prstGeom prst="rect">
            <a:avLst/>
          </a:prstGeom>
        </p:spPr>
        <p:txBody>
          <a:bodyPr wrap="square">
            <a:spAutoFit/>
          </a:bodyPr>
          <a:lstStyle/>
          <a:p>
            <a:pPr marL="45720" indent="0" algn="ctr">
              <a:buNone/>
            </a:pPr>
            <a:r>
              <a:rPr lang="vi-VN" b="1" dirty="0">
                <a:solidFill>
                  <a:schemeClr val="accent4">
                    <a:lumMod val="50000"/>
                  </a:schemeClr>
                </a:solidFill>
              </a:rPr>
              <a:t>Bài 2: MỘT SỐ DẠNG BỐ CỤC TRONG TRANH SINH HOẠT</a:t>
            </a:r>
            <a:endParaRPr lang="en-US" b="1" dirty="0">
              <a:solidFill>
                <a:schemeClr val="accent4">
                  <a:lumMod val="50000"/>
                </a:schemeClr>
              </a:solidFill>
            </a:endParaRPr>
          </a:p>
        </p:txBody>
      </p:sp>
    </p:spTree>
    <p:extLst>
      <p:ext uri="{BB962C8B-B14F-4D97-AF65-F5344CB8AC3E}">
        <p14:creationId xmlns:p14="http://schemas.microsoft.com/office/powerpoint/2010/main" val="359127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7FFBB80-102C-4A66-A990-1E79FA05DF56}"/>
              </a:ext>
            </a:extLst>
          </p:cNvPr>
          <p:cNvSpPr>
            <a:spLocks noGrp="1"/>
          </p:cNvSpPr>
          <p:nvPr>
            <p:ph type="title"/>
          </p:nvPr>
        </p:nvSpPr>
        <p:spPr/>
        <p:txBody>
          <a:bodyPr/>
          <a:lstStyle/>
          <a:p>
            <a:endParaRPr lang="en-US"/>
          </a:p>
        </p:txBody>
      </p:sp>
      <p:pic>
        <p:nvPicPr>
          <p:cNvPr id="9" name="Content Placeholder 8">
            <a:extLst>
              <a:ext uri="{FF2B5EF4-FFF2-40B4-BE49-F238E27FC236}">
                <a16:creationId xmlns="" xmlns:a16="http://schemas.microsoft.com/office/drawing/2014/main" id="{BDA95063-1A07-4702-B406-2641D53D33CE}"/>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531821" y="-22032"/>
            <a:ext cx="5818890" cy="6865921"/>
          </a:xfrm>
        </p:spPr>
      </p:pic>
    </p:spTree>
    <p:extLst>
      <p:ext uri="{BB962C8B-B14F-4D97-AF65-F5344CB8AC3E}">
        <p14:creationId xmlns:p14="http://schemas.microsoft.com/office/powerpoint/2010/main" val="28452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BD7AC14-A819-4E39-9506-B1F0A72FC4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7300" y="0"/>
            <a:ext cx="6629400" cy="6858000"/>
          </a:xfrm>
          <a:prstGeom prst="rect">
            <a:avLst/>
          </a:prstGeom>
        </p:spPr>
      </p:pic>
    </p:spTree>
    <p:extLst>
      <p:ext uri="{BB962C8B-B14F-4D97-AF65-F5344CB8AC3E}">
        <p14:creationId xmlns:p14="http://schemas.microsoft.com/office/powerpoint/2010/main" val="1492969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6498709-9AF7-4604-B5D3-BB546B49BD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7242"/>
            <a:ext cx="9144000" cy="5103516"/>
          </a:xfrm>
          <a:prstGeom prst="rect">
            <a:avLst/>
          </a:prstGeom>
        </p:spPr>
      </p:pic>
    </p:spTree>
    <p:extLst>
      <p:ext uri="{BB962C8B-B14F-4D97-AF65-F5344CB8AC3E}">
        <p14:creationId xmlns:p14="http://schemas.microsoft.com/office/powerpoint/2010/main" val="471292923"/>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722</TotalTime>
  <Words>807</Words>
  <Application>Microsoft Office PowerPoint</Application>
  <PresentationFormat>On-screen Show (4:3)</PresentationFormat>
  <Paragraphs>63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Slipstream</vt:lpstr>
      <vt:lpstr>CHÀO MỪNG CÁC EM ĐẾN VỚI TIẾT HỌC MĨ THUẬT 8</vt:lpstr>
      <vt:lpstr>YÊU CẦU CẦN ĐẠT</vt:lpstr>
      <vt:lpstr>PowerPoint Presentation</vt:lpstr>
      <vt:lpstr>PowerPoint Presentation</vt:lpstr>
      <vt:lpstr>PowerPoint Presentation</vt:lpstr>
      <vt:lpstr>II. THỂ HIỆN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HP</cp:lastModifiedBy>
  <cp:revision>66</cp:revision>
  <dcterms:created xsi:type="dcterms:W3CDTF">2019-07-10T13:09:06Z</dcterms:created>
  <dcterms:modified xsi:type="dcterms:W3CDTF">2024-09-22T09:41:58Z</dcterms:modified>
</cp:coreProperties>
</file>