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6" r:id="rId3"/>
    <p:sldId id="367" r:id="rId4"/>
    <p:sldId id="368" r:id="rId5"/>
    <p:sldId id="369" r:id="rId6"/>
    <p:sldId id="311" r:id="rId7"/>
    <p:sldId id="338" r:id="rId8"/>
    <p:sldId id="324" r:id="rId9"/>
    <p:sldId id="344" r:id="rId10"/>
    <p:sldId id="345" r:id="rId11"/>
    <p:sldId id="372" r:id="rId12"/>
    <p:sldId id="373" r:id="rId13"/>
    <p:sldId id="374" r:id="rId14"/>
    <p:sldId id="375" r:id="rId15"/>
    <p:sldId id="376" r:id="rId16"/>
    <p:sldId id="336" r:id="rId17"/>
    <p:sldId id="337" r:id="rId18"/>
    <p:sldId id="339" r:id="rId19"/>
    <p:sldId id="346" r:id="rId20"/>
    <p:sldId id="364" r:id="rId21"/>
    <p:sldId id="365" r:id="rId22"/>
    <p:sldId id="341" r:id="rId23"/>
    <p:sldId id="342" r:id="rId24"/>
    <p:sldId id="370" r:id="rId25"/>
    <p:sldId id="371" r:id="rId26"/>
    <p:sldId id="377" r:id="rId27"/>
    <p:sldId id="379" r:id="rId28"/>
    <p:sldId id="380" r:id="rId29"/>
    <p:sldId id="378" r:id="rId30"/>
    <p:sldId id="381" r:id="rId31"/>
    <p:sldId id="383" r:id="rId32"/>
    <p:sldId id="384" r:id="rId33"/>
    <p:sldId id="385" r:id="rId34"/>
    <p:sldId id="382" r:id="rId35"/>
    <p:sldId id="386" r:id="rId36"/>
    <p:sldId id="387" r:id="rId37"/>
    <p:sldId id="388" r:id="rId38"/>
    <p:sldId id="389" r:id="rId39"/>
    <p:sldId id="390" r:id="rId40"/>
    <p:sldId id="39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3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00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10025" y="1013502"/>
            <a:ext cx="2819400" cy="290827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-708660"/>
            <a:ext cx="9144000" cy="5806440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CHÀO MỪNG QUÝ THẦY CÔ VỀ DỰ GIỜ LỚP 8A4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MÔN : MĨ THUẬT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8639AEB-B979-391A-296C-824989011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60" y="2387628"/>
            <a:ext cx="2039330" cy="28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6457A4-EADC-9D01-D691-BED767666B30}"/>
              </a:ext>
            </a:extLst>
          </p:cNvPr>
          <p:cNvSpPr txBox="1"/>
          <p:nvPr/>
        </p:nvSpPr>
        <p:spPr>
          <a:xfrm>
            <a:off x="1238250" y="6082784"/>
            <a:ext cx="6911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5.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Cồng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chiêng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Tây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Nguyên</a:t>
            </a:r>
            <a:endParaRPr lang="en-US" sz="20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074" name="Picture 2" descr="Phụ nữ làng Pyang gìn giữ văn hóa cồng chiêng Tây Nguyên - Cổng Thông Tin  Hội Liên hiệp Phụ nữ Việt Nam">
            <a:extLst>
              <a:ext uri="{FF2B5EF4-FFF2-40B4-BE49-F238E27FC236}">
                <a16:creationId xmlns="" xmlns:a16="http://schemas.microsoft.com/office/drawing/2014/main" id="{47D11FF5-E827-AFCD-6E87-D5AC98E0A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594360"/>
            <a:ext cx="8355330" cy="526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4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Ở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Thái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nguyên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em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biết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có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những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loại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hình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nghệ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thuật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truyền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thống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nào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  <a:b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1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1"/>
            <a:ext cx="7886700" cy="5600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MỘT SỐ LOẠI HÌNH NGHỆ THUẬT TRUYỀN THỐNG TỈNH THÁI NGUYÊN</a:t>
            </a:r>
            <a:endParaRPr lang="en-US" sz="1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image36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1490" y="845820"/>
            <a:ext cx="8252459" cy="49034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3040" y="5883325"/>
            <a:ext cx="6160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Lễ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hội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Cầu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mùa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của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đồng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bào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Sán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Chay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(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huyện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Phú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Lương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)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3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1"/>
            <a:ext cx="8401050" cy="708660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MỘT SỐ LOẠI HÌNH NGHỆ THUẬT TRUYỀN THỐNG TỈNH THÁI NGUYÊN</a:t>
            </a:r>
            <a:endParaRPr lang="en-US" sz="1800" dirty="0"/>
          </a:p>
        </p:txBody>
      </p:sp>
      <p:pic>
        <p:nvPicPr>
          <p:cNvPr id="4" name="image37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1" y="891542"/>
            <a:ext cx="7852410" cy="50634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0402" y="5964674"/>
            <a:ext cx="418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30" dirty="0" err="1">
                <a:latin typeface="Myriad Pro" charset="0"/>
                <a:ea typeface="Myriad Pro" charset="0"/>
                <a:cs typeface="Myriad Pro" charset="0"/>
              </a:rPr>
              <a:t>Lễ</a:t>
            </a:r>
            <a:r>
              <a:rPr lang="en-US" spc="-2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spc="-25" dirty="0" err="1">
                <a:latin typeface="Myriad Pro" charset="0"/>
                <a:ea typeface="Myriad Pro" charset="0"/>
                <a:cs typeface="Myriad Pro" charset="0"/>
              </a:rPr>
              <a:t>hội</a:t>
            </a:r>
            <a:r>
              <a:rPr lang="en-US" spc="-25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spc="-30" dirty="0" err="1">
                <a:latin typeface="Myriad Pro" charset="0"/>
                <a:ea typeface="Myriad Pro" charset="0"/>
                <a:cs typeface="Myriad Pro" charset="0"/>
              </a:rPr>
              <a:t>Chùa</a:t>
            </a:r>
            <a:r>
              <a:rPr lang="en-US" spc="-30" dirty="0">
                <a:latin typeface="Myriad Pro" charset="0"/>
                <a:ea typeface="Myriad Pro" charset="0"/>
                <a:cs typeface="Myriad Pro" charset="0"/>
              </a:rPr>
              <a:t> Hang (</a:t>
            </a:r>
            <a:r>
              <a:rPr lang="en-US" spc="-30" dirty="0" err="1">
                <a:latin typeface="Myriad Pro" charset="0"/>
                <a:ea typeface="Myriad Pro" charset="0"/>
                <a:cs typeface="Myriad Pro" charset="0"/>
              </a:rPr>
              <a:t>thành</a:t>
            </a:r>
            <a:r>
              <a:rPr lang="en-US" spc="-3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spc="-25" dirty="0" err="1">
                <a:latin typeface="Myriad Pro" charset="0"/>
                <a:ea typeface="Myriad Pro" charset="0"/>
                <a:cs typeface="Myriad Pro" charset="0"/>
              </a:rPr>
              <a:t>phố</a:t>
            </a:r>
            <a:r>
              <a:rPr lang="en-US" spc="-25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spc="-30" dirty="0" err="1">
                <a:latin typeface="Myriad Pro" charset="0"/>
                <a:ea typeface="Myriad Pro" charset="0"/>
                <a:cs typeface="Myriad Pro" charset="0"/>
              </a:rPr>
              <a:t>Thái</a:t>
            </a:r>
            <a:r>
              <a:rPr lang="en-US" spc="-3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spc="-30" dirty="0" err="1">
                <a:latin typeface="Myriad Pro" charset="0"/>
                <a:ea typeface="Myriad Pro" charset="0"/>
                <a:cs typeface="Myriad Pro" charset="0"/>
              </a:rPr>
              <a:t>Nguyên</a:t>
            </a:r>
            <a:r>
              <a:rPr lang="en-US" spc="-30" dirty="0">
                <a:latin typeface="Myriad Pro" charset="0"/>
                <a:ea typeface="Myriad Pro" charset="0"/>
                <a:cs typeface="Myriad Pro" charset="0"/>
              </a:rPr>
              <a:t>)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36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9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" y="1017270"/>
            <a:ext cx="3817620" cy="3920490"/>
          </a:xfrm>
          <a:prstGeom prst="rect">
            <a:avLst/>
          </a:prstGeom>
        </p:spPr>
      </p:pic>
      <p:pic>
        <p:nvPicPr>
          <p:cNvPr id="5" name="image41.jpe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57650" y="1017270"/>
            <a:ext cx="4943713" cy="39204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040" y="5084564"/>
            <a:ext cx="3589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Nghi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lễ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cầu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mưa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thuận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,</a:t>
            </a:r>
            <a:r>
              <a:rPr lang="en-US" spc="-90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gió</a:t>
            </a:r>
            <a:r>
              <a:rPr lang="en-US" spc="-15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hoà</a:t>
            </a: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57649" y="5061704"/>
            <a:ext cx="4943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Hội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thi</a:t>
            </a:r>
            <a:r>
              <a:rPr lang="en-US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giã</a:t>
            </a:r>
            <a:r>
              <a:rPr lang="en-US" spc="-35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bánh</a:t>
            </a:r>
            <a:r>
              <a:rPr lang="en-US" spc="-15" dirty="0">
                <a:latin typeface="Myriad Pro" charset="0"/>
                <a:ea typeface="Myriad Pro" charset="0"/>
                <a:cs typeface="Myriad Pro" charset="0"/>
              </a:rPr>
              <a:t> </a:t>
            </a:r>
            <a:r>
              <a:rPr lang="en-US" dirty="0" err="1">
                <a:latin typeface="Myriad Pro" charset="0"/>
                <a:ea typeface="Myriad Pro" charset="0"/>
                <a:cs typeface="Myriad Pro" charset="0"/>
              </a:rPr>
              <a:t>giầy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6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30" y="1097280"/>
            <a:ext cx="8366760" cy="5079683"/>
          </a:xfrm>
        </p:spPr>
        <p:txBody>
          <a:bodyPr/>
          <a:lstStyle/>
          <a:p>
            <a:pPr algn="just"/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tỉnh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Thái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Nguyên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có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trên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80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lễ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hội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được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tổ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chức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với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quy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mô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khác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nhau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tại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các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di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tích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lịch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sử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-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văn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hoá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gắn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với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các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tín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ngưỡng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phong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tục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tập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quán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truyền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thống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,…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thu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hút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đông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đảo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nhân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dân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địa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phương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và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du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khách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thập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phương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algn="just"/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Các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lễ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hội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ở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địa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phương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rất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phong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phú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đa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dạng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tập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trung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chủ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yếu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ở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3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loại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hình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Lễ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hội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dân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gian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;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Lễ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hội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lịch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sử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-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cách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mạng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;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Lễ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hội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tôn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giáo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4863" y="203954"/>
            <a:ext cx="4374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3:  NGHỆ THUẬT TRUYỀN THỐNG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51510" y="741164"/>
            <a:ext cx="8092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2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Tìm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hiểu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vẻ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đẹp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truyền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thống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trong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số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tác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phẩm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mĩ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thuật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image7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509" y="1278374"/>
            <a:ext cx="8092439" cy="531673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1690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7BA749-6914-DA33-B945-3511341E9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108957"/>
            <a:ext cx="8641080" cy="641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3637" y="889754"/>
            <a:ext cx="3994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defRPr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II. THỂ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HIỆN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4863" y="421124"/>
            <a:ext cx="4374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3:  NGHỆ THUẬT TRUYỀN THỐNG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183637" y="1278374"/>
            <a:ext cx="7045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1.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Gợi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ý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cách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khai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thác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vẻ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đẹp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của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nghệ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thuật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ca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trù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trong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thực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hành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sáng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tạo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mĩ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thuật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endParaRPr lang="en-US" dirty="0"/>
          </a:p>
        </p:txBody>
      </p:sp>
      <p:pic>
        <p:nvPicPr>
          <p:cNvPr id="7" name="image6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2092583"/>
            <a:ext cx="8343899" cy="3622417"/>
          </a:xfrm>
          <a:prstGeom prst="rect">
            <a:avLst/>
          </a:prstGeom>
          <a:ln/>
        </p:spPr>
      </p:pic>
      <p:sp>
        <p:nvSpPr>
          <p:cNvPr id="8" name="Rectangle 7"/>
          <p:cNvSpPr/>
          <p:nvPr/>
        </p:nvSpPr>
        <p:spPr>
          <a:xfrm>
            <a:off x="480060" y="5804654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latin typeface="Times New Roman" charset="0"/>
                <a:ea typeface="Times New Roman" charset="0"/>
              </a:rPr>
              <a:t>Bước</a:t>
            </a:r>
            <a:r>
              <a:rPr lang="en-US" i="1" dirty="0">
                <a:latin typeface="Times New Roman" charset="0"/>
                <a:ea typeface="Times New Roman" charset="0"/>
              </a:rPr>
              <a:t> 1: </a:t>
            </a:r>
            <a:r>
              <a:rPr lang="en-US" i="1" dirty="0" err="1">
                <a:latin typeface="Times New Roman" charset="0"/>
                <a:ea typeface="Times New Roman" charset="0"/>
              </a:rPr>
              <a:t>Xây</a:t>
            </a:r>
            <a:r>
              <a:rPr lang="en-US" i="1" dirty="0">
                <a:latin typeface="Times New Roman" charset="0"/>
                <a:ea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</a:rPr>
              <a:t>dựng</a:t>
            </a:r>
            <a:r>
              <a:rPr lang="en-US" i="1" dirty="0">
                <a:latin typeface="Times New Roman" charset="0"/>
                <a:ea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</a:rPr>
              <a:t>bố</a:t>
            </a:r>
            <a:r>
              <a:rPr lang="en-US" i="1" dirty="0">
                <a:latin typeface="Times New Roman" charset="0"/>
                <a:ea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</a:rPr>
              <a:t>cục</a:t>
            </a:r>
            <a:r>
              <a:rPr lang="en-US" i="1" dirty="0">
                <a:latin typeface="Times New Roman" charset="0"/>
                <a:ea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</a:rPr>
              <a:t>khái</a:t>
            </a:r>
            <a:r>
              <a:rPr lang="en-US" i="1" dirty="0">
                <a:latin typeface="Times New Roman" charset="0"/>
                <a:ea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</a:rPr>
              <a:t>quát</a:t>
            </a:r>
            <a:r>
              <a:rPr lang="en-US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6340" y="5804654"/>
            <a:ext cx="3817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en-US" i="1" dirty="0" err="1">
                <a:latin typeface="Times New Roman" charset="0"/>
                <a:ea typeface="Times New Roman" charset="0"/>
              </a:rPr>
              <a:t>Bước</a:t>
            </a:r>
            <a:r>
              <a:rPr lang="en-US" i="1" dirty="0">
                <a:latin typeface="Times New Roman" charset="0"/>
                <a:ea typeface="Times New Roman" charset="0"/>
              </a:rPr>
              <a:t> 2: </a:t>
            </a:r>
            <a:r>
              <a:rPr lang="en-US" i="1" dirty="0" err="1">
                <a:latin typeface="Times New Roman" charset="0"/>
                <a:ea typeface="Times New Roman" charset="0"/>
              </a:rPr>
              <a:t>Thể</a:t>
            </a:r>
            <a:r>
              <a:rPr lang="en-US" i="1" dirty="0">
                <a:latin typeface="Times New Roman" charset="0"/>
                <a:ea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</a:rPr>
              <a:t>hiện</a:t>
            </a:r>
            <a:r>
              <a:rPr lang="en-US" i="1" dirty="0">
                <a:latin typeface="Times New Roman" charset="0"/>
                <a:ea typeface="Times New Roman" charset="0"/>
              </a:rPr>
              <a:t> chi </a:t>
            </a:r>
            <a:r>
              <a:rPr lang="en-US" i="1" dirty="0" err="1">
                <a:latin typeface="Times New Roman" charset="0"/>
                <a:ea typeface="Times New Roman" charset="0"/>
              </a:rPr>
              <a:t>tiết</a:t>
            </a:r>
            <a:r>
              <a:rPr lang="en-US" i="1" dirty="0">
                <a:latin typeface="Times New Roman" charset="0"/>
                <a:ea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</a:rPr>
              <a:t>nhân</a:t>
            </a:r>
            <a:r>
              <a:rPr lang="en-US" i="1" dirty="0">
                <a:latin typeface="Times New Roman" charset="0"/>
                <a:ea typeface="Times New Roman" charset="0"/>
              </a:rPr>
              <a:t> </a:t>
            </a:r>
            <a:r>
              <a:rPr lang="en-US" i="1" dirty="0" err="1">
                <a:latin typeface="Times New Roman" charset="0"/>
                <a:ea typeface="Times New Roman" charset="0"/>
              </a:rPr>
              <a:t>vật</a:t>
            </a:r>
            <a:r>
              <a:rPr lang="en-US" i="1" dirty="0">
                <a:latin typeface="Times New Roman" charset="0"/>
                <a:ea typeface="Times New Roman" charset="0"/>
              </a:rPr>
              <a:t>.</a:t>
            </a:r>
            <a:endParaRPr lang="en-US" sz="1600" dirty="0">
              <a:effectLst/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0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6C56C5-FE96-E842-4455-0EEB880FE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660"/>
            <a:ext cx="9144000" cy="536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1"/>
            <a:ext cx="7886700" cy="53721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KHỞI ĐỘNG</a:t>
            </a:r>
            <a:endParaRPr lang="en-US" sz="2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69171674204342638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2" y="228601"/>
            <a:ext cx="8026398" cy="564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4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92A6BC-048C-F403-7D8E-C0D6920A8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914400"/>
            <a:ext cx="7887653" cy="5417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191AA9-2697-75DE-C3EF-8C5D10890DF6}"/>
              </a:ext>
            </a:extLst>
          </p:cNvPr>
          <p:cNvSpPr txBox="1"/>
          <p:nvPr/>
        </p:nvSpPr>
        <p:spPr>
          <a:xfrm>
            <a:off x="661987" y="293867"/>
            <a:ext cx="7601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tham</a:t>
            </a:r>
            <a:r>
              <a:rPr lang="en-US" sz="2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khảo</a:t>
            </a:r>
            <a:endParaRPr lang="en-US" sz="24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1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D89222-99F7-F20A-3D45-30CFCA848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580130"/>
            <a:ext cx="7418070" cy="2871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E5571B7-9594-C3D0-6479-23D4E9BBF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67" y="3451859"/>
            <a:ext cx="7705725" cy="292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1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609306-9920-17B6-400D-E3ACD2F9C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" y="137160"/>
            <a:ext cx="8252460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D5A6DC-16F7-4313-DEBE-14923F947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40" y="201160"/>
            <a:ext cx="8803210" cy="6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̃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" y="365760"/>
            <a:ext cx="8435340" cy="5811203"/>
          </a:xfrm>
        </p:spPr>
      </p:pic>
    </p:spTree>
    <p:extLst>
      <p:ext uri="{BB962C8B-B14F-4D97-AF65-F5344CB8AC3E}">
        <p14:creationId xmlns:p14="http://schemas.microsoft.com/office/powerpoint/2010/main" val="37740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674370"/>
            <a:ext cx="8606790" cy="4880610"/>
          </a:xfrm>
        </p:spPr>
        <p:txBody>
          <a:bodyPr/>
          <a:lstStyle/>
          <a:p>
            <a:pPr lvl="0" algn="ctr"/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CẢM ƠN QUÝ THẦY CÔ VÀ CÁC EM ĐÃ CHÚ </a:t>
            </a:r>
            <a:r>
              <a:rPr lang="en-US" sz="3600" b="1" dirty="0" err="1">
                <a:latin typeface="Times New Roman" charset="0"/>
                <a:ea typeface="Times New Roman" charset="0"/>
                <a:cs typeface="Times New Roman" charset="0"/>
              </a:rPr>
              <a:t>Ý</a:t>
            </a:r>
            <a:r>
              <a:rPr lang="en-US" sz="3600" b="1" dirty="0">
                <a:latin typeface="Times New Roman" charset="0"/>
                <a:ea typeface="Times New Roman" charset="0"/>
                <a:cs typeface="Times New Roman" charset="0"/>
              </a:rPr>
              <a:t> LẮNG NGHE BÀI GIẢNG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65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Chủ</a:t>
            </a:r>
            <a:r>
              <a:rPr lang="en-US" sz="28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đề</a:t>
            </a:r>
            <a:r>
              <a:rPr lang="en-US" sz="28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2: VẺ ĐẸP TRONG NGHỆ THUẬT TRUYỀN THỐNG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80309"/>
            <a:ext cx="7886700" cy="3696653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3: THIẾT KẾ TRANG PHỤC VỚI HOA VĂN DÂN TỘC THIỂU SỐ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491491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KHỞI ĐỘNG</a:t>
            </a:r>
            <a:endParaRPr lang="en-US" sz="2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880110"/>
            <a:ext cx="7886700" cy="54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" y="433706"/>
            <a:ext cx="7908290" cy="5954117"/>
          </a:xfrm>
        </p:spPr>
      </p:pic>
    </p:spTree>
    <p:extLst>
      <p:ext uri="{BB962C8B-B14F-4D97-AF65-F5344CB8AC3E}">
        <p14:creationId xmlns:p14="http://schemas.microsoft.com/office/powerpoint/2010/main" val="119938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4301"/>
            <a:ext cx="7886700" cy="971550"/>
          </a:xfrm>
        </p:spPr>
        <p:txBody>
          <a:bodyPr>
            <a:normAutofit/>
          </a:bodyPr>
          <a:lstStyle/>
          <a:p>
            <a:pPr lvl="0" algn="ctr"/>
            <a:r>
              <a:rPr lang="en-US" sz="1800" b="1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sz="18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3: THIẾT KẾ TRANG PHỤC VỚI HOA VĂN DÂN TỘC THIỂU SỐ</a:t>
            </a:r>
            <a:r>
              <a:rPr lang="en-US" sz="1800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800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800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80111"/>
            <a:ext cx="7886700" cy="6858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I. QUAN SÁT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Tìm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hiểu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tạo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hình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hoa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văn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trên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vải</a:t>
            </a:r>
            <a:endParaRPr lang="en-US" sz="20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8650" y="1449824"/>
            <a:ext cx="58178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a.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Tìm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hiểu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tạo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hình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hoa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văn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trên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vải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" y="1854200"/>
            <a:ext cx="3794760" cy="440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30" y="1849934"/>
            <a:ext cx="3817620" cy="44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1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188720"/>
            <a:ext cx="8172450" cy="518922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Đây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là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nghệ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thuật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truyền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thống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múa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rối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nước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Phổ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biến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ở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vùng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Đồng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bằng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Bắc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Bộ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Các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câu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chuyện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của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Rối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nước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đều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có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xuất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phát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từ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cuộc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sống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thường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nhật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được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kể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trên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nền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âm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nhạc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và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các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làn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điệu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truyền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err="1">
                <a:latin typeface="Times New Roman" charset="0"/>
                <a:ea typeface="Times New Roman" charset="0"/>
                <a:cs typeface="Times New Roman" charset="0"/>
              </a:rPr>
              <a:t>thống</a:t>
            </a:r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671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1" y="1634490"/>
            <a:ext cx="8236559" cy="3520440"/>
          </a:xfrm>
        </p:spPr>
      </p:pic>
      <p:sp>
        <p:nvSpPr>
          <p:cNvPr id="2" name="Rectangle 1"/>
          <p:cNvSpPr/>
          <p:nvPr/>
        </p:nvSpPr>
        <p:spPr>
          <a:xfrm>
            <a:off x="643281" y="179755"/>
            <a:ext cx="8146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3: THIẾT KẾ TRANG PHỤC VỚI HOA VĂN DÂN TỘC THIỂU SỐ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490" y="114301"/>
            <a:ext cx="8172450" cy="628650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sz="18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3: THIẾT KẾ TRANG PHỤC VỚI HOA VĂN DÂN TỘC THIỂU SỐ</a:t>
            </a:r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613694"/>
            <a:ext cx="7840980" cy="4661376"/>
          </a:xfrm>
        </p:spPr>
      </p:pic>
      <p:sp>
        <p:nvSpPr>
          <p:cNvPr id="5" name="Rectangle 4"/>
          <p:cNvSpPr/>
          <p:nvPr/>
        </p:nvSpPr>
        <p:spPr>
          <a:xfrm>
            <a:off x="628650" y="592574"/>
            <a:ext cx="7886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b. </a:t>
            </a:r>
            <a:r>
              <a:rPr lang="en-US" sz="2000" b="1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Tìm</a:t>
            </a:r>
            <a:r>
              <a:rPr lang="en-US" sz="20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hiểu</a:t>
            </a:r>
            <a:r>
              <a:rPr lang="en-US" sz="20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tạo</a:t>
            </a:r>
            <a:r>
              <a:rPr lang="en-US" sz="20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hình</a:t>
            </a:r>
            <a:r>
              <a:rPr lang="en-US" sz="20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hoa</a:t>
            </a:r>
            <a:r>
              <a:rPr lang="en-US" sz="20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văn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được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cách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điệu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từ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hình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học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mang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tính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tượng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trưng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37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" y="765811"/>
            <a:ext cx="7555229" cy="5509260"/>
          </a:xfrm>
        </p:spPr>
      </p:pic>
    </p:spTree>
    <p:extLst>
      <p:ext uri="{BB962C8B-B14F-4D97-AF65-F5344CB8AC3E}">
        <p14:creationId xmlns:p14="http://schemas.microsoft.com/office/powerpoint/2010/main" val="19614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5" y="411480"/>
            <a:ext cx="7980589" cy="5955030"/>
          </a:xfrm>
        </p:spPr>
      </p:pic>
    </p:spTree>
    <p:extLst>
      <p:ext uri="{BB962C8B-B14F-4D97-AF65-F5344CB8AC3E}">
        <p14:creationId xmlns:p14="http://schemas.microsoft.com/office/powerpoint/2010/main" val="33101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1"/>
            <a:ext cx="8149590" cy="742950"/>
          </a:xfrm>
        </p:spPr>
        <p:txBody>
          <a:bodyPr>
            <a:norm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sz="20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3: THIẾT KẾ TRANG PHỤC VỚI HOA VĂN DÂN TỘC THIỂU </a:t>
            </a:r>
            <a:r>
              <a:rPr lang="en-US" sz="18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SỐ</a:t>
            </a:r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28651"/>
            <a:ext cx="7886700" cy="742949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II. THỂ HIỆN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1.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Gợi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ý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bước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sử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dụng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hoa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văn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trong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thiết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kế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bộ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trang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phục</a:t>
            </a:r>
            <a:endParaRPr lang="en-US" sz="2000" b="1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" y="1657350"/>
            <a:ext cx="7875270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1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2" y="502921"/>
            <a:ext cx="8059738" cy="5760720"/>
          </a:xfrm>
        </p:spPr>
      </p:pic>
    </p:spTree>
    <p:extLst>
      <p:ext uri="{BB962C8B-B14F-4D97-AF65-F5344CB8AC3E}">
        <p14:creationId xmlns:p14="http://schemas.microsoft.com/office/powerpoint/2010/main" val="157661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3" y="640080"/>
            <a:ext cx="8645639" cy="5440680"/>
          </a:xfrm>
        </p:spPr>
      </p:pic>
    </p:spTree>
    <p:extLst>
      <p:ext uri="{BB962C8B-B14F-4D97-AF65-F5344CB8AC3E}">
        <p14:creationId xmlns:p14="http://schemas.microsoft.com/office/powerpoint/2010/main" val="47372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4301"/>
            <a:ext cx="7886700" cy="5600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sz="18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3: THIẾT KẾ TRANG PHỤC VỚI HOA VĂN DÂN TỘC THIỂU </a:t>
            </a:r>
            <a:r>
              <a:rPr lang="en-US" sz="18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SỐ</a:t>
            </a:r>
            <a:r>
              <a:rPr lang="en-US" sz="18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8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0" y="1223010"/>
            <a:ext cx="7792570" cy="5440680"/>
          </a:xfrm>
        </p:spPr>
      </p:pic>
      <p:sp>
        <p:nvSpPr>
          <p:cNvPr id="4" name="Rectangle 3"/>
          <p:cNvSpPr/>
          <p:nvPr/>
        </p:nvSpPr>
        <p:spPr>
          <a:xfrm>
            <a:off x="628650" y="523994"/>
            <a:ext cx="7886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Thiết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kế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bộ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trang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phục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sử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dụng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hoa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văn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dân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tộc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thiểu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số</a:t>
            </a:r>
            <a:r>
              <a:rPr lang="en-US" sz="2000" b="1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30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114301"/>
            <a:ext cx="5726430" cy="6967472"/>
          </a:xfrm>
        </p:spPr>
      </p:pic>
    </p:spTree>
    <p:extLst>
      <p:ext uri="{BB962C8B-B14F-4D97-AF65-F5344CB8AC3E}">
        <p14:creationId xmlns:p14="http://schemas.microsoft.com/office/powerpoint/2010/main" val="8688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26098"/>
            <a:ext cx="4972050" cy="6617601"/>
          </a:xfrm>
        </p:spPr>
      </p:pic>
    </p:spTree>
    <p:extLst>
      <p:ext uri="{BB962C8B-B14F-4D97-AF65-F5344CB8AC3E}">
        <p14:creationId xmlns:p14="http://schemas.microsoft.com/office/powerpoint/2010/main" val="29113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74420"/>
            <a:ext cx="7886700" cy="156591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latin typeface="Times New Roman" charset="0"/>
                <a:ea typeface="Times New Roman" charset="0"/>
                <a:cs typeface="Times New Roman" charset="0"/>
              </a:rPr>
              <a:t>Chủ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dirty="0" err="1" smtClean="0">
                <a:latin typeface="Times New Roman" charset="0"/>
                <a:ea typeface="Times New Roman" charset="0"/>
                <a:cs typeface="Times New Roman" charset="0"/>
              </a:rPr>
              <a:t>đề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 2: VẺ ĐẸP TRONG NGHỆ THUẬT TRUYỀN THỐNG</a:t>
            </a:r>
            <a:endParaRPr lang="en-US" sz="2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994660"/>
            <a:ext cx="7886700" cy="1760220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3:  NGHỆ THUẬT TRUYỀN THỐNG</a:t>
            </a:r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3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d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618" y="213994"/>
            <a:ext cx="8587922" cy="5626736"/>
          </a:xfrm>
        </p:spPr>
      </p:pic>
    </p:spTree>
    <p:extLst>
      <p:ext uri="{BB962C8B-B14F-4D97-AF65-F5344CB8AC3E}">
        <p14:creationId xmlns:p14="http://schemas.microsoft.com/office/powerpoint/2010/main" val="82146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NỘI DUNG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QUAN SÁT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 THỂ HIỆN</a:t>
            </a:r>
          </a:p>
          <a:p>
            <a:pPr marL="514350" marR="0" lvl="0" indent="-51435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THẢO LUẬN</a:t>
            </a:r>
          </a:p>
          <a:p>
            <a:pPr marL="514350" marR="0" lvl="0" indent="-51435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VẬN DỤNG</a:t>
            </a:r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2960" y="352544"/>
            <a:ext cx="7623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3:  NGHỆ THUẬT TRUYỀN THỐNG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11531" y="821174"/>
            <a:ext cx="4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defRPr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I.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QUAN SÁT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1530" y="1082725"/>
            <a:ext cx="7075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1.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Tìm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hiểu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về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nghệ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thuật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truyền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thống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của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một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số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dân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</a:rPr>
              <a:t>tộc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Times New Roman" charset="0"/>
              <a:ea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" y="1713608"/>
            <a:ext cx="4752764" cy="3898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79" y="1713608"/>
            <a:ext cx="4122411" cy="38985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1530" y="5997625"/>
            <a:ext cx="7925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latin typeface="Times New Roman" charset="0"/>
                <a:ea typeface="Times New Roman" charset="0"/>
                <a:cs typeface="Times New Roman" charset="0"/>
              </a:rPr>
              <a:t>Em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 err="1">
                <a:latin typeface="Times New Roman" charset="0"/>
                <a:ea typeface="Times New Roman" charset="0"/>
                <a:cs typeface="Times New Roman" charset="0"/>
              </a:rPr>
              <a:t>biết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 err="1">
                <a:latin typeface="Times New Roman" charset="0"/>
                <a:ea typeface="Times New Roman" charset="0"/>
                <a:cs typeface="Times New Roman" charset="0"/>
              </a:rPr>
              <a:t>những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 err="1">
                <a:latin typeface="Times New Roman" charset="0"/>
                <a:ea typeface="Times New Roman" charset="0"/>
                <a:cs typeface="Times New Roman" charset="0"/>
              </a:rPr>
              <a:t>loại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 err="1">
                <a:latin typeface="Times New Roman" charset="0"/>
                <a:ea typeface="Times New Roman" charset="0"/>
                <a:cs typeface="Times New Roman" charset="0"/>
              </a:rPr>
              <a:t>hình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 err="1">
                <a:latin typeface="Times New Roman" charset="0"/>
                <a:ea typeface="Times New Roman" charset="0"/>
                <a:cs typeface="Times New Roman" charset="0"/>
              </a:rPr>
              <a:t>nghệ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 err="1">
                <a:latin typeface="Times New Roman" charset="0"/>
                <a:ea typeface="Times New Roman" charset="0"/>
                <a:cs typeface="Times New Roman" charset="0"/>
              </a:rPr>
              <a:t>thuật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 err="1">
                <a:latin typeface="Times New Roman" charset="0"/>
                <a:ea typeface="Times New Roman" charset="0"/>
                <a:cs typeface="Times New Roman" charset="0"/>
              </a:rPr>
              <a:t>truyền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 err="1">
                <a:latin typeface="Times New Roman" charset="0"/>
                <a:ea typeface="Times New Roman" charset="0"/>
                <a:cs typeface="Times New Roman" charset="0"/>
              </a:rPr>
              <a:t>thống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 err="1">
                <a:latin typeface="Times New Roman" charset="0"/>
                <a:ea typeface="Times New Roman" charset="0"/>
                <a:cs typeface="Times New Roman" charset="0"/>
              </a:rPr>
              <a:t>nào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 ?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287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2" y="605790"/>
            <a:ext cx="8411417" cy="5349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4539" y="6056114"/>
            <a:ext cx="464058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defRPr/>
            </a:pPr>
            <a:r>
              <a:rPr lang="en-US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1. </a:t>
            </a:r>
            <a:r>
              <a:rPr lang="en-US" sz="2000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Nghệ</a:t>
            </a:r>
            <a:r>
              <a:rPr lang="en-US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 err="1">
                <a:latin typeface="Times New Roman" charset="0"/>
                <a:ea typeface="Times New Roman" charset="0"/>
                <a:cs typeface="Times New Roman" charset="0"/>
              </a:rPr>
              <a:t>thuật</a:t>
            </a:r>
            <a:r>
              <a:rPr lang="en-US" sz="2000" b="1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 err="1">
                <a:latin typeface="Times New Roman" charset="0"/>
                <a:ea typeface="Times New Roman" charset="0"/>
                <a:cs typeface="Times New Roman" charset="0"/>
              </a:rPr>
              <a:t>hát</a:t>
            </a:r>
            <a:r>
              <a:rPr lang="en-US" sz="2000" b="1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xoan</a:t>
            </a:r>
            <a:r>
              <a:rPr lang="en-US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1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chòi Hội An - Nét đẹp văn hóa không thể bỏ lỡ tại phố cổ">
            <a:extLst>
              <a:ext uri="{FF2B5EF4-FFF2-40B4-BE49-F238E27FC236}">
                <a16:creationId xmlns="" xmlns:a16="http://schemas.microsoft.com/office/drawing/2014/main" id="{E857C61F-F204-7B58-5C8C-C41666F4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0" y="292243"/>
            <a:ext cx="8384939" cy="57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6457A4-EADC-9D01-D691-BED767666B30}"/>
              </a:ext>
            </a:extLst>
          </p:cNvPr>
          <p:cNvSpPr txBox="1"/>
          <p:nvPr/>
        </p:nvSpPr>
        <p:spPr>
          <a:xfrm>
            <a:off x="1370772" y="5843384"/>
            <a:ext cx="571582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800" dirty="0" smtClean="0">
              <a:solidFill>
                <a:srgbClr val="00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000" b="1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000" b="1" i="1" dirty="0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Hát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bài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 err="1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chòi</a:t>
            </a:r>
            <a:r>
              <a:rPr lang="en-US" sz="2000" b="1" i="1" dirty="0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 err="1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Hội</a:t>
            </a:r>
            <a:r>
              <a:rPr lang="en-US" sz="2000" b="1" i="1" dirty="0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An</a:t>
            </a:r>
            <a:endParaRPr lang="en-US" sz="20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93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6457A4-EADC-9D01-D691-BED767666B30}"/>
              </a:ext>
            </a:extLst>
          </p:cNvPr>
          <p:cNvSpPr txBox="1"/>
          <p:nvPr/>
        </p:nvSpPr>
        <p:spPr>
          <a:xfrm>
            <a:off x="1238250" y="5625584"/>
            <a:ext cx="67627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 smtClean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Đờn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ca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tài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tử</a:t>
            </a:r>
            <a:endParaRPr lang="en-US" sz="20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050" name="Picture 2" descr="Đờn ca tài tử Nam Bộ, nét đẹp văn hóa miền sông nước">
            <a:extLst>
              <a:ext uri="{FF2B5EF4-FFF2-40B4-BE49-F238E27FC236}">
                <a16:creationId xmlns="" xmlns:a16="http://schemas.microsoft.com/office/drawing/2014/main" id="{7E23C9C6-B62F-B205-2809-16146DA2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" y="480060"/>
            <a:ext cx="8241030" cy="565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0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2354</TotalTime>
  <Words>589</Words>
  <Application>Microsoft Macintosh PowerPoint</Application>
  <PresentationFormat>On-screen Show (4:3)</PresentationFormat>
  <Paragraphs>56</Paragraphs>
  <Slides>40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Calibri</vt:lpstr>
      <vt:lpstr>Calibri Light</vt:lpstr>
      <vt:lpstr>Myriad Pro</vt:lpstr>
      <vt:lpstr>Times New Roman</vt:lpstr>
      <vt:lpstr>Arial</vt:lpstr>
      <vt:lpstr>Office Theme</vt:lpstr>
      <vt:lpstr>PowerPoint Presentation</vt:lpstr>
      <vt:lpstr>KHỞI ĐỘNG</vt:lpstr>
      <vt:lpstr>PowerPoint Presentation</vt:lpstr>
      <vt:lpstr>Chủ đề 2: VẺ ĐẸP TRONG NGHỆ THUẬT TRUYỀN THỐNG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Ở Thái nguyên em biết có những loại hình nghệ thuật truyền thống nào?   </vt:lpstr>
      <vt:lpstr>MỘT SỐ LOẠI HÌNH NGHỆ THUẬT TRUYỀN THỐNG TỈNH THÁI NGUYÊN</vt:lpstr>
      <vt:lpstr>MỘT SỐ LOẠI HÌNH NGHỆ THUẬT TRUYỀN THỐNG TỈNH THÁI NGUYÊN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 VÀ CÁC EM ĐÃ CHÚ Ý LẮNG NGHE BÀI GIẢNG </vt:lpstr>
      <vt:lpstr>Chủ đề 2: VẺ ĐẸP TRONG NGHỆ THUẬT TRUYỀN THỐNG</vt:lpstr>
      <vt:lpstr>KHỞI ĐỘNG</vt:lpstr>
      <vt:lpstr>PowerPoint Presentation</vt:lpstr>
      <vt:lpstr>Bài 3: THIẾT KẾ TRANG PHỤC VỚI HOA VĂN DÂN TỘC THIỂU SỐ </vt:lpstr>
      <vt:lpstr>PowerPoint Presentation</vt:lpstr>
      <vt:lpstr>Bài 3: THIẾT KẾ TRANG PHỤC VỚI HOA VĂN DÂN TỘC THIỂU SỐ</vt:lpstr>
      <vt:lpstr>PowerPoint Presentation</vt:lpstr>
      <vt:lpstr>PowerPoint Presentation</vt:lpstr>
      <vt:lpstr>Bài 3: THIẾT KẾ TRANG PHỤC VỚI HOA VĂN DÂN TỘC THIỂU SỐ</vt:lpstr>
      <vt:lpstr>PowerPoint Presentation</vt:lpstr>
      <vt:lpstr>PowerPoint Presentation</vt:lpstr>
      <vt:lpstr>Bài 3: THIẾT KẾ TRANG PHỤC VỚI HOA VĂN DÂN TỘC THIỂU SỐ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139</cp:revision>
  <dcterms:created xsi:type="dcterms:W3CDTF">2021-01-29T04:19:07Z</dcterms:created>
  <dcterms:modified xsi:type="dcterms:W3CDTF">2023-10-27T07:20:04Z</dcterms:modified>
</cp:coreProperties>
</file>