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79" r:id="rId3"/>
    <p:sldId id="281" r:id="rId4"/>
    <p:sldId id="283" r:id="rId5"/>
    <p:sldId id="285" r:id="rId6"/>
    <p:sldId id="295" r:id="rId7"/>
    <p:sldId id="296" r:id="rId8"/>
    <p:sldId id="297" r:id="rId9"/>
    <p:sldId id="301" r:id="rId10"/>
    <p:sldId id="289" r:id="rId11"/>
    <p:sldId id="298" r:id="rId12"/>
    <p:sldId id="299" r:id="rId13"/>
    <p:sldId id="291" r:id="rId14"/>
    <p:sldId id="292" r:id="rId15"/>
    <p:sldId id="293" r:id="rId16"/>
    <p:sldId id="300" r:id="rId17"/>
    <p:sldId id="294" r:id="rId18"/>
    <p:sldId id="287"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271B2A-A303-486A-B34C-A82BF691D1BA}" type="datetimeFigureOut">
              <a:rPr lang="en-US" smtClean="0"/>
              <a:t>11/11/2024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E0C9F-5204-49B6-A7C8-EEF8E1C2822E}" type="slidenum">
              <a:rPr lang="en-US" smtClean="0"/>
              <a:t>‹#›</a:t>
            </a:fld>
            <a:endParaRPr lang="en-US"/>
          </a:p>
        </p:txBody>
      </p:sp>
    </p:spTree>
    <p:extLst>
      <p:ext uri="{BB962C8B-B14F-4D97-AF65-F5344CB8AC3E}">
        <p14:creationId xmlns:p14="http://schemas.microsoft.com/office/powerpoint/2010/main" val="3337410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97ED69-5D27-44A3-96DE-008A82634052}"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4DC9B-7296-4842-8806-9252644114DE}" type="slidenum">
              <a:rPr lang="en-US" smtClean="0"/>
              <a:t>‹#›</a:t>
            </a:fld>
            <a:endParaRPr lang="en-US"/>
          </a:p>
        </p:txBody>
      </p:sp>
    </p:spTree>
    <p:extLst>
      <p:ext uri="{BB962C8B-B14F-4D97-AF65-F5344CB8AC3E}">
        <p14:creationId xmlns:p14="http://schemas.microsoft.com/office/powerpoint/2010/main" val="278209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97ED69-5D27-44A3-96DE-008A82634052}"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4DC9B-7296-4842-8806-9252644114DE}" type="slidenum">
              <a:rPr lang="en-US" smtClean="0"/>
              <a:t>‹#›</a:t>
            </a:fld>
            <a:endParaRPr lang="en-US"/>
          </a:p>
        </p:txBody>
      </p:sp>
    </p:spTree>
    <p:extLst>
      <p:ext uri="{BB962C8B-B14F-4D97-AF65-F5344CB8AC3E}">
        <p14:creationId xmlns:p14="http://schemas.microsoft.com/office/powerpoint/2010/main" val="1594685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97ED69-5D27-44A3-96DE-008A82634052}"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4DC9B-7296-4842-8806-9252644114DE}" type="slidenum">
              <a:rPr lang="en-US" smtClean="0"/>
              <a:t>‹#›</a:t>
            </a:fld>
            <a:endParaRPr lang="en-US"/>
          </a:p>
        </p:txBody>
      </p:sp>
    </p:spTree>
    <p:extLst>
      <p:ext uri="{BB962C8B-B14F-4D97-AF65-F5344CB8AC3E}">
        <p14:creationId xmlns:p14="http://schemas.microsoft.com/office/powerpoint/2010/main" val="33340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97ED69-5D27-44A3-96DE-008A82634052}"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4DC9B-7296-4842-8806-9252644114DE}" type="slidenum">
              <a:rPr lang="en-US" smtClean="0"/>
              <a:t>‹#›</a:t>
            </a:fld>
            <a:endParaRPr lang="en-US"/>
          </a:p>
        </p:txBody>
      </p:sp>
    </p:spTree>
    <p:extLst>
      <p:ext uri="{BB962C8B-B14F-4D97-AF65-F5344CB8AC3E}">
        <p14:creationId xmlns:p14="http://schemas.microsoft.com/office/powerpoint/2010/main" val="346910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97ED69-5D27-44A3-96DE-008A82634052}"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4DC9B-7296-4842-8806-9252644114DE}" type="slidenum">
              <a:rPr lang="en-US" smtClean="0"/>
              <a:t>‹#›</a:t>
            </a:fld>
            <a:endParaRPr lang="en-US"/>
          </a:p>
        </p:txBody>
      </p:sp>
    </p:spTree>
    <p:extLst>
      <p:ext uri="{BB962C8B-B14F-4D97-AF65-F5344CB8AC3E}">
        <p14:creationId xmlns:p14="http://schemas.microsoft.com/office/powerpoint/2010/main" val="355990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97ED69-5D27-44A3-96DE-008A82634052}"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4DC9B-7296-4842-8806-9252644114DE}" type="slidenum">
              <a:rPr lang="en-US" smtClean="0"/>
              <a:t>‹#›</a:t>
            </a:fld>
            <a:endParaRPr lang="en-US"/>
          </a:p>
        </p:txBody>
      </p:sp>
    </p:spTree>
    <p:extLst>
      <p:ext uri="{BB962C8B-B14F-4D97-AF65-F5344CB8AC3E}">
        <p14:creationId xmlns:p14="http://schemas.microsoft.com/office/powerpoint/2010/main" val="46850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97ED69-5D27-44A3-96DE-008A82634052}" type="datetimeFigureOut">
              <a:rPr lang="en-US" smtClean="0"/>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F4DC9B-7296-4842-8806-9252644114DE}" type="slidenum">
              <a:rPr lang="en-US" smtClean="0"/>
              <a:t>‹#›</a:t>
            </a:fld>
            <a:endParaRPr lang="en-US"/>
          </a:p>
        </p:txBody>
      </p:sp>
    </p:spTree>
    <p:extLst>
      <p:ext uri="{BB962C8B-B14F-4D97-AF65-F5344CB8AC3E}">
        <p14:creationId xmlns:p14="http://schemas.microsoft.com/office/powerpoint/2010/main" val="2153636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97ED69-5D27-44A3-96DE-008A82634052}" type="datetimeFigureOut">
              <a:rPr lang="en-US" smtClean="0"/>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F4DC9B-7296-4842-8806-9252644114DE}" type="slidenum">
              <a:rPr lang="en-US" smtClean="0"/>
              <a:t>‹#›</a:t>
            </a:fld>
            <a:endParaRPr lang="en-US"/>
          </a:p>
        </p:txBody>
      </p:sp>
    </p:spTree>
    <p:extLst>
      <p:ext uri="{BB962C8B-B14F-4D97-AF65-F5344CB8AC3E}">
        <p14:creationId xmlns:p14="http://schemas.microsoft.com/office/powerpoint/2010/main" val="90220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7ED69-5D27-44A3-96DE-008A82634052}" type="datetimeFigureOut">
              <a:rPr lang="en-US" smtClean="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F4DC9B-7296-4842-8806-9252644114DE}" type="slidenum">
              <a:rPr lang="en-US" smtClean="0"/>
              <a:t>‹#›</a:t>
            </a:fld>
            <a:endParaRPr lang="en-US"/>
          </a:p>
        </p:txBody>
      </p:sp>
    </p:spTree>
    <p:extLst>
      <p:ext uri="{BB962C8B-B14F-4D97-AF65-F5344CB8AC3E}">
        <p14:creationId xmlns:p14="http://schemas.microsoft.com/office/powerpoint/2010/main" val="382418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7ED69-5D27-44A3-96DE-008A82634052}"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4DC9B-7296-4842-8806-9252644114DE}" type="slidenum">
              <a:rPr lang="en-US" smtClean="0"/>
              <a:t>‹#›</a:t>
            </a:fld>
            <a:endParaRPr lang="en-US"/>
          </a:p>
        </p:txBody>
      </p:sp>
    </p:spTree>
    <p:extLst>
      <p:ext uri="{BB962C8B-B14F-4D97-AF65-F5344CB8AC3E}">
        <p14:creationId xmlns:p14="http://schemas.microsoft.com/office/powerpoint/2010/main" val="362971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7ED69-5D27-44A3-96DE-008A82634052}"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4DC9B-7296-4842-8806-9252644114DE}" type="slidenum">
              <a:rPr lang="en-US" smtClean="0"/>
              <a:t>‹#›</a:t>
            </a:fld>
            <a:endParaRPr lang="en-US"/>
          </a:p>
        </p:txBody>
      </p:sp>
    </p:spTree>
    <p:extLst>
      <p:ext uri="{BB962C8B-B14F-4D97-AF65-F5344CB8AC3E}">
        <p14:creationId xmlns:p14="http://schemas.microsoft.com/office/powerpoint/2010/main" val="245143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ED69-5D27-44A3-96DE-008A82634052}" type="datetimeFigureOut">
              <a:rPr lang="en-US" smtClean="0"/>
              <a:t>11/11/2024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4DC9B-7296-4842-8806-9252644114DE}" type="slidenum">
              <a:rPr lang="en-US" smtClean="0"/>
              <a:t>‹#›</a:t>
            </a:fld>
            <a:endParaRPr lang="en-US"/>
          </a:p>
        </p:txBody>
      </p:sp>
    </p:spTree>
    <p:extLst>
      <p:ext uri="{BB962C8B-B14F-4D97-AF65-F5344CB8AC3E}">
        <p14:creationId xmlns:p14="http://schemas.microsoft.com/office/powerpoint/2010/main" val="1738634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wm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Picture1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11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28800" y="2242066"/>
            <a:ext cx="5791200" cy="2431435"/>
          </a:xfrm>
          <a:prstGeom prst="rect">
            <a:avLst/>
          </a:prstGeom>
          <a:noFill/>
        </p:spPr>
        <p:txBody>
          <a:bodyPr wrap="square" lIns="91440" tIns="45720" rIns="91440" bIns="45720">
            <a:spAutoFit/>
          </a:bodyPr>
          <a:lstStyle/>
          <a:p>
            <a:pPr algn="ctr"/>
            <a:r>
              <a:rPr lang="en-US" sz="4400" b="1" dirty="0">
                <a:ln w="10541" cmpd="sng">
                  <a:solidFill>
                    <a:srgbClr val="7D7D7D">
                      <a:tint val="100000"/>
                      <a:shade val="100000"/>
                      <a:satMod val="110000"/>
                    </a:srgbClr>
                  </a:solidFill>
                  <a:prstDash val="solid"/>
                </a:ln>
                <a:solidFill>
                  <a:srgbClr val="00B050"/>
                </a:solidFill>
              </a:rPr>
              <a:t>TIẾT 9, </a:t>
            </a:r>
            <a:r>
              <a:rPr lang="en-US" sz="4400" b="1" dirty="0" smtClean="0">
                <a:ln w="10541" cmpd="sng">
                  <a:solidFill>
                    <a:srgbClr val="7D7D7D">
                      <a:tint val="100000"/>
                      <a:shade val="100000"/>
                      <a:satMod val="110000"/>
                    </a:srgbClr>
                  </a:solidFill>
                  <a:prstDash val="solid"/>
                </a:ln>
                <a:solidFill>
                  <a:srgbClr val="00B050"/>
                </a:solidFill>
              </a:rPr>
              <a:t>10:</a:t>
            </a:r>
            <a:endParaRPr lang="en-US" sz="4400" b="1" dirty="0" smtClean="0">
              <a:ln w="18415" cmpd="sng">
                <a:solidFill>
                  <a:srgbClr val="FFFFFF"/>
                </a:solidFill>
                <a:prstDash val="solid"/>
              </a:ln>
              <a:solidFill>
                <a:srgbClr val="0000FF"/>
              </a:solidFill>
              <a:effectLst>
                <a:outerShdw blurRad="63500" dir="3600000" algn="tl" rotWithShape="0">
                  <a:srgbClr val="000000">
                    <a:alpha val="70000"/>
                  </a:srgbClr>
                </a:outerShdw>
              </a:effectLst>
            </a:endParaRPr>
          </a:p>
          <a:p>
            <a:pPr algn="ctr"/>
            <a:r>
              <a:rPr lang="en-US" sz="5400" b="1" dirty="0" err="1" smtClean="0">
                <a:ln w="18415" cmpd="sng">
                  <a:solidFill>
                    <a:srgbClr val="FFFFFF"/>
                  </a:solidFill>
                  <a:prstDash val="solid"/>
                </a:ln>
                <a:solidFill>
                  <a:srgbClr val="0000FF"/>
                </a:solidFill>
                <a:effectLst>
                  <a:outerShdw blurRad="63500" dir="3600000" algn="tl" rotWithShape="0">
                    <a:srgbClr val="000000">
                      <a:alpha val="70000"/>
                    </a:srgbClr>
                  </a:outerShdw>
                </a:effectLst>
              </a:rPr>
              <a:t>Bài</a:t>
            </a:r>
            <a:r>
              <a:rPr lang="en-US" sz="5400" b="1" dirty="0" smtClean="0">
                <a:ln w="18415" cmpd="sng">
                  <a:solidFill>
                    <a:srgbClr val="FFFFFF"/>
                  </a:solidFill>
                  <a:prstDash val="solid"/>
                </a:ln>
                <a:solidFill>
                  <a:srgbClr val="0000FF"/>
                </a:solidFill>
                <a:effectLst>
                  <a:outerShdw blurRad="63500" dir="3600000" algn="tl" rotWithShape="0">
                    <a:srgbClr val="000000">
                      <a:alpha val="70000"/>
                    </a:srgbClr>
                  </a:outerShdw>
                </a:effectLst>
              </a:rPr>
              <a:t> 4: </a:t>
            </a:r>
          </a:p>
          <a:p>
            <a:pPr algn="ctr"/>
            <a:r>
              <a:rPr lang="en-US" sz="5400" b="1" cap="none" spc="0" dirty="0" smtClean="0">
                <a:ln w="18415" cmpd="sng">
                  <a:solidFill>
                    <a:srgbClr val="FFFFFF"/>
                  </a:solidFill>
                  <a:prstDash val="solid"/>
                </a:ln>
                <a:solidFill>
                  <a:srgbClr val="0000FF"/>
                </a:solidFill>
                <a:effectLst>
                  <a:outerShdw blurRad="63500" dir="3600000" algn="tl" rotWithShape="0">
                    <a:srgbClr val="000000">
                      <a:alpha val="70000"/>
                    </a:srgbClr>
                  </a:outerShdw>
                </a:effectLst>
              </a:rPr>
              <a:t>BẢO VỆ LẺ PHẢI</a:t>
            </a:r>
            <a:endParaRPr lang="en-US" sz="5400" b="1" cap="none" spc="0" dirty="0">
              <a:ln w="18415" cmpd="sng">
                <a:solidFill>
                  <a:srgbClr val="FFFFFF"/>
                </a:solidFill>
                <a:prstDash val="solid"/>
              </a:ln>
              <a:solidFill>
                <a:srgbClr val="0000FF"/>
              </a:solidFill>
              <a:effectLst>
                <a:outerShdw blurRad="63500" dir="3600000" algn="tl" rotWithShape="0">
                  <a:srgbClr val="000000">
                    <a:alpha val="70000"/>
                  </a:srgbClr>
                </a:outerShdw>
              </a:effectLst>
            </a:endParaRPr>
          </a:p>
        </p:txBody>
      </p:sp>
      <p:pic>
        <p:nvPicPr>
          <p:cNvPr id="7" name="Picture 11" descr="baby bo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987333"/>
            <a:ext cx="1268894" cy="196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983107"/>
      </p:ext>
    </p:extLst>
  </p:cSld>
  <p:clrMapOvr>
    <a:masterClrMapping/>
  </p:clrMapOvr>
  <p:transition spd="slow" advClick="0" advTm="2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iáo án điện tử Công dân 8 kết nối Bài 4: Bảo vệ lẽ phả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6" y="152400"/>
            <a:ext cx="9205886" cy="6629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1752600" y="1981200"/>
            <a:ext cx="5867400" cy="3046988"/>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C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rgbClr val="7030A0"/>
                </a:solidFill>
                <a:effectLst/>
                <a:latin typeface="Times New Roman" pitchFamily="18" charset="0"/>
                <a:cs typeface="Times New Roman" pitchFamily="18" charset="0"/>
              </a:rPr>
              <a:t>2.  </a:t>
            </a:r>
            <a:r>
              <a:rPr kumimoji="0" lang="en-US" sz="4800" b="1" i="0" u="none" strike="noStrike" cap="none" normalizeH="0" baseline="0" dirty="0" err="1" smtClean="0">
                <a:ln>
                  <a:noFill/>
                </a:ln>
                <a:solidFill>
                  <a:srgbClr val="7030A0"/>
                </a:solidFill>
                <a:effectLst/>
                <a:latin typeface="Times New Roman" pitchFamily="18" charset="0"/>
                <a:cs typeface="Times New Roman" pitchFamily="18" charset="0"/>
              </a:rPr>
              <a:t>Những</a:t>
            </a:r>
            <a:r>
              <a:rPr kumimoji="0" lang="en-US" sz="4800" b="1" i="0" u="none" strike="noStrike" cap="none" normalizeH="0" dirty="0" smtClean="0">
                <a:ln>
                  <a:noFill/>
                </a:ln>
                <a:solidFill>
                  <a:srgbClr val="7030A0"/>
                </a:solidFill>
                <a:effectLst/>
                <a:latin typeface="Times New Roman" pitchFamily="18" charset="0"/>
                <a:cs typeface="Times New Roman" pitchFamily="18" charset="0"/>
              </a:rPr>
              <a:t> </a:t>
            </a:r>
            <a:r>
              <a:rPr kumimoji="0" lang="en-US" sz="4800" b="1" i="0" u="none" strike="noStrike" cap="none" normalizeH="0" dirty="0" err="1" smtClean="0">
                <a:ln>
                  <a:noFill/>
                </a:ln>
                <a:solidFill>
                  <a:srgbClr val="7030A0"/>
                </a:solidFill>
                <a:effectLst/>
                <a:latin typeface="Times New Roman" pitchFamily="18" charset="0"/>
                <a:cs typeface="Times New Roman" pitchFamily="18" charset="0"/>
              </a:rPr>
              <a:t>việc</a:t>
            </a:r>
            <a:r>
              <a:rPr kumimoji="0" lang="en-US" sz="4800" b="1" i="0" u="none" strike="noStrike" cap="none" normalizeH="0" dirty="0" smtClean="0">
                <a:ln>
                  <a:noFill/>
                </a:ln>
                <a:solidFill>
                  <a:srgbClr val="7030A0"/>
                </a:solidFill>
                <a:effectLst/>
                <a:latin typeface="Times New Roman" pitchFamily="18" charset="0"/>
                <a:cs typeface="Times New Roman" pitchFamily="18" charset="0"/>
              </a:rPr>
              <a:t> </a:t>
            </a:r>
            <a:r>
              <a:rPr kumimoji="0" lang="en-US" sz="4800" b="1" i="0" u="none" strike="noStrike" cap="none" normalizeH="0" dirty="0" err="1" smtClean="0">
                <a:ln>
                  <a:noFill/>
                </a:ln>
                <a:solidFill>
                  <a:srgbClr val="7030A0"/>
                </a:solidFill>
                <a:effectLst/>
                <a:latin typeface="Times New Roman" pitchFamily="18" charset="0"/>
                <a:cs typeface="Times New Roman" pitchFamily="18" charset="0"/>
              </a:rPr>
              <a:t>cần</a:t>
            </a:r>
            <a:r>
              <a:rPr kumimoji="0" lang="en-US" sz="4800" b="1" i="0" u="none" strike="noStrike" cap="none" normalizeH="0" dirty="0" smtClean="0">
                <a:ln>
                  <a:noFill/>
                </a:ln>
                <a:solidFill>
                  <a:srgbClr val="7030A0"/>
                </a:solidFill>
                <a:effectLst/>
                <a:latin typeface="Times New Roman" pitchFamily="18" charset="0"/>
                <a:cs typeface="Times New Roman" pitchFamily="18" charset="0"/>
              </a:rPr>
              <a:t> </a:t>
            </a:r>
            <a:r>
              <a:rPr kumimoji="0" lang="en-US" sz="4800" b="1" i="0" u="none" strike="noStrike" cap="none" normalizeH="0" dirty="0" err="1" smtClean="0">
                <a:ln>
                  <a:noFill/>
                </a:ln>
                <a:solidFill>
                  <a:srgbClr val="7030A0"/>
                </a:solidFill>
                <a:effectLst/>
                <a:latin typeface="Times New Roman" pitchFamily="18" charset="0"/>
                <a:cs typeface="Times New Roman" pitchFamily="18" charset="0"/>
              </a:rPr>
              <a:t>làm</a:t>
            </a:r>
            <a:r>
              <a:rPr kumimoji="0" lang="en-US" sz="4800" b="1" i="0" u="none" strike="noStrike" cap="none" normalizeH="0" dirty="0" smtClean="0">
                <a:ln>
                  <a:noFill/>
                </a:ln>
                <a:solidFill>
                  <a:srgbClr val="7030A0"/>
                </a:solidFill>
                <a:effectLst/>
                <a:latin typeface="Times New Roman" pitchFamily="18" charset="0"/>
                <a:cs typeface="Times New Roman" pitchFamily="18" charset="0"/>
              </a:rPr>
              <a:t> </a:t>
            </a:r>
            <a:r>
              <a:rPr kumimoji="0" lang="en-US" sz="4800" b="1" i="0" u="none" strike="noStrike" cap="none" normalizeH="0" dirty="0" err="1" smtClean="0">
                <a:ln>
                  <a:noFill/>
                </a:ln>
                <a:solidFill>
                  <a:srgbClr val="7030A0"/>
                </a:solidFill>
                <a:effectLst/>
                <a:latin typeface="Times New Roman" pitchFamily="18" charset="0"/>
                <a:cs typeface="Times New Roman" pitchFamily="18" charset="0"/>
              </a:rPr>
              <a:t>để</a:t>
            </a:r>
            <a:r>
              <a:rPr kumimoji="0" lang="en-US" sz="4800" b="1" i="0" u="none" strike="noStrike" cap="none" normalizeH="0" dirty="0" smtClean="0">
                <a:ln>
                  <a:noFill/>
                </a:ln>
                <a:solidFill>
                  <a:srgbClr val="7030A0"/>
                </a:solidFill>
                <a:effectLst/>
                <a:latin typeface="Times New Roman" pitchFamily="18" charset="0"/>
                <a:cs typeface="Times New Roman" pitchFamily="18" charset="0"/>
              </a:rPr>
              <a:t> </a:t>
            </a:r>
            <a:r>
              <a:rPr kumimoji="0" lang="en-US" sz="4800" b="1" i="0" u="none" strike="noStrike" cap="none" normalizeH="0" baseline="0" dirty="0" err="1" smtClean="0">
                <a:ln>
                  <a:noFill/>
                </a:ln>
                <a:solidFill>
                  <a:srgbClr val="7030A0"/>
                </a:solidFill>
                <a:effectLst/>
                <a:latin typeface="Times New Roman" pitchFamily="18" charset="0"/>
                <a:cs typeface="Times New Roman" pitchFamily="18" charset="0"/>
              </a:rPr>
              <a:t>bảo</a:t>
            </a:r>
            <a:r>
              <a:rPr kumimoji="0" lang="en-US" sz="48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4800" b="1" i="0" u="none" strike="noStrike" cap="none" normalizeH="0" baseline="0" dirty="0" err="1" smtClean="0">
                <a:ln>
                  <a:noFill/>
                </a:ln>
                <a:solidFill>
                  <a:srgbClr val="7030A0"/>
                </a:solidFill>
                <a:effectLst/>
                <a:latin typeface="Times New Roman" pitchFamily="18" charset="0"/>
                <a:cs typeface="Times New Roman" pitchFamily="18" charset="0"/>
              </a:rPr>
              <a:t>vệ</a:t>
            </a:r>
            <a:r>
              <a:rPr kumimoji="0" lang="en-US" sz="48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4800" b="1" i="0" u="none" strike="noStrike" cap="none" normalizeH="0" baseline="0" dirty="0" err="1" smtClean="0">
                <a:ln>
                  <a:noFill/>
                </a:ln>
                <a:solidFill>
                  <a:srgbClr val="7030A0"/>
                </a:solidFill>
                <a:effectLst/>
                <a:latin typeface="Times New Roman" pitchFamily="18" charset="0"/>
                <a:cs typeface="Times New Roman" pitchFamily="18" charset="0"/>
              </a:rPr>
              <a:t>lẽ</a:t>
            </a:r>
            <a:r>
              <a:rPr kumimoji="0" lang="en-US" sz="48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en-US" sz="4800" b="1" i="0" u="none" strike="noStrike" cap="none" normalizeH="0" baseline="0" dirty="0" err="1" smtClean="0">
                <a:ln>
                  <a:noFill/>
                </a:ln>
                <a:solidFill>
                  <a:srgbClr val="7030A0"/>
                </a:solidFill>
                <a:effectLst/>
                <a:latin typeface="Times New Roman" pitchFamily="18" charset="0"/>
                <a:cs typeface="Times New Roman" pitchFamily="18" charset="0"/>
              </a:rPr>
              <a:t>phải</a:t>
            </a:r>
            <a:r>
              <a:rPr kumimoji="0" lang="en-US" sz="4800" b="1" i="0" u="none" strike="noStrike" cap="none" normalizeH="0" baseline="0" dirty="0" smtClean="0">
                <a:ln>
                  <a:noFill/>
                </a:ln>
                <a:solidFill>
                  <a:srgbClr val="7030A0"/>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800" b="1" i="0" u="none" strike="noStrike" cap="none" normalizeH="0" baseline="0" dirty="0" smtClean="0">
              <a:ln>
                <a:noFill/>
              </a:ln>
              <a:solidFill>
                <a:srgbClr val="C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778602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5566397"/>
            <a:ext cx="1219200" cy="129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21769" y="5553075"/>
            <a:ext cx="1322231"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228600"/>
            <a:ext cx="6404317" cy="523220"/>
          </a:xfrm>
          <a:prstGeom prst="rect">
            <a:avLst/>
          </a:prstGeom>
        </p:spPr>
        <p:txBody>
          <a:bodyPr wrap="none">
            <a:spAutoFit/>
          </a:bodyPr>
          <a:lstStyle/>
          <a:p>
            <a:pPr lvl="0" fontAlgn="base">
              <a:spcBef>
                <a:spcPct val="0"/>
              </a:spcBef>
              <a:spcAft>
                <a:spcPct val="0"/>
              </a:spcAft>
            </a:pPr>
            <a:r>
              <a:rPr lang="en-US" sz="2800" b="1" dirty="0">
                <a:solidFill>
                  <a:srgbClr val="C00000"/>
                </a:solidFill>
                <a:latin typeface="Times New Roman" pitchFamily="18" charset="0"/>
                <a:cs typeface="Times New Roman" pitchFamily="18" charset="0"/>
              </a:rPr>
              <a:t>2.  </a:t>
            </a:r>
            <a:r>
              <a:rPr lang="en-US" sz="2800" b="1" dirty="0" err="1">
                <a:solidFill>
                  <a:srgbClr val="C00000"/>
                </a:solidFill>
                <a:latin typeface="Times New Roman" pitchFamily="18" charset="0"/>
                <a:cs typeface="Times New Roman" pitchFamily="18" charset="0"/>
              </a:rPr>
              <a:t>Những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việc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cần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làm</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để</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bảo</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vệ</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lẽ</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phải</a:t>
            </a:r>
            <a:r>
              <a:rPr lang="en-US" sz="2800" b="1" dirty="0">
                <a:solidFill>
                  <a:srgbClr val="C00000"/>
                </a:solidFill>
                <a:latin typeface="Times New Roman" pitchFamily="18" charset="0"/>
                <a:cs typeface="Times New Roman" pitchFamily="18" charset="0"/>
              </a:rPr>
              <a:t>.</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751821"/>
            <a:ext cx="6541492" cy="4658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85850" y="5553075"/>
            <a:ext cx="6838949" cy="1077218"/>
          </a:xfrm>
          <a:prstGeom prst="rect">
            <a:avLst/>
          </a:prstGeom>
        </p:spPr>
        <p:txBody>
          <a:bodyPr wrap="square">
            <a:spAutoFit/>
          </a:bodyPr>
          <a:lstStyle/>
          <a:p>
            <a:r>
              <a:rPr lang="vi-VN" sz="3200" dirty="0">
                <a:latin typeface="Times New Roman" pitchFamily="18" charset="0"/>
                <a:cs typeface="Times New Roman" pitchFamily="18" charset="0"/>
              </a:rPr>
              <a:t>Hai bạn học sinh nữ đã kiên quyết minh oan cho bạn Yến.</a:t>
            </a:r>
            <a:endParaRPr lang="en-US" sz="3200" dirty="0">
              <a:latin typeface="Times New Roman" pitchFamily="18" charset="0"/>
              <a:cs typeface="Times New Roman" pitchFamily="18" charset="0"/>
            </a:endParaRPr>
          </a:p>
        </p:txBody>
      </p:sp>
      <p:sp>
        <p:nvSpPr>
          <p:cNvPr id="8" name="Rounded Rectangular Callout 7"/>
          <p:cNvSpPr/>
          <p:nvPr/>
        </p:nvSpPr>
        <p:spPr>
          <a:xfrm>
            <a:off x="-9525" y="1143000"/>
            <a:ext cx="2295525" cy="3581400"/>
          </a:xfrm>
          <a:prstGeom prst="wedgeRoundRectCallout">
            <a:avLst>
              <a:gd name="adj1" fmla="val 74503"/>
              <a:gd name="adj2" fmla="val 1480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1" y="1143000"/>
            <a:ext cx="2209799" cy="3539430"/>
          </a:xfrm>
          <a:prstGeom prst="rect">
            <a:avLst/>
          </a:prstGeom>
        </p:spPr>
        <p:txBody>
          <a:bodyPr wrap="square">
            <a:spAutoFit/>
          </a:bodyPr>
          <a:lstStyle/>
          <a:p>
            <a:r>
              <a:rPr lang="en-US" sz="2800" b="1" dirty="0" err="1">
                <a:solidFill>
                  <a:srgbClr val="0417C8"/>
                </a:solidFill>
                <a:latin typeface="Times New Roman" pitchFamily="18" charset="0"/>
                <a:cs typeface="Times New Roman" pitchFamily="18" charset="0"/>
              </a:rPr>
              <a:t>Hãy</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chỉ</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ra</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những</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lời</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nói</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việc</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làm</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thể</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hiện</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bảo</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vệ</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lẽ</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phải</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trong</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những</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bức</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tranh</a:t>
            </a:r>
            <a:r>
              <a:rPr lang="en-US" sz="2800" b="1" dirty="0">
                <a:solidFill>
                  <a:srgbClr val="0417C8"/>
                </a:solidFill>
                <a:latin typeface="Times New Roman" pitchFamily="18" charset="0"/>
                <a:cs typeface="Times New Roman" pitchFamily="18" charset="0"/>
              </a:rPr>
              <a:t> </a:t>
            </a:r>
            <a:r>
              <a:rPr lang="en-US" sz="2800" b="1" dirty="0" err="1" smtClean="0">
                <a:solidFill>
                  <a:srgbClr val="0417C8"/>
                </a:solidFill>
                <a:latin typeface="Times New Roman" pitchFamily="18" charset="0"/>
                <a:cs typeface="Times New Roman" pitchFamily="18" charset="0"/>
              </a:rPr>
              <a:t>bên</a:t>
            </a:r>
            <a:r>
              <a:rPr lang="en-US" sz="2800" b="1" dirty="0">
                <a:solidFill>
                  <a:srgbClr val="0417C8"/>
                </a:solidFill>
                <a:latin typeface="Times New Roman" pitchFamily="18" charset="0"/>
                <a:cs typeface="Times New Roman" pitchFamily="18" charset="0"/>
              </a:rPr>
              <a:t>.</a:t>
            </a:r>
          </a:p>
        </p:txBody>
      </p:sp>
    </p:spTree>
    <p:extLst>
      <p:ext uri="{BB962C8B-B14F-4D97-AF65-F5344CB8AC3E}">
        <p14:creationId xmlns:p14="http://schemas.microsoft.com/office/powerpoint/2010/main" val="106663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ãy chỉ ra những lời nói việc làm thể hiện bảo vệ lẽ phải trong những bức tranh trê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399" y="846118"/>
            <a:ext cx="5972175"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228600"/>
            <a:ext cx="6404317" cy="523220"/>
          </a:xfrm>
          <a:prstGeom prst="rect">
            <a:avLst/>
          </a:prstGeom>
        </p:spPr>
        <p:txBody>
          <a:bodyPr wrap="none">
            <a:spAutoFit/>
          </a:bodyPr>
          <a:lstStyle/>
          <a:p>
            <a:pPr lvl="0" fontAlgn="base">
              <a:spcBef>
                <a:spcPct val="0"/>
              </a:spcBef>
              <a:spcAft>
                <a:spcPct val="0"/>
              </a:spcAft>
            </a:pPr>
            <a:r>
              <a:rPr lang="en-US" sz="2800" b="1" dirty="0">
                <a:solidFill>
                  <a:srgbClr val="C00000"/>
                </a:solidFill>
                <a:latin typeface="Times New Roman" pitchFamily="18" charset="0"/>
                <a:cs typeface="Times New Roman" pitchFamily="18" charset="0"/>
              </a:rPr>
              <a:t>2.  </a:t>
            </a:r>
            <a:r>
              <a:rPr lang="en-US" sz="2800" b="1" dirty="0" err="1">
                <a:solidFill>
                  <a:srgbClr val="C00000"/>
                </a:solidFill>
                <a:latin typeface="Times New Roman" pitchFamily="18" charset="0"/>
                <a:cs typeface="Times New Roman" pitchFamily="18" charset="0"/>
              </a:rPr>
              <a:t>Những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việc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cần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làm</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để</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bảo</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vệ</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lẽ</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phải</a:t>
            </a:r>
            <a:r>
              <a:rPr lang="en-US" sz="2800" b="1" dirty="0">
                <a:solidFill>
                  <a:srgbClr val="C00000"/>
                </a:solidFill>
                <a:latin typeface="Times New Roman" pitchFamily="18" charset="0"/>
                <a:cs typeface="Times New Roman" pitchFamily="18" charset="0"/>
              </a:rPr>
              <a:t>.</a:t>
            </a:r>
          </a:p>
        </p:txBody>
      </p:sp>
      <p:sp>
        <p:nvSpPr>
          <p:cNvPr id="5" name="Rectangle 4"/>
          <p:cNvSpPr/>
          <p:nvPr/>
        </p:nvSpPr>
        <p:spPr>
          <a:xfrm>
            <a:off x="2438400" y="4038600"/>
            <a:ext cx="6705600" cy="3970318"/>
          </a:xfrm>
          <a:prstGeom prst="rect">
            <a:avLst/>
          </a:prstGeom>
          <a:solidFill>
            <a:schemeClr val="bg1"/>
          </a:solidFill>
        </p:spPr>
        <p:txBody>
          <a:bodyPr wrap="square">
            <a:spAutoFit/>
          </a:bodyPr>
          <a:lstStyle/>
          <a:p>
            <a:endParaRPr lang="en-US" sz="2800" b="1" dirty="0" smtClean="0">
              <a:solidFill>
                <a:srgbClr val="0417C8"/>
              </a:solidFill>
              <a:latin typeface="Times New Roman" pitchFamily="18" charset="0"/>
              <a:cs typeface="Times New Roman" pitchFamily="18" charset="0"/>
            </a:endParaRPr>
          </a:p>
          <a:p>
            <a:endParaRPr lang="en-US" sz="2800" b="1" dirty="0">
              <a:solidFill>
                <a:srgbClr val="0417C8"/>
              </a:solidFill>
              <a:latin typeface="Times New Roman" pitchFamily="18" charset="0"/>
              <a:cs typeface="Times New Roman" pitchFamily="18" charset="0"/>
            </a:endParaRPr>
          </a:p>
          <a:p>
            <a:endParaRPr lang="en-US" sz="2800" b="1" dirty="0" smtClean="0">
              <a:solidFill>
                <a:srgbClr val="0417C8"/>
              </a:solidFill>
              <a:latin typeface="Times New Roman" pitchFamily="18" charset="0"/>
              <a:cs typeface="Times New Roman" pitchFamily="18" charset="0"/>
            </a:endParaRPr>
          </a:p>
          <a:p>
            <a:endParaRPr lang="en-US" sz="2800" b="1" dirty="0">
              <a:solidFill>
                <a:srgbClr val="0417C8"/>
              </a:solidFill>
              <a:latin typeface="Times New Roman" pitchFamily="18" charset="0"/>
              <a:cs typeface="Times New Roman" pitchFamily="18" charset="0"/>
            </a:endParaRPr>
          </a:p>
          <a:p>
            <a:endParaRPr lang="en-US" sz="2800" b="1" dirty="0" smtClean="0">
              <a:solidFill>
                <a:srgbClr val="0417C8"/>
              </a:solidFill>
              <a:latin typeface="Times New Roman" pitchFamily="18" charset="0"/>
              <a:cs typeface="Times New Roman" pitchFamily="18" charset="0"/>
            </a:endParaRPr>
          </a:p>
          <a:p>
            <a:endParaRPr lang="en-US" sz="2800" b="1" dirty="0">
              <a:solidFill>
                <a:srgbClr val="0417C8"/>
              </a:solidFill>
              <a:latin typeface="Times New Roman" pitchFamily="18" charset="0"/>
              <a:cs typeface="Times New Roman" pitchFamily="18" charset="0"/>
            </a:endParaRPr>
          </a:p>
          <a:p>
            <a:endParaRPr lang="en-US" sz="2800" b="1" dirty="0" smtClean="0">
              <a:solidFill>
                <a:srgbClr val="0417C8"/>
              </a:solidFill>
              <a:latin typeface="Times New Roman" pitchFamily="18" charset="0"/>
              <a:cs typeface="Times New Roman" pitchFamily="18" charset="0"/>
            </a:endParaRPr>
          </a:p>
          <a:p>
            <a:endParaRPr lang="en-US" sz="2800" b="1" dirty="0">
              <a:solidFill>
                <a:srgbClr val="0417C8"/>
              </a:solidFill>
              <a:latin typeface="Times New Roman" pitchFamily="18" charset="0"/>
              <a:cs typeface="Times New Roman" pitchFamily="18" charset="0"/>
            </a:endParaRPr>
          </a:p>
          <a:p>
            <a:endParaRPr lang="en-US" sz="2800" b="1" dirty="0">
              <a:solidFill>
                <a:srgbClr val="0417C8"/>
              </a:solidFill>
              <a:latin typeface="Times New Roman" pitchFamily="18" charset="0"/>
              <a:cs typeface="Times New Roman" pitchFamily="18" charset="0"/>
            </a:endParaRPr>
          </a:p>
        </p:txBody>
      </p:sp>
      <p:sp>
        <p:nvSpPr>
          <p:cNvPr id="3" name="Rounded Rectangular Callout 2"/>
          <p:cNvSpPr/>
          <p:nvPr/>
        </p:nvSpPr>
        <p:spPr>
          <a:xfrm>
            <a:off x="-9525" y="1143000"/>
            <a:ext cx="2981325" cy="2895600"/>
          </a:xfrm>
          <a:prstGeom prst="wedgeRoundRectCallout">
            <a:avLst>
              <a:gd name="adj1" fmla="val 74503"/>
              <a:gd name="adj2" fmla="val 14802"/>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9550" y="1299925"/>
            <a:ext cx="2762250" cy="2677656"/>
          </a:xfrm>
          <a:prstGeom prst="rect">
            <a:avLst/>
          </a:prstGeom>
        </p:spPr>
        <p:txBody>
          <a:bodyPr wrap="square">
            <a:spAutoFit/>
          </a:bodyPr>
          <a:lstStyle/>
          <a:p>
            <a:r>
              <a:rPr lang="en-US" sz="2800" b="1" dirty="0" err="1">
                <a:solidFill>
                  <a:srgbClr val="0417C8"/>
                </a:solidFill>
                <a:latin typeface="Times New Roman" pitchFamily="18" charset="0"/>
                <a:cs typeface="Times New Roman" pitchFamily="18" charset="0"/>
              </a:rPr>
              <a:t>Hãy</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chỉ</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ra</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những</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lời</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nói</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việc</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làm</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thể</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hiện</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bảo</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vệ</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lẽ</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phải</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trong</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những</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bức</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tranh</a:t>
            </a:r>
            <a:r>
              <a:rPr lang="en-US" sz="2800" b="1" dirty="0">
                <a:solidFill>
                  <a:srgbClr val="0417C8"/>
                </a:solidFill>
                <a:latin typeface="Times New Roman" pitchFamily="18" charset="0"/>
                <a:cs typeface="Times New Roman" pitchFamily="18" charset="0"/>
              </a:rPr>
              <a:t> </a:t>
            </a:r>
            <a:r>
              <a:rPr lang="en-US" sz="2800" b="1" dirty="0" err="1" smtClean="0">
                <a:solidFill>
                  <a:srgbClr val="0417C8"/>
                </a:solidFill>
                <a:latin typeface="Times New Roman" pitchFamily="18" charset="0"/>
                <a:cs typeface="Times New Roman" pitchFamily="18" charset="0"/>
              </a:rPr>
              <a:t>bên</a:t>
            </a:r>
            <a:r>
              <a:rPr lang="en-US" sz="2800" b="1" dirty="0">
                <a:solidFill>
                  <a:srgbClr val="0417C8"/>
                </a:solidFill>
                <a:latin typeface="Times New Roman" pitchFamily="18" charset="0"/>
                <a:cs typeface="Times New Roman" pitchFamily="18" charset="0"/>
              </a:rPr>
              <a:t>.</a:t>
            </a:r>
          </a:p>
        </p:txBody>
      </p:sp>
      <p:sp>
        <p:nvSpPr>
          <p:cNvPr id="7" name="Rectangle 6"/>
          <p:cNvSpPr/>
          <p:nvPr/>
        </p:nvSpPr>
        <p:spPr>
          <a:xfrm>
            <a:off x="685800" y="4572000"/>
            <a:ext cx="8305800" cy="1569660"/>
          </a:xfrm>
          <a:prstGeom prst="rect">
            <a:avLst/>
          </a:prstGeom>
        </p:spPr>
        <p:txBody>
          <a:bodyPr wrap="square">
            <a:spAutoFit/>
          </a:bodyPr>
          <a:lstStyle/>
          <a:p>
            <a:r>
              <a:rPr lang="vi-VN" sz="3200" dirty="0">
                <a:latin typeface="Times New Roman" pitchFamily="18" charset="0"/>
                <a:cs typeface="Times New Roman" pitchFamily="18" charset="0"/>
              </a:rPr>
              <a:t>Bạn học sinh nam đã đến trụ sở công an để: trình báo, tố cáo, cung cấp bằng chứng về sự việc một chiếc xe gây tai nạn rồi bỏ chạy.</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69554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9525" y="1143000"/>
            <a:ext cx="2905125" cy="2895600"/>
          </a:xfrm>
          <a:prstGeom prst="wedgeRoundRectCallout">
            <a:avLst>
              <a:gd name="adj1" fmla="val 64339"/>
              <a:gd name="adj2" fmla="val 11841"/>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083" y="-3091190"/>
            <a:ext cx="5972175"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 y="227945"/>
            <a:ext cx="9107658" cy="523220"/>
          </a:xfrm>
          <a:prstGeom prst="rect">
            <a:avLst/>
          </a:prstGeom>
          <a:solidFill>
            <a:schemeClr val="bg1"/>
          </a:solidFill>
        </p:spPr>
        <p:txBody>
          <a:bodyPr wrap="square">
            <a:spAutoFit/>
          </a:bodyPr>
          <a:lstStyle/>
          <a:p>
            <a:pPr lvl="0" fontAlgn="base">
              <a:spcBef>
                <a:spcPct val="0"/>
              </a:spcBef>
              <a:spcAft>
                <a:spcPct val="0"/>
              </a:spcAft>
            </a:pPr>
            <a:r>
              <a:rPr lang="en-US" sz="2800" b="1" dirty="0">
                <a:solidFill>
                  <a:srgbClr val="C00000"/>
                </a:solidFill>
                <a:latin typeface="Times New Roman" pitchFamily="18" charset="0"/>
                <a:cs typeface="Times New Roman" pitchFamily="18" charset="0"/>
              </a:rPr>
              <a:t>2.  </a:t>
            </a:r>
            <a:r>
              <a:rPr lang="en-US" sz="2800" b="1" dirty="0" err="1">
                <a:solidFill>
                  <a:srgbClr val="C00000"/>
                </a:solidFill>
                <a:latin typeface="Times New Roman" pitchFamily="18" charset="0"/>
                <a:cs typeface="Times New Roman" pitchFamily="18" charset="0"/>
              </a:rPr>
              <a:t>Những</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việc</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cần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làm</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để</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bảo</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vệ</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lẽ</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phải</a:t>
            </a:r>
            <a:r>
              <a:rPr lang="en-US" sz="2800" b="1" dirty="0">
                <a:solidFill>
                  <a:srgbClr val="C00000"/>
                </a:solidFill>
                <a:latin typeface="Times New Roman" pitchFamily="18" charset="0"/>
                <a:cs typeface="Times New Roman" pitchFamily="18" charset="0"/>
              </a:rPr>
              <a:t>.</a:t>
            </a:r>
          </a:p>
        </p:txBody>
      </p:sp>
      <p:sp>
        <p:nvSpPr>
          <p:cNvPr id="7" name="Rectangle 6"/>
          <p:cNvSpPr/>
          <p:nvPr/>
        </p:nvSpPr>
        <p:spPr>
          <a:xfrm>
            <a:off x="2590800" y="-3742373"/>
            <a:ext cx="6705600" cy="3970318"/>
          </a:xfrm>
          <a:prstGeom prst="rect">
            <a:avLst/>
          </a:prstGeom>
          <a:solidFill>
            <a:schemeClr val="bg1"/>
          </a:solidFill>
        </p:spPr>
        <p:txBody>
          <a:bodyPr wrap="square">
            <a:spAutoFit/>
          </a:bodyPr>
          <a:lstStyle/>
          <a:p>
            <a:endParaRPr lang="en-US" sz="2800" b="1" dirty="0" smtClean="0">
              <a:solidFill>
                <a:srgbClr val="0417C8"/>
              </a:solidFill>
              <a:latin typeface="Times New Roman" pitchFamily="18" charset="0"/>
              <a:cs typeface="Times New Roman" pitchFamily="18" charset="0"/>
            </a:endParaRPr>
          </a:p>
          <a:p>
            <a:endParaRPr lang="en-US" sz="2800" b="1" dirty="0">
              <a:solidFill>
                <a:srgbClr val="0417C8"/>
              </a:solidFill>
              <a:latin typeface="Times New Roman" pitchFamily="18" charset="0"/>
              <a:cs typeface="Times New Roman" pitchFamily="18" charset="0"/>
            </a:endParaRPr>
          </a:p>
          <a:p>
            <a:endParaRPr lang="en-US" sz="2800" b="1" dirty="0" smtClean="0">
              <a:solidFill>
                <a:srgbClr val="0417C8"/>
              </a:solidFill>
              <a:latin typeface="Times New Roman" pitchFamily="18" charset="0"/>
              <a:cs typeface="Times New Roman" pitchFamily="18" charset="0"/>
            </a:endParaRPr>
          </a:p>
          <a:p>
            <a:endParaRPr lang="en-US" sz="2800" b="1" dirty="0">
              <a:solidFill>
                <a:srgbClr val="0417C8"/>
              </a:solidFill>
              <a:latin typeface="Times New Roman" pitchFamily="18" charset="0"/>
              <a:cs typeface="Times New Roman" pitchFamily="18" charset="0"/>
            </a:endParaRPr>
          </a:p>
          <a:p>
            <a:endParaRPr lang="en-US" sz="2800" b="1" dirty="0" smtClean="0">
              <a:solidFill>
                <a:srgbClr val="0417C8"/>
              </a:solidFill>
              <a:latin typeface="Times New Roman" pitchFamily="18" charset="0"/>
              <a:cs typeface="Times New Roman" pitchFamily="18" charset="0"/>
            </a:endParaRPr>
          </a:p>
          <a:p>
            <a:endParaRPr lang="en-US" sz="2800" b="1" dirty="0">
              <a:solidFill>
                <a:srgbClr val="0417C8"/>
              </a:solidFill>
              <a:latin typeface="Times New Roman" pitchFamily="18" charset="0"/>
              <a:cs typeface="Times New Roman" pitchFamily="18" charset="0"/>
            </a:endParaRPr>
          </a:p>
          <a:p>
            <a:endParaRPr lang="en-US" sz="2800" b="1" dirty="0" smtClean="0">
              <a:solidFill>
                <a:srgbClr val="0417C8"/>
              </a:solidFill>
              <a:latin typeface="Times New Roman" pitchFamily="18" charset="0"/>
              <a:cs typeface="Times New Roman" pitchFamily="18" charset="0"/>
            </a:endParaRPr>
          </a:p>
          <a:p>
            <a:endParaRPr lang="en-US" sz="2800" b="1" dirty="0">
              <a:solidFill>
                <a:srgbClr val="0417C8"/>
              </a:solidFill>
              <a:latin typeface="Times New Roman" pitchFamily="18" charset="0"/>
              <a:cs typeface="Times New Roman" pitchFamily="18" charset="0"/>
            </a:endParaRPr>
          </a:p>
          <a:p>
            <a:endParaRPr lang="en-US" sz="2800" b="1" dirty="0">
              <a:solidFill>
                <a:srgbClr val="0417C8"/>
              </a:solidFill>
              <a:latin typeface="Times New Roman" pitchFamily="18" charset="0"/>
              <a:cs typeface="Times New Roman" pitchFamily="18" charset="0"/>
            </a:endParaRPr>
          </a:p>
        </p:txBody>
      </p:sp>
      <p:sp>
        <p:nvSpPr>
          <p:cNvPr id="8" name="Rectangle 7"/>
          <p:cNvSpPr/>
          <p:nvPr/>
        </p:nvSpPr>
        <p:spPr>
          <a:xfrm>
            <a:off x="209550" y="1299925"/>
            <a:ext cx="2762250" cy="2677656"/>
          </a:xfrm>
          <a:prstGeom prst="rect">
            <a:avLst/>
          </a:prstGeom>
        </p:spPr>
        <p:txBody>
          <a:bodyPr wrap="square">
            <a:spAutoFit/>
          </a:bodyPr>
          <a:lstStyle/>
          <a:p>
            <a:r>
              <a:rPr lang="en-US" sz="2800" b="1" dirty="0" err="1">
                <a:solidFill>
                  <a:srgbClr val="0417C8"/>
                </a:solidFill>
                <a:latin typeface="Times New Roman" pitchFamily="18" charset="0"/>
                <a:cs typeface="Times New Roman" pitchFamily="18" charset="0"/>
              </a:rPr>
              <a:t>Hãy</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chỉ</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ra</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những</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lời</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nói</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việc</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làm</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thể</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hiện</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bảo</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vệ</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lẽ</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phải</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trong</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những</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bức</a:t>
            </a:r>
            <a:r>
              <a:rPr lang="en-US" sz="2800" b="1" dirty="0">
                <a:solidFill>
                  <a:srgbClr val="0417C8"/>
                </a:solidFill>
                <a:latin typeface="Times New Roman" pitchFamily="18" charset="0"/>
                <a:cs typeface="Times New Roman" pitchFamily="18" charset="0"/>
              </a:rPr>
              <a:t> </a:t>
            </a:r>
            <a:r>
              <a:rPr lang="en-US" sz="2800" b="1" dirty="0" err="1">
                <a:solidFill>
                  <a:srgbClr val="0417C8"/>
                </a:solidFill>
                <a:latin typeface="Times New Roman" pitchFamily="18" charset="0"/>
                <a:cs typeface="Times New Roman" pitchFamily="18" charset="0"/>
              </a:rPr>
              <a:t>tranh</a:t>
            </a:r>
            <a:r>
              <a:rPr lang="en-US" sz="2800" b="1" dirty="0">
                <a:solidFill>
                  <a:srgbClr val="0417C8"/>
                </a:solidFill>
                <a:latin typeface="Times New Roman" pitchFamily="18" charset="0"/>
                <a:cs typeface="Times New Roman" pitchFamily="18" charset="0"/>
              </a:rPr>
              <a:t> </a:t>
            </a:r>
            <a:r>
              <a:rPr lang="en-US" sz="2800" b="1" dirty="0" err="1" smtClean="0">
                <a:solidFill>
                  <a:srgbClr val="0417C8"/>
                </a:solidFill>
                <a:latin typeface="Times New Roman" pitchFamily="18" charset="0"/>
                <a:cs typeface="Times New Roman" pitchFamily="18" charset="0"/>
              </a:rPr>
              <a:t>bên</a:t>
            </a:r>
            <a:r>
              <a:rPr lang="en-US" sz="2800" b="1" dirty="0">
                <a:solidFill>
                  <a:srgbClr val="0417C8"/>
                </a:solidFill>
                <a:latin typeface="Times New Roman" pitchFamily="18" charset="0"/>
                <a:cs typeface="Times New Roman" pitchFamily="18" charset="0"/>
              </a:rPr>
              <a:t>.</a:t>
            </a:r>
          </a:p>
        </p:txBody>
      </p:sp>
      <p:sp>
        <p:nvSpPr>
          <p:cNvPr id="4" name="Rectangle 3"/>
          <p:cNvSpPr/>
          <p:nvPr/>
        </p:nvSpPr>
        <p:spPr>
          <a:xfrm>
            <a:off x="228600" y="4419600"/>
            <a:ext cx="8686800" cy="2062103"/>
          </a:xfrm>
          <a:prstGeom prst="rect">
            <a:avLst/>
          </a:prstGeom>
        </p:spPr>
        <p:txBody>
          <a:bodyPr wrap="square">
            <a:spAutoFit/>
          </a:bodyPr>
          <a:lstStyle/>
          <a:p>
            <a:r>
              <a:rPr lang="vi-VN" sz="3200" dirty="0">
                <a:latin typeface="Times New Roman" pitchFamily="18" charset="0"/>
                <a:cs typeface="Times New Roman" pitchFamily="18" charset="0"/>
              </a:rPr>
              <a:t>Khi con trai phạm sai lầm và phải chấp nhận hình phạt của pháp luật, người đàn ông đã kiên quyết để con trai thi hành án, không sử dụng tiền bạc hay các mối quan hệ để “lo lót”, “chạy án” cho con.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82267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467600" cy="3416320"/>
          </a:xfrm>
          <a:prstGeom prst="rect">
            <a:avLst/>
          </a:prstGeom>
          <a:solidFill>
            <a:schemeClr val="bg2"/>
          </a:solidFill>
          <a:ln>
            <a:solidFill>
              <a:srgbClr val="FF0000"/>
            </a:solidFill>
          </a:ln>
        </p:spPr>
        <p:txBody>
          <a:bodyPr wrap="square">
            <a:spAutoFit/>
          </a:bodyPr>
          <a:lstStyle/>
          <a:p>
            <a:r>
              <a:rPr lang="en-US" sz="3600" i="1"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phù</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hợp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tuổi</a:t>
            </a:r>
            <a:r>
              <a:rPr lang="en-US" sz="3600" dirty="0">
                <a:latin typeface="Times New Roman" pitchFamily="18" charset="0"/>
                <a:cs typeface="Times New Roman" pitchFamily="18" charset="0"/>
              </a:rPr>
              <a:t>.</a:t>
            </a:r>
          </a:p>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Khích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bè</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r>
              <a:rPr lang="en-US" sz="3600" dirty="0">
                <a:latin typeface="Times New Roman" pitchFamily="18" charset="0"/>
                <a:cs typeface="Times New Roman" pitchFamily="18" charset="0"/>
              </a:rPr>
              <a:t> vi </a:t>
            </a:r>
            <a:r>
              <a:rPr lang="en-US" sz="3600" dirty="0" err="1">
                <a:latin typeface="Times New Roman" pitchFamily="18" charset="0"/>
                <a:cs typeface="Times New Roman" pitchFamily="18" charset="0"/>
              </a:rPr>
              <a:t>bảo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hành</a:t>
            </a:r>
            <a:r>
              <a:rPr lang="en-US" sz="3600" dirty="0">
                <a:latin typeface="Times New Roman" pitchFamily="18" charset="0"/>
                <a:cs typeface="Times New Roman" pitchFamily="18" charset="0"/>
              </a:rPr>
              <a:t> vi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a:t>
            </a:r>
          </a:p>
        </p:txBody>
      </p:sp>
      <p:sp>
        <p:nvSpPr>
          <p:cNvPr id="3" name="Rectangle 2"/>
          <p:cNvSpPr/>
          <p:nvPr/>
        </p:nvSpPr>
        <p:spPr>
          <a:xfrm>
            <a:off x="228600" y="381000"/>
            <a:ext cx="9107658" cy="584775"/>
          </a:xfrm>
          <a:prstGeom prst="rect">
            <a:avLst/>
          </a:prstGeom>
          <a:solidFill>
            <a:schemeClr val="bg1"/>
          </a:solidFill>
        </p:spPr>
        <p:txBody>
          <a:bodyPr wrap="square">
            <a:spAutoFit/>
          </a:bodyPr>
          <a:lstStyle/>
          <a:p>
            <a:pPr lvl="0" fontAlgn="base">
              <a:spcBef>
                <a:spcPct val="0"/>
              </a:spcBef>
              <a:spcAft>
                <a:spcPct val="0"/>
              </a:spcAft>
            </a:pPr>
            <a:r>
              <a:rPr lang="en-US" sz="3200" b="1" dirty="0">
                <a:solidFill>
                  <a:srgbClr val="C00000"/>
                </a:solidFill>
                <a:latin typeface="Times New Roman" pitchFamily="18" charset="0"/>
                <a:cs typeface="Times New Roman" pitchFamily="18" charset="0"/>
              </a:rPr>
              <a:t>2.  </a:t>
            </a:r>
            <a:r>
              <a:rPr lang="en-US" sz="3200" b="1" dirty="0" err="1">
                <a:solidFill>
                  <a:srgbClr val="C00000"/>
                </a:solidFill>
                <a:latin typeface="Times New Roman" pitchFamily="18" charset="0"/>
                <a:cs typeface="Times New Roman" pitchFamily="18" charset="0"/>
              </a:rPr>
              <a:t>Những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việc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cần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làm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để</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bảo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vệ</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lẽ</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phải</a:t>
            </a:r>
            <a:r>
              <a:rPr lang="en-US" sz="3200" b="1" dirty="0">
                <a:solidFill>
                  <a:srgbClr val="C00000"/>
                </a:solidFill>
                <a:latin typeface="Times New Roman" pitchFamily="18" charset="0"/>
                <a:cs typeface="Times New Roman" pitchFamily="18" charset="0"/>
              </a:rPr>
              <a:t>.</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5546725"/>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957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602"/>
            <a:ext cx="8458200" cy="1323439"/>
          </a:xfrm>
          <a:prstGeom prst="rect">
            <a:avLst/>
          </a:prstGeom>
          <a:noFill/>
        </p:spPr>
        <p:txBody>
          <a:bodyPr wrap="square" lIns="91440" tIns="45720" rIns="91440" bIns="45720">
            <a:spAutoFit/>
          </a:bodyPr>
          <a:lstStyle/>
          <a:p>
            <a:pPr algn="ctr"/>
            <a:r>
              <a:rPr lang="en-US" sz="4800" b="1" dirty="0" smtClean="0">
                <a:ln w="10541" cmpd="sng">
                  <a:solidFill>
                    <a:srgbClr val="7D7D7D">
                      <a:tint val="100000"/>
                      <a:shade val="100000"/>
                      <a:satMod val="110000"/>
                    </a:srgbClr>
                  </a:solidFill>
                  <a:prstDash val="solid"/>
                </a:ln>
                <a:solidFill>
                  <a:srgbClr val="FF0000"/>
                </a:solidFill>
              </a:rPr>
              <a:t>LUYỆN TẬP</a:t>
            </a:r>
          </a:p>
          <a:p>
            <a:pPr algn="ctr"/>
            <a:endParaRPr lang="en-US" sz="3200" b="1" cap="none" spc="0" dirty="0" smtClean="0">
              <a:ln w="10541" cmpd="sng">
                <a:solidFill>
                  <a:srgbClr val="7D7D7D">
                    <a:tint val="100000"/>
                    <a:shade val="100000"/>
                    <a:satMod val="110000"/>
                  </a:srgbClr>
                </a:solidFill>
                <a:prstDash val="solid"/>
              </a:ln>
              <a:solidFill>
                <a:srgbClr val="FF0000"/>
              </a:solidFill>
              <a:effectLst/>
            </a:endParaRPr>
          </a:p>
        </p:txBody>
      </p:sp>
      <p:sp>
        <p:nvSpPr>
          <p:cNvPr id="4" name="Rectangle 3"/>
          <p:cNvSpPr/>
          <p:nvPr/>
        </p:nvSpPr>
        <p:spPr>
          <a:xfrm>
            <a:off x="57457" y="838200"/>
            <a:ext cx="9010343" cy="4401205"/>
          </a:xfrm>
          <a:prstGeom prst="rect">
            <a:avLst/>
          </a:prstGeom>
        </p:spPr>
        <p:txBody>
          <a:bodyPr wrap="square">
            <a:spAutoFit/>
          </a:bodyPr>
          <a:lstStyle/>
          <a:p>
            <a:r>
              <a:rPr lang="vi-VN" sz="2800" b="1" dirty="0">
                <a:solidFill>
                  <a:srgbClr val="00B050"/>
                </a:solidFill>
                <a:latin typeface="Times New Roman" pitchFamily="18" charset="0"/>
                <a:cs typeface="Times New Roman" pitchFamily="18" charset="0"/>
              </a:rPr>
              <a:t>Em đồng tình hay không đồng tình với ý kiến nào dưới đây? Vì sao?</a:t>
            </a:r>
          </a:p>
          <a:p>
            <a:r>
              <a:rPr lang="vi-VN" sz="2800" dirty="0">
                <a:solidFill>
                  <a:srgbClr val="0417C8"/>
                </a:solidFill>
                <a:latin typeface="Times New Roman" pitchFamily="18" charset="0"/>
                <a:cs typeface="Times New Roman" pitchFamily="18" charset="0"/>
              </a:rPr>
              <a:t>a) Để bảo vệ lẽ phải cần tôn trọng sự thật</a:t>
            </a:r>
            <a:r>
              <a:rPr lang="vi-VN" sz="2800" dirty="0" smtClean="0">
                <a:solidFill>
                  <a:srgbClr val="0417C8"/>
                </a:solidFill>
                <a:latin typeface="Times New Roman" pitchFamily="18" charset="0"/>
                <a:cs typeface="Times New Roman" pitchFamily="18" charset="0"/>
              </a:rPr>
              <a:t>.</a:t>
            </a:r>
            <a:endParaRPr lang="vi-VN" sz="2800" dirty="0">
              <a:solidFill>
                <a:srgbClr val="0417C8"/>
              </a:solidFill>
              <a:latin typeface="Times New Roman" pitchFamily="18" charset="0"/>
              <a:cs typeface="Times New Roman" pitchFamily="18" charset="0"/>
            </a:endParaRPr>
          </a:p>
          <a:p>
            <a:endParaRPr lang="en-US" sz="2800" dirty="0" smtClean="0">
              <a:solidFill>
                <a:srgbClr val="0417C8"/>
              </a:solidFill>
              <a:latin typeface="Times New Roman" pitchFamily="18" charset="0"/>
              <a:cs typeface="Times New Roman" pitchFamily="18" charset="0"/>
            </a:endParaRPr>
          </a:p>
          <a:p>
            <a:endParaRPr lang="en-US" sz="2800" dirty="0" smtClean="0">
              <a:solidFill>
                <a:srgbClr val="0417C8"/>
              </a:solidFill>
              <a:latin typeface="Times New Roman" pitchFamily="18" charset="0"/>
              <a:cs typeface="Times New Roman" pitchFamily="18" charset="0"/>
            </a:endParaRPr>
          </a:p>
          <a:p>
            <a:endParaRPr lang="en-US" sz="2800" dirty="0" smtClean="0">
              <a:solidFill>
                <a:srgbClr val="0417C8"/>
              </a:solidFill>
              <a:latin typeface="Times New Roman" pitchFamily="18" charset="0"/>
              <a:cs typeface="Times New Roman" pitchFamily="18" charset="0"/>
            </a:endParaRPr>
          </a:p>
          <a:p>
            <a:endParaRPr lang="en-US" sz="2800" dirty="0" smtClean="0">
              <a:solidFill>
                <a:srgbClr val="0417C8"/>
              </a:solidFill>
              <a:latin typeface="Times New Roman" pitchFamily="18" charset="0"/>
              <a:cs typeface="Times New Roman" pitchFamily="18" charset="0"/>
            </a:endParaRPr>
          </a:p>
          <a:p>
            <a:r>
              <a:rPr lang="vi-VN" sz="2800" dirty="0" smtClean="0">
                <a:solidFill>
                  <a:srgbClr val="0417C8"/>
                </a:solidFill>
                <a:latin typeface="Times New Roman" pitchFamily="18" charset="0"/>
                <a:cs typeface="Times New Roman" pitchFamily="18" charset="0"/>
              </a:rPr>
              <a:t>b</a:t>
            </a:r>
            <a:r>
              <a:rPr lang="vi-VN" sz="2800" dirty="0">
                <a:solidFill>
                  <a:srgbClr val="0417C8"/>
                </a:solidFill>
                <a:latin typeface="Times New Roman" pitchFamily="18" charset="0"/>
                <a:cs typeface="Times New Roman" pitchFamily="18" charset="0"/>
              </a:rPr>
              <a:t>) Cần kiên quyết bảo vệ những gì phù hợp với lợi ích của cộng đồng.</a:t>
            </a:r>
          </a:p>
          <a:p>
            <a:endParaRPr lang="vi-VN" sz="2800" dirty="0">
              <a:solidFill>
                <a:srgbClr val="0417C8"/>
              </a:solidFill>
              <a:latin typeface="Times New Roman" pitchFamily="18" charset="0"/>
              <a:cs typeface="Times New Roman" pitchFamily="18" charset="0"/>
            </a:endParaRPr>
          </a:p>
        </p:txBody>
      </p:sp>
      <p:sp>
        <p:nvSpPr>
          <p:cNvPr id="5" name="5-Point Star 4"/>
          <p:cNvSpPr>
            <a:spLocks/>
          </p:cNvSpPr>
          <p:nvPr/>
        </p:nvSpPr>
        <p:spPr>
          <a:xfrm>
            <a:off x="209857" y="6324600"/>
            <a:ext cx="501035" cy="314325"/>
          </a:xfrm>
          <a:prstGeom prst="star5">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pPr>
              <a:defRPr/>
            </a:pPr>
            <a:endParaRPr lang="en-US"/>
          </a:p>
        </p:txBody>
      </p:sp>
      <p:sp>
        <p:nvSpPr>
          <p:cNvPr id="6" name="5-Point Star 5"/>
          <p:cNvSpPr>
            <a:spLocks/>
          </p:cNvSpPr>
          <p:nvPr/>
        </p:nvSpPr>
        <p:spPr>
          <a:xfrm>
            <a:off x="8398835" y="234677"/>
            <a:ext cx="280194" cy="461909"/>
          </a:xfrm>
          <a:prstGeom prst="star5">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pPr>
              <a:defRPr/>
            </a:pPr>
            <a:endParaRPr lang="en-US"/>
          </a:p>
        </p:txBody>
      </p:sp>
      <p:sp>
        <p:nvSpPr>
          <p:cNvPr id="7" name="5-Point Star 6"/>
          <p:cNvSpPr>
            <a:spLocks/>
          </p:cNvSpPr>
          <p:nvPr/>
        </p:nvSpPr>
        <p:spPr>
          <a:xfrm>
            <a:off x="57457" y="84514"/>
            <a:ext cx="501035" cy="314325"/>
          </a:xfrm>
          <a:prstGeom prst="star5">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pPr>
              <a:defRPr/>
            </a:pPr>
            <a:endParaRPr lang="en-US"/>
          </a:p>
        </p:txBody>
      </p:sp>
      <p:sp>
        <p:nvSpPr>
          <p:cNvPr id="8" name="5-Point Star 7"/>
          <p:cNvSpPr>
            <a:spLocks/>
          </p:cNvSpPr>
          <p:nvPr/>
        </p:nvSpPr>
        <p:spPr>
          <a:xfrm>
            <a:off x="8657764" y="6250807"/>
            <a:ext cx="280194" cy="461909"/>
          </a:xfrm>
          <a:prstGeom prst="star5">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pPr>
              <a:defRPr/>
            </a:pPr>
            <a:endParaRPr lang="en-US"/>
          </a:p>
        </p:txBody>
      </p:sp>
      <p:sp>
        <p:nvSpPr>
          <p:cNvPr id="10" name="Rectangle 9"/>
          <p:cNvSpPr/>
          <p:nvPr/>
        </p:nvSpPr>
        <p:spPr>
          <a:xfrm>
            <a:off x="156214" y="4876800"/>
            <a:ext cx="8835386" cy="1200329"/>
          </a:xfrm>
          <a:prstGeom prst="rect">
            <a:avLst/>
          </a:prstGeom>
        </p:spPr>
        <p:txBody>
          <a:bodyPr wrap="square">
            <a:spAutoFit/>
          </a:bodyPr>
          <a:lstStyle/>
          <a:p>
            <a:r>
              <a:rPr lang="vi-VN" sz="2400" b="1" dirty="0">
                <a:solidFill>
                  <a:srgbClr val="C00000"/>
                </a:solidFill>
              </a:rPr>
              <a:t>Đồng tình</a:t>
            </a:r>
            <a:r>
              <a:rPr lang="vi-VN" sz="2400" b="1" dirty="0"/>
              <a:t>. </a:t>
            </a:r>
            <a:r>
              <a:rPr lang="vi-VN" sz="2400" dirty="0"/>
              <a:t>Vì: lẽ phải là những điều đúng đắn, phù hợp với đạo lí và lợi ích chung của xã hội; do đó, chúng ta cần kiên quyết tôn trọng và bảo vệ lẽ phải.</a:t>
            </a:r>
            <a:endParaRPr lang="en-US" sz="2400" dirty="0"/>
          </a:p>
        </p:txBody>
      </p:sp>
      <p:sp>
        <p:nvSpPr>
          <p:cNvPr id="11" name="Rectangle 10"/>
          <p:cNvSpPr/>
          <p:nvPr/>
        </p:nvSpPr>
        <p:spPr>
          <a:xfrm>
            <a:off x="219382" y="2300138"/>
            <a:ext cx="8718576" cy="1569660"/>
          </a:xfrm>
          <a:prstGeom prst="rect">
            <a:avLst/>
          </a:prstGeom>
        </p:spPr>
        <p:txBody>
          <a:bodyPr wrap="square">
            <a:spAutoFit/>
          </a:bodyPr>
          <a:lstStyle/>
          <a:p>
            <a:r>
              <a:rPr lang="vi-VN" sz="2400" b="1" dirty="0">
                <a:solidFill>
                  <a:srgbClr val="C00000"/>
                </a:solidFill>
              </a:rPr>
              <a:t>Đồng tình</a:t>
            </a:r>
            <a:r>
              <a:rPr lang="vi-VN" sz="2400" b="1" dirty="0"/>
              <a:t>. </a:t>
            </a:r>
            <a:r>
              <a:rPr lang="vi-VN" sz="2400" dirty="0"/>
              <a:t>Vì: bảo vệ lẽ phải là công nhận, ủng hộ, tuân theo và bảo vệ những điều đúng đắn; biết điều chỉnh suy nghĩ, hành vi của mình theo lẽ phải; không chấp nhận và không làm những việc sai trái.</a:t>
            </a:r>
            <a:endParaRPr lang="en-US" sz="2400" dirty="0"/>
          </a:p>
        </p:txBody>
      </p:sp>
    </p:spTree>
    <p:extLst>
      <p:ext uri="{BB962C8B-B14F-4D97-AF65-F5344CB8AC3E}">
        <p14:creationId xmlns:p14="http://schemas.microsoft.com/office/powerpoint/2010/main" val="329838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602"/>
            <a:ext cx="8458200" cy="954107"/>
          </a:xfrm>
          <a:prstGeom prst="rect">
            <a:avLst/>
          </a:prstGeom>
          <a:noFill/>
        </p:spPr>
        <p:txBody>
          <a:bodyPr wrap="square" lIns="91440" tIns="45720" rIns="91440" bIns="45720">
            <a:spAutoFit/>
          </a:bodyPr>
          <a:lstStyle/>
          <a:p>
            <a:pPr algn="ctr"/>
            <a:r>
              <a:rPr lang="en-US" sz="3600" b="1" dirty="0" smtClean="0">
                <a:ln w="10541" cmpd="sng">
                  <a:solidFill>
                    <a:srgbClr val="7D7D7D">
                      <a:tint val="100000"/>
                      <a:shade val="100000"/>
                      <a:satMod val="110000"/>
                    </a:srgbClr>
                  </a:solidFill>
                  <a:prstDash val="solid"/>
                </a:ln>
                <a:solidFill>
                  <a:srgbClr val="FF0000"/>
                </a:solidFill>
              </a:rPr>
              <a:t>LUYỆN TẬP</a:t>
            </a:r>
          </a:p>
          <a:p>
            <a:pPr algn="ctr"/>
            <a:endParaRPr lang="en-US" sz="2000" b="1" cap="none" spc="0" dirty="0" smtClean="0">
              <a:ln w="10541" cmpd="sng">
                <a:solidFill>
                  <a:srgbClr val="7D7D7D">
                    <a:tint val="100000"/>
                    <a:shade val="100000"/>
                    <a:satMod val="110000"/>
                  </a:srgbClr>
                </a:solidFill>
                <a:prstDash val="solid"/>
              </a:ln>
              <a:solidFill>
                <a:srgbClr val="FF0000"/>
              </a:solidFill>
              <a:effectLst/>
            </a:endParaRPr>
          </a:p>
        </p:txBody>
      </p:sp>
      <p:sp>
        <p:nvSpPr>
          <p:cNvPr id="4" name="Rectangle 3"/>
          <p:cNvSpPr/>
          <p:nvPr/>
        </p:nvSpPr>
        <p:spPr>
          <a:xfrm>
            <a:off x="57150" y="499655"/>
            <a:ext cx="9144000" cy="4893647"/>
          </a:xfrm>
          <a:prstGeom prst="rect">
            <a:avLst/>
          </a:prstGeom>
        </p:spPr>
        <p:txBody>
          <a:bodyPr wrap="square">
            <a:spAutoFit/>
          </a:bodyPr>
          <a:lstStyle/>
          <a:p>
            <a:r>
              <a:rPr lang="vi-VN" sz="2400" b="1" dirty="0">
                <a:solidFill>
                  <a:srgbClr val="00B050"/>
                </a:solidFill>
                <a:latin typeface="Times New Roman" pitchFamily="18" charset="0"/>
                <a:cs typeface="Times New Roman" pitchFamily="18" charset="0"/>
              </a:rPr>
              <a:t>Em đồng tình hay không đồng tình với ý kiến nào dưới đây? Vì sao?</a:t>
            </a:r>
          </a:p>
          <a:p>
            <a:r>
              <a:rPr lang="vi-VN" sz="2400" dirty="0" smtClean="0">
                <a:solidFill>
                  <a:srgbClr val="0417C8"/>
                </a:solidFill>
                <a:latin typeface="Times New Roman" pitchFamily="18" charset="0"/>
                <a:cs typeface="Times New Roman" pitchFamily="18" charset="0"/>
              </a:rPr>
              <a:t>c</a:t>
            </a:r>
            <a:r>
              <a:rPr lang="vi-VN" sz="2400" dirty="0">
                <a:solidFill>
                  <a:srgbClr val="0417C8"/>
                </a:solidFill>
                <a:latin typeface="Times New Roman" pitchFamily="18" charset="0"/>
                <a:cs typeface="Times New Roman" pitchFamily="18" charset="0"/>
              </a:rPr>
              <a:t>) Người bảo vệ lẽ phải luôn phải chịu thiệt thòi.</a:t>
            </a:r>
          </a:p>
          <a:p>
            <a:endParaRPr lang="en-US" sz="2400" dirty="0" smtClean="0">
              <a:solidFill>
                <a:srgbClr val="0417C8"/>
              </a:solidFill>
              <a:latin typeface="Times New Roman" pitchFamily="18" charset="0"/>
              <a:cs typeface="Times New Roman" pitchFamily="18" charset="0"/>
            </a:endParaRPr>
          </a:p>
          <a:p>
            <a:endParaRPr lang="en-US" sz="2400" dirty="0" smtClean="0">
              <a:solidFill>
                <a:srgbClr val="0417C8"/>
              </a:solidFill>
              <a:latin typeface="Times New Roman" pitchFamily="18" charset="0"/>
              <a:cs typeface="Times New Roman" pitchFamily="18" charset="0"/>
            </a:endParaRPr>
          </a:p>
          <a:p>
            <a:r>
              <a:rPr lang="vi-VN" sz="2400" dirty="0" smtClean="0">
                <a:solidFill>
                  <a:srgbClr val="0417C8"/>
                </a:solidFill>
                <a:latin typeface="Times New Roman" pitchFamily="18" charset="0"/>
                <a:cs typeface="Times New Roman" pitchFamily="18" charset="0"/>
              </a:rPr>
              <a:t>d</a:t>
            </a:r>
            <a:r>
              <a:rPr lang="vi-VN" sz="2400" dirty="0">
                <a:solidFill>
                  <a:srgbClr val="0417C8"/>
                </a:solidFill>
                <a:latin typeface="Times New Roman" pitchFamily="18" charset="0"/>
                <a:cs typeface="Times New Roman" pitchFamily="18" charset="0"/>
              </a:rPr>
              <a:t>) Mỗi người tự bảo vệ lợi ích của mình chính là góp phần vào việc bảo vệ lợi ích của cộng đồng</a:t>
            </a:r>
            <a:r>
              <a:rPr lang="vi-VN" sz="2400" dirty="0" smtClean="0">
                <a:solidFill>
                  <a:srgbClr val="0417C8"/>
                </a:solidFill>
                <a:latin typeface="Times New Roman" pitchFamily="18" charset="0"/>
                <a:cs typeface="Times New Roman" pitchFamily="18" charset="0"/>
              </a:rPr>
              <a:t>.</a:t>
            </a:r>
            <a:endParaRPr lang="en-US" sz="2400" dirty="0" smtClean="0">
              <a:solidFill>
                <a:srgbClr val="0417C8"/>
              </a:solidFill>
              <a:latin typeface="Times New Roman" pitchFamily="18" charset="0"/>
              <a:cs typeface="Times New Roman" pitchFamily="18" charset="0"/>
            </a:endParaRPr>
          </a:p>
          <a:p>
            <a:endParaRPr lang="en-US" sz="2400" dirty="0">
              <a:solidFill>
                <a:srgbClr val="0417C8"/>
              </a:solidFill>
              <a:latin typeface="Times New Roman" pitchFamily="18" charset="0"/>
              <a:cs typeface="Times New Roman" pitchFamily="18" charset="0"/>
            </a:endParaRPr>
          </a:p>
          <a:p>
            <a:endParaRPr lang="en-US" sz="2400" dirty="0" smtClean="0">
              <a:solidFill>
                <a:srgbClr val="0417C8"/>
              </a:solidFill>
              <a:latin typeface="Times New Roman" pitchFamily="18" charset="0"/>
              <a:cs typeface="Times New Roman" pitchFamily="18" charset="0"/>
            </a:endParaRPr>
          </a:p>
          <a:p>
            <a:endParaRPr lang="vi-VN" sz="2400" dirty="0">
              <a:solidFill>
                <a:srgbClr val="0417C8"/>
              </a:solidFill>
              <a:latin typeface="Times New Roman" pitchFamily="18" charset="0"/>
              <a:cs typeface="Times New Roman" pitchFamily="18" charset="0"/>
            </a:endParaRPr>
          </a:p>
          <a:p>
            <a:endParaRPr lang="en-US" sz="2400" dirty="0" smtClean="0">
              <a:solidFill>
                <a:srgbClr val="0417C8"/>
              </a:solidFill>
              <a:latin typeface="Times New Roman" pitchFamily="18" charset="0"/>
              <a:cs typeface="Times New Roman" pitchFamily="18" charset="0"/>
            </a:endParaRPr>
          </a:p>
          <a:p>
            <a:endParaRPr lang="en-US" sz="2400" dirty="0">
              <a:solidFill>
                <a:srgbClr val="0417C8"/>
              </a:solidFill>
              <a:latin typeface="Times New Roman" pitchFamily="18" charset="0"/>
              <a:cs typeface="Times New Roman" pitchFamily="18" charset="0"/>
            </a:endParaRPr>
          </a:p>
          <a:p>
            <a:r>
              <a:rPr lang="vi-VN" sz="2400" dirty="0" smtClean="0">
                <a:solidFill>
                  <a:srgbClr val="0417C8"/>
                </a:solidFill>
                <a:latin typeface="Times New Roman" pitchFamily="18" charset="0"/>
                <a:cs typeface="Times New Roman" pitchFamily="18" charset="0"/>
              </a:rPr>
              <a:t>e</a:t>
            </a:r>
            <a:r>
              <a:rPr lang="vi-VN" sz="2400" dirty="0">
                <a:solidFill>
                  <a:srgbClr val="0417C8"/>
                </a:solidFill>
                <a:latin typeface="Times New Roman" pitchFamily="18" charset="0"/>
                <a:cs typeface="Times New Roman" pitchFamily="18" charset="0"/>
              </a:rPr>
              <a:t>) Trước việc làm sai trái, nếu mình không liên quan thì không cần lên tiếng.</a:t>
            </a:r>
          </a:p>
        </p:txBody>
      </p:sp>
      <p:sp>
        <p:nvSpPr>
          <p:cNvPr id="5" name="Rectangle 4"/>
          <p:cNvSpPr/>
          <p:nvPr/>
        </p:nvSpPr>
        <p:spPr>
          <a:xfrm>
            <a:off x="304800" y="1219200"/>
            <a:ext cx="8686800" cy="830997"/>
          </a:xfrm>
          <a:prstGeom prst="rect">
            <a:avLst/>
          </a:prstGeom>
        </p:spPr>
        <p:txBody>
          <a:bodyPr wrap="square">
            <a:spAutoFit/>
          </a:bodyPr>
          <a:lstStyle/>
          <a:p>
            <a:r>
              <a:rPr lang="vi-VN" sz="2400" dirty="0"/>
              <a:t>Không đồng tình. Vì: người biết tôn trọng và bảo vệ lẽ phải sẽ luôn được mọi người yêu quý và kính trọng.</a:t>
            </a:r>
            <a:endParaRPr lang="en-US" sz="2400" dirty="0"/>
          </a:p>
        </p:txBody>
      </p:sp>
      <p:sp>
        <p:nvSpPr>
          <p:cNvPr id="6" name="Rectangle 5"/>
          <p:cNvSpPr/>
          <p:nvPr/>
        </p:nvSpPr>
        <p:spPr>
          <a:xfrm>
            <a:off x="276224" y="2809875"/>
            <a:ext cx="8734425" cy="1569660"/>
          </a:xfrm>
          <a:prstGeom prst="rect">
            <a:avLst/>
          </a:prstGeom>
        </p:spPr>
        <p:txBody>
          <a:bodyPr wrap="square">
            <a:spAutoFit/>
          </a:bodyPr>
          <a:lstStyle/>
          <a:p>
            <a:r>
              <a:rPr lang="vi-VN" sz="2400" dirty="0"/>
              <a:t>Đồng tình. Vì: mỗi cá nhân là một tế bào của xã hội; khi có ý thức bảo vệ lợi ích của mình, chính là chúng ta đang góp phần bảo vệ lợi ích của cộng đồng. Tuy nhiên, chúng ta cũng cần phân biệt rõ giữa lợi ích chính đáng và vấn đề tư lợi cá nhân.</a:t>
            </a:r>
            <a:endParaRPr lang="en-US" sz="2400" dirty="0"/>
          </a:p>
        </p:txBody>
      </p:sp>
      <p:sp>
        <p:nvSpPr>
          <p:cNvPr id="7" name="Rectangle 6"/>
          <p:cNvSpPr/>
          <p:nvPr/>
        </p:nvSpPr>
        <p:spPr>
          <a:xfrm>
            <a:off x="304800" y="5288340"/>
            <a:ext cx="8763000" cy="1569660"/>
          </a:xfrm>
          <a:prstGeom prst="rect">
            <a:avLst/>
          </a:prstGeom>
        </p:spPr>
        <p:txBody>
          <a:bodyPr wrap="square">
            <a:spAutoFit/>
          </a:bodyPr>
          <a:lstStyle/>
          <a:p>
            <a:r>
              <a:rPr lang="vi-VN" sz="2400" dirty="0"/>
              <a:t>Không đồng tình. Vì: trước việc làm sai trái, dù không liên quan đến bản thân, nhưng chúng ta vẫn cần lên tiếng để tố cáo cái sai, bảo vệ lẽ phải; im lặng đồng nghĩa với việc chúng ta đã tiếp tay cho cái ác, cái xấu.</a:t>
            </a:r>
            <a:endParaRPr lang="en-US" sz="2400" dirty="0"/>
          </a:p>
        </p:txBody>
      </p:sp>
      <p:sp>
        <p:nvSpPr>
          <p:cNvPr id="8" name="5-Point Star 7"/>
          <p:cNvSpPr>
            <a:spLocks/>
          </p:cNvSpPr>
          <p:nvPr/>
        </p:nvSpPr>
        <p:spPr>
          <a:xfrm>
            <a:off x="84597" y="6343650"/>
            <a:ext cx="250517" cy="314325"/>
          </a:xfrm>
          <a:prstGeom prst="star5">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pPr>
              <a:defRPr/>
            </a:pPr>
            <a:endParaRPr lang="en-US"/>
          </a:p>
        </p:txBody>
      </p:sp>
      <p:sp>
        <p:nvSpPr>
          <p:cNvPr id="9" name="5-Point Star 8"/>
          <p:cNvSpPr>
            <a:spLocks/>
          </p:cNvSpPr>
          <p:nvPr/>
        </p:nvSpPr>
        <p:spPr>
          <a:xfrm>
            <a:off x="8635936" y="84514"/>
            <a:ext cx="280194" cy="461909"/>
          </a:xfrm>
          <a:prstGeom prst="star5">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pPr>
              <a:defRPr/>
            </a:pPr>
            <a:endParaRPr lang="en-US"/>
          </a:p>
        </p:txBody>
      </p:sp>
      <p:sp>
        <p:nvSpPr>
          <p:cNvPr id="10" name="5-Point Star 9"/>
          <p:cNvSpPr>
            <a:spLocks/>
          </p:cNvSpPr>
          <p:nvPr/>
        </p:nvSpPr>
        <p:spPr>
          <a:xfrm>
            <a:off x="57457" y="84514"/>
            <a:ext cx="501035" cy="314325"/>
          </a:xfrm>
          <a:prstGeom prst="star5">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pPr>
              <a:defRPr/>
            </a:pPr>
            <a:endParaRPr lang="en-US"/>
          </a:p>
        </p:txBody>
      </p:sp>
      <p:sp>
        <p:nvSpPr>
          <p:cNvPr id="11" name="5-Point Star 10"/>
          <p:cNvSpPr>
            <a:spLocks/>
          </p:cNvSpPr>
          <p:nvPr/>
        </p:nvSpPr>
        <p:spPr>
          <a:xfrm>
            <a:off x="8657764" y="6250807"/>
            <a:ext cx="280194" cy="461909"/>
          </a:xfrm>
          <a:prstGeom prst="star5">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291987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a:spLocks/>
          </p:cNvSpPr>
          <p:nvPr/>
        </p:nvSpPr>
        <p:spPr>
          <a:xfrm>
            <a:off x="2971800" y="38100"/>
            <a:ext cx="501035" cy="314325"/>
          </a:xfrm>
          <a:prstGeom prst="star5">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pPr>
              <a:defRPr/>
            </a:pPr>
            <a:endParaRPr lang="en-US"/>
          </a:p>
        </p:txBody>
      </p:sp>
      <p:sp>
        <p:nvSpPr>
          <p:cNvPr id="3" name="5-Point Star 2"/>
          <p:cNvSpPr>
            <a:spLocks/>
          </p:cNvSpPr>
          <p:nvPr/>
        </p:nvSpPr>
        <p:spPr>
          <a:xfrm>
            <a:off x="8398835" y="234677"/>
            <a:ext cx="280194" cy="461909"/>
          </a:xfrm>
          <a:prstGeom prst="star5">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pPr>
              <a:defRPr/>
            </a:pPr>
            <a:endParaRPr lang="en-US"/>
          </a:p>
        </p:txBody>
      </p:sp>
      <p:sp>
        <p:nvSpPr>
          <p:cNvPr id="4" name="5-Point Star 3"/>
          <p:cNvSpPr>
            <a:spLocks/>
          </p:cNvSpPr>
          <p:nvPr/>
        </p:nvSpPr>
        <p:spPr>
          <a:xfrm>
            <a:off x="57457" y="84514"/>
            <a:ext cx="501035" cy="314325"/>
          </a:xfrm>
          <a:prstGeom prst="star5">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pPr>
              <a:defRPr/>
            </a:pPr>
            <a:endParaRPr lang="en-US"/>
          </a:p>
        </p:txBody>
      </p:sp>
      <p:sp>
        <p:nvSpPr>
          <p:cNvPr id="5" name="5-Point Star 4"/>
          <p:cNvSpPr>
            <a:spLocks/>
          </p:cNvSpPr>
          <p:nvPr/>
        </p:nvSpPr>
        <p:spPr>
          <a:xfrm>
            <a:off x="8831992" y="3581400"/>
            <a:ext cx="280194" cy="461909"/>
          </a:xfrm>
          <a:prstGeom prst="star5">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pPr>
              <a:defRPr/>
            </a:pPr>
            <a:endParaRPr lang="en-US"/>
          </a:p>
        </p:txBody>
      </p:sp>
      <p:sp>
        <p:nvSpPr>
          <p:cNvPr id="6" name="Rectangle 5"/>
          <p:cNvSpPr/>
          <p:nvPr/>
        </p:nvSpPr>
        <p:spPr>
          <a:xfrm>
            <a:off x="533400" y="22602"/>
            <a:ext cx="8458200" cy="954107"/>
          </a:xfrm>
          <a:prstGeom prst="rect">
            <a:avLst/>
          </a:prstGeom>
          <a:noFill/>
        </p:spPr>
        <p:txBody>
          <a:bodyPr wrap="square" lIns="91440" tIns="45720" rIns="91440" bIns="45720">
            <a:spAutoFit/>
          </a:bodyPr>
          <a:lstStyle/>
          <a:p>
            <a:pPr algn="ctr"/>
            <a:r>
              <a:rPr lang="en-US" sz="3600" b="1" dirty="0" smtClean="0">
                <a:ln w="10541" cmpd="sng">
                  <a:solidFill>
                    <a:srgbClr val="7D7D7D">
                      <a:tint val="100000"/>
                      <a:shade val="100000"/>
                      <a:satMod val="110000"/>
                    </a:srgbClr>
                  </a:solidFill>
                  <a:prstDash val="solid"/>
                </a:ln>
                <a:solidFill>
                  <a:srgbClr val="FF0000"/>
                </a:solidFill>
              </a:rPr>
              <a:t>LUYỆN TẬP</a:t>
            </a:r>
          </a:p>
          <a:p>
            <a:pPr algn="ctr"/>
            <a:endParaRPr lang="en-US" sz="2000" b="1" cap="none" spc="0" dirty="0" smtClean="0">
              <a:ln w="10541" cmpd="sng">
                <a:solidFill>
                  <a:srgbClr val="7D7D7D">
                    <a:tint val="100000"/>
                    <a:shade val="100000"/>
                    <a:satMod val="110000"/>
                  </a:srgbClr>
                </a:solidFill>
                <a:prstDash val="solid"/>
              </a:ln>
              <a:solidFill>
                <a:srgbClr val="FF0000"/>
              </a:solidFill>
              <a:effectLst/>
            </a:endParaRPr>
          </a:p>
        </p:txBody>
      </p:sp>
      <p:sp>
        <p:nvSpPr>
          <p:cNvPr id="7" name="Rectangle 6"/>
          <p:cNvSpPr/>
          <p:nvPr/>
        </p:nvSpPr>
        <p:spPr>
          <a:xfrm>
            <a:off x="57457" y="577661"/>
            <a:ext cx="8943668" cy="4154984"/>
          </a:xfrm>
          <a:prstGeom prst="rect">
            <a:avLst/>
          </a:prstGeom>
        </p:spPr>
        <p:txBody>
          <a:bodyPr wrap="square">
            <a:spAutoFit/>
          </a:bodyPr>
          <a:lstStyle/>
          <a:p>
            <a:r>
              <a:rPr lang="vi-VN" sz="2400" b="1" dirty="0">
                <a:solidFill>
                  <a:srgbClr val="0417C8"/>
                </a:solidFill>
              </a:rPr>
              <a:t> </a:t>
            </a:r>
            <a:r>
              <a:rPr lang="vi-VN" sz="2400" dirty="0">
                <a:solidFill>
                  <a:srgbClr val="0417C8"/>
                </a:solidFill>
              </a:rPr>
              <a:t>Em sẽ khuyên bạn điều gì trong những tình huống sau?</a:t>
            </a:r>
          </a:p>
          <a:p>
            <a:r>
              <a:rPr lang="vi-VN" sz="2400" dirty="0">
                <a:solidFill>
                  <a:srgbClr val="0417C8"/>
                </a:solidFill>
              </a:rPr>
              <a:t>a) Người thân trong gia đình bạn em làm điều trái pháp luật.</a:t>
            </a:r>
          </a:p>
          <a:p>
            <a:endParaRPr lang="en-US" sz="2400" dirty="0" smtClean="0">
              <a:solidFill>
                <a:srgbClr val="0417C8"/>
              </a:solidFill>
            </a:endParaRPr>
          </a:p>
          <a:p>
            <a:endParaRPr lang="en-US" sz="2400" dirty="0">
              <a:solidFill>
                <a:srgbClr val="0417C8"/>
              </a:solidFill>
            </a:endParaRPr>
          </a:p>
          <a:p>
            <a:endParaRPr lang="en-US" sz="2400" dirty="0" smtClean="0">
              <a:solidFill>
                <a:srgbClr val="0417C8"/>
              </a:solidFill>
            </a:endParaRPr>
          </a:p>
          <a:p>
            <a:endParaRPr lang="en-US" sz="2400" dirty="0" smtClean="0">
              <a:solidFill>
                <a:srgbClr val="0417C8"/>
              </a:solidFill>
            </a:endParaRPr>
          </a:p>
          <a:p>
            <a:r>
              <a:rPr lang="vi-VN" sz="2400" dirty="0" smtClean="0">
                <a:solidFill>
                  <a:srgbClr val="0417C8"/>
                </a:solidFill>
              </a:rPr>
              <a:t>b</a:t>
            </a:r>
            <a:r>
              <a:rPr lang="vi-VN" sz="2400" dirty="0">
                <a:solidFill>
                  <a:srgbClr val="0417C8"/>
                </a:solidFill>
              </a:rPr>
              <a:t>) Bạn em viết lên mạng xã hội một điều không đúng sự thật.</a:t>
            </a:r>
          </a:p>
          <a:p>
            <a:endParaRPr lang="en-US" sz="2400" dirty="0" smtClean="0">
              <a:solidFill>
                <a:srgbClr val="0417C8"/>
              </a:solidFill>
            </a:endParaRPr>
          </a:p>
          <a:p>
            <a:endParaRPr lang="en-US" sz="2400" dirty="0">
              <a:solidFill>
                <a:srgbClr val="0417C8"/>
              </a:solidFill>
            </a:endParaRPr>
          </a:p>
          <a:p>
            <a:endParaRPr lang="en-US" sz="2400" dirty="0">
              <a:solidFill>
                <a:srgbClr val="0417C8"/>
              </a:solidFill>
            </a:endParaRPr>
          </a:p>
          <a:p>
            <a:r>
              <a:rPr lang="vi-VN" sz="2400" dirty="0" smtClean="0">
                <a:solidFill>
                  <a:srgbClr val="0417C8"/>
                </a:solidFill>
              </a:rPr>
              <a:t>c</a:t>
            </a:r>
            <a:r>
              <a:rPr lang="vi-VN" sz="2400" dirty="0">
                <a:solidFill>
                  <a:srgbClr val="0417C8"/>
                </a:solidFill>
              </a:rPr>
              <a:t>) Bạn em mắc lỗi nhưng lại đổ lỗi cho một bạn khác trong lớp.</a:t>
            </a:r>
          </a:p>
        </p:txBody>
      </p:sp>
      <p:sp>
        <p:nvSpPr>
          <p:cNvPr id="8" name="Rectangle 7"/>
          <p:cNvSpPr/>
          <p:nvPr/>
        </p:nvSpPr>
        <p:spPr>
          <a:xfrm>
            <a:off x="200332" y="1445299"/>
            <a:ext cx="9010343" cy="1323439"/>
          </a:xfrm>
          <a:prstGeom prst="rect">
            <a:avLst/>
          </a:prstGeom>
        </p:spPr>
        <p:txBody>
          <a:bodyPr wrap="square">
            <a:spAutoFit/>
          </a:bodyPr>
          <a:lstStyle/>
          <a:p>
            <a:r>
              <a:rPr lang="en-US" sz="2000" dirty="0" smtClean="0"/>
              <a:t>-</a:t>
            </a:r>
            <a:r>
              <a:rPr lang="vi-VN" sz="2000" dirty="0" smtClean="0"/>
              <a:t> </a:t>
            </a:r>
            <a:r>
              <a:rPr lang="vi-VN" sz="2000" dirty="0"/>
              <a:t>Không bao che cho hành vi sai trái của người thân.</a:t>
            </a:r>
          </a:p>
          <a:p>
            <a:r>
              <a:rPr lang="en-US" sz="2000" dirty="0" smtClean="0"/>
              <a:t>-</a:t>
            </a:r>
            <a:r>
              <a:rPr lang="vi-VN" sz="2000" dirty="0" smtClean="0"/>
              <a:t> </a:t>
            </a:r>
            <a:r>
              <a:rPr lang="vi-VN" sz="2000" dirty="0"/>
              <a:t>Yêu cầu người thân nên đến cơ quan công an đầu thú để hưởng sự khoan hồng của pháp luật.</a:t>
            </a:r>
          </a:p>
          <a:p>
            <a:r>
              <a:rPr lang="en-US" sz="2000" dirty="0" smtClean="0"/>
              <a:t>-</a:t>
            </a:r>
            <a:r>
              <a:rPr lang="vi-VN" sz="2000" dirty="0" smtClean="0"/>
              <a:t> </a:t>
            </a:r>
            <a:r>
              <a:rPr lang="vi-VN" sz="2000" dirty="0"/>
              <a:t>Cung cấp đầy đủ các thông tin mình biết cho lực lượng công </a:t>
            </a:r>
            <a:r>
              <a:rPr lang="vi-VN" sz="2000" dirty="0" smtClean="0"/>
              <a:t>an</a:t>
            </a:r>
            <a:endParaRPr lang="vi-VN" sz="2000" dirty="0"/>
          </a:p>
        </p:txBody>
      </p:sp>
      <p:sp>
        <p:nvSpPr>
          <p:cNvPr id="9" name="Rectangle 8"/>
          <p:cNvSpPr/>
          <p:nvPr/>
        </p:nvSpPr>
        <p:spPr>
          <a:xfrm>
            <a:off x="105082" y="3212312"/>
            <a:ext cx="8924618" cy="830997"/>
          </a:xfrm>
          <a:prstGeom prst="rect">
            <a:avLst/>
          </a:prstGeom>
        </p:spPr>
        <p:txBody>
          <a:bodyPr wrap="square">
            <a:spAutoFit/>
          </a:bodyPr>
          <a:lstStyle/>
          <a:p>
            <a:r>
              <a:rPr lang="en-US" sz="2400" dirty="0" smtClean="0"/>
              <a:t>- </a:t>
            </a:r>
            <a:r>
              <a:rPr lang="en-US" sz="2400" dirty="0" err="1"/>
              <a:t>Lên</a:t>
            </a:r>
            <a:r>
              <a:rPr lang="en-US" sz="2400" dirty="0"/>
              <a:t> </a:t>
            </a:r>
            <a:r>
              <a:rPr lang="en-US" sz="2400" dirty="0" err="1"/>
              <a:t>tiếng</a:t>
            </a:r>
            <a:r>
              <a:rPr lang="en-US" sz="2400" dirty="0"/>
              <a:t>, </a:t>
            </a:r>
            <a:r>
              <a:rPr lang="en-US" sz="2400" dirty="0" err="1"/>
              <a:t>nói</a:t>
            </a:r>
            <a:r>
              <a:rPr lang="en-US" sz="2400" dirty="0"/>
              <a:t> </a:t>
            </a:r>
            <a:r>
              <a:rPr lang="en-US" sz="2400" dirty="0" err="1"/>
              <a:t>rõ</a:t>
            </a:r>
            <a:r>
              <a:rPr lang="en-US" sz="2400" dirty="0"/>
              <a:t> </a:t>
            </a:r>
            <a:r>
              <a:rPr lang="en-US" sz="2400" dirty="0" err="1"/>
              <a:t>sự</a:t>
            </a:r>
            <a:r>
              <a:rPr lang="en-US" sz="2400" dirty="0"/>
              <a:t> </a:t>
            </a:r>
            <a:r>
              <a:rPr lang="en-US" sz="2400" dirty="0" err="1"/>
              <a:t>thật</a:t>
            </a:r>
            <a:r>
              <a:rPr lang="en-US" sz="2400" dirty="0"/>
              <a:t>.</a:t>
            </a:r>
          </a:p>
          <a:p>
            <a:r>
              <a:rPr lang="en-US" sz="2400" dirty="0" smtClean="0"/>
              <a:t>- </a:t>
            </a:r>
            <a:r>
              <a:rPr lang="en-US" sz="2400" dirty="0" err="1"/>
              <a:t>Khuyên</a:t>
            </a:r>
            <a:r>
              <a:rPr lang="en-US" sz="2400" dirty="0"/>
              <a:t> </a:t>
            </a:r>
            <a:r>
              <a:rPr lang="en-US" sz="2400" dirty="0" err="1"/>
              <a:t>bạn</a:t>
            </a:r>
            <a:r>
              <a:rPr lang="en-US" sz="2400" dirty="0"/>
              <a:t> </a:t>
            </a:r>
            <a:r>
              <a:rPr lang="en-US" sz="2400" dirty="0" err="1"/>
              <a:t>không</a:t>
            </a:r>
            <a:r>
              <a:rPr lang="en-US" sz="2400" dirty="0"/>
              <a:t> </a:t>
            </a:r>
            <a:r>
              <a:rPr lang="en-US" sz="2400" dirty="0" err="1"/>
              <a:t>nên</a:t>
            </a:r>
            <a:r>
              <a:rPr lang="en-US" sz="2400" dirty="0"/>
              <a:t> </a:t>
            </a:r>
            <a:r>
              <a:rPr lang="en-US" sz="2400" dirty="0" err="1"/>
              <a:t>lan</a:t>
            </a:r>
            <a:r>
              <a:rPr lang="en-US" sz="2400" dirty="0"/>
              <a:t> </a:t>
            </a:r>
            <a:r>
              <a:rPr lang="en-US" sz="2400" dirty="0" err="1"/>
              <a:t>truyền</a:t>
            </a:r>
            <a:r>
              <a:rPr lang="en-US" sz="2400" dirty="0"/>
              <a:t> </a:t>
            </a:r>
            <a:r>
              <a:rPr lang="en-US" sz="2400" dirty="0" err="1"/>
              <a:t>những</a:t>
            </a:r>
            <a:r>
              <a:rPr lang="en-US" sz="2400" dirty="0"/>
              <a:t> </a:t>
            </a:r>
            <a:r>
              <a:rPr lang="en-US" sz="2400" dirty="0" err="1"/>
              <a:t>thông</a:t>
            </a:r>
            <a:r>
              <a:rPr lang="en-US" sz="2400" dirty="0"/>
              <a:t> tin </a:t>
            </a:r>
            <a:r>
              <a:rPr lang="en-US" sz="2400" dirty="0" err="1"/>
              <a:t>sai</a:t>
            </a:r>
            <a:r>
              <a:rPr lang="en-US" sz="2400" dirty="0"/>
              <a:t> </a:t>
            </a:r>
            <a:r>
              <a:rPr lang="en-US" sz="2400" dirty="0" err="1"/>
              <a:t>sự</a:t>
            </a:r>
            <a:r>
              <a:rPr lang="en-US" sz="2400" dirty="0"/>
              <a:t> </a:t>
            </a:r>
            <a:r>
              <a:rPr lang="en-US" sz="2400" dirty="0" err="1"/>
              <a:t>thật</a:t>
            </a:r>
            <a:r>
              <a:rPr lang="en-US" sz="2400" dirty="0"/>
              <a:t>.</a:t>
            </a:r>
          </a:p>
        </p:txBody>
      </p:sp>
      <p:sp>
        <p:nvSpPr>
          <p:cNvPr id="10" name="Rectangle 9"/>
          <p:cNvSpPr/>
          <p:nvPr/>
        </p:nvSpPr>
        <p:spPr>
          <a:xfrm>
            <a:off x="219382" y="4736575"/>
            <a:ext cx="8924617" cy="1323439"/>
          </a:xfrm>
          <a:prstGeom prst="rect">
            <a:avLst/>
          </a:prstGeom>
        </p:spPr>
        <p:txBody>
          <a:bodyPr wrap="square">
            <a:spAutoFit/>
          </a:bodyPr>
          <a:lstStyle/>
          <a:p>
            <a:r>
              <a:rPr lang="en-US" sz="2000" dirty="0" smtClean="0"/>
              <a:t>-</a:t>
            </a:r>
            <a:r>
              <a:rPr lang="vi-VN" sz="2000" dirty="0" smtClean="0"/>
              <a:t> </a:t>
            </a:r>
            <a:r>
              <a:rPr lang="vi-VN" sz="2000" dirty="0"/>
              <a:t>Lên tiếng, nói rõ sự thật để minh oan cho người bạn kia.</a:t>
            </a:r>
          </a:p>
          <a:p>
            <a:r>
              <a:rPr lang="en-US" sz="2000" dirty="0" smtClean="0"/>
              <a:t>-</a:t>
            </a:r>
            <a:r>
              <a:rPr lang="vi-VN" sz="2000" dirty="0" smtClean="0"/>
              <a:t> </a:t>
            </a:r>
            <a:r>
              <a:rPr lang="vi-VN" sz="2000" dirty="0"/>
              <a:t>Khuyên người bạn (có hành vi đổ lỗi) hãy: trung thực nhìn nhận sai lầm, khuyết điểm; dũng cảm nhận lỗi và tìm cách để khắc phục và sửa chữa sai lầm.</a:t>
            </a:r>
          </a:p>
        </p:txBody>
      </p:sp>
    </p:spTree>
    <p:extLst>
      <p:ext uri="{BB962C8B-B14F-4D97-AF65-F5344CB8AC3E}">
        <p14:creationId xmlns:p14="http://schemas.microsoft.com/office/powerpoint/2010/main" val="8640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825" y="499655"/>
            <a:ext cx="8458200" cy="1323439"/>
          </a:xfrm>
          <a:prstGeom prst="rect">
            <a:avLst/>
          </a:prstGeom>
          <a:noFill/>
        </p:spPr>
        <p:txBody>
          <a:bodyPr wrap="square" lIns="91440" tIns="45720" rIns="91440" bIns="45720">
            <a:spAutoFit/>
          </a:bodyPr>
          <a:lstStyle/>
          <a:p>
            <a:pPr algn="ctr"/>
            <a:r>
              <a:rPr lang="en-US" sz="4800" b="1" dirty="0" smtClean="0">
                <a:ln w="10541" cmpd="sng">
                  <a:solidFill>
                    <a:srgbClr val="7D7D7D">
                      <a:tint val="100000"/>
                      <a:shade val="100000"/>
                      <a:satMod val="110000"/>
                    </a:srgbClr>
                  </a:solidFill>
                  <a:prstDash val="solid"/>
                </a:ln>
                <a:solidFill>
                  <a:srgbClr val="FF0000"/>
                </a:solidFill>
              </a:rPr>
              <a:t>VẬN DỤNG</a:t>
            </a:r>
          </a:p>
          <a:p>
            <a:pPr algn="ctr"/>
            <a:endParaRPr lang="en-US" sz="3200" b="1" cap="none" spc="0" dirty="0" smtClean="0">
              <a:ln w="10541" cmpd="sng">
                <a:solidFill>
                  <a:srgbClr val="7D7D7D">
                    <a:tint val="100000"/>
                    <a:shade val="100000"/>
                    <a:satMod val="110000"/>
                  </a:srgbClr>
                </a:solidFill>
                <a:prstDash val="solid"/>
              </a:ln>
              <a:solidFill>
                <a:srgbClr val="FF0000"/>
              </a:solidFill>
              <a:effectLst/>
            </a:endParaRPr>
          </a:p>
        </p:txBody>
      </p:sp>
      <p:sp>
        <p:nvSpPr>
          <p:cNvPr id="3" name="Rectangle 2"/>
          <p:cNvSpPr/>
          <p:nvPr/>
        </p:nvSpPr>
        <p:spPr>
          <a:xfrm>
            <a:off x="381000" y="1600200"/>
            <a:ext cx="8229600" cy="2554545"/>
          </a:xfrm>
          <a:prstGeom prst="rect">
            <a:avLst/>
          </a:prstGeom>
        </p:spPr>
        <p:txBody>
          <a:bodyPr wrap="square">
            <a:spAutoFit/>
          </a:bodyPr>
          <a:lstStyle/>
          <a:p>
            <a:r>
              <a:rPr lang="vi-VN" sz="3200" dirty="0">
                <a:latin typeface="Times New Roman" pitchFamily="18" charset="0"/>
                <a:cs typeface="Times New Roman" pitchFamily="18" charset="0"/>
              </a:rPr>
              <a:t>“Trong thế giới này, chúng ta không chỉ xót xa vì những hành động và lời nói của người xấu mà còn cả vì sự im lặng đáng sợ của người tốt" </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a:t>
            </a:r>
            <a:r>
              <a:rPr lang="vi-VN" sz="3200" dirty="0">
                <a:latin typeface="Times New Roman" pitchFamily="18" charset="0"/>
                <a:cs typeface="Times New Roman" pitchFamily="18" charset="0"/>
              </a:rPr>
              <a:t>Martin Luther King).</a:t>
            </a:r>
          </a:p>
          <a:p>
            <a:r>
              <a:rPr lang="vi-VN" sz="3200" b="1" i="1" dirty="0">
                <a:solidFill>
                  <a:srgbClr val="0417C8"/>
                </a:solidFill>
                <a:latin typeface="Times New Roman" pitchFamily="18" charset="0"/>
                <a:cs typeface="Times New Roman" pitchFamily="18" charset="0"/>
              </a:rPr>
              <a:t>Hãy viết một đoạn văn bình luận về ý kiến trên.</a:t>
            </a:r>
          </a:p>
        </p:txBody>
      </p:sp>
      <p:pic>
        <p:nvPicPr>
          <p:cNvPr id="4"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8804" y="5410200"/>
            <a:ext cx="1580063" cy="14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 y="5388246"/>
            <a:ext cx="1752600" cy="146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380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Hinh anh tham khao soan paipoi\nen\template-powerponit-voi-khoang-tran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6" y="0"/>
            <a:ext cx="91730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2209800"/>
            <a:ext cx="8458200" cy="2123658"/>
          </a:xfrm>
          <a:prstGeom prst="rect">
            <a:avLst/>
          </a:prstGeom>
          <a:noFill/>
        </p:spPr>
        <p:txBody>
          <a:bodyPr wrap="square" lIns="91440" tIns="45720" rIns="91440" bIns="45720">
            <a:spAutoFit/>
          </a:bodyPr>
          <a:lstStyle/>
          <a:p>
            <a:pPr algn="ctr"/>
            <a:r>
              <a:rPr lang="en-US" sz="6600" b="1" dirty="0" smtClean="0">
                <a:ln w="10541" cmpd="sng">
                  <a:solidFill>
                    <a:srgbClr val="7D7D7D">
                      <a:tint val="100000"/>
                      <a:shade val="100000"/>
                      <a:satMod val="110000"/>
                    </a:srgbClr>
                  </a:solidFill>
                  <a:prstDash val="solid"/>
                </a:ln>
                <a:solidFill>
                  <a:srgbClr val="FF0000"/>
                </a:solidFill>
              </a:rPr>
              <a:t>CHÚC CÁC EM HỌC GIỎI</a:t>
            </a:r>
            <a:endParaRPr lang="en-US" sz="4400" b="1" cap="none" spc="0" dirty="0">
              <a:ln w="10541" cmpd="sng">
                <a:solidFill>
                  <a:srgbClr val="7D7D7D">
                    <a:tint val="100000"/>
                    <a:shade val="100000"/>
                    <a:satMod val="110000"/>
                  </a:srgbClr>
                </a:solidFill>
                <a:prstDash val="solid"/>
              </a:ln>
              <a:solidFill>
                <a:srgbClr val="00B050"/>
              </a:solidFill>
              <a:effectLst/>
            </a:endParaRPr>
          </a:p>
        </p:txBody>
      </p:sp>
    </p:spTree>
    <p:extLst>
      <p:ext uri="{BB962C8B-B14F-4D97-AF65-F5344CB8AC3E}">
        <p14:creationId xmlns:p14="http://schemas.microsoft.com/office/powerpoint/2010/main" val="1700090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297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1600200"/>
            <a:ext cx="7620000" cy="1077218"/>
          </a:xfrm>
          <a:prstGeom prst="rect">
            <a:avLst/>
          </a:prstGeom>
          <a:solidFill>
            <a:schemeClr val="bg1"/>
          </a:solidFill>
        </p:spPr>
        <p:txBody>
          <a:bodyPr wrap="square">
            <a:spAutoFit/>
          </a:bodyPr>
          <a:lstStyle/>
          <a:p>
            <a:r>
              <a:rPr lang="vi-VN" sz="3200" dirty="0">
                <a:solidFill>
                  <a:srgbClr val="0417C8"/>
                </a:solidFill>
                <a:latin typeface="+mj-lt"/>
              </a:rPr>
              <a:t>Em hãy đọc câu ca dao dưới đây và trả lời câu hỏi:</a:t>
            </a:r>
            <a:endParaRPr lang="en-US" sz="3200" dirty="0">
              <a:solidFill>
                <a:srgbClr val="0417C8"/>
              </a:solidFill>
              <a:latin typeface="+mj-lt"/>
            </a:endParaRPr>
          </a:p>
        </p:txBody>
      </p:sp>
      <p:sp>
        <p:nvSpPr>
          <p:cNvPr id="4" name="Rectangle 3"/>
          <p:cNvSpPr/>
          <p:nvPr/>
        </p:nvSpPr>
        <p:spPr>
          <a:xfrm>
            <a:off x="152400" y="2648843"/>
            <a:ext cx="6096000" cy="3108543"/>
          </a:xfrm>
          <a:prstGeom prst="rect">
            <a:avLst/>
          </a:prstGeom>
          <a:solidFill>
            <a:schemeClr val="bg1"/>
          </a:solidFill>
        </p:spPr>
        <p:txBody>
          <a:bodyPr wrap="square">
            <a:spAutoFit/>
          </a:bodyPr>
          <a:lstStyle/>
          <a:p>
            <a:endParaRPr lang="en-US" dirty="0" smtClean="0"/>
          </a:p>
          <a:p>
            <a:endParaRPr lang="en-US" dirty="0" smtClean="0"/>
          </a:p>
          <a:p>
            <a:endParaRPr lang="en-US" dirty="0"/>
          </a:p>
          <a:p>
            <a:pPr algn="ctr"/>
            <a:r>
              <a:rPr lang="vi-VN" sz="2800" b="1" dirty="0" smtClean="0">
                <a:latin typeface="+mj-lt"/>
              </a:rPr>
              <a:t>“</a:t>
            </a:r>
            <a:r>
              <a:rPr lang="vi-VN" sz="2800" b="1" dirty="0">
                <a:latin typeface="+mj-lt"/>
              </a:rPr>
              <a:t>Dù cho đất đổi trời </a:t>
            </a:r>
            <a:r>
              <a:rPr lang="vi-VN" sz="2800" b="1" dirty="0" smtClean="0">
                <a:latin typeface="+mj-lt"/>
              </a:rPr>
              <a:t>thay</a:t>
            </a:r>
            <a:endParaRPr lang="en-US" sz="2800" b="1" dirty="0" smtClean="0">
              <a:latin typeface="+mj-lt"/>
            </a:endParaRPr>
          </a:p>
          <a:p>
            <a:pPr algn="ctr"/>
            <a:r>
              <a:rPr lang="vi-VN" sz="2800" b="1" dirty="0" smtClean="0">
                <a:latin typeface="+mj-lt"/>
              </a:rPr>
              <a:t> </a:t>
            </a:r>
            <a:r>
              <a:rPr lang="vi-VN" sz="2800" b="1" dirty="0">
                <a:latin typeface="+mj-lt"/>
              </a:rPr>
              <a:t>Trăm năm vẫn giữ lòng ngay với </a:t>
            </a:r>
            <a:r>
              <a:rPr lang="vi-VN" sz="2800" b="1" dirty="0" smtClean="0">
                <a:latin typeface="+mj-lt"/>
              </a:rPr>
              <a:t>đời“</a:t>
            </a:r>
            <a:endParaRPr lang="en-US" sz="2800" b="1" dirty="0" smtClean="0">
              <a:latin typeface="+mj-lt"/>
            </a:endParaRPr>
          </a:p>
          <a:p>
            <a:endParaRPr lang="en-US" sz="3200" b="1" dirty="0"/>
          </a:p>
          <a:p>
            <a:endParaRPr lang="en-US" dirty="0"/>
          </a:p>
          <a:p>
            <a:endParaRPr lang="en-US" dirty="0" smtClean="0"/>
          </a:p>
          <a:p>
            <a:endParaRPr lang="en-US" dirty="0"/>
          </a:p>
        </p:txBody>
      </p:sp>
      <p:sp>
        <p:nvSpPr>
          <p:cNvPr id="5" name="Rectangle 4"/>
          <p:cNvSpPr/>
          <p:nvPr/>
        </p:nvSpPr>
        <p:spPr>
          <a:xfrm>
            <a:off x="390525" y="5064888"/>
            <a:ext cx="5791200" cy="1384995"/>
          </a:xfrm>
          <a:prstGeom prst="rect">
            <a:avLst/>
          </a:prstGeom>
          <a:solidFill>
            <a:schemeClr val="bg1"/>
          </a:solidFill>
        </p:spPr>
        <p:txBody>
          <a:bodyPr wrap="square">
            <a:spAutoFit/>
          </a:bodyPr>
          <a:lstStyle/>
          <a:p>
            <a:r>
              <a:rPr lang="en-US" sz="2800" b="1" dirty="0" err="1" smtClean="0">
                <a:solidFill>
                  <a:srgbClr val="7030A0"/>
                </a:solidFill>
                <a:latin typeface="Times New Roman" pitchFamily="18" charset="0"/>
                <a:cs typeface="Times New Roman" pitchFamily="18" charset="0"/>
              </a:rPr>
              <a:t>Câu</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ca</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dao</a:t>
            </a:r>
            <a:r>
              <a:rPr lang="vi-VN" sz="2800" b="1" dirty="0" smtClean="0">
                <a:solidFill>
                  <a:srgbClr val="7030A0"/>
                </a:solidFill>
                <a:latin typeface="Times New Roman" pitchFamily="18" charset="0"/>
                <a:cs typeface="Times New Roman" pitchFamily="18" charset="0"/>
              </a:rPr>
              <a:t> </a:t>
            </a:r>
            <a:r>
              <a:rPr lang="vi-VN" sz="2800" b="1" dirty="0">
                <a:solidFill>
                  <a:srgbClr val="7030A0"/>
                </a:solidFill>
                <a:latin typeface="Times New Roman" pitchFamily="18" charset="0"/>
                <a:cs typeface="Times New Roman" pitchFamily="18" charset="0"/>
              </a:rPr>
              <a:t>khuyên con người: luôn sống ngay thẳng, trung thực, </a:t>
            </a:r>
            <a:r>
              <a:rPr lang="en-US" sz="2800" b="1" dirty="0" err="1" smtClean="0">
                <a:solidFill>
                  <a:srgbClr val="7030A0"/>
                </a:solidFill>
                <a:latin typeface="Times New Roman" pitchFamily="18" charset="0"/>
                <a:cs typeface="Times New Roman" pitchFamily="18" charset="0"/>
              </a:rPr>
              <a:t>dũng</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cảm</a:t>
            </a:r>
            <a:r>
              <a:rPr lang="en-US" sz="2800" b="1" dirty="0" smtClean="0">
                <a:solidFill>
                  <a:srgbClr val="7030A0"/>
                </a:solidFill>
                <a:latin typeface="Times New Roman" pitchFamily="18" charset="0"/>
                <a:cs typeface="Times New Roman" pitchFamily="18" charset="0"/>
              </a:rPr>
              <a:t> </a:t>
            </a:r>
            <a:r>
              <a:rPr lang="vi-VN" sz="2800" b="1" dirty="0" smtClean="0">
                <a:solidFill>
                  <a:srgbClr val="7030A0"/>
                </a:solidFill>
                <a:latin typeface="Times New Roman" pitchFamily="18" charset="0"/>
                <a:cs typeface="Times New Roman" pitchFamily="18" charset="0"/>
              </a:rPr>
              <a:t>tôn </a:t>
            </a:r>
            <a:r>
              <a:rPr lang="vi-VN" sz="2800" b="1" dirty="0">
                <a:solidFill>
                  <a:srgbClr val="7030A0"/>
                </a:solidFill>
                <a:latin typeface="Times New Roman" pitchFamily="18" charset="0"/>
                <a:cs typeface="Times New Roman" pitchFamily="18" charset="0"/>
              </a:rPr>
              <a:t>trọng và bảo vệ </a:t>
            </a:r>
            <a:r>
              <a:rPr lang="en-US" sz="2800" b="1" dirty="0" err="1" smtClean="0">
                <a:solidFill>
                  <a:srgbClr val="7030A0"/>
                </a:solidFill>
                <a:latin typeface="Times New Roman" pitchFamily="18" charset="0"/>
                <a:cs typeface="Times New Roman" pitchFamily="18" charset="0"/>
              </a:rPr>
              <a:t>lẽ</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phải</a:t>
            </a:r>
            <a:r>
              <a:rPr lang="vi-VN" sz="2800" b="1" dirty="0" smtClean="0">
                <a:solidFill>
                  <a:srgbClr val="7030A0"/>
                </a:solidFill>
                <a:latin typeface="Times New Roman" pitchFamily="18" charset="0"/>
                <a:cs typeface="Times New Roman" pitchFamily="18" charset="0"/>
              </a:rPr>
              <a:t>.</a:t>
            </a:r>
            <a:endParaRPr lang="en-US" sz="28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4722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9075" y="215531"/>
            <a:ext cx="8686800" cy="95410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417C8"/>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417C8"/>
                </a:solidFill>
                <a:effectLst/>
                <a:latin typeface="Times New Roman" pitchFamily="18" charset="0"/>
                <a:cs typeface="Times New Roman" pitchFamily="18" charset="0"/>
              </a:rPr>
              <a:t>Hãy</a:t>
            </a:r>
            <a:r>
              <a:rPr kumimoji="0" lang="en-US" sz="2800" b="1" i="0" u="none" strike="noStrike" cap="none" normalizeH="0" baseline="0" dirty="0" smtClean="0">
                <a:ln>
                  <a:noFill/>
                </a:ln>
                <a:solidFill>
                  <a:srgbClr val="0417C8"/>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417C8"/>
                </a:solidFill>
                <a:effectLst/>
                <a:latin typeface="Times New Roman" pitchFamily="18" charset="0"/>
                <a:cs typeface="Times New Roman" pitchFamily="18" charset="0"/>
              </a:rPr>
              <a:t>nêu</a:t>
            </a:r>
            <a:r>
              <a:rPr kumimoji="0" lang="en-US" sz="2800" b="1" i="0" u="none" strike="noStrike" cap="none" normalizeH="0" baseline="0" dirty="0" smtClean="0">
                <a:ln>
                  <a:noFill/>
                </a:ln>
                <a:solidFill>
                  <a:srgbClr val="0417C8"/>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417C8"/>
                </a:solidFill>
                <a:effectLst/>
                <a:latin typeface="Times New Roman" pitchFamily="18" charset="0"/>
                <a:cs typeface="Times New Roman" pitchFamily="18" charset="0"/>
              </a:rPr>
              <a:t>một</a:t>
            </a:r>
            <a:r>
              <a:rPr kumimoji="0" lang="en-US" sz="2800" b="1" i="0" u="none" strike="noStrike" cap="none" normalizeH="0" baseline="0" dirty="0" smtClean="0">
                <a:ln>
                  <a:noFill/>
                </a:ln>
                <a:solidFill>
                  <a:srgbClr val="0417C8"/>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417C8"/>
                </a:solidFill>
                <a:effectLst/>
                <a:latin typeface="Times New Roman" pitchFamily="18" charset="0"/>
                <a:cs typeface="Times New Roman" pitchFamily="18" charset="0"/>
              </a:rPr>
              <a:t>số</a:t>
            </a:r>
            <a:r>
              <a:rPr kumimoji="0" lang="en-US" sz="2800" b="1" i="0" u="none" strike="noStrike" cap="none" normalizeH="0" baseline="0" dirty="0" smtClean="0">
                <a:ln>
                  <a:noFill/>
                </a:ln>
                <a:solidFill>
                  <a:srgbClr val="0417C8"/>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417C8"/>
                </a:solidFill>
                <a:effectLst/>
                <a:latin typeface="Times New Roman" pitchFamily="18" charset="0"/>
                <a:cs typeface="Times New Roman" pitchFamily="18" charset="0"/>
              </a:rPr>
              <a:t>câu</a:t>
            </a:r>
            <a:r>
              <a:rPr kumimoji="0" lang="en-US" sz="2800" b="1" i="0" u="none" strike="noStrike" cap="none" normalizeH="0" baseline="0" dirty="0" smtClean="0">
                <a:ln>
                  <a:noFill/>
                </a:ln>
                <a:solidFill>
                  <a:srgbClr val="0417C8"/>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417C8"/>
                </a:solidFill>
                <a:effectLst/>
                <a:latin typeface="Times New Roman" pitchFamily="18" charset="0"/>
                <a:cs typeface="Times New Roman" pitchFamily="18" charset="0"/>
              </a:rPr>
              <a:t>ca</a:t>
            </a:r>
            <a:r>
              <a:rPr kumimoji="0" lang="en-US" sz="2800" b="1" i="0" u="none" strike="noStrike" cap="none" normalizeH="0" baseline="0" dirty="0" smtClean="0">
                <a:ln>
                  <a:noFill/>
                </a:ln>
                <a:solidFill>
                  <a:srgbClr val="0417C8"/>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417C8"/>
                </a:solidFill>
                <a:effectLst/>
                <a:latin typeface="Times New Roman" pitchFamily="18" charset="0"/>
                <a:cs typeface="Times New Roman" pitchFamily="18" charset="0"/>
              </a:rPr>
              <a:t>dao</a:t>
            </a:r>
            <a:r>
              <a:rPr kumimoji="0" lang="en-US" sz="2800" b="1" i="0" u="none" strike="noStrike" cap="none" normalizeH="0" baseline="0" dirty="0" smtClean="0">
                <a:ln>
                  <a:noFill/>
                </a:ln>
                <a:solidFill>
                  <a:srgbClr val="0417C8"/>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417C8"/>
                </a:solidFill>
                <a:effectLst/>
                <a:latin typeface="Times New Roman" pitchFamily="18" charset="0"/>
                <a:cs typeface="Times New Roman" pitchFamily="18" charset="0"/>
              </a:rPr>
              <a:t>tục</a:t>
            </a:r>
            <a:r>
              <a:rPr kumimoji="0" lang="en-US" sz="2800" b="1" i="0" u="none" strike="noStrike" cap="none" normalizeH="0" baseline="0" dirty="0" smtClean="0">
                <a:ln>
                  <a:noFill/>
                </a:ln>
                <a:solidFill>
                  <a:srgbClr val="0417C8"/>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417C8"/>
                </a:solidFill>
                <a:effectLst/>
                <a:latin typeface="Times New Roman" pitchFamily="18" charset="0"/>
                <a:cs typeface="Times New Roman" pitchFamily="18" charset="0"/>
              </a:rPr>
              <a:t>ngữ</a:t>
            </a:r>
            <a:r>
              <a:rPr kumimoji="0" lang="en-US" sz="2800" b="1" i="0" u="none" strike="noStrike" cap="none" normalizeH="0" baseline="0" dirty="0" smtClean="0">
                <a:ln>
                  <a:noFill/>
                </a:ln>
                <a:solidFill>
                  <a:srgbClr val="0417C8"/>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417C8"/>
                </a:solidFill>
                <a:effectLst/>
                <a:latin typeface="Times New Roman" pitchFamily="18" charset="0"/>
                <a:cs typeface="Times New Roman" pitchFamily="18" charset="0"/>
              </a:rPr>
              <a:t>khác</a:t>
            </a:r>
            <a:r>
              <a:rPr kumimoji="0" lang="en-US" sz="2800" b="1" i="0" u="none" strike="noStrike" cap="none" normalizeH="0" baseline="0" dirty="0" smtClean="0">
                <a:ln>
                  <a:noFill/>
                </a:ln>
                <a:solidFill>
                  <a:srgbClr val="0417C8"/>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417C8"/>
                </a:solidFill>
                <a:effectLst/>
                <a:latin typeface="Times New Roman" pitchFamily="18" charset="0"/>
                <a:cs typeface="Times New Roman" pitchFamily="18" charset="0"/>
              </a:rPr>
              <a:t>về</a:t>
            </a:r>
            <a:r>
              <a:rPr kumimoji="0" lang="en-US" sz="2800" b="1" i="0" u="none" strike="noStrike" cap="none" normalizeH="0" baseline="0" dirty="0" smtClean="0">
                <a:ln>
                  <a:noFill/>
                </a:ln>
                <a:solidFill>
                  <a:srgbClr val="0417C8"/>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417C8"/>
                </a:solidFill>
                <a:effectLst/>
                <a:latin typeface="Times New Roman" pitchFamily="18" charset="0"/>
                <a:cs typeface="Times New Roman" pitchFamily="18" charset="0"/>
              </a:rPr>
              <a:t>bảo</a:t>
            </a:r>
            <a:r>
              <a:rPr kumimoji="0" lang="en-US" sz="2800" b="1" i="0" u="none" strike="noStrike" cap="none" normalizeH="0" baseline="0" dirty="0" smtClean="0">
                <a:ln>
                  <a:noFill/>
                </a:ln>
                <a:solidFill>
                  <a:srgbClr val="0417C8"/>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417C8"/>
                </a:solidFill>
                <a:effectLst/>
                <a:latin typeface="Times New Roman" pitchFamily="18" charset="0"/>
                <a:cs typeface="Times New Roman" pitchFamily="18" charset="0"/>
              </a:rPr>
              <a:t>vệ</a:t>
            </a:r>
            <a:r>
              <a:rPr kumimoji="0" lang="en-US" sz="2800" b="1" i="0" u="none" strike="noStrike" cap="none" normalizeH="0" baseline="0" dirty="0" smtClean="0">
                <a:ln>
                  <a:noFill/>
                </a:ln>
                <a:solidFill>
                  <a:srgbClr val="0417C8"/>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417C8"/>
                </a:solidFill>
                <a:effectLst/>
                <a:latin typeface="Times New Roman" pitchFamily="18" charset="0"/>
                <a:cs typeface="Times New Roman" pitchFamily="18" charset="0"/>
              </a:rPr>
              <a:t>lẽ</a:t>
            </a:r>
            <a:r>
              <a:rPr kumimoji="0" lang="en-US" sz="2800" b="1" i="0" u="none" strike="noStrike" cap="none" normalizeH="0" baseline="0" dirty="0" smtClean="0">
                <a:ln>
                  <a:noFill/>
                </a:ln>
                <a:solidFill>
                  <a:srgbClr val="0417C8"/>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417C8"/>
                </a:solidFill>
                <a:effectLst/>
                <a:latin typeface="Times New Roman" pitchFamily="18" charset="0"/>
                <a:cs typeface="Times New Roman" pitchFamily="18" charset="0"/>
              </a:rPr>
              <a:t>phải</a:t>
            </a:r>
            <a:r>
              <a:rPr kumimoji="0" lang="en-US" sz="2800" b="1" i="0" u="none" strike="noStrike" cap="none" normalizeH="0" baseline="0" dirty="0" smtClean="0">
                <a:ln>
                  <a:noFill/>
                </a:ln>
                <a:solidFill>
                  <a:srgbClr val="0417C8"/>
                </a:solidFill>
                <a:effectLst/>
                <a:latin typeface="Times New Roman" pitchFamily="18" charset="0"/>
                <a:cs typeface="Times New Roman" pitchFamily="18" charset="0"/>
              </a:rPr>
              <a:t>.</a:t>
            </a:r>
          </a:p>
        </p:txBody>
      </p:sp>
      <p:sp>
        <p:nvSpPr>
          <p:cNvPr id="3" name="Rectangle 2"/>
          <p:cNvSpPr/>
          <p:nvPr/>
        </p:nvSpPr>
        <p:spPr>
          <a:xfrm>
            <a:off x="838200" y="1066800"/>
            <a:ext cx="7772400" cy="4832092"/>
          </a:xfrm>
          <a:prstGeom prst="rect">
            <a:avLst/>
          </a:prstGeom>
        </p:spPr>
        <p:txBody>
          <a:bodyPr wrap="square">
            <a:spAutoFit/>
          </a:bodyPr>
          <a:lstStyle/>
          <a:p>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Phải trái phân minh, nghĩa tình trọn vẹn.</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Người gian thì sợ người </a:t>
            </a:r>
            <a:r>
              <a:rPr lang="vi-VN" sz="2800" dirty="0" smtClean="0">
                <a:latin typeface="Times New Roman" pitchFamily="18" charset="0"/>
                <a:cs typeface="Times New Roman" pitchFamily="18" charset="0"/>
              </a:rPr>
              <a:t>ngay</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Người ngay chẳng sợ đường cày cong queo.</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Cây ngay không sợ chết đứng.</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Một câu nói ngay bằng ăn chay cả tháng.</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Những người tính nết thật </a:t>
            </a:r>
            <a:r>
              <a:rPr lang="vi-VN" sz="2800" dirty="0" smtClean="0">
                <a:latin typeface="Times New Roman" pitchFamily="18" charset="0"/>
                <a:cs typeface="Times New Roman" pitchFamily="18" charset="0"/>
              </a:rPr>
              <a:t>thà</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Đi đâu cũng được người ta tin dùng</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15000"/>
            <a:ext cx="1006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086600" y="4899847"/>
            <a:ext cx="1935162" cy="188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133475" y="2040434"/>
            <a:ext cx="7162800" cy="646331"/>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C00000"/>
                </a:solidFill>
                <a:effectLst/>
                <a:latin typeface="Times New Roman" pitchFamily="18" charset="0"/>
                <a:cs typeface="Times New Roman" pitchFamily="18" charset="0"/>
              </a:rPr>
              <a:t> 1.  </a:t>
            </a:r>
            <a:r>
              <a:rPr kumimoji="0" lang="en-US" sz="3600" b="1" i="0" u="none" strike="noStrike" cap="none" normalizeH="0" baseline="0" dirty="0" err="1" smtClean="0">
                <a:ln>
                  <a:noFill/>
                </a:ln>
                <a:solidFill>
                  <a:srgbClr val="C00000"/>
                </a:solidFill>
                <a:effectLst/>
                <a:latin typeface="Times New Roman" pitchFamily="18" charset="0"/>
                <a:cs typeface="Times New Roman" pitchFamily="18" charset="0"/>
              </a:rPr>
              <a:t>Sự</a:t>
            </a:r>
            <a:r>
              <a:rPr kumimoji="0" lang="en-US" sz="3600" b="1" i="0" u="none" strike="noStrike" cap="none" normalizeH="0" dirty="0" smtClean="0">
                <a:ln>
                  <a:noFill/>
                </a:ln>
                <a:solidFill>
                  <a:srgbClr val="C00000"/>
                </a:solidFill>
                <a:effectLst/>
                <a:latin typeface="Times New Roman" pitchFamily="18" charset="0"/>
                <a:cs typeface="Times New Roman" pitchFamily="18" charset="0"/>
              </a:rPr>
              <a:t> </a:t>
            </a:r>
            <a:r>
              <a:rPr kumimoji="0" lang="en-US" sz="3600" b="1" i="0" u="none" strike="noStrike" cap="none" normalizeH="0" dirty="0" err="1" smtClean="0">
                <a:ln>
                  <a:noFill/>
                </a:ln>
                <a:solidFill>
                  <a:srgbClr val="C00000"/>
                </a:solidFill>
                <a:effectLst/>
                <a:latin typeface="Times New Roman" pitchFamily="18" charset="0"/>
                <a:cs typeface="Times New Roman" pitchFamily="18" charset="0"/>
              </a:rPr>
              <a:t>cần</a:t>
            </a:r>
            <a:r>
              <a:rPr kumimoji="0" lang="en-US" sz="3600" b="1" i="0" u="none" strike="noStrike" cap="none" normalizeH="0" dirty="0" smtClean="0">
                <a:ln>
                  <a:noFill/>
                </a:ln>
                <a:solidFill>
                  <a:srgbClr val="C00000"/>
                </a:solidFill>
                <a:effectLst/>
                <a:latin typeface="Times New Roman" pitchFamily="18" charset="0"/>
                <a:cs typeface="Times New Roman" pitchFamily="18" charset="0"/>
              </a:rPr>
              <a:t> </a:t>
            </a:r>
            <a:r>
              <a:rPr kumimoji="0" lang="en-US" sz="3600" b="1" i="0" u="none" strike="noStrike" cap="none" normalizeH="0" dirty="0" err="1" smtClean="0">
                <a:ln>
                  <a:noFill/>
                </a:ln>
                <a:solidFill>
                  <a:srgbClr val="C00000"/>
                </a:solidFill>
                <a:effectLst/>
                <a:latin typeface="Times New Roman" pitchFamily="18" charset="0"/>
                <a:cs typeface="Times New Roman" pitchFamily="18" charset="0"/>
              </a:rPr>
              <a:t>thiết</a:t>
            </a:r>
            <a:r>
              <a:rPr kumimoji="0" lang="en-US" sz="3600" b="1" i="0" u="none" strike="noStrike" cap="none" normalizeH="0" dirty="0" smtClean="0">
                <a:ln>
                  <a:noFill/>
                </a:ln>
                <a:solidFill>
                  <a:srgbClr val="C00000"/>
                </a:solidFill>
                <a:effectLst/>
                <a:latin typeface="Times New Roman" pitchFamily="18" charset="0"/>
                <a:cs typeface="Times New Roman" pitchFamily="18" charset="0"/>
              </a:rPr>
              <a:t> </a:t>
            </a:r>
            <a:r>
              <a:rPr kumimoji="0" lang="en-US" sz="3600" b="1" i="0" u="none" strike="noStrike" cap="none" normalizeH="0" dirty="0" err="1" smtClean="0">
                <a:ln>
                  <a:noFill/>
                </a:ln>
                <a:solidFill>
                  <a:srgbClr val="C00000"/>
                </a:solidFill>
                <a:effectLst/>
                <a:latin typeface="Times New Roman" pitchFamily="18" charset="0"/>
                <a:cs typeface="Times New Roman" pitchFamily="18" charset="0"/>
              </a:rPr>
              <a:t>phải</a:t>
            </a:r>
            <a:r>
              <a:rPr kumimoji="0" lang="en-US" sz="3600" b="1" i="0" u="none" strike="noStrike" cap="none" normalizeH="0" dirty="0" smtClean="0">
                <a:ln>
                  <a:noFill/>
                </a:ln>
                <a:solidFill>
                  <a:srgbClr val="C00000"/>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rgbClr val="C00000"/>
                </a:solidFill>
                <a:effectLst/>
                <a:latin typeface="Times New Roman" pitchFamily="18" charset="0"/>
                <a:cs typeface="Times New Roman" pitchFamily="18" charset="0"/>
              </a:rPr>
              <a:t>bảo</a:t>
            </a:r>
            <a:r>
              <a:rPr kumimoji="0" lang="en-US" sz="36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rgbClr val="C00000"/>
                </a:solidFill>
                <a:effectLst/>
                <a:latin typeface="Times New Roman" pitchFamily="18" charset="0"/>
                <a:cs typeface="Times New Roman" pitchFamily="18" charset="0"/>
              </a:rPr>
              <a:t>vệ</a:t>
            </a:r>
            <a:r>
              <a:rPr kumimoji="0" lang="en-US" sz="36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rgbClr val="C00000"/>
                </a:solidFill>
                <a:effectLst/>
                <a:latin typeface="Times New Roman" pitchFamily="18" charset="0"/>
                <a:cs typeface="Times New Roman" pitchFamily="18" charset="0"/>
              </a:rPr>
              <a:t>lẽ</a:t>
            </a:r>
            <a:r>
              <a:rPr kumimoji="0" lang="en-US" sz="36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rgbClr val="C00000"/>
                </a:solidFill>
                <a:effectLst/>
                <a:latin typeface="Times New Roman" pitchFamily="18" charset="0"/>
                <a:cs typeface="Times New Roman" pitchFamily="18" charset="0"/>
              </a:rPr>
              <a:t>phải</a:t>
            </a:r>
            <a:r>
              <a:rPr kumimoji="0" lang="en-US" sz="3600" b="1" i="0" u="none" strike="noStrike" cap="none" normalizeH="0" baseline="0" dirty="0" smtClean="0">
                <a:ln>
                  <a:noFill/>
                </a:ln>
                <a:solidFill>
                  <a:srgbClr val="C00000"/>
                </a:solidFill>
                <a:effectLst/>
                <a:latin typeface="Times New Roman" pitchFamily="18" charset="0"/>
                <a:cs typeface="Times New Roman" pitchFamily="18" charset="0"/>
              </a:rPr>
              <a:t>.</a:t>
            </a:r>
          </a:p>
        </p:txBody>
      </p:sp>
      <p:sp>
        <p:nvSpPr>
          <p:cNvPr id="2" name="Rectangle 1"/>
          <p:cNvSpPr/>
          <p:nvPr/>
        </p:nvSpPr>
        <p:spPr>
          <a:xfrm rot="19560091">
            <a:off x="130516" y="658459"/>
            <a:ext cx="257153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00B050"/>
                </a:solidFill>
                <a:effectLst>
                  <a:outerShdw blurRad="50800" dist="39000" dir="5460000" algn="tl">
                    <a:srgbClr val="000000">
                      <a:alpha val="38000"/>
                    </a:srgbClr>
                  </a:outerShdw>
                </a:effectLst>
              </a:rPr>
              <a:t>KHÁM PHÁ</a:t>
            </a:r>
            <a:endParaRPr lang="en-US" sz="4000" b="1" cap="none" spc="0" dirty="0">
              <a:ln w="11430"/>
              <a:solidFill>
                <a:srgbClr val="00B050"/>
              </a:solidFill>
              <a:effectLst>
                <a:outerShdw blurRad="50800" dist="39000" dir="5460000" algn="tl">
                  <a:srgbClr val="000000">
                    <a:alpha val="38000"/>
                  </a:srgbClr>
                </a:outerShdw>
              </a:effectLst>
            </a:endParaRP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1121"/>
            <a:ext cx="1676400" cy="177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467600" y="5105992"/>
            <a:ext cx="1676400" cy="175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488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hánh án Pe-rin Lao-ri đã làm gì khi nhận được là thư của thời thơ ấ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838200"/>
            <a:ext cx="86074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723900" y="173366"/>
            <a:ext cx="2933700" cy="52322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417C8"/>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417C8"/>
                </a:solidFill>
                <a:effectLst/>
                <a:latin typeface="Times New Roman" pitchFamily="18" charset="0"/>
                <a:cs typeface="Times New Roman" pitchFamily="18" charset="0"/>
              </a:rPr>
              <a:t>Đọc</a:t>
            </a:r>
            <a:r>
              <a:rPr kumimoji="0" lang="en-US" sz="2800" b="1" i="0" u="none" strike="noStrike" cap="none" normalizeH="0" baseline="0" dirty="0" smtClean="0">
                <a:ln>
                  <a:noFill/>
                </a:ln>
                <a:solidFill>
                  <a:srgbClr val="0417C8"/>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417C8"/>
                </a:solidFill>
                <a:effectLst/>
                <a:latin typeface="Times New Roman" pitchFamily="18" charset="0"/>
                <a:cs typeface="Times New Roman" pitchFamily="18" charset="0"/>
              </a:rPr>
              <a:t>câu</a:t>
            </a:r>
            <a:r>
              <a:rPr kumimoji="0" lang="en-US" sz="2800" b="1" i="0" u="none" strike="noStrike" cap="none" normalizeH="0" dirty="0" smtClean="0">
                <a:ln>
                  <a:noFill/>
                </a:ln>
                <a:solidFill>
                  <a:srgbClr val="0417C8"/>
                </a:solidFill>
                <a:effectLst/>
                <a:latin typeface="Times New Roman" pitchFamily="18" charset="0"/>
                <a:cs typeface="Times New Roman" pitchFamily="18" charset="0"/>
              </a:rPr>
              <a:t> </a:t>
            </a:r>
            <a:r>
              <a:rPr kumimoji="0" lang="en-US" sz="2800" b="1" i="0" u="none" strike="noStrike" cap="none" normalizeH="0" dirty="0" err="1" smtClean="0">
                <a:ln>
                  <a:noFill/>
                </a:ln>
                <a:solidFill>
                  <a:srgbClr val="0417C8"/>
                </a:solidFill>
                <a:effectLst/>
                <a:latin typeface="Times New Roman" pitchFamily="18" charset="0"/>
                <a:cs typeface="Times New Roman" pitchFamily="18" charset="0"/>
              </a:rPr>
              <a:t>chuyện</a:t>
            </a:r>
            <a:r>
              <a:rPr kumimoji="0" lang="en-US" sz="2800" b="1" i="0" u="none" strike="noStrike" cap="none" normalizeH="0" dirty="0" smtClean="0">
                <a:ln>
                  <a:noFill/>
                </a:ln>
                <a:solidFill>
                  <a:srgbClr val="0417C8"/>
                </a:solidFill>
                <a:effectLst/>
                <a:latin typeface="Times New Roman" pitchFamily="18" charset="0"/>
                <a:cs typeface="Times New Roman" pitchFamily="18" charset="0"/>
              </a:rPr>
              <a:t>:</a:t>
            </a:r>
            <a:endParaRPr kumimoji="0" lang="en-US" sz="2800" b="1" i="0" u="none" strike="noStrike" cap="none" normalizeH="0" baseline="0" dirty="0" smtClean="0">
              <a:ln>
                <a:noFill/>
              </a:ln>
              <a:solidFill>
                <a:srgbClr val="0417C8"/>
              </a:solidFill>
              <a:effectLst/>
              <a:latin typeface="Times New Roman" pitchFamily="18" charset="0"/>
              <a:cs typeface="Times New Roman" pitchFamily="18" charset="0"/>
            </a:endParaRPr>
          </a:p>
        </p:txBody>
      </p:sp>
      <p:sp>
        <p:nvSpPr>
          <p:cNvPr id="6" name="5-Point Star 5"/>
          <p:cNvSpPr>
            <a:spLocks/>
          </p:cNvSpPr>
          <p:nvPr/>
        </p:nvSpPr>
        <p:spPr>
          <a:xfrm>
            <a:off x="209857" y="6324600"/>
            <a:ext cx="501035" cy="314325"/>
          </a:xfrm>
          <a:prstGeom prst="star5">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pPr>
              <a:defRPr/>
            </a:pPr>
            <a:endParaRPr lang="en-US"/>
          </a:p>
        </p:txBody>
      </p:sp>
      <p:sp>
        <p:nvSpPr>
          <p:cNvPr id="7" name="5-Point Star 6"/>
          <p:cNvSpPr>
            <a:spLocks/>
          </p:cNvSpPr>
          <p:nvPr/>
        </p:nvSpPr>
        <p:spPr>
          <a:xfrm>
            <a:off x="8398835" y="234677"/>
            <a:ext cx="280194" cy="461909"/>
          </a:xfrm>
          <a:prstGeom prst="star5">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3189564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34350"/>
            <a:ext cx="4572000" cy="584775"/>
          </a:xfrm>
          <a:prstGeom prst="rect">
            <a:avLst/>
          </a:prstGeom>
        </p:spPr>
        <p:txBody>
          <a:bodyPr>
            <a:spAutoFit/>
          </a:bodyPr>
          <a:lstStyle/>
          <a:p>
            <a:pPr algn="ctr"/>
            <a:r>
              <a:rPr lang="en-US" sz="3200" b="1" dirty="0" smtClean="0">
                <a:solidFill>
                  <a:srgbClr val="00B050"/>
                </a:solidFill>
                <a:latin typeface="Times New Roman" pitchFamily="18" charset="0"/>
                <a:cs typeface="Times New Roman" pitchFamily="18" charset="0"/>
              </a:rPr>
              <a:t>THẢO LUẬN</a:t>
            </a:r>
            <a:endParaRPr lang="en-US" sz="3200" b="1" dirty="0">
              <a:solidFill>
                <a:srgbClr val="00B050"/>
              </a:solidFill>
              <a:latin typeface="Times New Roman" pitchFamily="18" charset="0"/>
              <a:cs typeface="Times New Roman" pitchFamily="18" charset="0"/>
            </a:endParaRPr>
          </a:p>
        </p:txBody>
      </p:sp>
      <p:sp>
        <p:nvSpPr>
          <p:cNvPr id="4" name="Rectangle 3"/>
          <p:cNvSpPr/>
          <p:nvPr/>
        </p:nvSpPr>
        <p:spPr>
          <a:xfrm>
            <a:off x="685800" y="762000"/>
            <a:ext cx="7962900" cy="1077218"/>
          </a:xfrm>
          <a:prstGeom prst="rect">
            <a:avLst/>
          </a:prstGeom>
        </p:spPr>
        <p:txBody>
          <a:bodyPr wrap="square">
            <a:spAutoFit/>
          </a:bodyPr>
          <a:lstStyle/>
          <a:p>
            <a:r>
              <a:rPr lang="vi-VN" sz="3200" dirty="0" smtClean="0">
                <a:solidFill>
                  <a:srgbClr val="0417C8"/>
                </a:solidFill>
                <a:latin typeface="Times New Roman" pitchFamily="18" charset="0"/>
                <a:cs typeface="Times New Roman" pitchFamily="18" charset="0"/>
              </a:rPr>
              <a:t>Chánh </a:t>
            </a:r>
            <a:r>
              <a:rPr lang="vi-VN" sz="3200" dirty="0">
                <a:solidFill>
                  <a:srgbClr val="0417C8"/>
                </a:solidFill>
                <a:latin typeface="Times New Roman" pitchFamily="18" charset="0"/>
                <a:cs typeface="Times New Roman" pitchFamily="18" charset="0"/>
              </a:rPr>
              <a:t>án Pe-rin Lao-ri đã làm gì khi nhận được là thư của thời thơ ấu? </a:t>
            </a:r>
            <a:endParaRPr lang="en-US" sz="3200" dirty="0">
              <a:solidFill>
                <a:srgbClr val="0417C8"/>
              </a:solidFill>
              <a:latin typeface="Times New Roman" pitchFamily="18" charset="0"/>
              <a:cs typeface="Times New Roman" pitchFamily="18" charset="0"/>
            </a:endParaRPr>
          </a:p>
        </p:txBody>
      </p:sp>
      <p:sp>
        <p:nvSpPr>
          <p:cNvPr id="5" name="Rectangle 4"/>
          <p:cNvSpPr/>
          <p:nvPr/>
        </p:nvSpPr>
        <p:spPr>
          <a:xfrm>
            <a:off x="304800" y="1858268"/>
            <a:ext cx="8610600" cy="4524315"/>
          </a:xfrm>
          <a:prstGeom prst="rect">
            <a:avLst/>
          </a:prstGeom>
        </p:spPr>
        <p:txBody>
          <a:bodyPr wrap="square">
            <a:spAutoFit/>
          </a:bodyPr>
          <a:lstStyle/>
          <a:p>
            <a:r>
              <a:rPr lang="vi-VN" sz="3200" dirty="0">
                <a:latin typeface="Times New Roman" pitchFamily="18" charset="0"/>
                <a:cs typeface="Times New Roman" pitchFamily="18" charset="0"/>
              </a:rPr>
              <a:t>- Khi nhận được bức thư của người bạn cũ, Chánh án Pe-rin Lao-ri đã:</a:t>
            </a:r>
          </a:p>
          <a:p>
            <a:r>
              <a:rPr lang="vi-VN" sz="3200" dirty="0">
                <a:latin typeface="Times New Roman" pitchFamily="18" charset="0"/>
                <a:cs typeface="Times New Roman" pitchFamily="18" charset="0"/>
              </a:rPr>
              <a:t>+ Suy nghĩ rất lâu, lưỡng lự giữa sự trung thực và tình cảm bạn bè. Nhưng cuối cùng chánh án đã quyết định bảo vệ sự thật, ông vẫn kí vào tờ giấy buộc thi hành án đối với con trai của người bạn cũ.</a:t>
            </a:r>
          </a:p>
          <a:p>
            <a:r>
              <a:rPr lang="vi-VN" sz="3200" dirty="0">
                <a:latin typeface="Times New Roman" pitchFamily="18" charset="0"/>
                <a:cs typeface="Times New Roman" pitchFamily="18" charset="0"/>
              </a:rPr>
              <a:t>+ Để giúp đỡ người bạn vượt qua khó khăn, ông gửi cho người bạn một khoản tiền đủ để người bạn có thể nộp phạt và thanh toán án phí.</a:t>
            </a:r>
          </a:p>
        </p:txBody>
      </p:sp>
    </p:spTree>
    <p:extLst>
      <p:ext uri="{BB962C8B-B14F-4D97-AF65-F5344CB8AC3E}">
        <p14:creationId xmlns:p14="http://schemas.microsoft.com/office/powerpoint/2010/main" val="68502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990600"/>
            <a:ext cx="8686800" cy="4539191"/>
          </a:xfrm>
          <a:prstGeom prst="rect">
            <a:avLst/>
          </a:prstGeom>
        </p:spPr>
        <p:txBody>
          <a:bodyPr wrap="square">
            <a:spAutoFit/>
          </a:bodyPr>
          <a:lstStyle/>
          <a:p>
            <a:pPr>
              <a:lnSpc>
                <a:spcPct val="150000"/>
              </a:lnSpc>
            </a:pPr>
            <a:r>
              <a:rPr lang="vi-VN" sz="2800" dirty="0">
                <a:latin typeface="Times New Roman" pitchFamily="18" charset="0"/>
                <a:cs typeface="Times New Roman" pitchFamily="18" charset="0"/>
              </a:rPr>
              <a:t>- Việc làm đó của chánh án Pe-rin Lao-ri đã thể hiện:</a:t>
            </a:r>
          </a:p>
          <a:p>
            <a:pPr>
              <a:lnSpc>
                <a:spcPct val="150000"/>
              </a:lnSpc>
            </a:pPr>
            <a:r>
              <a:rPr lang="vi-VN" sz="2800" dirty="0">
                <a:latin typeface="Times New Roman" pitchFamily="18" charset="0"/>
                <a:cs typeface="Times New Roman" pitchFamily="18" charset="0"/>
              </a:rPr>
              <a:t>+ Ông là người rất trung thực, biết tôn trọng và bảo vệ lẽ phải, không để tình cảm cá nhân làm ảnh hưởng đến việc thực thi công lý;</a:t>
            </a:r>
          </a:p>
          <a:p>
            <a:pPr>
              <a:lnSpc>
                <a:spcPct val="150000"/>
              </a:lnSpc>
            </a:pPr>
            <a:r>
              <a:rPr lang="vi-VN" sz="2800" dirty="0">
                <a:latin typeface="Times New Roman" pitchFamily="18" charset="0"/>
                <a:cs typeface="Times New Roman" pitchFamily="18" charset="0"/>
              </a:rPr>
              <a:t>+ Đồng thời, chánh án Pe-rin Lao-ri cũng là một người có tấm lòng nhân hậu, biết quan tâm, chia sẻ với khó khăn, họa nạn của người khác.</a:t>
            </a:r>
          </a:p>
        </p:txBody>
      </p:sp>
      <p:sp>
        <p:nvSpPr>
          <p:cNvPr id="3" name="Rectangle 2"/>
          <p:cNvSpPr/>
          <p:nvPr/>
        </p:nvSpPr>
        <p:spPr>
          <a:xfrm>
            <a:off x="314325" y="609598"/>
            <a:ext cx="8686800" cy="584775"/>
          </a:xfrm>
          <a:prstGeom prst="rect">
            <a:avLst/>
          </a:prstGeom>
        </p:spPr>
        <p:txBody>
          <a:bodyPr wrap="square">
            <a:spAutoFit/>
          </a:bodyPr>
          <a:lstStyle/>
          <a:p>
            <a:r>
              <a:rPr lang="vi-VN" sz="3200" dirty="0" smtClean="0">
                <a:solidFill>
                  <a:srgbClr val="0417C8"/>
                </a:solidFill>
                <a:latin typeface="Times New Roman" pitchFamily="18" charset="0"/>
                <a:cs typeface="Times New Roman" pitchFamily="18" charset="0"/>
              </a:rPr>
              <a:t>Việc </a:t>
            </a:r>
            <a:r>
              <a:rPr lang="vi-VN" sz="3200" dirty="0">
                <a:solidFill>
                  <a:srgbClr val="0417C8"/>
                </a:solidFill>
                <a:latin typeface="Times New Roman" pitchFamily="18" charset="0"/>
                <a:cs typeface="Times New Roman" pitchFamily="18" charset="0"/>
              </a:rPr>
              <a:t>làm đó của ông có ý nghĩa gì</a:t>
            </a:r>
            <a:r>
              <a:rPr lang="vi-VN" sz="3200" dirty="0" smtClean="0">
                <a:solidFill>
                  <a:srgbClr val="0417C8"/>
                </a:solidFill>
                <a:latin typeface="Times New Roman" pitchFamily="18" charset="0"/>
                <a:cs typeface="Times New Roman" pitchFamily="18" charset="0"/>
              </a:rPr>
              <a:t>?</a:t>
            </a:r>
            <a:endParaRPr lang="en-US" sz="3200" dirty="0">
              <a:solidFill>
                <a:srgbClr val="0417C8"/>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886575" y="4896834"/>
            <a:ext cx="2133600" cy="196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285750" y="86378"/>
            <a:ext cx="7162800" cy="52322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C00000"/>
                </a:solidFill>
                <a:effectLst/>
                <a:latin typeface="Times New Roman" pitchFamily="18" charset="0"/>
                <a:cs typeface="Times New Roman" pitchFamily="18" charset="0"/>
              </a:rPr>
              <a:t> 1.  </a:t>
            </a:r>
            <a:r>
              <a:rPr kumimoji="0" lang="en-US" sz="2800" b="1" i="0" u="none" strike="noStrike" cap="none" normalizeH="0" baseline="0" dirty="0" err="1" smtClean="0">
                <a:ln>
                  <a:noFill/>
                </a:ln>
                <a:solidFill>
                  <a:srgbClr val="C00000"/>
                </a:solidFill>
                <a:effectLst/>
                <a:latin typeface="Times New Roman" pitchFamily="18" charset="0"/>
                <a:cs typeface="Times New Roman" pitchFamily="18" charset="0"/>
              </a:rPr>
              <a:t>Sự</a:t>
            </a:r>
            <a:r>
              <a:rPr kumimoji="0" lang="en-US" sz="2800" b="1" i="0" u="none" strike="noStrike" cap="none" normalizeH="0" dirty="0" smtClean="0">
                <a:ln>
                  <a:noFill/>
                </a:ln>
                <a:solidFill>
                  <a:srgbClr val="C00000"/>
                </a:solidFill>
                <a:effectLst/>
                <a:latin typeface="Times New Roman" pitchFamily="18" charset="0"/>
                <a:cs typeface="Times New Roman" pitchFamily="18" charset="0"/>
              </a:rPr>
              <a:t> </a:t>
            </a:r>
            <a:r>
              <a:rPr kumimoji="0" lang="en-US" sz="2800" b="1" i="0" u="none" strike="noStrike" cap="none" normalizeH="0" dirty="0" err="1" smtClean="0">
                <a:ln>
                  <a:noFill/>
                </a:ln>
                <a:solidFill>
                  <a:srgbClr val="C00000"/>
                </a:solidFill>
                <a:effectLst/>
                <a:latin typeface="Times New Roman" pitchFamily="18" charset="0"/>
                <a:cs typeface="Times New Roman" pitchFamily="18" charset="0"/>
              </a:rPr>
              <a:t>cần</a:t>
            </a:r>
            <a:r>
              <a:rPr kumimoji="0" lang="en-US" sz="2800" b="1" i="0" u="none" strike="noStrike" cap="none" normalizeH="0" dirty="0" smtClean="0">
                <a:ln>
                  <a:noFill/>
                </a:ln>
                <a:solidFill>
                  <a:srgbClr val="C00000"/>
                </a:solidFill>
                <a:effectLst/>
                <a:latin typeface="Times New Roman" pitchFamily="18" charset="0"/>
                <a:cs typeface="Times New Roman" pitchFamily="18" charset="0"/>
              </a:rPr>
              <a:t> </a:t>
            </a:r>
            <a:r>
              <a:rPr kumimoji="0" lang="en-US" sz="2800" b="1" i="0" u="none" strike="noStrike" cap="none" normalizeH="0" dirty="0" err="1" smtClean="0">
                <a:ln>
                  <a:noFill/>
                </a:ln>
                <a:solidFill>
                  <a:srgbClr val="C00000"/>
                </a:solidFill>
                <a:effectLst/>
                <a:latin typeface="Times New Roman" pitchFamily="18" charset="0"/>
                <a:cs typeface="Times New Roman" pitchFamily="18" charset="0"/>
              </a:rPr>
              <a:t>thiết</a:t>
            </a:r>
            <a:r>
              <a:rPr kumimoji="0" lang="en-US" sz="2800" b="1" i="0" u="none" strike="noStrike" cap="none" normalizeH="0" dirty="0" smtClean="0">
                <a:ln>
                  <a:noFill/>
                </a:ln>
                <a:solidFill>
                  <a:srgbClr val="C00000"/>
                </a:solidFill>
                <a:effectLst/>
                <a:latin typeface="Times New Roman" pitchFamily="18" charset="0"/>
                <a:cs typeface="Times New Roman" pitchFamily="18" charset="0"/>
              </a:rPr>
              <a:t> </a:t>
            </a:r>
            <a:r>
              <a:rPr kumimoji="0" lang="en-US" sz="2800" b="1" i="0" u="none" strike="noStrike" cap="none" normalizeH="0" dirty="0" err="1" smtClean="0">
                <a:ln>
                  <a:noFill/>
                </a:ln>
                <a:solidFill>
                  <a:srgbClr val="C00000"/>
                </a:solidFill>
                <a:effectLst/>
                <a:latin typeface="Times New Roman" pitchFamily="18" charset="0"/>
                <a:cs typeface="Times New Roman" pitchFamily="18" charset="0"/>
              </a:rPr>
              <a:t>phải</a:t>
            </a:r>
            <a:r>
              <a:rPr kumimoji="0" lang="en-US" sz="2800" b="1" i="0" u="none" strike="noStrike" cap="none" normalizeH="0" dirty="0" smtClean="0">
                <a:ln>
                  <a:noFill/>
                </a:ln>
                <a:solidFill>
                  <a:srgbClr val="C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C00000"/>
                </a:solidFill>
                <a:effectLst/>
                <a:latin typeface="Times New Roman" pitchFamily="18" charset="0"/>
                <a:cs typeface="Times New Roman" pitchFamily="18" charset="0"/>
              </a:rPr>
              <a:t>bảo</a:t>
            </a:r>
            <a:r>
              <a:rPr kumimoji="0" lang="en-US" sz="28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C00000"/>
                </a:solidFill>
                <a:effectLst/>
                <a:latin typeface="Times New Roman" pitchFamily="18" charset="0"/>
                <a:cs typeface="Times New Roman" pitchFamily="18" charset="0"/>
              </a:rPr>
              <a:t>vệ</a:t>
            </a:r>
            <a:r>
              <a:rPr kumimoji="0" lang="en-US" sz="28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C00000"/>
                </a:solidFill>
                <a:effectLst/>
                <a:latin typeface="Times New Roman" pitchFamily="18" charset="0"/>
                <a:cs typeface="Times New Roman" pitchFamily="18" charset="0"/>
              </a:rPr>
              <a:t>lẽ</a:t>
            </a:r>
            <a:r>
              <a:rPr kumimoji="0" lang="en-US" sz="28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C00000"/>
                </a:solidFill>
                <a:effectLst/>
                <a:latin typeface="Times New Roman" pitchFamily="18" charset="0"/>
                <a:cs typeface="Times New Roman" pitchFamily="18" charset="0"/>
              </a:rPr>
              <a:t>phải</a:t>
            </a:r>
            <a:r>
              <a:rPr kumimoji="0" lang="en-US" sz="2800" b="1" i="0" u="none" strike="noStrike" cap="none" normalizeH="0" baseline="0" dirty="0" smtClean="0">
                <a:ln>
                  <a:noFill/>
                </a:ln>
                <a:solidFill>
                  <a:srgbClr val="C00000"/>
                </a:solidFill>
                <a:effectLst/>
                <a:latin typeface="Times New Roman" pitchFamily="18" charset="0"/>
                <a:cs typeface="Times New Roman" pitchFamily="18" charset="0"/>
              </a:rPr>
              <a:t>.</a:t>
            </a:r>
          </a:p>
        </p:txBody>
      </p:sp>
    </p:spTree>
    <p:extLst>
      <p:ext uri="{BB962C8B-B14F-4D97-AF65-F5344CB8AC3E}">
        <p14:creationId xmlns:p14="http://schemas.microsoft.com/office/powerpoint/2010/main" val="354205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5566397"/>
            <a:ext cx="1219200" cy="129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21769" y="5553075"/>
            <a:ext cx="1322231"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1524000"/>
            <a:ext cx="8305800" cy="3046988"/>
          </a:xfrm>
          <a:prstGeom prst="rect">
            <a:avLst/>
          </a:prstGeom>
        </p:spPr>
        <p:txBody>
          <a:bodyPr wrap="square">
            <a:spAutoFit/>
          </a:bodyPr>
          <a:lstStyle/>
          <a:p>
            <a:pPr algn="just"/>
            <a:r>
              <a:rPr lang="en-US" sz="3200" dirty="0" smtClean="0">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L</a:t>
            </a:r>
            <a:r>
              <a:rPr lang="vi-VN" sz="3200" b="1">
                <a:solidFill>
                  <a:srgbClr val="FF0000"/>
                </a:solidFill>
                <a:latin typeface="Times New Roman" pitchFamily="18" charset="0"/>
                <a:cs typeface="Times New Roman" pitchFamily="18" charset="0"/>
              </a:rPr>
              <a:t>ẽ</a:t>
            </a:r>
            <a:r>
              <a:rPr lang="en-US" sz="3200" b="1"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phải</a:t>
            </a:r>
            <a:r>
              <a:rPr lang="en-US" sz="3200" b="1" dirty="0" smtClean="0">
                <a:solidFill>
                  <a:srgbClr val="FF0000"/>
                </a:solidFill>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đắn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hội</a:t>
            </a:r>
            <a:r>
              <a:rPr lang="en-US" sz="3200" dirty="0" smtClean="0">
                <a:latin typeface="Times New Roman" pitchFamily="18" charset="0"/>
                <a:cs typeface="Times New Roman" pitchFamily="18" charset="0"/>
              </a:rPr>
              <a:t>.</a:t>
            </a:r>
          </a:p>
          <a:p>
            <a:pPr algn="just"/>
            <a:r>
              <a:rPr lang="en-US" sz="3200" dirty="0" smtClean="0">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Bảo </a:t>
            </a:r>
            <a:r>
              <a:rPr lang="vi-VN" sz="3200" b="1" dirty="0">
                <a:solidFill>
                  <a:srgbClr val="FF0000"/>
                </a:solidFill>
                <a:latin typeface="Times New Roman" pitchFamily="18" charset="0"/>
                <a:cs typeface="Times New Roman" pitchFamily="18" charset="0"/>
              </a:rPr>
              <a:t>vệ lẽ phải </a:t>
            </a:r>
            <a:r>
              <a:rPr lang="vi-VN" sz="3200" dirty="0">
                <a:latin typeface="Times New Roman" pitchFamily="18" charset="0"/>
                <a:cs typeface="Times New Roman" pitchFamily="18" charset="0"/>
              </a:rPr>
              <a:t>là công nhận, ủng hộ, tuân theo và bảo vệ những điều đúng đắn; biết điều chỉnh suy nghĩ, hành vi của mình theo lẽ phải; không chấp nhận và không làm những việc sai trái.</a:t>
            </a:r>
            <a:endParaRPr lang="en-US" sz="3200" dirty="0">
              <a:latin typeface="Times New Roman" pitchFamily="18" charset="0"/>
              <a:cs typeface="Times New Roman" pitchFamily="18" charset="0"/>
            </a:endParaRPr>
          </a:p>
        </p:txBody>
      </p:sp>
      <p:sp>
        <p:nvSpPr>
          <p:cNvPr id="8" name="Rectangle 7"/>
          <p:cNvSpPr/>
          <p:nvPr/>
        </p:nvSpPr>
        <p:spPr>
          <a:xfrm>
            <a:off x="647700" y="685800"/>
            <a:ext cx="6210300" cy="523220"/>
          </a:xfrm>
          <a:prstGeom prst="rect">
            <a:avLst/>
          </a:prstGeom>
          <a:solidFill>
            <a:schemeClr val="bg1"/>
          </a:solidFill>
        </p:spPr>
        <p:txBody>
          <a:bodyPr wrap="square">
            <a:spAutoFit/>
          </a:bodyPr>
          <a:lstStyle/>
          <a:p>
            <a:r>
              <a:rPr lang="en-US" sz="2800" b="1" dirty="0" smtClean="0">
                <a:solidFill>
                  <a:srgbClr val="FF0000"/>
                </a:solidFill>
                <a:latin typeface="Times New Roman" pitchFamily="18" charset="0"/>
                <a:cs typeface="Times New Roman" pitchFamily="18" charset="0"/>
              </a:rPr>
              <a:t>a. </a:t>
            </a:r>
            <a:r>
              <a:rPr lang="en-US" sz="2800" b="1" dirty="0" err="1" smtClean="0">
                <a:solidFill>
                  <a:srgbClr val="FF0000"/>
                </a:solidFill>
                <a:latin typeface="Times New Roman" pitchFamily="18" charset="0"/>
                <a:cs typeface="Times New Roman" pitchFamily="18" charset="0"/>
              </a:rPr>
              <a:t>Khái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niệm</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10" name="Rectangle 9"/>
          <p:cNvSpPr>
            <a:spLocks noChangeArrowheads="1"/>
          </p:cNvSpPr>
          <p:nvPr/>
        </p:nvSpPr>
        <p:spPr bwMode="auto">
          <a:xfrm>
            <a:off x="171450" y="0"/>
            <a:ext cx="7162800" cy="58477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 1.  </a:t>
            </a:r>
            <a:r>
              <a:rPr kumimoji="0" lang="en-US" sz="3200" b="1" i="0" u="none" strike="noStrike" cap="none" normalizeH="0" baseline="0" dirty="0" err="1" smtClean="0">
                <a:ln>
                  <a:noFill/>
                </a:ln>
                <a:solidFill>
                  <a:srgbClr val="C00000"/>
                </a:solidFill>
                <a:effectLst/>
                <a:latin typeface="Times New Roman" pitchFamily="18" charset="0"/>
                <a:cs typeface="Times New Roman" pitchFamily="18" charset="0"/>
              </a:rPr>
              <a:t>Sự</a:t>
            </a:r>
            <a:r>
              <a:rPr kumimoji="0" lang="en-US" sz="3200" b="1" i="0" u="none" strike="noStrike" cap="none" normalizeH="0" dirty="0" smtClean="0">
                <a:ln>
                  <a:noFill/>
                </a:ln>
                <a:solidFill>
                  <a:srgbClr val="C00000"/>
                </a:solidFill>
                <a:effectLst/>
                <a:latin typeface="Times New Roman" pitchFamily="18" charset="0"/>
                <a:cs typeface="Times New Roman" pitchFamily="18" charset="0"/>
              </a:rPr>
              <a:t> </a:t>
            </a:r>
            <a:r>
              <a:rPr kumimoji="0" lang="en-US" sz="3200" b="1" i="0" u="none" strike="noStrike" cap="none" normalizeH="0" dirty="0" err="1" smtClean="0">
                <a:ln>
                  <a:noFill/>
                </a:ln>
                <a:solidFill>
                  <a:srgbClr val="C00000"/>
                </a:solidFill>
                <a:effectLst/>
                <a:latin typeface="Times New Roman" pitchFamily="18" charset="0"/>
                <a:cs typeface="Times New Roman" pitchFamily="18" charset="0"/>
              </a:rPr>
              <a:t>cần</a:t>
            </a:r>
            <a:r>
              <a:rPr kumimoji="0" lang="en-US" sz="3200" b="1" i="0" u="none" strike="noStrike" cap="none" normalizeH="0" dirty="0" smtClean="0">
                <a:ln>
                  <a:noFill/>
                </a:ln>
                <a:solidFill>
                  <a:srgbClr val="C00000"/>
                </a:solidFill>
                <a:effectLst/>
                <a:latin typeface="Times New Roman" pitchFamily="18" charset="0"/>
                <a:cs typeface="Times New Roman" pitchFamily="18" charset="0"/>
              </a:rPr>
              <a:t> </a:t>
            </a:r>
            <a:r>
              <a:rPr kumimoji="0" lang="en-US" sz="3200" b="1" i="0" u="none" strike="noStrike" cap="none" normalizeH="0" dirty="0" err="1" smtClean="0">
                <a:ln>
                  <a:noFill/>
                </a:ln>
                <a:solidFill>
                  <a:srgbClr val="C00000"/>
                </a:solidFill>
                <a:effectLst/>
                <a:latin typeface="Times New Roman" pitchFamily="18" charset="0"/>
                <a:cs typeface="Times New Roman" pitchFamily="18" charset="0"/>
              </a:rPr>
              <a:t>thiết</a:t>
            </a:r>
            <a:r>
              <a:rPr kumimoji="0" lang="en-US" sz="3200" b="1" i="0" u="none" strike="noStrike" cap="none" normalizeH="0" dirty="0" smtClean="0">
                <a:ln>
                  <a:noFill/>
                </a:ln>
                <a:solidFill>
                  <a:srgbClr val="C00000"/>
                </a:solidFill>
                <a:effectLst/>
                <a:latin typeface="Times New Roman" pitchFamily="18" charset="0"/>
                <a:cs typeface="Times New Roman" pitchFamily="18" charset="0"/>
              </a:rPr>
              <a:t> </a:t>
            </a:r>
            <a:r>
              <a:rPr kumimoji="0" lang="en-US" sz="3200" b="1" i="0" u="none" strike="noStrike" cap="none" normalizeH="0" dirty="0" err="1" smtClean="0">
                <a:ln>
                  <a:noFill/>
                </a:ln>
                <a:solidFill>
                  <a:srgbClr val="C00000"/>
                </a:solidFill>
                <a:effectLst/>
                <a:latin typeface="Times New Roman" pitchFamily="18" charset="0"/>
                <a:cs typeface="Times New Roman" pitchFamily="18" charset="0"/>
              </a:rPr>
              <a:t>phải</a:t>
            </a:r>
            <a:r>
              <a:rPr kumimoji="0" lang="en-US" sz="3200" b="1" i="0" u="none" strike="noStrike" cap="none" normalizeH="0" dirty="0" smtClean="0">
                <a:ln>
                  <a:noFill/>
                </a:ln>
                <a:solidFill>
                  <a:srgbClr val="C000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C00000"/>
                </a:solidFill>
                <a:effectLst/>
                <a:latin typeface="Times New Roman" pitchFamily="18" charset="0"/>
                <a:cs typeface="Times New Roman" pitchFamily="18" charset="0"/>
              </a:rPr>
              <a:t>bảo</a:t>
            </a: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C00000"/>
                </a:solidFill>
                <a:effectLst/>
                <a:latin typeface="Times New Roman" pitchFamily="18" charset="0"/>
                <a:cs typeface="Times New Roman" pitchFamily="18" charset="0"/>
              </a:rPr>
              <a:t>vệ</a:t>
            </a: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C00000"/>
                </a:solidFill>
                <a:effectLst/>
                <a:latin typeface="Times New Roman" pitchFamily="18" charset="0"/>
                <a:cs typeface="Times New Roman" pitchFamily="18" charset="0"/>
              </a:rPr>
              <a:t>lẽ</a:t>
            </a: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C00000"/>
                </a:solidFill>
                <a:effectLst/>
                <a:latin typeface="Times New Roman" pitchFamily="18" charset="0"/>
                <a:cs typeface="Times New Roman" pitchFamily="18" charset="0"/>
              </a:rPr>
              <a:t>phải</a:t>
            </a: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a:t>
            </a:r>
          </a:p>
        </p:txBody>
      </p:sp>
    </p:spTree>
    <p:extLst>
      <p:ext uri="{BB962C8B-B14F-4D97-AF65-F5344CB8AC3E}">
        <p14:creationId xmlns:p14="http://schemas.microsoft.com/office/powerpoint/2010/main" val="112924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5566397"/>
            <a:ext cx="1219200" cy="129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21769" y="5553075"/>
            <a:ext cx="1322231"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75805" y="1600200"/>
            <a:ext cx="8382000" cy="4031873"/>
          </a:xfrm>
          <a:prstGeom prst="rect">
            <a:avLst/>
          </a:prstGeom>
        </p:spPr>
        <p:txBody>
          <a:bodyPr wrap="square">
            <a:spAutoFit/>
          </a:bodyPr>
          <a:lstStyle/>
          <a:p>
            <a:pPr algn="just"/>
            <a:r>
              <a:rPr lang="vi-VN" sz="3200" dirty="0">
                <a:latin typeface="Times New Roman" pitchFamily="18" charset="0"/>
                <a:cs typeface="Times New Roman" pitchFamily="18" charset="0"/>
              </a:rPr>
              <a:t>Chúng ta cần phải tôn trọng và bảo vệ lẽ phải, vì:</a:t>
            </a:r>
          </a:p>
          <a:p>
            <a:pPr algn="just"/>
            <a:r>
              <a:rPr lang="vi-VN" sz="3200" dirty="0">
                <a:latin typeface="Times New Roman" pitchFamily="18" charset="0"/>
                <a:cs typeface="Times New Roman" pitchFamily="18" charset="0"/>
              </a:rPr>
              <a:t>+ Việc bảo vệ lẽ phải giúp mỗi người có cách ứng xử phù hợp; góp phần đẩy lùi cái sai, cái xấu, để làm lành mạnh mối quan hệ xã hội, thúc đẩy xã hội ổn định, phát triển;</a:t>
            </a:r>
          </a:p>
          <a:p>
            <a:pPr algn="just"/>
            <a:r>
              <a:rPr lang="vi-VN" sz="3200" dirty="0">
                <a:latin typeface="Times New Roman" pitchFamily="18" charset="0"/>
                <a:cs typeface="Times New Roman" pitchFamily="18" charset="0"/>
              </a:rPr>
              <a:t>+ Mặt khác, việc bảo vệ lẽ phải cũng củng cố niềm tin của con người vào cộng đồng, pháp luật và lương tri.</a:t>
            </a:r>
          </a:p>
        </p:txBody>
      </p:sp>
      <p:sp>
        <p:nvSpPr>
          <p:cNvPr id="9" name="Rectangle 3"/>
          <p:cNvSpPr>
            <a:spLocks noChangeArrowheads="1"/>
          </p:cNvSpPr>
          <p:nvPr/>
        </p:nvSpPr>
        <p:spPr bwMode="auto">
          <a:xfrm>
            <a:off x="403514" y="819045"/>
            <a:ext cx="8686800" cy="52322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b="1" dirty="0" smtClean="0">
                <a:solidFill>
                  <a:srgbClr val="FF0000"/>
                </a:solidFill>
                <a:latin typeface="Times New Roman" pitchFamily="18" charset="0"/>
                <a:cs typeface="Times New Roman" pitchFamily="18" charset="0"/>
              </a:rPr>
              <a:t>b. </a:t>
            </a:r>
            <a:r>
              <a:rPr lang="en-US" sz="2800" b="1" dirty="0" err="1" smtClean="0">
                <a:solidFill>
                  <a:srgbClr val="FF0000"/>
                </a:solidFill>
                <a:latin typeface="Times New Roman" pitchFamily="18" charset="0"/>
                <a:cs typeface="Times New Roman" pitchFamily="18" charset="0"/>
              </a:rPr>
              <a:t>S</a:t>
            </a:r>
            <a:r>
              <a:rPr kumimoji="0" lang="en-US" sz="2800" b="1" i="0" u="none" strike="noStrike" cap="none" normalizeH="0" baseline="0" dirty="0" err="1" smtClean="0">
                <a:ln>
                  <a:noFill/>
                </a:ln>
                <a:solidFill>
                  <a:srgbClr val="FF0000"/>
                </a:solidFill>
                <a:effectLst/>
                <a:latin typeface="Times New Roman" pitchFamily="18" charset="0"/>
                <a:cs typeface="Times New Roman" pitchFamily="18" charset="0"/>
              </a:rPr>
              <a:t>ự</a:t>
            </a: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cs typeface="Times New Roman" pitchFamily="18" charset="0"/>
              </a:rPr>
              <a:t>cần</a:t>
            </a: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cs typeface="Times New Roman" pitchFamily="18" charset="0"/>
              </a:rPr>
              <a:t>thiết</a:t>
            </a: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cs typeface="Times New Roman" pitchFamily="18" charset="0"/>
              </a:rPr>
              <a:t>phải</a:t>
            </a: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cs typeface="Times New Roman" pitchFamily="18" charset="0"/>
              </a:rPr>
              <a:t>bảo</a:t>
            </a: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cs typeface="Times New Roman" pitchFamily="18" charset="0"/>
              </a:rPr>
              <a:t>vệ</a:t>
            </a: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cs typeface="Times New Roman" pitchFamily="18" charset="0"/>
              </a:rPr>
              <a:t>lẽ</a:t>
            </a: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0000"/>
                </a:solidFill>
                <a:effectLst/>
                <a:latin typeface="Times New Roman" pitchFamily="18" charset="0"/>
                <a:cs typeface="Times New Roman" pitchFamily="18" charset="0"/>
              </a:rPr>
              <a:t>phải</a:t>
            </a:r>
            <a:r>
              <a:rPr lang="en-US" sz="2800" b="1" dirty="0">
                <a:solidFill>
                  <a:srgbClr val="FF0000"/>
                </a:solidFill>
                <a:latin typeface="Times New Roman" pitchFamily="18" charset="0"/>
                <a:cs typeface="Times New Roman" pitchFamily="18" charset="0"/>
              </a:rPr>
              <a:t>:</a:t>
            </a:r>
            <a:endParaRPr kumimoji="0" lang="en-US" sz="28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10" name="Rectangle 9"/>
          <p:cNvSpPr>
            <a:spLocks noChangeArrowheads="1"/>
          </p:cNvSpPr>
          <p:nvPr/>
        </p:nvSpPr>
        <p:spPr bwMode="auto">
          <a:xfrm>
            <a:off x="171450" y="0"/>
            <a:ext cx="7162800" cy="58477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 1.  </a:t>
            </a:r>
            <a:r>
              <a:rPr kumimoji="0" lang="en-US" sz="3200" b="1" i="0" u="none" strike="noStrike" cap="none" normalizeH="0" baseline="0" dirty="0" err="1" smtClean="0">
                <a:ln>
                  <a:noFill/>
                </a:ln>
                <a:solidFill>
                  <a:srgbClr val="C00000"/>
                </a:solidFill>
                <a:effectLst/>
                <a:latin typeface="Times New Roman" pitchFamily="18" charset="0"/>
                <a:cs typeface="Times New Roman" pitchFamily="18" charset="0"/>
              </a:rPr>
              <a:t>Sự</a:t>
            </a:r>
            <a:r>
              <a:rPr kumimoji="0" lang="en-US" sz="3200" b="1" i="0" u="none" strike="noStrike" cap="none" normalizeH="0" dirty="0" smtClean="0">
                <a:ln>
                  <a:noFill/>
                </a:ln>
                <a:solidFill>
                  <a:srgbClr val="C00000"/>
                </a:solidFill>
                <a:effectLst/>
                <a:latin typeface="Times New Roman" pitchFamily="18" charset="0"/>
                <a:cs typeface="Times New Roman" pitchFamily="18" charset="0"/>
              </a:rPr>
              <a:t> </a:t>
            </a:r>
            <a:r>
              <a:rPr kumimoji="0" lang="en-US" sz="3200" b="1" i="0" u="none" strike="noStrike" cap="none" normalizeH="0" dirty="0" err="1" smtClean="0">
                <a:ln>
                  <a:noFill/>
                </a:ln>
                <a:solidFill>
                  <a:srgbClr val="C00000"/>
                </a:solidFill>
                <a:effectLst/>
                <a:latin typeface="Times New Roman" pitchFamily="18" charset="0"/>
                <a:cs typeface="Times New Roman" pitchFamily="18" charset="0"/>
              </a:rPr>
              <a:t>cần</a:t>
            </a:r>
            <a:r>
              <a:rPr kumimoji="0" lang="en-US" sz="3200" b="1" i="0" u="none" strike="noStrike" cap="none" normalizeH="0" dirty="0" smtClean="0">
                <a:ln>
                  <a:noFill/>
                </a:ln>
                <a:solidFill>
                  <a:srgbClr val="C00000"/>
                </a:solidFill>
                <a:effectLst/>
                <a:latin typeface="Times New Roman" pitchFamily="18" charset="0"/>
                <a:cs typeface="Times New Roman" pitchFamily="18" charset="0"/>
              </a:rPr>
              <a:t> </a:t>
            </a:r>
            <a:r>
              <a:rPr kumimoji="0" lang="en-US" sz="3200" b="1" i="0" u="none" strike="noStrike" cap="none" normalizeH="0" dirty="0" err="1" smtClean="0">
                <a:ln>
                  <a:noFill/>
                </a:ln>
                <a:solidFill>
                  <a:srgbClr val="C00000"/>
                </a:solidFill>
                <a:effectLst/>
                <a:latin typeface="Times New Roman" pitchFamily="18" charset="0"/>
                <a:cs typeface="Times New Roman" pitchFamily="18" charset="0"/>
              </a:rPr>
              <a:t>thiết</a:t>
            </a:r>
            <a:r>
              <a:rPr kumimoji="0" lang="en-US" sz="3200" b="1" i="0" u="none" strike="noStrike" cap="none" normalizeH="0" dirty="0" smtClean="0">
                <a:ln>
                  <a:noFill/>
                </a:ln>
                <a:solidFill>
                  <a:srgbClr val="C00000"/>
                </a:solidFill>
                <a:effectLst/>
                <a:latin typeface="Times New Roman" pitchFamily="18" charset="0"/>
                <a:cs typeface="Times New Roman" pitchFamily="18" charset="0"/>
              </a:rPr>
              <a:t> </a:t>
            </a:r>
            <a:r>
              <a:rPr kumimoji="0" lang="en-US" sz="3200" b="1" i="0" u="none" strike="noStrike" cap="none" normalizeH="0" dirty="0" err="1" smtClean="0">
                <a:ln>
                  <a:noFill/>
                </a:ln>
                <a:solidFill>
                  <a:srgbClr val="C00000"/>
                </a:solidFill>
                <a:effectLst/>
                <a:latin typeface="Times New Roman" pitchFamily="18" charset="0"/>
                <a:cs typeface="Times New Roman" pitchFamily="18" charset="0"/>
              </a:rPr>
              <a:t>phải</a:t>
            </a:r>
            <a:r>
              <a:rPr kumimoji="0" lang="en-US" sz="3200" b="1" i="0" u="none" strike="noStrike" cap="none" normalizeH="0" dirty="0" smtClean="0">
                <a:ln>
                  <a:noFill/>
                </a:ln>
                <a:solidFill>
                  <a:srgbClr val="C000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C00000"/>
                </a:solidFill>
                <a:effectLst/>
                <a:latin typeface="Times New Roman" pitchFamily="18" charset="0"/>
                <a:cs typeface="Times New Roman" pitchFamily="18" charset="0"/>
              </a:rPr>
              <a:t>bảo</a:t>
            </a: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C00000"/>
                </a:solidFill>
                <a:effectLst/>
                <a:latin typeface="Times New Roman" pitchFamily="18" charset="0"/>
                <a:cs typeface="Times New Roman" pitchFamily="18" charset="0"/>
              </a:rPr>
              <a:t>vệ</a:t>
            </a: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C00000"/>
                </a:solidFill>
                <a:effectLst/>
                <a:latin typeface="Times New Roman" pitchFamily="18" charset="0"/>
                <a:cs typeface="Times New Roman" pitchFamily="18" charset="0"/>
              </a:rPr>
              <a:t>lẽ</a:t>
            </a: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C00000"/>
                </a:solidFill>
                <a:effectLst/>
                <a:latin typeface="Times New Roman" pitchFamily="18" charset="0"/>
                <a:cs typeface="Times New Roman" pitchFamily="18" charset="0"/>
              </a:rPr>
              <a:t>phải</a:t>
            </a:r>
            <a:r>
              <a:rPr kumimoji="0" lang="en-US" sz="3200" b="1" i="0" u="none" strike="noStrike" cap="none" normalizeH="0" baseline="0" dirty="0" smtClean="0">
                <a:ln>
                  <a:noFill/>
                </a:ln>
                <a:solidFill>
                  <a:srgbClr val="C00000"/>
                </a:solidFill>
                <a:effectLst/>
                <a:latin typeface="Times New Roman" pitchFamily="18" charset="0"/>
                <a:cs typeface="Times New Roman" pitchFamily="18" charset="0"/>
              </a:rPr>
              <a:t>.</a:t>
            </a:r>
          </a:p>
        </p:txBody>
      </p:sp>
    </p:spTree>
    <p:extLst>
      <p:ext uri="{BB962C8B-B14F-4D97-AF65-F5344CB8AC3E}">
        <p14:creationId xmlns:p14="http://schemas.microsoft.com/office/powerpoint/2010/main" val="89739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1367</Words>
  <Application>Microsoft Office PowerPoint</Application>
  <PresentationFormat>On-screen Show (4:3)</PresentationFormat>
  <Paragraphs>122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ACER</cp:lastModifiedBy>
  <cp:revision>30</cp:revision>
  <dcterms:created xsi:type="dcterms:W3CDTF">2021-12-15T14:58:43Z</dcterms:created>
  <dcterms:modified xsi:type="dcterms:W3CDTF">2024-11-11T07:59:43Z</dcterms:modified>
</cp:coreProperties>
</file>