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519" r:id="rId3"/>
    <p:sldId id="257" r:id="rId4"/>
    <p:sldId id="258" r:id="rId5"/>
    <p:sldId id="259" r:id="rId6"/>
    <p:sldId id="260" r:id="rId7"/>
    <p:sldId id="261" r:id="rId8"/>
    <p:sldId id="263" r:id="rId9"/>
    <p:sldId id="520" r:id="rId10"/>
    <p:sldId id="521" r:id="rId11"/>
    <p:sldId id="522" r:id="rId12"/>
    <p:sldId id="523" r:id="rId13"/>
    <p:sldId id="524" r:id="rId14"/>
    <p:sldId id="525" r:id="rId15"/>
    <p:sldId id="526" r:id="rId16"/>
    <p:sldId id="527" r:id="rId17"/>
    <p:sldId id="530" r:id="rId18"/>
    <p:sldId id="529" r:id="rId19"/>
    <p:sldId id="531" r:id="rId20"/>
    <p:sldId id="533" r:id="rId21"/>
    <p:sldId id="471" r:id="rId22"/>
    <p:sldId id="532" r:id="rId23"/>
    <p:sldId id="534" r:id="rId24"/>
    <p:sldId id="535" r:id="rId25"/>
    <p:sldId id="536" r:id="rId26"/>
  </p:sldIdLst>
  <p:sldSz cx="12192000" cy="6858000"/>
  <p:notesSz cx="6858000" cy="9144000"/>
  <p:embeddedFontLst>
    <p:embeddedFont>
      <p:font typeface="#9Slide03 BoosterNextFYBlack" panose="020B0604020202020204" charset="0"/>
      <p:regular r:id="rId28"/>
    </p:embeddedFont>
    <p:embeddedFont>
      <p:font typeface="#9Slide03 SVN-PF Din Text Pro C" panose="02000506020000020004" charset="0"/>
      <p:regular r:id="rId29"/>
    </p:embeddedFont>
    <p:embeddedFont>
      <p:font typeface="#9Slide05 SVNKitten" panose="020B0604020202020204" charset="0"/>
      <p:regular r:id="rId30"/>
    </p:embeddedFont>
    <p:embeddedFont>
      <p:font typeface="#9Slide06 SVNBoutique Script" panose="020B0604020202020204" charset="0"/>
      <p:regular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C9E"/>
    <a:srgbClr val="FFFFFF"/>
    <a:srgbClr val="B8E9FD"/>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8F008-12D2-AEAA-3CCB-2570749231D7}" v="1" dt="2021-09-13T16:10:20.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4" d="100"/>
          <a:sy n="64" d="100"/>
        </p:scale>
        <p:origin x="1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userId="S::urn:spo:anon#ad0a999db9bc6ced14537704e2b16a4623f37ac400b49ba4d8b44fda0387067c::" providerId="AD" clId="Web-{98D8F008-12D2-AEAA-3CCB-2570749231D7}"/>
    <pc:docChg chg="modSld">
      <pc:chgData name="Người dùng Khách" userId="S::urn:spo:anon#ad0a999db9bc6ced14537704e2b16a4623f37ac400b49ba4d8b44fda0387067c::" providerId="AD" clId="Web-{98D8F008-12D2-AEAA-3CCB-2570749231D7}" dt="2021-09-13T16:10:20.538" v="0" actId="1076"/>
      <pc:docMkLst>
        <pc:docMk/>
      </pc:docMkLst>
      <pc:sldChg chg="modSp">
        <pc:chgData name="Người dùng Khách" userId="S::urn:spo:anon#ad0a999db9bc6ced14537704e2b16a4623f37ac400b49ba4d8b44fda0387067c::" providerId="AD" clId="Web-{98D8F008-12D2-AEAA-3CCB-2570749231D7}" dt="2021-09-13T16:10:20.538" v="0" actId="1076"/>
        <pc:sldMkLst>
          <pc:docMk/>
          <pc:sldMk cId="1630961222" sldId="523"/>
        </pc:sldMkLst>
        <pc:picChg chg="mod">
          <ac:chgData name="Người dùng Khách" userId="S::urn:spo:anon#ad0a999db9bc6ced14537704e2b16a4623f37ac400b49ba4d8b44fda0387067c::" providerId="AD" clId="Web-{98D8F008-12D2-AEAA-3CCB-2570749231D7}" dt="2021-09-13T16:10:20.538" v="0" actId="1076"/>
          <ac:picMkLst>
            <pc:docMk/>
            <pc:sldMk cId="1630961222" sldId="523"/>
            <ac:picMk id="21" creationId="{65EE8046-71B8-474C-9179-0E022BFA3CE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08BD8B-64B1-447A-8746-0E50C55382E3}"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3CBFB-8EE0-4686-99BF-AC4492625E79}" type="slidenum">
              <a:rPr lang="en-US" smtClean="0"/>
              <a:t>‹#›</a:t>
            </a:fld>
            <a:endParaRPr lang="en-US"/>
          </a:p>
        </p:txBody>
      </p:sp>
    </p:spTree>
    <p:extLst>
      <p:ext uri="{BB962C8B-B14F-4D97-AF65-F5344CB8AC3E}">
        <p14:creationId xmlns:p14="http://schemas.microsoft.com/office/powerpoint/2010/main" val="359566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444444"/>
                </a:solidFill>
                <a:effectLst/>
                <a:latin typeface="Times New Roman" panose="02020603050405020304" pitchFamily="18" charset="0"/>
              </a:rPr>
              <a:t>Paro Taktsang là một trong những nơi linh thiêng nhất ở Bhutan, thường được gọi là Tu viện Taktsang Palphug, tên tiếng Anh là Tiger’s Nest Monastery (Tu viện Hang cọp). Quần thể được xây dựng vào năm 1692, xung quanh hang động Taktsang Senge Samdup, nơi tương truyền rằng Guru Padmasambhava đã ngồi thiền trong ba năm, ba tháng, ba tuần, ba ngày ba giờ vào thế kỷ thứ 8. Ông được xem là người khai sinh ra Phật giáo Bhutan và là vị thần bảo hộ của dân nước này.</a:t>
            </a:r>
            <a:endParaRPr lang="en-US" b="1" i="0" dirty="0">
              <a:solidFill>
                <a:srgbClr val="444444"/>
              </a:solidFill>
              <a:effectLst/>
              <a:latin typeface="Times New Roman" panose="02020603050405020304" pitchFamily="18" charset="0"/>
            </a:endParaRPr>
          </a:p>
          <a:p>
            <a:r>
              <a:rPr lang="vi-VN" b="0" i="0" dirty="0">
                <a:solidFill>
                  <a:srgbClr val="000000"/>
                </a:solidFill>
                <a:effectLst/>
                <a:latin typeface="Times New Roman" panose="02020603050405020304" pitchFamily="18" charset="0"/>
              </a:rPr>
              <a:t>Tu viện được xây dựng trên vách đá ở độ cao 900m so với thung lũng Paro (tức là khoảng gần 3.000m so với mực nước biển). Các ngôi điện chính và những khu nhà ở được thiết kế khéo léo, tùy biến theo địa thế của các hang động và địa hình núi đá. Trong số tám hang động, chỉ có bốn hang là tương đối dễ đi.</a:t>
            </a:r>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6</a:t>
            </a:fld>
            <a:endParaRPr lang="en-US"/>
          </a:p>
        </p:txBody>
      </p:sp>
    </p:spTree>
    <p:extLst>
      <p:ext uri="{BB962C8B-B14F-4D97-AF65-F5344CB8AC3E}">
        <p14:creationId xmlns:p14="http://schemas.microsoft.com/office/powerpoint/2010/main" val="1250357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7</a:t>
            </a:fld>
            <a:endParaRPr lang="en-US"/>
          </a:p>
        </p:txBody>
      </p:sp>
    </p:spTree>
    <p:extLst>
      <p:ext uri="{BB962C8B-B14F-4D97-AF65-F5344CB8AC3E}">
        <p14:creationId xmlns:p14="http://schemas.microsoft.com/office/powerpoint/2010/main" val="2433977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14</a:t>
            </a:fld>
            <a:endParaRPr lang="en-US"/>
          </a:p>
        </p:txBody>
      </p:sp>
    </p:spTree>
    <p:extLst>
      <p:ext uri="{BB962C8B-B14F-4D97-AF65-F5344CB8AC3E}">
        <p14:creationId xmlns:p14="http://schemas.microsoft.com/office/powerpoint/2010/main" val="169799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https://travel.com.vn/du-lich-bang-hinh-anh/10-diem-den-cua-trung-dong-dep-quothut-honquot-du-khach-v787.aspx</a:t>
            </a:r>
          </a:p>
          <a:p>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17</a:t>
            </a:fld>
            <a:endParaRPr lang="en-US"/>
          </a:p>
        </p:txBody>
      </p:sp>
    </p:spTree>
    <p:extLst>
      <p:ext uri="{BB962C8B-B14F-4D97-AF65-F5344CB8AC3E}">
        <p14:creationId xmlns:p14="http://schemas.microsoft.com/office/powerpoint/2010/main" val="211842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https://travel.com.vn/du-lich-bang-hinh-anh/10-diem-den-cua-trung-dong-dep-quothut-honquot-du-khach-v787.aspx</a:t>
            </a:r>
          </a:p>
          <a:p>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18</a:t>
            </a:fld>
            <a:endParaRPr lang="en-US"/>
          </a:p>
        </p:txBody>
      </p:sp>
    </p:spTree>
    <p:extLst>
      <p:ext uri="{BB962C8B-B14F-4D97-AF65-F5344CB8AC3E}">
        <p14:creationId xmlns:p14="http://schemas.microsoft.com/office/powerpoint/2010/main" val="116615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19</a:t>
            </a:fld>
            <a:endParaRPr lang="en-US"/>
          </a:p>
        </p:txBody>
      </p:sp>
    </p:spTree>
    <p:extLst>
      <p:ext uri="{BB962C8B-B14F-4D97-AF65-F5344CB8AC3E}">
        <p14:creationId xmlns:p14="http://schemas.microsoft.com/office/powerpoint/2010/main" val="3316690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3CBFB-8EE0-4686-99BF-AC4492625E79}" type="slidenum">
              <a:rPr lang="en-US" smtClean="0"/>
              <a:t>20</a:t>
            </a:fld>
            <a:endParaRPr lang="en-US"/>
          </a:p>
        </p:txBody>
      </p:sp>
    </p:spTree>
    <p:extLst>
      <p:ext uri="{BB962C8B-B14F-4D97-AF65-F5344CB8AC3E}">
        <p14:creationId xmlns:p14="http://schemas.microsoft.com/office/powerpoint/2010/main" val="1882424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347243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E19C-81D4-4CB0-9E2A-CE4210E308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65537D-DC79-44C4-A5E8-AE993D572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F34A1C-376A-40B2-A58C-CFE02E9E1617}"/>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5" name="Footer Placeholder 4">
            <a:extLst>
              <a:ext uri="{FF2B5EF4-FFF2-40B4-BE49-F238E27FC236}">
                <a16:creationId xmlns:a16="http://schemas.microsoft.com/office/drawing/2014/main" id="{01DFBAC9-7E16-4829-B371-D651808EF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C4451-960D-40EB-A222-D1972BF15D0B}"/>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1242874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3666-464A-497C-817B-0051DE9D96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3FFA50-3981-433C-B952-57D7A1F47F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90ED2-7DD3-4A77-B721-733C7FE511D3}"/>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5" name="Footer Placeholder 4">
            <a:extLst>
              <a:ext uri="{FF2B5EF4-FFF2-40B4-BE49-F238E27FC236}">
                <a16:creationId xmlns:a16="http://schemas.microsoft.com/office/drawing/2014/main" id="{6753927E-3C8B-412F-B5B5-D74BFFC6B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A9EA1-3CE9-47BC-A421-FFAA8A62F587}"/>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15526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4A122A-C795-453E-8FA9-A3A347BA8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E485D-A82A-4712-A50E-557598102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53C20-3D96-498A-BDFD-C79412C18909}"/>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5" name="Footer Placeholder 4">
            <a:extLst>
              <a:ext uri="{FF2B5EF4-FFF2-40B4-BE49-F238E27FC236}">
                <a16:creationId xmlns:a16="http://schemas.microsoft.com/office/drawing/2014/main" id="{2CACB0A7-C509-4576-83A7-2A1D6A8CF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2A285-533E-48EB-8FD2-F49EED051CF8}"/>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3727683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49AA-C0A5-4ED2-952E-2A14CD1FF6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646D2-83FE-4E8C-8920-3EFBD30D20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3EF88-F02D-47D8-9B8C-BBD006BD3400}"/>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5" name="Footer Placeholder 4">
            <a:extLst>
              <a:ext uri="{FF2B5EF4-FFF2-40B4-BE49-F238E27FC236}">
                <a16:creationId xmlns:a16="http://schemas.microsoft.com/office/drawing/2014/main" id="{15D94633-1171-4285-AEB6-50D41BDA8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20097-0F10-464B-BC78-07E657E40FD0}"/>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1092739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D632-5380-4ED0-B322-2DF6199B3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6EFCEB-CA15-499B-9022-E859109EA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572BE-62B1-4185-A13E-C68FB54D8764}"/>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5" name="Footer Placeholder 4">
            <a:extLst>
              <a:ext uri="{FF2B5EF4-FFF2-40B4-BE49-F238E27FC236}">
                <a16:creationId xmlns:a16="http://schemas.microsoft.com/office/drawing/2014/main" id="{D1D7E0FB-3991-447B-BB6E-E29A500E0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3B8B1-AEE9-4EC3-BE23-61D9AA92B046}"/>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525873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CB48-3322-420B-A600-5A49C3520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76973-09D5-4329-BEC0-A9F65EEEB9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EBDA8-DBA2-4747-9F73-821D13E281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77E10C-7015-4303-987F-A50A1D5AAE10}"/>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6" name="Footer Placeholder 5">
            <a:extLst>
              <a:ext uri="{FF2B5EF4-FFF2-40B4-BE49-F238E27FC236}">
                <a16:creationId xmlns:a16="http://schemas.microsoft.com/office/drawing/2014/main" id="{F49DC9E3-33D5-429F-B20C-1FEFFEF3A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41C82-B143-431A-97F8-C376CFE34734}"/>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600716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362DF-AE59-440D-B33D-7376901AC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52FB9-940F-478A-A9FB-62ED71E4B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4F88C-08C2-4D07-BD5C-BA5BED470A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695F09-D6F5-4995-A70A-3CDF59669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5678E-9611-4748-BEE6-723E7CD0F1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60BAEC-D2FA-4461-B7AB-2CA1A45512C7}"/>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8" name="Footer Placeholder 7">
            <a:extLst>
              <a:ext uri="{FF2B5EF4-FFF2-40B4-BE49-F238E27FC236}">
                <a16:creationId xmlns:a16="http://schemas.microsoft.com/office/drawing/2014/main" id="{8DDB62AE-34BC-4F20-81DB-4513E7119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D5A9FB-F298-45C1-A1F4-0D630B157615}"/>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101436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AE956-6CC7-4A8A-A594-EFC2C36129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F39F5-8ABF-41C0-8BF4-2F130A5108F2}"/>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4" name="Footer Placeholder 3">
            <a:extLst>
              <a:ext uri="{FF2B5EF4-FFF2-40B4-BE49-F238E27FC236}">
                <a16:creationId xmlns:a16="http://schemas.microsoft.com/office/drawing/2014/main" id="{36729C5F-F361-4BE9-B339-150B80728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B973FF-7E59-413D-A577-4019D1E7628D}"/>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249661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C1F50-9E33-489C-A4F6-4E057BB39C15}"/>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3" name="Footer Placeholder 2">
            <a:extLst>
              <a:ext uri="{FF2B5EF4-FFF2-40B4-BE49-F238E27FC236}">
                <a16:creationId xmlns:a16="http://schemas.microsoft.com/office/drawing/2014/main" id="{2B1865DD-03D7-42FB-BA63-5F7007BFE3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2C8452-5FF0-4BBA-A386-355A7AE4C9B8}"/>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45573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9805-4F1D-416D-A4F8-347536134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000E9-F724-4F65-8FDC-938618DD4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E860B-233D-4C34-8B47-BBED4FB03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9B2E1-2FFE-48EB-A96E-C748822D7804}"/>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6" name="Footer Placeholder 5">
            <a:extLst>
              <a:ext uri="{FF2B5EF4-FFF2-40B4-BE49-F238E27FC236}">
                <a16:creationId xmlns:a16="http://schemas.microsoft.com/office/drawing/2014/main" id="{E20D573A-F62E-4F05-9FEA-C76A69D07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90BC0-B7BE-41B3-B783-6E3CC94A8CB0}"/>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2099817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4F25-5D15-4AB1-833B-10B1F2395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2D350C-594A-4DD3-AB7C-380AC6CE0D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6B139D-EB35-4F6C-9DF3-80FCBAB341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6A20B-B396-460B-A1BB-DAA70A505CCE}"/>
              </a:ext>
            </a:extLst>
          </p:cNvPr>
          <p:cNvSpPr>
            <a:spLocks noGrp="1"/>
          </p:cNvSpPr>
          <p:nvPr>
            <p:ph type="dt" sz="half" idx="10"/>
          </p:nvPr>
        </p:nvSpPr>
        <p:spPr/>
        <p:txBody>
          <a:bodyPr/>
          <a:lstStyle/>
          <a:p>
            <a:fld id="{9C56C5C9-F15A-4154-8D83-4A0246AD68A2}" type="datetimeFigureOut">
              <a:rPr lang="en-US" smtClean="0"/>
              <a:t>9/13/2021</a:t>
            </a:fld>
            <a:endParaRPr lang="en-US"/>
          </a:p>
        </p:txBody>
      </p:sp>
      <p:sp>
        <p:nvSpPr>
          <p:cNvPr id="6" name="Footer Placeholder 5">
            <a:extLst>
              <a:ext uri="{FF2B5EF4-FFF2-40B4-BE49-F238E27FC236}">
                <a16:creationId xmlns:a16="http://schemas.microsoft.com/office/drawing/2014/main" id="{82BF4B9D-8032-4E36-B9A9-51D23DAA9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2820F-4543-48FE-AECE-34E9ED9963CE}"/>
              </a:ext>
            </a:extLst>
          </p:cNvPr>
          <p:cNvSpPr>
            <a:spLocks noGrp="1"/>
          </p:cNvSpPr>
          <p:nvPr>
            <p:ph type="sldNum" sz="quarter" idx="12"/>
          </p:nvPr>
        </p:nvSpPr>
        <p:spPr/>
        <p:txBody>
          <a:bodyPr/>
          <a:lstStyle/>
          <a:p>
            <a:fld id="{43CDAD46-D603-4F3E-BE8C-E0476622F2CB}" type="slidenum">
              <a:rPr lang="en-US" smtClean="0"/>
              <a:t>‹#›</a:t>
            </a:fld>
            <a:endParaRPr lang="en-US"/>
          </a:p>
        </p:txBody>
      </p:sp>
    </p:spTree>
    <p:extLst>
      <p:ext uri="{BB962C8B-B14F-4D97-AF65-F5344CB8AC3E}">
        <p14:creationId xmlns:p14="http://schemas.microsoft.com/office/powerpoint/2010/main" val="163207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57C17-8509-45CA-A6FE-EC1F42202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3B9282-F93A-4A34-A9F2-DA0F591B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ECE2A7-07D8-48C5-9A31-47C9B66BB6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6C5C9-F15A-4154-8D83-4A0246AD68A2}" type="datetimeFigureOut">
              <a:rPr lang="en-US" smtClean="0"/>
              <a:t>9/13/2021</a:t>
            </a:fld>
            <a:endParaRPr lang="en-US"/>
          </a:p>
        </p:txBody>
      </p:sp>
      <p:sp>
        <p:nvSpPr>
          <p:cNvPr id="5" name="Footer Placeholder 4">
            <a:extLst>
              <a:ext uri="{FF2B5EF4-FFF2-40B4-BE49-F238E27FC236}">
                <a16:creationId xmlns:a16="http://schemas.microsoft.com/office/drawing/2014/main" id="{126DE247-9D8F-4195-B751-EA9F32DE6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488932-BE13-416A-8A9F-9B3B0B9C6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DAD46-D603-4F3E-BE8C-E0476622F2CB}" type="slidenum">
              <a:rPr lang="en-US" smtClean="0"/>
              <a:t>‹#›</a:t>
            </a:fld>
            <a:endParaRPr lang="en-US"/>
          </a:p>
        </p:txBody>
      </p:sp>
    </p:spTree>
    <p:extLst>
      <p:ext uri="{BB962C8B-B14F-4D97-AF65-F5344CB8AC3E}">
        <p14:creationId xmlns:p14="http://schemas.microsoft.com/office/powerpoint/2010/main" val="4238797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slideLayout" Target="../slideLayouts/slideLayout7.xml"/><Relationship Id="rId7" Type="http://schemas.microsoft.com/office/2007/relationships/hdphoto" Target="../media/hdphoto9.wdp"/><Relationship Id="rId12" Type="http://schemas.microsoft.com/office/2007/relationships/hdphoto" Target="../media/hdphoto11.wdp"/><Relationship Id="rId17" Type="http://schemas.openxmlformats.org/officeDocument/2006/relationships/image" Target="../media/image29.png"/><Relationship Id="rId2" Type="http://schemas.microsoft.com/office/2007/relationships/media" Target="../media/media1.mp4"/><Relationship Id="rId16" Type="http://schemas.microsoft.com/office/2007/relationships/hdphoto" Target="../media/hdphoto13.wdp"/><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26.png"/><Relationship Id="rId5" Type="http://schemas.microsoft.com/office/2007/relationships/hdphoto" Target="../media/hdphoto8.wdp"/><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10.wdp"/><Relationship Id="rId14" Type="http://schemas.microsoft.com/office/2007/relationships/hdphoto" Target="../media/hdphoto12.wdp"/></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jpeg"/><Relationship Id="rId5" Type="http://schemas.microsoft.com/office/2007/relationships/hdphoto" Target="../media/hdphoto13.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3.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8.wdp"/><Relationship Id="rId3" Type="http://schemas.microsoft.com/office/2007/relationships/hdphoto" Target="../media/hdphoto15.wdp"/><Relationship Id="rId7" Type="http://schemas.microsoft.com/office/2007/relationships/hdphoto" Target="../media/hdphoto16.wdp"/><Relationship Id="rId12" Type="http://schemas.openxmlformats.org/officeDocument/2006/relationships/image" Target="../media/image37.png"/><Relationship Id="rId2" Type="http://schemas.openxmlformats.org/officeDocument/2006/relationships/image" Target="../media/image3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5.png"/><Relationship Id="rId11" Type="http://schemas.microsoft.com/office/2007/relationships/hdphoto" Target="../media/hdphoto17.wdp"/><Relationship Id="rId5" Type="http://schemas.microsoft.com/office/2007/relationships/hdphoto" Target="../media/hdphoto3.wdp"/><Relationship Id="rId15" Type="http://schemas.microsoft.com/office/2007/relationships/hdphoto" Target="../media/hdphoto12.wdp"/><Relationship Id="rId10" Type="http://schemas.openxmlformats.org/officeDocument/2006/relationships/image" Target="../media/image36.png"/><Relationship Id="rId4" Type="http://schemas.openxmlformats.org/officeDocument/2006/relationships/image" Target="../media/image9.png"/><Relationship Id="rId9" Type="http://schemas.microsoft.com/office/2007/relationships/hdphoto" Target="../media/hdphoto9.wdp"/><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7.wdp"/><Relationship Id="rId3" Type="http://schemas.openxmlformats.org/officeDocument/2006/relationships/slideLayout" Target="../slideLayouts/slideLayout7.xml"/><Relationship Id="rId7" Type="http://schemas.openxmlformats.org/officeDocument/2006/relationships/image" Target="../media/image42.svg"/><Relationship Id="rId12"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svg"/><Relationship Id="rId10" Type="http://schemas.microsoft.com/office/2007/relationships/hdphoto" Target="../media/hdphoto19.wdp"/><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8.png"/><Relationship Id="rId12"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21.png"/><Relationship Id="rId12" Type="http://schemas.microsoft.com/office/2007/relationships/hdphoto" Target="../media/hdphoto2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1.wdp"/><Relationship Id="rId11" Type="http://schemas.openxmlformats.org/officeDocument/2006/relationships/image" Target="../media/image55.png"/><Relationship Id="rId5" Type="http://schemas.openxmlformats.org/officeDocument/2006/relationships/image" Target="../media/image53.png"/><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microsoft.com/office/2007/relationships/hdphoto" Target="../media/hdphoto24.wdp"/><Relationship Id="rId3" Type="http://schemas.microsoft.com/office/2007/relationships/hdphoto" Target="../media/hdphoto9.wdp"/><Relationship Id="rId7" Type="http://schemas.openxmlformats.org/officeDocument/2006/relationships/image" Target="../media/image58.png"/><Relationship Id="rId12" Type="http://schemas.microsoft.com/office/2007/relationships/hdphoto" Target="../media/hdphoto26.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0.png"/><Relationship Id="rId5" Type="http://schemas.microsoft.com/office/2007/relationships/hdphoto" Target="../media/hdphoto10.wdp"/><Relationship Id="rId10" Type="http://schemas.microsoft.com/office/2007/relationships/hdphoto" Target="../media/hdphoto25.wdp"/><Relationship Id="rId4" Type="http://schemas.openxmlformats.org/officeDocument/2006/relationships/image" Target="../media/image2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53.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15 điểm đến đẹp ngỡ ngàng ở Châu Á">
            <a:extLst>
              <a:ext uri="{FF2B5EF4-FFF2-40B4-BE49-F238E27FC236}">
                <a16:creationId xmlns:a16="http://schemas.microsoft.com/office/drawing/2014/main" id="{5BEA1785-AD91-41F7-B801-8CB5C6033D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47" b="2"/>
          <a:stretch/>
        </p:blipFill>
        <p:spPr bwMode="auto">
          <a:xfrm>
            <a:off x="6887045" y="10"/>
            <a:ext cx="4661488" cy="3104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elcome - Free signs icons">
            <a:extLst>
              <a:ext uri="{FF2B5EF4-FFF2-40B4-BE49-F238E27FC236}">
                <a16:creationId xmlns:a16="http://schemas.microsoft.com/office/drawing/2014/main" id="{75398A56-9032-4615-8C24-32557E453F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63" r="-2" b="22516"/>
          <a:stretch/>
        </p:blipFill>
        <p:spPr bwMode="auto">
          <a:xfrm>
            <a:off x="5419264" y="3265080"/>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5 điểm đến đẹp ngỡ ngàng ở Châu Á">
            <a:extLst>
              <a:ext uri="{FF2B5EF4-FFF2-40B4-BE49-F238E27FC236}">
                <a16:creationId xmlns:a16="http://schemas.microsoft.com/office/drawing/2014/main" id="{658BD316-F450-4094-8E5C-B5059B5833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23" r="1" b="1"/>
          <a:stretch/>
        </p:blipFill>
        <p:spPr bwMode="auto">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7">
            <a:extLst>
              <a:ext uri="{FF2B5EF4-FFF2-40B4-BE49-F238E27FC236}">
                <a16:creationId xmlns:a16="http://schemas.microsoft.com/office/drawing/2014/main" id="{A268B9C3-B50C-4AF7-AA8C-B99F2E1ED9FD}"/>
              </a:ext>
            </a:extLst>
          </p:cNvPr>
          <p:cNvSpPr/>
          <p:nvPr/>
        </p:nvSpPr>
        <p:spPr>
          <a:xfrm>
            <a:off x="912394" y="4268424"/>
            <a:ext cx="4137907" cy="177942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9Slide05 SVNKitten" pitchFamily="2" charset="0"/>
                <a:cs typeface="Arial" panose="020B0604020202020204" pitchFamily="34" charset="0"/>
              </a:rPr>
              <a:t>GV: ………………………..</a:t>
            </a:r>
          </a:p>
          <a:p>
            <a:r>
              <a:rPr lang="en-US" sz="2800" dirty="0" err="1">
                <a:solidFill>
                  <a:schemeClr val="tx1"/>
                </a:solidFill>
                <a:latin typeface="#9Slide05 SVNKitten" pitchFamily="2" charset="0"/>
                <a:cs typeface="Arial" panose="020B0604020202020204" pitchFamily="34" charset="0"/>
              </a:rPr>
              <a:t>Lớp</a:t>
            </a:r>
            <a:r>
              <a:rPr lang="en-US" sz="2800" dirty="0">
                <a:solidFill>
                  <a:schemeClr val="tx1"/>
                </a:solidFill>
                <a:latin typeface="#9Slide05 SVNKitten" pitchFamily="2" charset="0"/>
                <a:cs typeface="Arial" panose="020B0604020202020204" pitchFamily="34" charset="0"/>
              </a:rPr>
              <a:t>: ……………</a:t>
            </a:r>
          </a:p>
        </p:txBody>
      </p:sp>
    </p:spTree>
    <p:extLst>
      <p:ext uri="{BB962C8B-B14F-4D97-AF65-F5344CB8AC3E}">
        <p14:creationId xmlns:p14="http://schemas.microsoft.com/office/powerpoint/2010/main" val="12428917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495929" y="142022"/>
            <a:ext cx="10849406"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0" y="1367049"/>
            <a:ext cx="2316410" cy="17611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4872437" y="1360214"/>
            <a:ext cx="2447126"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Sau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gấp</a:t>
            </a:r>
            <a:r>
              <a:rPr lang="en-US" sz="2800" dirty="0">
                <a:solidFill>
                  <a:schemeClr val="tx1"/>
                </a:solidFill>
                <a:latin typeface="#9Slide05 SVNKitten" pitchFamily="2" charset="0"/>
                <a:cs typeface="Arial" panose="020B0604020202020204" pitchFamily="34" charset="0"/>
              </a:rPr>
              <a:t> SGK </a:t>
            </a:r>
            <a:r>
              <a:rPr lang="en-US" sz="2800" dirty="0" err="1">
                <a:solidFill>
                  <a:schemeClr val="tx1"/>
                </a:solidFill>
                <a:latin typeface="#9Slide05 SVNKitten" pitchFamily="2" charset="0"/>
                <a:cs typeface="Arial" panose="020B0604020202020204" pitchFamily="34" charset="0"/>
              </a:rPr>
              <a:t>lại</a:t>
            </a:r>
            <a:r>
              <a:rPr lang="en-US" sz="2800" dirty="0">
                <a:solidFill>
                  <a:schemeClr val="tx1"/>
                </a:solidFill>
                <a:latin typeface="#9Slide05 SVNKitten" pitchFamily="2" charset="0"/>
                <a:cs typeface="Arial" panose="020B0604020202020204" pitchFamily="34" charset="0"/>
              </a:rPr>
              <a:t> </a:t>
            </a: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7378407" y="1378215"/>
            <a:ext cx="2316410"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GV </a:t>
            </a:r>
            <a:r>
              <a:rPr lang="en-US" sz="2800" dirty="0" err="1">
                <a:solidFill>
                  <a:schemeClr val="tx1"/>
                </a:solidFill>
                <a:latin typeface="#9Slide05 SVNKitten" pitchFamily="2" charset="0"/>
                <a:cs typeface="Arial" panose="020B0604020202020204" pitchFamily="34" charset="0"/>
              </a:rPr>
              <a:t>bốc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thăm</a:t>
            </a:r>
            <a:r>
              <a:rPr lang="en-US" sz="2800" dirty="0">
                <a:solidFill>
                  <a:schemeClr val="tx1"/>
                </a:solidFill>
                <a:latin typeface="#9Slide05 SVNKitten" pitchFamily="2" charset="0"/>
                <a:cs typeface="Arial" panose="020B0604020202020204" pitchFamily="34" charset="0"/>
              </a:rPr>
              <a:t> (quay </a:t>
            </a:r>
            <a:r>
              <a:rPr lang="en-US" sz="2800" dirty="0" err="1">
                <a:solidFill>
                  <a:schemeClr val="tx1"/>
                </a:solidFill>
                <a:latin typeface="#9Slide05 SVNKitten" pitchFamily="2" charset="0"/>
                <a:cs typeface="Arial" panose="020B0604020202020204" pitchFamily="34" charset="0"/>
              </a:rPr>
              <a:t>số</a:t>
            </a:r>
            <a:r>
              <a:rPr lang="en-US" sz="2800" dirty="0">
                <a:solidFill>
                  <a:schemeClr val="tx1"/>
                </a:solidFill>
                <a:latin typeface="#9Slide05 SVNKitten" pitchFamily="2" charset="0"/>
                <a:cs typeface="Arial" panose="020B0604020202020204" pitchFamily="34" charset="0"/>
              </a:rPr>
              <a:t>)  HS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endParaRPr lang="en-US" sz="2800" dirty="0">
              <a:solidFill>
                <a:schemeClr val="tx1"/>
              </a:solidFill>
              <a:latin typeface="#9Slide05 SVNKitten"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9756797" y="1344405"/>
            <a:ext cx="2316410"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HS </a:t>
            </a:r>
            <a:r>
              <a:rPr lang="en-US" sz="2800" dirty="0" err="1">
                <a:solidFill>
                  <a:schemeClr val="tx1"/>
                </a:solidFill>
                <a:latin typeface="#9Slide05 SVNKitten" pitchFamily="2" charset="0"/>
                <a:cs typeface="Arial" panose="020B0604020202020204" pitchFamily="34" charset="0"/>
              </a:rPr>
              <a:t>sau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không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chọn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trùng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khóa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HS </a:t>
            </a:r>
            <a:r>
              <a:rPr lang="en-US" sz="2800" dirty="0" err="1">
                <a:solidFill>
                  <a:schemeClr val="tx1"/>
                </a:solidFill>
                <a:latin typeface="#9Slide05 SVNKitten" pitchFamily="2" charset="0"/>
                <a:cs typeface="Arial" panose="020B0604020202020204" pitchFamily="34" charset="0"/>
              </a:rPr>
              <a:t>trước</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494047" y="1365881"/>
            <a:ext cx="2316410" cy="177716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Nghiên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cứu</a:t>
            </a:r>
            <a:r>
              <a:rPr lang="en-US" sz="2800" dirty="0">
                <a:solidFill>
                  <a:schemeClr val="tx1"/>
                </a:solidFill>
                <a:latin typeface="#9Slide05 SVNKitten" pitchFamily="2" charset="0"/>
                <a:cs typeface="Arial" panose="020B0604020202020204" pitchFamily="34" charset="0"/>
              </a:rPr>
              <a:t> SGK/4 </a:t>
            </a:r>
            <a:r>
              <a:rPr lang="en-US" sz="2800" dirty="0" err="1">
                <a:solidFill>
                  <a:schemeClr val="tx1"/>
                </a:solidFill>
                <a:latin typeface="#9Slide05 SVNKitten" pitchFamily="2" charset="0"/>
                <a:cs typeface="Arial" panose="020B0604020202020204" pitchFamily="34" charset="0"/>
              </a:rPr>
              <a:t>trong</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grpSp>
        <p:nvGrpSpPr>
          <p:cNvPr id="4" name="Group 3">
            <a:extLst>
              <a:ext uri="{FF2B5EF4-FFF2-40B4-BE49-F238E27FC236}">
                <a16:creationId xmlns:a16="http://schemas.microsoft.com/office/drawing/2014/main" id="{FB579F44-4164-4482-BF43-E6C790CD91EA}"/>
              </a:ext>
            </a:extLst>
          </p:cNvPr>
          <p:cNvGrpSpPr/>
          <p:nvPr/>
        </p:nvGrpSpPr>
        <p:grpSpPr>
          <a:xfrm>
            <a:off x="269001" y="31745"/>
            <a:ext cx="11103330" cy="1105473"/>
            <a:chOff x="-119455" y="31745"/>
            <a:chExt cx="11103330" cy="1105473"/>
          </a:xfrm>
        </p:grpSpPr>
        <p:sp>
          <p:nvSpPr>
            <p:cNvPr id="20" name="Rectangle 19">
              <a:extLst>
                <a:ext uri="{FF2B5EF4-FFF2-40B4-BE49-F238E27FC236}">
                  <a16:creationId xmlns:a16="http://schemas.microsoft.com/office/drawing/2014/main" id="{4C6A2CF2-959D-4E96-9F8C-B0CBE8B11E3A}"/>
                </a:ext>
              </a:extLst>
            </p:cNvPr>
            <p:cNvSpPr/>
            <p:nvPr/>
          </p:nvSpPr>
          <p:spPr>
            <a:xfrm>
              <a:off x="383119" y="85751"/>
              <a:ext cx="106007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1. VỊ TRÍ ĐỊA LÍ VÀ KÍCH THƯỚC CỦA CHÂU Á</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3" name="Picture 2">
              <a:extLst>
                <a:ext uri="{FF2B5EF4-FFF2-40B4-BE49-F238E27FC236}">
                  <a16:creationId xmlns:a16="http://schemas.microsoft.com/office/drawing/2014/main" id="{0670A6C2-3A41-4AC5-B8ED-D9127BC1A95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4590" t="9841" r="16262" b="6372"/>
            <a:stretch/>
          </p:blipFill>
          <p:spPr>
            <a:xfrm>
              <a:off x="-119455" y="31745"/>
              <a:ext cx="912318" cy="1105473"/>
            </a:xfrm>
            <a:prstGeom prst="rect">
              <a:avLst/>
            </a:prstGeom>
          </p:spPr>
        </p:pic>
      </p:grpSp>
      <p:pic>
        <p:nvPicPr>
          <p:cNvPr id="26" name="Picture 25">
            <a:extLst>
              <a:ext uri="{FF2B5EF4-FFF2-40B4-BE49-F238E27FC236}">
                <a16:creationId xmlns:a16="http://schemas.microsoft.com/office/drawing/2014/main" id="{D5EB5CCD-4E18-4B8A-838D-4C9030846BC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2854329" y="3193261"/>
            <a:ext cx="1421252" cy="1357520"/>
          </a:xfrm>
          <a:prstGeom prst="rect">
            <a:avLst/>
          </a:prstGeom>
        </p:spPr>
      </p:pic>
      <p:pic>
        <p:nvPicPr>
          <p:cNvPr id="28"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952C5E04-5680-44A2-BEA9-2C513F07C9F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3410" y="3179722"/>
            <a:ext cx="1857118" cy="13573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Close Book Icon of Colored Outline style - Available in SVG, PNG, EPS,  AI &amp;amp; Icon fonts">
            <a:extLst>
              <a:ext uri="{FF2B5EF4-FFF2-40B4-BE49-F238E27FC236}">
                <a16:creationId xmlns:a16="http://schemas.microsoft.com/office/drawing/2014/main" id="{FC11A34C-32EF-4B08-B2D1-85B8C6699D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5698" y="3174336"/>
            <a:ext cx="1439425" cy="1439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4E4F8DF-3251-4F65-9862-86775561C23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0561" t="10052" r="9582" b="9744"/>
          <a:stretch/>
        </p:blipFill>
        <p:spPr>
          <a:xfrm>
            <a:off x="7861058" y="3174337"/>
            <a:ext cx="1630859" cy="1637982"/>
          </a:xfrm>
          <a:prstGeom prst="rect">
            <a:avLst/>
          </a:prstGeom>
        </p:spPr>
      </p:pic>
      <p:pic>
        <p:nvPicPr>
          <p:cNvPr id="1030" name="Picture 6" descr="Biểu tượng máy tính mũi tên tròn, tròn, quảng cáo, Mũi tên png | PNGEgg">
            <a:extLst>
              <a:ext uri="{FF2B5EF4-FFF2-40B4-BE49-F238E27FC236}">
                <a16:creationId xmlns:a16="http://schemas.microsoft.com/office/drawing/2014/main" id="{59C61643-38B5-43F3-A53A-035CC878C2B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384" b="95502" l="10000" r="90000">
                        <a14:foregroundMark x1="41778" y1="6401" x2="41778" y2="6401"/>
                        <a14:foregroundMark x1="54333" y1="1557" x2="54333" y2="1557"/>
                        <a14:foregroundMark x1="46778" y1="95502" x2="46778" y2="95502"/>
                      </a14:backgroundRemoval>
                    </a14:imgEffect>
                  </a14:imgLayer>
                </a14:imgProps>
              </a:ext>
              <a:ext uri="{28A0092B-C50C-407E-A947-70E740481C1C}">
                <a14:useLocalDpi xmlns:a14="http://schemas.microsoft.com/office/drawing/2010/main" val="0"/>
              </a:ext>
            </a:extLst>
          </a:blip>
          <a:srcRect l="15156" r="15921"/>
          <a:stretch/>
        </p:blipFill>
        <p:spPr bwMode="auto">
          <a:xfrm>
            <a:off x="10065391" y="3251985"/>
            <a:ext cx="1630859" cy="15196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AD75047-B824-402C-84CA-7B3DA6DCF1FE}"/>
              </a:ext>
            </a:extLst>
          </p:cNvPr>
          <p:cNvSpPr/>
          <p:nvPr/>
        </p:nvSpPr>
        <p:spPr>
          <a:xfrm>
            <a:off x="104041" y="4933543"/>
            <a:ext cx="8230601" cy="171310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A35795-64B8-47EA-824B-3AC7A7A9A190}"/>
              </a:ext>
            </a:extLst>
          </p:cNvPr>
          <p:cNvSpPr txBox="1"/>
          <p:nvPr/>
        </p:nvSpPr>
        <p:spPr>
          <a:xfrm>
            <a:off x="437604" y="5042475"/>
            <a:ext cx="6053170" cy="1569660"/>
          </a:xfrm>
          <a:prstGeom prst="rect">
            <a:avLst/>
          </a:prstGeom>
          <a:noFill/>
        </p:spPr>
        <p:txBody>
          <a:bodyPr wrap="square">
            <a:spAutoFit/>
          </a:bodyPr>
          <a:lstStyle/>
          <a:p>
            <a:pPr algn="just"/>
            <a:r>
              <a:rPr lang="en-US" sz="2800" dirty="0" err="1">
                <a:solidFill>
                  <a:schemeClr val="tx1"/>
                </a:solidFill>
                <a:latin typeface="#9Slide05 SVNKitten" pitchFamily="2" charset="0"/>
                <a:cs typeface="Arial" panose="020B0604020202020204" pitchFamily="34" charset="0"/>
              </a:rPr>
              <a:t>Chọn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những</a:t>
            </a:r>
            <a:r>
              <a:rPr lang="en-US" sz="2800" dirty="0">
                <a:solidFill>
                  <a:schemeClr val="tx1"/>
                </a:solidFill>
                <a:latin typeface="#9Slide05 SVNKitten" pitchFamily="2" charset="0"/>
                <a:cs typeface="Arial" panose="020B0604020202020204" pitchFamily="34" charset="0"/>
              </a:rPr>
              <a:t> </a:t>
            </a:r>
            <a:r>
              <a:rPr lang="en-US" sz="3200" dirty="0" err="1">
                <a:solidFill>
                  <a:srgbClr val="FF0000"/>
                </a:solidFill>
                <a:latin typeface="#9Slide05 SVNKitten" pitchFamily="2" charset="0"/>
                <a:cs typeface="Arial" panose="020B0604020202020204" pitchFamily="34" charset="0"/>
              </a:rPr>
              <a:t>từ</a:t>
            </a:r>
            <a:r>
              <a:rPr lang="en-US" sz="3200" dirty="0">
                <a:solidFill>
                  <a:srgbClr val="FF0000"/>
                </a:solidFill>
                <a:latin typeface="#9Slide05 SVNKitten" pitchFamily="2" charset="0"/>
                <a:cs typeface="Arial" panose="020B0604020202020204" pitchFamily="34" charset="0"/>
              </a:rPr>
              <a:t> </a:t>
            </a:r>
            <a:r>
              <a:rPr lang="en-US" sz="3200" dirty="0" err="1">
                <a:solidFill>
                  <a:srgbClr val="FF0000"/>
                </a:solidFill>
                <a:latin typeface="#9Slide05 SVNKitten" pitchFamily="2" charset="0"/>
                <a:cs typeface="Arial" panose="020B0604020202020204" pitchFamily="34" charset="0"/>
              </a:rPr>
              <a:t>khóa</a:t>
            </a:r>
            <a:r>
              <a:rPr lang="en-US" sz="3200" dirty="0">
                <a:solidFill>
                  <a:srgbClr val="FF0000"/>
                </a:solidFill>
                <a:latin typeface="#9Slide05 SVNKitten" pitchFamily="2" charset="0"/>
                <a:cs typeface="Arial" panose="020B0604020202020204" pitchFamily="34" charset="0"/>
              </a:rPr>
              <a:t> </a:t>
            </a:r>
            <a:r>
              <a:rPr lang="en-US" sz="3200" dirty="0" err="1">
                <a:solidFill>
                  <a:srgbClr val="FF0000"/>
                </a:solidFill>
                <a:latin typeface="#9Slide05 SVNKitten" pitchFamily="2" charset="0"/>
                <a:cs typeface="Arial" panose="020B0604020202020204" pitchFamily="34" charset="0"/>
              </a:rPr>
              <a:t>đúng</a:t>
            </a:r>
            <a:r>
              <a:rPr lang="en-US" sz="3200" dirty="0">
                <a:solidFill>
                  <a:srgbClr val="FF0000"/>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về</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đặc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điểm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vị</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trí</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kích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thước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3200" dirty="0" err="1">
                <a:solidFill>
                  <a:srgbClr val="FF0000"/>
                </a:solidFill>
                <a:latin typeface="#9Slide05 SVNKitten" pitchFamily="2" charset="0"/>
                <a:cs typeface="Arial" panose="020B0604020202020204" pitchFamily="34" charset="0"/>
              </a:rPr>
              <a:t>châu</a:t>
            </a:r>
            <a:r>
              <a:rPr lang="en-US" sz="3200" dirty="0">
                <a:solidFill>
                  <a:srgbClr val="FF0000"/>
                </a:solidFill>
                <a:latin typeface="#9Slide05 SVNKitten" pitchFamily="2" charset="0"/>
                <a:cs typeface="Arial" panose="020B0604020202020204" pitchFamily="34" charset="0"/>
              </a:rPr>
              <a:t> 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biết</a:t>
            </a:r>
            <a:r>
              <a:rPr lang="en-US" sz="2800" dirty="0">
                <a:solidFill>
                  <a:schemeClr val="tx1"/>
                </a:solidFill>
                <a:latin typeface="#9Slide05 SVNKitten" pitchFamily="2" charset="0"/>
                <a:cs typeface="Arial" panose="020B0604020202020204" pitchFamily="34" charset="0"/>
              </a:rPr>
              <a:t>, </a:t>
            </a:r>
            <a:r>
              <a:rPr lang="en-US" sz="3200" dirty="0" err="1">
                <a:solidFill>
                  <a:srgbClr val="FF0000"/>
                </a:solidFill>
                <a:latin typeface="#9Slide05 SVNKitten" pitchFamily="2" charset="0"/>
                <a:cs typeface="Arial" panose="020B0604020202020204" pitchFamily="34" charset="0"/>
              </a:rPr>
              <a:t>giải</a:t>
            </a:r>
            <a:r>
              <a:rPr lang="en-US" sz="3200" dirty="0">
                <a:solidFill>
                  <a:srgbClr val="FF0000"/>
                </a:solidFill>
                <a:latin typeface="#9Slide05 SVNKitten" pitchFamily="2" charset="0"/>
                <a:cs typeface="Arial" panose="020B0604020202020204" pitchFamily="34" charset="0"/>
              </a:rPr>
              <a:t> </a:t>
            </a:r>
            <a:r>
              <a:rPr lang="en-US" sz="3200" dirty="0" err="1">
                <a:solidFill>
                  <a:srgbClr val="FF0000"/>
                </a:solidFill>
                <a:latin typeface="#9Slide05 SVNKitten" pitchFamily="2" charset="0"/>
                <a:cs typeface="Arial" panose="020B0604020202020204" pitchFamily="34" charset="0"/>
              </a:rPr>
              <a:t>thích</a:t>
            </a:r>
            <a:r>
              <a:rPr lang="en-US" sz="3200" dirty="0">
                <a:solidFill>
                  <a:srgbClr val="FF0000"/>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khóa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nói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về</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điều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gì</a:t>
            </a:r>
            <a:r>
              <a:rPr lang="en-US" sz="2800" dirty="0">
                <a:solidFill>
                  <a:schemeClr val="tx1"/>
                </a:solidFill>
                <a:latin typeface="#9Slide05 SVNKitten" pitchFamily="2" charset="0"/>
                <a:cs typeface="Arial" panose="020B0604020202020204" pitchFamily="34" charset="0"/>
              </a:rPr>
              <a:t>? </a:t>
            </a:r>
          </a:p>
        </p:txBody>
      </p:sp>
      <p:pic>
        <p:nvPicPr>
          <p:cNvPr id="30" name="Picture 29">
            <a:extLst>
              <a:ext uri="{FF2B5EF4-FFF2-40B4-BE49-F238E27FC236}">
                <a16:creationId xmlns:a16="http://schemas.microsoft.com/office/drawing/2014/main" id="{2A9C21AF-0E7E-4A35-B870-F24AC2C1017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6656804" y="4954217"/>
            <a:ext cx="1324565" cy="1645921"/>
          </a:xfrm>
          <a:prstGeom prst="rect">
            <a:avLst/>
          </a:prstGeom>
        </p:spPr>
      </p:pic>
      <p:pic>
        <p:nvPicPr>
          <p:cNvPr id="31" name="Đồng hồ đếm ngược 5 phút - 5 Minutes">
            <a:hlinkClick r:id="" action="ppaction://media"/>
            <a:extLst>
              <a:ext uri="{FF2B5EF4-FFF2-40B4-BE49-F238E27FC236}">
                <a16:creationId xmlns:a16="http://schemas.microsoft.com/office/drawing/2014/main" id="{949FBC31-4A1C-46EA-B299-C0D521DC2AB3}"/>
              </a:ext>
            </a:extLst>
          </p:cNvPr>
          <p:cNvPicPr>
            <a:picLocks noChangeAspect="1"/>
          </p:cNvPicPr>
          <p:nvPr>
            <a:videoFile r:link="rId1"/>
            <p:extLst>
              <p:ext uri="{DAA4B4D4-6D71-4841-9C94-3DE7FCFB9230}">
                <p14:media xmlns:p14="http://schemas.microsoft.com/office/powerpoint/2010/main" r:embed="rId2">
                  <p14:trim st="180854"/>
                </p14:media>
              </p:ext>
            </p:extLst>
          </p:nvPr>
        </p:nvPicPr>
        <p:blipFill>
          <a:blip r:embed="rId17"/>
          <a:stretch>
            <a:fillRect/>
          </a:stretch>
        </p:blipFill>
        <p:spPr>
          <a:xfrm>
            <a:off x="8985063" y="4895233"/>
            <a:ext cx="2584689" cy="1751413"/>
          </a:xfrm>
          <a:prstGeom prst="rect">
            <a:avLst/>
          </a:prstGeom>
        </p:spPr>
      </p:pic>
    </p:spTree>
    <p:extLst>
      <p:ext uri="{BB962C8B-B14F-4D97-AF65-F5344CB8AC3E}">
        <p14:creationId xmlns:p14="http://schemas.microsoft.com/office/powerpoint/2010/main" val="338976448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par>
                                <p:cTn id="14" presetID="16" presetClass="entr" presetSubtype="21"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barn(inVertical)">
                                      <p:cBhvr>
                                        <p:cTn id="34" dur="5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1"/>
                </p:tgtEl>
              </p:cMediaNode>
            </p:video>
          </p:childTnLst>
        </p:cTn>
      </p:par>
    </p:tnLst>
    <p:bldLst>
      <p:bldP spid="24" grpId="0" animBg="1"/>
      <p:bldP spid="25" grpId="0" animBg="1"/>
      <p:bldP spid="27" grpId="0" animBg="1"/>
      <p:bldP spid="36" grpId="0" animBg="1"/>
      <p:bldP spid="41" grpId="0" animBg="1"/>
      <p:bldP spid="9"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62842A-1BAA-4AC5-94ED-4BCBA6D2C9B0}"/>
              </a:ext>
            </a:extLst>
          </p:cNvPr>
          <p:cNvCxnSpPr/>
          <p:nvPr/>
        </p:nvCxnSpPr>
        <p:spPr>
          <a:xfrm>
            <a:off x="-14070" y="136358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811E079-87D8-4F7B-BBD1-C3F5D9979FB7}"/>
              </a:ext>
            </a:extLst>
          </p:cNvPr>
          <p:cNvSpPr/>
          <p:nvPr/>
        </p:nvSpPr>
        <p:spPr>
          <a:xfrm>
            <a:off x="912794" y="30180"/>
            <a:ext cx="11279206"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TỪ KHÓA </a:t>
            </a:r>
            <a:r>
              <a:rPr lang="en-US" sz="54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VỀ VỊ TRÍ VÀ KÍCH THƯỚC CỦA CHÂU Á</a:t>
            </a:r>
            <a:endParaRPr lang="en-US" sz="8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050" name="Picture 2" descr="Thông tin viết hồ sơ dự thi tốt nghiệp 2020">
            <a:extLst>
              <a:ext uri="{FF2B5EF4-FFF2-40B4-BE49-F238E27FC236}">
                <a16:creationId xmlns:a16="http://schemas.microsoft.com/office/drawing/2014/main" id="{17F896B2-FEB0-41F9-8DF1-BA0AB9A4E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4" y="73015"/>
            <a:ext cx="1085044" cy="12238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8267CC95-B358-4337-BBE6-6383633578D8}"/>
              </a:ext>
            </a:extLst>
          </p:cNvPr>
          <p:cNvSpPr/>
          <p:nvPr/>
        </p:nvSpPr>
        <p:spPr>
          <a:xfrm>
            <a:off x="98474" y="1544592"/>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lục</a:t>
            </a:r>
            <a:endParaRPr lang="en-US" sz="2800" dirty="0">
              <a:solidFill>
                <a:schemeClr val="tx1"/>
              </a:solidFill>
              <a:latin typeface="#9Slide05 SVNKitten" pitchFamily="2" charset="0"/>
              <a:cs typeface="Arial" panose="020B0604020202020204" pitchFamily="34" charset="0"/>
            </a:endParaRPr>
          </a:p>
        </p:txBody>
      </p:sp>
      <p:sp>
        <p:nvSpPr>
          <p:cNvPr id="8" name="Rectangle: Rounded Corners 7">
            <a:extLst>
              <a:ext uri="{FF2B5EF4-FFF2-40B4-BE49-F238E27FC236}">
                <a16:creationId xmlns:a16="http://schemas.microsoft.com/office/drawing/2014/main" id="{9E9DB8A1-18A2-4622-9248-6E91B9C96B48}"/>
              </a:ext>
            </a:extLst>
          </p:cNvPr>
          <p:cNvSpPr/>
          <p:nvPr/>
        </p:nvSpPr>
        <p:spPr>
          <a:xfrm>
            <a:off x="2507100" y="1544592"/>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4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lục</a:t>
            </a:r>
            <a:endParaRPr lang="en-US" sz="2800" dirty="0">
              <a:solidFill>
                <a:schemeClr val="tx1"/>
              </a:solidFill>
              <a:latin typeface="#9Slide05 SVNKitten" pitchFamily="2" charset="0"/>
              <a:cs typeface="Arial" panose="020B0604020202020204" pitchFamily="34" charset="0"/>
            </a:endParaRPr>
          </a:p>
        </p:txBody>
      </p:sp>
      <p:sp>
        <p:nvSpPr>
          <p:cNvPr id="9" name="Rectangle: Rounded Corners 7">
            <a:extLst>
              <a:ext uri="{FF2B5EF4-FFF2-40B4-BE49-F238E27FC236}">
                <a16:creationId xmlns:a16="http://schemas.microsoft.com/office/drawing/2014/main" id="{A0B27176-68A7-4AE3-B934-2FA56CAC4C0F}"/>
              </a:ext>
            </a:extLst>
          </p:cNvPr>
          <p:cNvSpPr/>
          <p:nvPr/>
        </p:nvSpPr>
        <p:spPr>
          <a:xfrm>
            <a:off x="4930477" y="1568150"/>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2 </a:t>
            </a:r>
            <a:r>
              <a:rPr lang="en-US" sz="2800" dirty="0" err="1">
                <a:solidFill>
                  <a:schemeClr val="tx1"/>
                </a:solidFill>
                <a:latin typeface="#9Slide05 SVNKitten" pitchFamily="2" charset="0"/>
                <a:cs typeface="Arial" panose="020B0604020202020204" pitchFamily="34" charset="0"/>
              </a:rPr>
              <a:t>đại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dương</a:t>
            </a:r>
            <a:endParaRPr lang="en-US" sz="2800" dirty="0">
              <a:solidFill>
                <a:schemeClr val="tx1"/>
              </a:solidFill>
              <a:latin typeface="#9Slide05 SVNKitten" pitchFamily="2" charset="0"/>
              <a:cs typeface="Arial" panose="020B0604020202020204" pitchFamily="34" charset="0"/>
            </a:endParaRPr>
          </a:p>
        </p:txBody>
      </p:sp>
      <p:sp>
        <p:nvSpPr>
          <p:cNvPr id="10" name="Rectangle: Rounded Corners 7">
            <a:extLst>
              <a:ext uri="{FF2B5EF4-FFF2-40B4-BE49-F238E27FC236}">
                <a16:creationId xmlns:a16="http://schemas.microsoft.com/office/drawing/2014/main" id="{A78C35C8-8836-4B82-BF82-CCBC07D7768C}"/>
              </a:ext>
            </a:extLst>
          </p:cNvPr>
          <p:cNvSpPr/>
          <p:nvPr/>
        </p:nvSpPr>
        <p:spPr>
          <a:xfrm>
            <a:off x="7325716" y="1544591"/>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3 </a:t>
            </a:r>
            <a:r>
              <a:rPr lang="en-US" sz="2800" dirty="0" err="1">
                <a:solidFill>
                  <a:schemeClr val="tx1"/>
                </a:solidFill>
                <a:latin typeface="#9Slide05 SVNKitten" pitchFamily="2" charset="0"/>
                <a:cs typeface="Arial" panose="020B0604020202020204" pitchFamily="34" charset="0"/>
              </a:rPr>
              <a:t>đại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dương</a:t>
            </a:r>
            <a:endParaRPr lang="en-US" sz="2800" dirty="0">
              <a:solidFill>
                <a:schemeClr val="tx1"/>
              </a:solidFill>
              <a:latin typeface="#9Slide05 SVNKitten"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E7A51C20-FF3D-4069-AD6B-EDC29F235B54}"/>
              </a:ext>
            </a:extLst>
          </p:cNvPr>
          <p:cNvSpPr/>
          <p:nvPr/>
        </p:nvSpPr>
        <p:spPr>
          <a:xfrm>
            <a:off x="98474" y="4775280"/>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Diện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tích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lớn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TG</a:t>
            </a:r>
          </a:p>
        </p:txBody>
      </p:sp>
      <p:sp>
        <p:nvSpPr>
          <p:cNvPr id="12" name="Rectangle: Rounded Corners 7">
            <a:extLst>
              <a:ext uri="{FF2B5EF4-FFF2-40B4-BE49-F238E27FC236}">
                <a16:creationId xmlns:a16="http://schemas.microsoft.com/office/drawing/2014/main" id="{58F2DFCD-ACAF-4755-AD87-8F13A43B4E32}"/>
              </a:ext>
            </a:extLst>
          </p:cNvPr>
          <p:cNvSpPr/>
          <p:nvPr/>
        </p:nvSpPr>
        <p:spPr>
          <a:xfrm>
            <a:off x="2507100" y="4779586"/>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Diện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tích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lớn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thứ</a:t>
            </a:r>
            <a:r>
              <a:rPr lang="en-US" sz="2800" dirty="0">
                <a:solidFill>
                  <a:schemeClr val="tx1"/>
                </a:solidFill>
                <a:latin typeface="#9Slide05 SVNKitten" pitchFamily="2" charset="0"/>
                <a:cs typeface="Arial" panose="020B0604020202020204" pitchFamily="34" charset="0"/>
              </a:rPr>
              <a:t> 2 TG</a:t>
            </a:r>
          </a:p>
        </p:txBody>
      </p:sp>
      <p:sp>
        <p:nvSpPr>
          <p:cNvPr id="13" name="Rectangle: Rounded Corners 7">
            <a:extLst>
              <a:ext uri="{FF2B5EF4-FFF2-40B4-BE49-F238E27FC236}">
                <a16:creationId xmlns:a16="http://schemas.microsoft.com/office/drawing/2014/main" id="{D022A9E0-4794-4AF3-BE91-AA1C180779C6}"/>
              </a:ext>
            </a:extLst>
          </p:cNvPr>
          <p:cNvSpPr/>
          <p:nvPr/>
        </p:nvSpPr>
        <p:spPr>
          <a:xfrm>
            <a:off x="4344946" y="5895622"/>
            <a:ext cx="3102174" cy="932198"/>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Kéo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dài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vùng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Bắc</a:t>
            </a:r>
            <a:r>
              <a:rPr lang="en-US" sz="2800" dirty="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Xích</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đạo</a:t>
            </a:r>
            <a:endParaRPr lang="en-US" sz="2800" dirty="0">
              <a:solidFill>
                <a:schemeClr val="tx1"/>
              </a:solidFill>
              <a:latin typeface="#9Slide05 SVNKitten" pitchFamily="2" charset="0"/>
              <a:cs typeface="Arial" panose="020B0604020202020204" pitchFamily="34" charset="0"/>
            </a:endParaRPr>
          </a:p>
        </p:txBody>
      </p:sp>
      <p:sp>
        <p:nvSpPr>
          <p:cNvPr id="14" name="Rectangle: Rounded Corners 7">
            <a:extLst>
              <a:ext uri="{FF2B5EF4-FFF2-40B4-BE49-F238E27FC236}">
                <a16:creationId xmlns:a16="http://schemas.microsoft.com/office/drawing/2014/main" id="{62EA32C1-68AA-42A5-B01D-6E65FDE3BC21}"/>
              </a:ext>
            </a:extLst>
          </p:cNvPr>
          <p:cNvSpPr/>
          <p:nvPr/>
        </p:nvSpPr>
        <p:spPr>
          <a:xfrm>
            <a:off x="7671894" y="5914197"/>
            <a:ext cx="3102174" cy="93219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Kéo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dài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vùng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cực</a:t>
            </a:r>
            <a:r>
              <a:rPr lang="en-US" sz="2800" dirty="0">
                <a:solidFill>
                  <a:schemeClr val="tx1"/>
                </a:solidFill>
                <a:latin typeface="#9Slide05 SVNKitten" pitchFamily="2" charset="0"/>
                <a:cs typeface="Arial" panose="020B0604020202020204" pitchFamily="34" charset="0"/>
              </a:rPr>
              <a:t> Nam </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Xích</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đạo</a:t>
            </a:r>
            <a:endParaRPr lang="en-US" sz="2800" dirty="0">
              <a:solidFill>
                <a:schemeClr val="tx1"/>
              </a:solidFill>
              <a:latin typeface="#9Slide05 SVNKitten"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23CE8B80-C73F-4750-AC45-15E22A35C6F8}"/>
              </a:ext>
            </a:extLst>
          </p:cNvPr>
          <p:cNvSpPr/>
          <p:nvPr/>
        </p:nvSpPr>
        <p:spPr>
          <a:xfrm>
            <a:off x="98474" y="2612045"/>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41,5 </a:t>
            </a:r>
            <a:r>
              <a:rPr lang="en-US" sz="2800" dirty="0" err="1">
                <a:solidFill>
                  <a:schemeClr val="tx1"/>
                </a:solidFill>
                <a:latin typeface="#9Slide05 SVNKitten" pitchFamily="2" charset="0"/>
                <a:cs typeface="Arial" panose="020B0604020202020204" pitchFamily="34" charset="0"/>
              </a:rPr>
              <a:t>triệu</a:t>
            </a:r>
            <a:r>
              <a:rPr lang="en-US" sz="2800" dirty="0">
                <a:solidFill>
                  <a:schemeClr val="tx1"/>
                </a:solidFill>
                <a:latin typeface="#9Slide05 SVNKitten" pitchFamily="2" charset="0"/>
                <a:cs typeface="Arial" panose="020B0604020202020204" pitchFamily="34" charset="0"/>
              </a:rPr>
              <a:t> km</a:t>
            </a:r>
            <a:r>
              <a:rPr lang="en-US" sz="2800" baseline="30000" dirty="0">
                <a:solidFill>
                  <a:schemeClr val="tx1"/>
                </a:solidFill>
                <a:latin typeface="#9Slide05 SVNKitten" pitchFamily="2" charset="0"/>
                <a:cs typeface="Arial" panose="020B0604020202020204" pitchFamily="34" charset="0"/>
              </a:rPr>
              <a:t>2</a:t>
            </a:r>
          </a:p>
        </p:txBody>
      </p:sp>
      <p:sp>
        <p:nvSpPr>
          <p:cNvPr id="16" name="Rectangle: Rounded Corners 7">
            <a:extLst>
              <a:ext uri="{FF2B5EF4-FFF2-40B4-BE49-F238E27FC236}">
                <a16:creationId xmlns:a16="http://schemas.microsoft.com/office/drawing/2014/main" id="{545970F5-5264-4148-B79A-38DF92147F0B}"/>
              </a:ext>
            </a:extLst>
          </p:cNvPr>
          <p:cNvSpPr/>
          <p:nvPr/>
        </p:nvSpPr>
        <p:spPr>
          <a:xfrm>
            <a:off x="2507100" y="2645206"/>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43,5 </a:t>
            </a:r>
            <a:r>
              <a:rPr lang="en-US" sz="2800" dirty="0" err="1">
                <a:solidFill>
                  <a:schemeClr val="tx1"/>
                </a:solidFill>
                <a:latin typeface="#9Slide05 SVNKitten" pitchFamily="2" charset="0"/>
                <a:cs typeface="Arial" panose="020B0604020202020204" pitchFamily="34" charset="0"/>
              </a:rPr>
              <a:t>triệu</a:t>
            </a:r>
            <a:r>
              <a:rPr lang="en-US" sz="2800" dirty="0">
                <a:solidFill>
                  <a:schemeClr val="tx1"/>
                </a:solidFill>
                <a:latin typeface="#9Slide05 SVNKitten" pitchFamily="2" charset="0"/>
                <a:cs typeface="Arial" panose="020B0604020202020204" pitchFamily="34" charset="0"/>
              </a:rPr>
              <a:t> km</a:t>
            </a:r>
            <a:r>
              <a:rPr lang="en-US" sz="2800" baseline="30000" dirty="0">
                <a:solidFill>
                  <a:schemeClr val="tx1"/>
                </a:solidFill>
                <a:latin typeface="#9Slide05 SVNKitten" pitchFamily="2" charset="0"/>
                <a:cs typeface="Arial" panose="020B0604020202020204" pitchFamily="34" charset="0"/>
              </a:rPr>
              <a:t>2</a:t>
            </a:r>
          </a:p>
        </p:txBody>
      </p:sp>
      <p:sp>
        <p:nvSpPr>
          <p:cNvPr id="17" name="Rectangle: Rounded Corners 7">
            <a:extLst>
              <a:ext uri="{FF2B5EF4-FFF2-40B4-BE49-F238E27FC236}">
                <a16:creationId xmlns:a16="http://schemas.microsoft.com/office/drawing/2014/main" id="{3CEC6EB3-9C85-40AC-B41A-390C5410F13B}"/>
              </a:ext>
            </a:extLst>
          </p:cNvPr>
          <p:cNvSpPr/>
          <p:nvPr/>
        </p:nvSpPr>
        <p:spPr>
          <a:xfrm>
            <a:off x="4940904" y="2645206"/>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44,4 </a:t>
            </a:r>
            <a:r>
              <a:rPr lang="en-US" sz="2800" dirty="0" err="1">
                <a:solidFill>
                  <a:schemeClr val="tx1"/>
                </a:solidFill>
                <a:latin typeface="#9Slide05 SVNKitten" pitchFamily="2" charset="0"/>
                <a:cs typeface="Arial" panose="020B0604020202020204" pitchFamily="34" charset="0"/>
              </a:rPr>
              <a:t>triệu</a:t>
            </a:r>
            <a:r>
              <a:rPr lang="en-US" sz="2800" dirty="0">
                <a:solidFill>
                  <a:schemeClr val="tx1"/>
                </a:solidFill>
                <a:latin typeface="#9Slide05 SVNKitten" pitchFamily="2" charset="0"/>
                <a:cs typeface="Arial" panose="020B0604020202020204" pitchFamily="34" charset="0"/>
              </a:rPr>
              <a:t> km</a:t>
            </a:r>
            <a:r>
              <a:rPr lang="en-US" sz="2800" baseline="30000" dirty="0">
                <a:solidFill>
                  <a:schemeClr val="tx1"/>
                </a:solidFill>
                <a:latin typeface="#9Slide05 SVNKitten" pitchFamily="2" charset="0"/>
                <a:cs typeface="Arial" panose="020B0604020202020204" pitchFamily="34" charset="0"/>
              </a:rPr>
              <a:t>2</a:t>
            </a:r>
          </a:p>
        </p:txBody>
      </p:sp>
      <p:sp>
        <p:nvSpPr>
          <p:cNvPr id="18" name="Rectangle: Rounded Corners 7">
            <a:extLst>
              <a:ext uri="{FF2B5EF4-FFF2-40B4-BE49-F238E27FC236}">
                <a16:creationId xmlns:a16="http://schemas.microsoft.com/office/drawing/2014/main" id="{B263DFC8-1300-4235-89B8-3377CD0C4B29}"/>
              </a:ext>
            </a:extLst>
          </p:cNvPr>
          <p:cNvSpPr/>
          <p:nvPr/>
        </p:nvSpPr>
        <p:spPr>
          <a:xfrm>
            <a:off x="9762480" y="1549505"/>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Tây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Dương</a:t>
            </a:r>
            <a:endParaRPr lang="en-US" sz="2800" baseline="30000" dirty="0">
              <a:solidFill>
                <a:schemeClr val="tx1"/>
              </a:solidFill>
              <a:latin typeface="#9Slide05 SVNKitten"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9BD7F0B9-21A7-4858-B979-C225FC563D3E}"/>
              </a:ext>
            </a:extLst>
          </p:cNvPr>
          <p:cNvSpPr/>
          <p:nvPr/>
        </p:nvSpPr>
        <p:spPr>
          <a:xfrm>
            <a:off x="7374708" y="2669395"/>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Ấn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Dương</a:t>
            </a:r>
            <a:endParaRPr lang="en-US" sz="2800" baseline="30000" dirty="0">
              <a:solidFill>
                <a:schemeClr val="tx1"/>
              </a:solidFill>
              <a:latin typeface="#9Slide05 SVNKitten"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4366AE0C-087A-4905-B7E3-ECF04B127761}"/>
              </a:ext>
            </a:extLst>
          </p:cNvPr>
          <p:cNvSpPr/>
          <p:nvPr/>
        </p:nvSpPr>
        <p:spPr>
          <a:xfrm>
            <a:off x="9808512" y="2645206"/>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Phi</a:t>
            </a:r>
            <a:endParaRPr lang="en-US" sz="2800" baseline="30000" dirty="0">
              <a:solidFill>
                <a:schemeClr val="tx1"/>
              </a:solidFill>
              <a:latin typeface="#9Slide05 SVNKitten"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273945D9-E020-4F85-A9F3-A4CB70F131B1}"/>
              </a:ext>
            </a:extLst>
          </p:cNvPr>
          <p:cNvSpPr/>
          <p:nvPr/>
        </p:nvSpPr>
        <p:spPr>
          <a:xfrm>
            <a:off x="98474" y="3694456"/>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Mĩ</a:t>
            </a:r>
            <a:endParaRPr lang="en-US" sz="2800" baseline="30000" dirty="0">
              <a:solidFill>
                <a:schemeClr val="tx1"/>
              </a:solidFill>
              <a:latin typeface="#9Slide05 SVNKitten" pitchFamily="2" charset="0"/>
              <a:cs typeface="Arial" panose="020B0604020202020204" pitchFamily="34" charset="0"/>
            </a:endParaRPr>
          </a:p>
        </p:txBody>
      </p:sp>
      <p:sp>
        <p:nvSpPr>
          <p:cNvPr id="22" name="Rectangle: Rounded Corners 7">
            <a:extLst>
              <a:ext uri="{FF2B5EF4-FFF2-40B4-BE49-F238E27FC236}">
                <a16:creationId xmlns:a16="http://schemas.microsoft.com/office/drawing/2014/main" id="{B9FC885E-C00C-4EE3-9EF1-3BFC0C0D4D8B}"/>
              </a:ext>
            </a:extLst>
          </p:cNvPr>
          <p:cNvSpPr/>
          <p:nvPr/>
        </p:nvSpPr>
        <p:spPr>
          <a:xfrm>
            <a:off x="4940904" y="3708824"/>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Nam </a:t>
            </a:r>
            <a:r>
              <a:rPr lang="en-US" sz="2800" dirty="0" err="1">
                <a:solidFill>
                  <a:schemeClr val="tx1"/>
                </a:solidFill>
                <a:latin typeface="#9Slide05 SVNKitten" pitchFamily="2" charset="0"/>
                <a:cs typeface="Arial" panose="020B0604020202020204" pitchFamily="34" charset="0"/>
              </a:rPr>
              <a:t>Cực</a:t>
            </a:r>
            <a:endParaRPr lang="en-US" sz="2800" baseline="30000" dirty="0">
              <a:solidFill>
                <a:schemeClr val="tx1"/>
              </a:solidFill>
              <a:latin typeface="#9Slide05 SVNKitten"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94624891-97B2-4039-B030-F27CB41521FD}"/>
              </a:ext>
            </a:extLst>
          </p:cNvPr>
          <p:cNvSpPr/>
          <p:nvPr/>
        </p:nvSpPr>
        <p:spPr>
          <a:xfrm>
            <a:off x="2507100" y="3713109"/>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Bộ</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phận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lục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địa</a:t>
            </a:r>
            <a:r>
              <a:rPr lang="en-US" sz="2800" dirty="0">
                <a:solidFill>
                  <a:schemeClr val="tx1"/>
                </a:solidFill>
                <a:latin typeface="#9Slide05 SVNKitten" pitchFamily="2" charset="0"/>
                <a:cs typeface="Arial" panose="020B0604020202020204" pitchFamily="34" charset="0"/>
              </a:rPr>
              <a:t> Á-</a:t>
            </a:r>
            <a:r>
              <a:rPr lang="en-US" sz="2800" dirty="0" err="1">
                <a:solidFill>
                  <a:schemeClr val="tx1"/>
                </a:solidFill>
                <a:latin typeface="#9Slide05 SVNKitten" pitchFamily="2" charset="0"/>
                <a:cs typeface="Arial" panose="020B0604020202020204" pitchFamily="34" charset="0"/>
              </a:rPr>
              <a:t>Âu</a:t>
            </a:r>
            <a:endParaRPr lang="en-US" sz="2800" baseline="30000" dirty="0">
              <a:solidFill>
                <a:schemeClr val="tx1"/>
              </a:solidFill>
              <a:latin typeface="#9Slide05 SVNKitten"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9316E8E3-A371-4F6F-BA67-3AB299644A73}"/>
              </a:ext>
            </a:extLst>
          </p:cNvPr>
          <p:cNvSpPr/>
          <p:nvPr/>
        </p:nvSpPr>
        <p:spPr>
          <a:xfrm>
            <a:off x="7376274" y="3737251"/>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Bộ</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phận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lục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địa</a:t>
            </a:r>
            <a:r>
              <a:rPr lang="en-US" sz="2800" dirty="0">
                <a:solidFill>
                  <a:schemeClr val="tx1"/>
                </a:solidFill>
                <a:latin typeface="#9Slide05 SVNKitten" pitchFamily="2" charset="0"/>
                <a:cs typeface="Arial" panose="020B0604020202020204" pitchFamily="34" charset="0"/>
              </a:rPr>
              <a:t> Phi</a:t>
            </a:r>
            <a:endParaRPr lang="en-US" sz="2800" baseline="30000" dirty="0">
              <a:solidFill>
                <a:schemeClr val="tx1"/>
              </a:solidFill>
              <a:latin typeface="#9Slide05 SVNKitten" pitchFamily="2" charset="0"/>
              <a:cs typeface="Arial" panose="020B0604020202020204" pitchFamily="34" charset="0"/>
            </a:endParaRPr>
          </a:p>
        </p:txBody>
      </p:sp>
      <p:sp>
        <p:nvSpPr>
          <p:cNvPr id="26" name="Rectangle: Rounded Corners 7">
            <a:extLst>
              <a:ext uri="{FF2B5EF4-FFF2-40B4-BE49-F238E27FC236}">
                <a16:creationId xmlns:a16="http://schemas.microsoft.com/office/drawing/2014/main" id="{878629C9-CFA6-4E86-B67C-71E5BC13CE56}"/>
              </a:ext>
            </a:extLst>
          </p:cNvPr>
          <p:cNvSpPr/>
          <p:nvPr/>
        </p:nvSpPr>
        <p:spPr>
          <a:xfrm>
            <a:off x="9808512" y="3754133"/>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Nơi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rộng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9200km</a:t>
            </a:r>
            <a:endParaRPr lang="en-US" sz="2800" baseline="30000" dirty="0">
              <a:solidFill>
                <a:schemeClr val="tx1"/>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664441B2-918B-4772-B31F-4088C2D52754}"/>
              </a:ext>
            </a:extLst>
          </p:cNvPr>
          <p:cNvSpPr/>
          <p:nvPr/>
        </p:nvSpPr>
        <p:spPr>
          <a:xfrm>
            <a:off x="965556" y="5914197"/>
            <a:ext cx="3102174" cy="93219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Kéo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dài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từ</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vùng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Bắc</a:t>
            </a:r>
            <a:r>
              <a:rPr lang="en-US" sz="2800" dirty="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cực</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Nam</a:t>
            </a:r>
            <a:endParaRPr lang="en-US" sz="2800" dirty="0">
              <a:solidFill>
                <a:schemeClr val="tx1"/>
              </a:solidFill>
              <a:latin typeface="#9Slide05 SVNKitten" pitchFamily="2" charset="0"/>
              <a:cs typeface="Arial" panose="020B0604020202020204" pitchFamily="34" charset="0"/>
            </a:endParaRPr>
          </a:p>
        </p:txBody>
      </p:sp>
      <p:sp>
        <p:nvSpPr>
          <p:cNvPr id="29" name="Rectangle: Rounded Corners 7">
            <a:extLst>
              <a:ext uri="{FF2B5EF4-FFF2-40B4-BE49-F238E27FC236}">
                <a16:creationId xmlns:a16="http://schemas.microsoft.com/office/drawing/2014/main" id="{AF4CDAAA-A449-41B1-8242-584C98CD7AB0}"/>
              </a:ext>
            </a:extLst>
          </p:cNvPr>
          <p:cNvSpPr/>
          <p:nvPr/>
        </p:nvSpPr>
        <p:spPr>
          <a:xfrm>
            <a:off x="4940904" y="4775280"/>
            <a:ext cx="2136618" cy="97352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Nơi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rộng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8050km</a:t>
            </a:r>
          </a:p>
        </p:txBody>
      </p:sp>
      <p:sp>
        <p:nvSpPr>
          <p:cNvPr id="31" name="Rectangle: Rounded Corners 7">
            <a:extLst>
              <a:ext uri="{FF2B5EF4-FFF2-40B4-BE49-F238E27FC236}">
                <a16:creationId xmlns:a16="http://schemas.microsoft.com/office/drawing/2014/main" id="{1B40E5A8-685B-4896-9539-BD5BC87C0792}"/>
              </a:ext>
            </a:extLst>
          </p:cNvPr>
          <p:cNvSpPr/>
          <p:nvPr/>
        </p:nvSpPr>
        <p:spPr>
          <a:xfrm>
            <a:off x="7374708" y="4782086"/>
            <a:ext cx="2136618" cy="973525"/>
          </a:xfrm>
          <a:prstGeom prst="roundRect">
            <a:avLst/>
          </a:prstGeom>
          <a:solidFill>
            <a:srgbClr val="B8E9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Tiếp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Âu</a:t>
            </a:r>
            <a:endParaRPr lang="en-US" sz="2800" baseline="30000" dirty="0">
              <a:solidFill>
                <a:schemeClr val="tx1"/>
              </a:solidFill>
              <a:latin typeface="#9Slide05 SVNKitten"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CAFBE857-24FF-4BC3-9CF2-7E088B88D2E5}"/>
              </a:ext>
            </a:extLst>
          </p:cNvPr>
          <p:cNvSpPr/>
          <p:nvPr/>
        </p:nvSpPr>
        <p:spPr>
          <a:xfrm>
            <a:off x="9794444" y="4814093"/>
            <a:ext cx="2383488" cy="93471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5 SVNKitten" pitchFamily="2" charset="0"/>
                <a:cs typeface="Arial" panose="020B0604020202020204" pitchFamily="34" charset="0"/>
              </a:rPr>
              <a:t>Tiếp</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giáp</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với</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Bắc</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Băng</a:t>
            </a:r>
            <a:r>
              <a:rPr lang="en-US" sz="2400" dirty="0">
                <a:solidFill>
                  <a:schemeClr val="tx1"/>
                </a:solidFill>
                <a:latin typeface="#9Slide05 SVNKitten" pitchFamily="2" charset="0"/>
                <a:cs typeface="Arial" panose="020B0604020202020204" pitchFamily="34" charset="0"/>
              </a:rPr>
              <a:t> </a:t>
            </a:r>
            <a:r>
              <a:rPr lang="en-US" sz="2400" dirty="0" err="1">
                <a:solidFill>
                  <a:schemeClr val="tx1"/>
                </a:solidFill>
                <a:latin typeface="#9Slide05 SVNKitten" pitchFamily="2" charset="0"/>
                <a:cs typeface="Arial" panose="020B0604020202020204" pitchFamily="34" charset="0"/>
              </a:rPr>
              <a:t>Dương</a:t>
            </a:r>
            <a:endParaRPr lang="en-US" sz="2400" baseline="300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10959525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495929" y="142022"/>
            <a:ext cx="10849406"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579F44-4164-4482-BF43-E6C790CD91EA}"/>
              </a:ext>
            </a:extLst>
          </p:cNvPr>
          <p:cNvGrpSpPr/>
          <p:nvPr/>
        </p:nvGrpSpPr>
        <p:grpSpPr>
          <a:xfrm>
            <a:off x="269001" y="31745"/>
            <a:ext cx="11103330" cy="1105473"/>
            <a:chOff x="-119455" y="31745"/>
            <a:chExt cx="11103330" cy="1105473"/>
          </a:xfrm>
        </p:grpSpPr>
        <p:sp>
          <p:nvSpPr>
            <p:cNvPr id="20" name="Rectangle 19">
              <a:extLst>
                <a:ext uri="{FF2B5EF4-FFF2-40B4-BE49-F238E27FC236}">
                  <a16:creationId xmlns:a16="http://schemas.microsoft.com/office/drawing/2014/main" id="{4C6A2CF2-959D-4E96-9F8C-B0CBE8B11E3A}"/>
                </a:ext>
              </a:extLst>
            </p:cNvPr>
            <p:cNvSpPr/>
            <p:nvPr/>
          </p:nvSpPr>
          <p:spPr>
            <a:xfrm>
              <a:off x="383119" y="85751"/>
              <a:ext cx="106007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1. VỊ TRÍ ĐỊA LÍ VÀ KÍCH THƯỚC CỦA CHÂU Á</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3" name="Picture 2">
              <a:extLst>
                <a:ext uri="{FF2B5EF4-FFF2-40B4-BE49-F238E27FC236}">
                  <a16:creationId xmlns:a16="http://schemas.microsoft.com/office/drawing/2014/main" id="{0670A6C2-3A41-4AC5-B8ED-D9127BC1A95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4590" t="9841" r="16262" b="6372"/>
            <a:stretch/>
          </p:blipFill>
          <p:spPr>
            <a:xfrm>
              <a:off x="-119455" y="31745"/>
              <a:ext cx="912318" cy="1105473"/>
            </a:xfrm>
            <a:prstGeom prst="rect">
              <a:avLst/>
            </a:prstGeom>
          </p:spPr>
        </p:pic>
      </p:grpSp>
      <p:sp>
        <p:nvSpPr>
          <p:cNvPr id="9" name="Rectangle: Rounded Corners 8">
            <a:extLst>
              <a:ext uri="{FF2B5EF4-FFF2-40B4-BE49-F238E27FC236}">
                <a16:creationId xmlns:a16="http://schemas.microsoft.com/office/drawing/2014/main" id="{7AD75047-B824-402C-84CA-7B3DA6DCF1FE}"/>
              </a:ext>
            </a:extLst>
          </p:cNvPr>
          <p:cNvSpPr/>
          <p:nvPr/>
        </p:nvSpPr>
        <p:spPr>
          <a:xfrm>
            <a:off x="7784419" y="1332211"/>
            <a:ext cx="4130335" cy="171310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A35795-64B8-47EA-824B-3AC7A7A9A190}"/>
              </a:ext>
            </a:extLst>
          </p:cNvPr>
          <p:cNvSpPr txBox="1"/>
          <p:nvPr/>
        </p:nvSpPr>
        <p:spPr>
          <a:xfrm>
            <a:off x="7930443" y="1458749"/>
            <a:ext cx="2659746" cy="1384995"/>
          </a:xfrm>
          <a:prstGeom prst="rect">
            <a:avLst/>
          </a:prstGeom>
          <a:noFill/>
        </p:spPr>
        <p:txBody>
          <a:bodyPr wrap="square">
            <a:spAutoFit/>
          </a:bodyPr>
          <a:lstStyle/>
          <a:p>
            <a:pPr algn="just"/>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đồ</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vị</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trí</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địa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lí</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a:t>
            </a:r>
          </a:p>
        </p:txBody>
      </p:sp>
      <p:pic>
        <p:nvPicPr>
          <p:cNvPr id="30" name="Picture 29">
            <a:extLst>
              <a:ext uri="{FF2B5EF4-FFF2-40B4-BE49-F238E27FC236}">
                <a16:creationId xmlns:a16="http://schemas.microsoft.com/office/drawing/2014/main" id="{2A9C21AF-0E7E-4A35-B870-F24AC2C10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0590189" y="1328285"/>
            <a:ext cx="1324565" cy="1645921"/>
          </a:xfrm>
          <a:prstGeom prst="rect">
            <a:avLst/>
          </a:prstGeom>
        </p:spPr>
      </p:pic>
      <p:pic>
        <p:nvPicPr>
          <p:cNvPr id="21" name="Picture 1">
            <a:extLst>
              <a:ext uri="{FF2B5EF4-FFF2-40B4-BE49-F238E27FC236}">
                <a16:creationId xmlns:a16="http://schemas.microsoft.com/office/drawing/2014/main" id="{65EE8046-71B8-474C-9179-0E022BFA3C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051" y="1545688"/>
            <a:ext cx="7621587"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7">
            <a:extLst>
              <a:ext uri="{FF2B5EF4-FFF2-40B4-BE49-F238E27FC236}">
                <a16:creationId xmlns:a16="http://schemas.microsoft.com/office/drawing/2014/main" id="{A3FD3F3C-92A0-4961-B4D9-5F798D73161D}"/>
              </a:ext>
            </a:extLst>
          </p:cNvPr>
          <p:cNvSpPr/>
          <p:nvPr/>
        </p:nvSpPr>
        <p:spPr>
          <a:xfrm>
            <a:off x="8014851" y="3148760"/>
            <a:ext cx="3760649" cy="57100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SVNKitten" pitchFamily="2" charset="0"/>
                <a:cs typeface="Arial" panose="020B0604020202020204" pitchFamily="34" charset="0"/>
              </a:rPr>
              <a:t>Nằm</a:t>
            </a:r>
            <a:r>
              <a:rPr lang="en-US" sz="2800" dirty="0">
                <a:solidFill>
                  <a:srgbClr val="002060"/>
                </a:solidFill>
                <a:latin typeface="#9Slide05 SVNKitten" pitchFamily="2" charset="0"/>
                <a:cs typeface="Arial" panose="020B0604020202020204" pitchFamily="34" charset="0"/>
              </a:rPr>
              <a:t> ở </a:t>
            </a:r>
            <a:r>
              <a:rPr lang="en-US" sz="2800" dirty="0" err="1">
                <a:solidFill>
                  <a:srgbClr val="002060"/>
                </a:solidFill>
                <a:latin typeface="#9Slide05 SVNKitten" pitchFamily="2" charset="0"/>
                <a:cs typeface="Arial" panose="020B0604020202020204" pitchFamily="34" charset="0"/>
              </a:rPr>
              <a:t>lục</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địa</a:t>
            </a:r>
            <a:r>
              <a:rPr lang="en-US" sz="2800" dirty="0">
                <a:solidFill>
                  <a:srgbClr val="002060"/>
                </a:solidFill>
                <a:latin typeface="#9Slide05 SVNKitten" pitchFamily="2" charset="0"/>
                <a:cs typeface="Arial" panose="020B0604020202020204" pitchFamily="34" charset="0"/>
              </a:rPr>
              <a:t> Á-</a:t>
            </a:r>
            <a:r>
              <a:rPr lang="en-US" sz="2800" dirty="0" err="1">
                <a:solidFill>
                  <a:srgbClr val="002060"/>
                </a:solidFill>
                <a:latin typeface="#9Slide05 SVNKitten" pitchFamily="2" charset="0"/>
                <a:cs typeface="Arial" panose="020B0604020202020204" pitchFamily="34" charset="0"/>
              </a:rPr>
              <a:t>Âu</a:t>
            </a:r>
            <a:endParaRPr lang="en-US" sz="2800" dirty="0">
              <a:solidFill>
                <a:srgbClr val="002060"/>
              </a:solidFill>
              <a:latin typeface="#9Slide05 SVNKitten"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48CB6CDA-4552-409E-B4BA-FE2E781A2E15}"/>
              </a:ext>
            </a:extLst>
          </p:cNvPr>
          <p:cNvSpPr/>
          <p:nvPr/>
        </p:nvSpPr>
        <p:spPr>
          <a:xfrm>
            <a:off x="8014851" y="3834540"/>
            <a:ext cx="3760649" cy="57100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SVNKitten" pitchFamily="2" charset="0"/>
                <a:cs typeface="Arial" panose="020B0604020202020204" pitchFamily="34" charset="0"/>
              </a:rPr>
              <a:t>Nằm</a:t>
            </a:r>
            <a:r>
              <a:rPr lang="en-US" sz="2800" dirty="0">
                <a:solidFill>
                  <a:srgbClr val="002060"/>
                </a:solidFill>
                <a:latin typeface="#9Slide05 SVNKitten" pitchFamily="2" charset="0"/>
                <a:cs typeface="Arial" panose="020B0604020202020204" pitchFamily="34" charset="0"/>
              </a:rPr>
              <a:t> ở </a:t>
            </a:r>
            <a:r>
              <a:rPr lang="en-US" sz="2800" dirty="0" err="1">
                <a:solidFill>
                  <a:srgbClr val="002060"/>
                </a:solidFill>
                <a:latin typeface="#9Slide05 SVNKitten" pitchFamily="2" charset="0"/>
                <a:cs typeface="Arial" panose="020B0604020202020204" pitchFamily="34" charset="0"/>
              </a:rPr>
              <a:t>Bán</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cầu</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Đông</a:t>
            </a:r>
            <a:endParaRPr lang="en-US" sz="2800" dirty="0">
              <a:solidFill>
                <a:srgbClr val="002060"/>
              </a:solidFill>
              <a:latin typeface="#9Slide05 SVNKitten"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71664D4C-59EC-46A9-B66F-430CB0EDB3CC}"/>
              </a:ext>
            </a:extLst>
          </p:cNvPr>
          <p:cNvSpPr/>
          <p:nvPr/>
        </p:nvSpPr>
        <p:spPr>
          <a:xfrm>
            <a:off x="8014851" y="4544221"/>
            <a:ext cx="3760649" cy="75536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SVNKitten" pitchFamily="2" charset="0"/>
                <a:cs typeface="Arial" panose="020B0604020202020204" pitchFamily="34" charset="0"/>
              </a:rPr>
              <a:t>Đa</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phần</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diện</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tích</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nằm</a:t>
            </a:r>
            <a:r>
              <a:rPr lang="en-US" sz="2800" dirty="0">
                <a:solidFill>
                  <a:srgbClr val="002060"/>
                </a:solidFill>
                <a:latin typeface="#9Slide05 SVNKitten" pitchFamily="2" charset="0"/>
                <a:cs typeface="Arial" panose="020B0604020202020204" pitchFamily="34" charset="0"/>
              </a:rPr>
              <a:t> ở </a:t>
            </a:r>
            <a:r>
              <a:rPr lang="en-US" sz="2800" dirty="0" err="1">
                <a:solidFill>
                  <a:srgbClr val="002060"/>
                </a:solidFill>
                <a:latin typeface="#9Slide05 SVNKitten" pitchFamily="2" charset="0"/>
                <a:cs typeface="Arial" panose="020B0604020202020204" pitchFamily="34" charset="0"/>
              </a:rPr>
              <a:t>Bắc</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Bán</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Cầu</a:t>
            </a:r>
            <a:endParaRPr lang="en-US" sz="2800" dirty="0">
              <a:solidFill>
                <a:srgbClr val="002060"/>
              </a:solidFill>
              <a:latin typeface="#9Slide05 SVNKitten" pitchFamily="2" charset="0"/>
              <a:cs typeface="Arial" panose="020B0604020202020204" pitchFamily="34" charset="0"/>
            </a:endParaRPr>
          </a:p>
        </p:txBody>
      </p:sp>
      <p:sp>
        <p:nvSpPr>
          <p:cNvPr id="35" name="Rectangle: Rounded Corners 7">
            <a:extLst>
              <a:ext uri="{FF2B5EF4-FFF2-40B4-BE49-F238E27FC236}">
                <a16:creationId xmlns:a16="http://schemas.microsoft.com/office/drawing/2014/main" id="{8BCDE1FB-C0E6-40E7-B566-0B71A31E1BB1}"/>
              </a:ext>
            </a:extLst>
          </p:cNvPr>
          <p:cNvSpPr/>
          <p:nvPr/>
        </p:nvSpPr>
        <p:spPr>
          <a:xfrm>
            <a:off x="8006419" y="5399251"/>
            <a:ext cx="3760649" cy="57100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SVNKitten" pitchFamily="2" charset="0"/>
                <a:cs typeface="Arial" panose="020B0604020202020204" pitchFamily="34" charset="0"/>
              </a:rPr>
              <a:t>Giáp</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châu</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Âu</a:t>
            </a:r>
            <a:r>
              <a:rPr lang="en-US" sz="2800" dirty="0">
                <a:solidFill>
                  <a:srgbClr val="002060"/>
                </a:solidFill>
                <a:latin typeface="#9Slide05 SVNKitten" pitchFamily="2" charset="0"/>
                <a:cs typeface="Arial" panose="020B0604020202020204" pitchFamily="34" charset="0"/>
              </a:rPr>
              <a:t>, Phi</a:t>
            </a:r>
          </a:p>
        </p:txBody>
      </p:sp>
      <p:sp>
        <p:nvSpPr>
          <p:cNvPr id="38" name="Rectangle: Rounded Corners 7">
            <a:extLst>
              <a:ext uri="{FF2B5EF4-FFF2-40B4-BE49-F238E27FC236}">
                <a16:creationId xmlns:a16="http://schemas.microsoft.com/office/drawing/2014/main" id="{E4785099-62EC-4C55-9395-F81A0FF119C6}"/>
              </a:ext>
            </a:extLst>
          </p:cNvPr>
          <p:cNvSpPr/>
          <p:nvPr/>
        </p:nvSpPr>
        <p:spPr>
          <a:xfrm>
            <a:off x="8006418" y="6069926"/>
            <a:ext cx="3760649" cy="57100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SVNKitten" pitchFamily="2" charset="0"/>
                <a:cs typeface="Arial" panose="020B0604020202020204" pitchFamily="34" charset="0"/>
              </a:rPr>
              <a:t>Giáp</a:t>
            </a:r>
            <a:r>
              <a:rPr lang="en-US" sz="2800" dirty="0">
                <a:solidFill>
                  <a:srgbClr val="002060"/>
                </a:solidFill>
                <a:latin typeface="#9Slide05 SVNKitten" pitchFamily="2" charset="0"/>
                <a:cs typeface="Arial" panose="020B0604020202020204" pitchFamily="34" charset="0"/>
              </a:rPr>
              <a:t>: TBD, AĐD, BBD</a:t>
            </a:r>
          </a:p>
        </p:txBody>
      </p:sp>
    </p:spTree>
    <p:extLst>
      <p:ext uri="{BB962C8B-B14F-4D97-AF65-F5344CB8AC3E}">
        <p14:creationId xmlns:p14="http://schemas.microsoft.com/office/powerpoint/2010/main" val="163096122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22" grpId="0" animBg="1"/>
      <p:bldP spid="23" grpId="0" animBg="1"/>
      <p:bldP spid="32" grpId="0" animBg="1"/>
      <p:bldP spid="35"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495929" y="142022"/>
            <a:ext cx="10849406" cy="88492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222909"/>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B579F44-4164-4482-BF43-E6C790CD91EA}"/>
              </a:ext>
            </a:extLst>
          </p:cNvPr>
          <p:cNvGrpSpPr/>
          <p:nvPr/>
        </p:nvGrpSpPr>
        <p:grpSpPr>
          <a:xfrm>
            <a:off x="269001" y="31745"/>
            <a:ext cx="11103330" cy="1105473"/>
            <a:chOff x="-119455" y="31745"/>
            <a:chExt cx="11103330" cy="1105473"/>
          </a:xfrm>
        </p:grpSpPr>
        <p:sp>
          <p:nvSpPr>
            <p:cNvPr id="20" name="Rectangle 19">
              <a:extLst>
                <a:ext uri="{FF2B5EF4-FFF2-40B4-BE49-F238E27FC236}">
                  <a16:creationId xmlns:a16="http://schemas.microsoft.com/office/drawing/2014/main" id="{4C6A2CF2-959D-4E96-9F8C-B0CBE8B11E3A}"/>
                </a:ext>
              </a:extLst>
            </p:cNvPr>
            <p:cNvSpPr/>
            <p:nvPr/>
          </p:nvSpPr>
          <p:spPr>
            <a:xfrm>
              <a:off x="383119" y="85751"/>
              <a:ext cx="10600756"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1. VỊ TRÍ ĐỊA LÍ VÀ KÍCH THƯỚC CỦA CHÂU Á</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3" name="Picture 2">
              <a:extLst>
                <a:ext uri="{FF2B5EF4-FFF2-40B4-BE49-F238E27FC236}">
                  <a16:creationId xmlns:a16="http://schemas.microsoft.com/office/drawing/2014/main" id="{0670A6C2-3A41-4AC5-B8ED-D9127BC1A95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4590" t="9841" r="16262" b="6372"/>
            <a:stretch/>
          </p:blipFill>
          <p:spPr>
            <a:xfrm>
              <a:off x="-119455" y="31745"/>
              <a:ext cx="912318" cy="1105473"/>
            </a:xfrm>
            <a:prstGeom prst="rect">
              <a:avLst/>
            </a:prstGeom>
          </p:spPr>
        </p:pic>
      </p:grpSp>
      <p:sp>
        <p:nvSpPr>
          <p:cNvPr id="9" name="Rectangle: Rounded Corners 8">
            <a:extLst>
              <a:ext uri="{FF2B5EF4-FFF2-40B4-BE49-F238E27FC236}">
                <a16:creationId xmlns:a16="http://schemas.microsoft.com/office/drawing/2014/main" id="{7AD75047-B824-402C-84CA-7B3DA6DCF1FE}"/>
              </a:ext>
            </a:extLst>
          </p:cNvPr>
          <p:cNvSpPr/>
          <p:nvPr/>
        </p:nvSpPr>
        <p:spPr>
          <a:xfrm>
            <a:off x="7202659" y="1332211"/>
            <a:ext cx="4712096" cy="171310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A35795-64B8-47EA-824B-3AC7A7A9A190}"/>
              </a:ext>
            </a:extLst>
          </p:cNvPr>
          <p:cNvSpPr txBox="1"/>
          <p:nvPr/>
        </p:nvSpPr>
        <p:spPr>
          <a:xfrm>
            <a:off x="7202659" y="1458747"/>
            <a:ext cx="3207433" cy="1384995"/>
          </a:xfrm>
          <a:prstGeom prst="rect">
            <a:avLst/>
          </a:prstGeom>
          <a:noFill/>
        </p:spPr>
        <p:txBody>
          <a:bodyPr wrap="square">
            <a:spAutoFit/>
          </a:bodyPr>
          <a:lstStyle/>
          <a:p>
            <a:pPr algn="just"/>
            <a:r>
              <a:rPr lang="en-US" sz="2800" dirty="0">
                <a:solidFill>
                  <a:schemeClr val="tx1"/>
                </a:solidFill>
                <a:latin typeface="#9Slide05 SVNKitten" pitchFamily="2" charset="0"/>
                <a:cs typeface="Arial" panose="020B0604020202020204" pitchFamily="34" charset="0"/>
              </a:rPr>
              <a:t>Qua </a:t>
            </a:r>
            <a:r>
              <a:rPr lang="en-US" sz="2800" dirty="0" err="1">
                <a:solidFill>
                  <a:schemeClr val="tx1"/>
                </a:solidFill>
                <a:latin typeface="#9Slide05 SVNKitten" pitchFamily="2" charset="0"/>
                <a:cs typeface="Arial" panose="020B0604020202020204" pitchFamily="34" charset="0"/>
              </a:rPr>
              <a:t>bảng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số</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liệu</a:t>
            </a:r>
            <a:r>
              <a:rPr lang="en-US" sz="2800" dirty="0">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em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nhận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xét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gì</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về</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diện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tích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a:t>
            </a:r>
          </a:p>
        </p:txBody>
      </p:sp>
      <p:pic>
        <p:nvPicPr>
          <p:cNvPr id="30" name="Picture 29">
            <a:extLst>
              <a:ext uri="{FF2B5EF4-FFF2-40B4-BE49-F238E27FC236}">
                <a16:creationId xmlns:a16="http://schemas.microsoft.com/office/drawing/2014/main" id="{2A9C21AF-0E7E-4A35-B870-F24AC2C10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0410092" y="1344101"/>
            <a:ext cx="1324565" cy="1645921"/>
          </a:xfrm>
          <a:prstGeom prst="rect">
            <a:avLst/>
          </a:prstGeom>
        </p:spPr>
      </p:pic>
      <p:graphicFrame>
        <p:nvGraphicFramePr>
          <p:cNvPr id="16" name="Group 7">
            <a:extLst>
              <a:ext uri="{FF2B5EF4-FFF2-40B4-BE49-F238E27FC236}">
                <a16:creationId xmlns:a16="http://schemas.microsoft.com/office/drawing/2014/main" id="{08E24674-7C9E-43B0-9C1A-4A815A2321F7}"/>
              </a:ext>
            </a:extLst>
          </p:cNvPr>
          <p:cNvGraphicFramePr>
            <a:graphicFrameLocks noGrp="1"/>
          </p:cNvGraphicFramePr>
          <p:nvPr>
            <p:extLst>
              <p:ext uri="{D42A27DB-BD31-4B8C-83A1-F6EECF244321}">
                <p14:modId xmlns:p14="http://schemas.microsoft.com/office/powerpoint/2010/main" val="2065079920"/>
              </p:ext>
            </p:extLst>
          </p:nvPr>
        </p:nvGraphicFramePr>
        <p:xfrm>
          <a:off x="495929" y="1458747"/>
          <a:ext cx="5442291" cy="5180329"/>
        </p:xfrm>
        <a:graphic>
          <a:graphicData uri="http://schemas.openxmlformats.org/drawingml/2006/table">
            <a:tbl>
              <a:tblPr/>
              <a:tblGrid>
                <a:gridCol w="2921391">
                  <a:extLst>
                    <a:ext uri="{9D8B030D-6E8A-4147-A177-3AD203B41FA5}">
                      <a16:colId xmlns:a16="http://schemas.microsoft.com/office/drawing/2014/main" val="20000"/>
                    </a:ext>
                  </a:extLst>
                </a:gridCol>
                <a:gridCol w="2520900">
                  <a:extLst>
                    <a:ext uri="{9D8B030D-6E8A-4147-A177-3AD203B41FA5}">
                      <a16:colId xmlns:a16="http://schemas.microsoft.com/office/drawing/2014/main" val="20001"/>
                    </a:ext>
                  </a:extLst>
                </a:gridCol>
              </a:tblGrid>
              <a:tr h="9449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9Slide05 SVNKitten" pitchFamily="2" charset="0"/>
                          <a:cs typeface="Times New Roman" pitchFamily="18" charset="0"/>
                        </a:rPr>
                        <a:t>Châu</a:t>
                      </a:r>
                      <a:r>
                        <a:rPr kumimoji="0" lang="en-US" sz="3200" b="1" i="0" u="none" strike="noStrike" cap="none" normalizeH="0" baseline="0" dirty="0">
                          <a:ln>
                            <a:noFill/>
                          </a:ln>
                          <a:solidFill>
                            <a:schemeClr val="tx1"/>
                          </a:solidFill>
                          <a:effectLst/>
                          <a:latin typeface="#9Slide05 SVNKitten" pitchFamily="2" charset="0"/>
                          <a:cs typeface="Times New Roman" pitchFamily="18" charset="0"/>
                        </a:rPr>
                        <a:t> </a:t>
                      </a:r>
                      <a:r>
                        <a:rPr kumimoji="0" lang="en-US" sz="3200" b="1" i="0" u="none" strike="noStrike" cap="none" normalizeH="0" baseline="0" dirty="0" err="1">
                          <a:ln>
                            <a:noFill/>
                          </a:ln>
                          <a:solidFill>
                            <a:schemeClr val="tx1"/>
                          </a:solidFill>
                          <a:effectLst/>
                          <a:latin typeface="#9Slide05 SVNKitten" pitchFamily="2" charset="0"/>
                          <a:cs typeface="Times New Roman" pitchFamily="18" charset="0"/>
                        </a:rPr>
                        <a:t>lục</a:t>
                      </a:r>
                      <a:endParaRPr kumimoji="0" lang="en-US" sz="3200" b="1" i="0" u="none" strike="noStrike" cap="none" normalizeH="0" baseline="0" dirty="0">
                        <a:ln>
                          <a:noFill/>
                        </a:ln>
                        <a:solidFill>
                          <a:schemeClr val="tx1"/>
                        </a:solidFill>
                        <a:effectLst/>
                        <a:latin typeface="#9Slide05 SVNKitten" pitchFamily="2" charset="0"/>
                        <a:cs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9Slide05 SVNKitten" pitchFamily="2" charset="0"/>
                          <a:cs typeface="Times New Roman" pitchFamily="18" charset="0"/>
                        </a:rPr>
                        <a:t>Diện</a:t>
                      </a:r>
                      <a:r>
                        <a:rPr kumimoji="0" lang="en-US" sz="3200" b="1" i="0" u="none" strike="noStrike" cap="none" normalizeH="0" baseline="0" dirty="0">
                          <a:ln>
                            <a:noFill/>
                          </a:ln>
                          <a:solidFill>
                            <a:schemeClr val="tx1"/>
                          </a:solidFill>
                          <a:effectLst/>
                          <a:latin typeface="#9Slide05 SVNKitten" pitchFamily="2" charset="0"/>
                          <a:cs typeface="Times New Roman" pitchFamily="18" charset="0"/>
                        </a:rPr>
                        <a:t> </a:t>
                      </a:r>
                      <a:r>
                        <a:rPr kumimoji="0" lang="en-US" sz="3200" b="1" i="0" u="none" strike="noStrike" cap="none" normalizeH="0" baseline="0" dirty="0" err="1">
                          <a:ln>
                            <a:noFill/>
                          </a:ln>
                          <a:solidFill>
                            <a:schemeClr val="tx1"/>
                          </a:solidFill>
                          <a:effectLst/>
                          <a:latin typeface="#9Slide05 SVNKitten" pitchFamily="2" charset="0"/>
                          <a:cs typeface="Times New Roman" pitchFamily="18" charset="0"/>
                        </a:rPr>
                        <a:t>tích</a:t>
                      </a:r>
                      <a:r>
                        <a:rPr kumimoji="0" lang="en-US" sz="3200" b="1" i="0" u="none" strike="noStrike" cap="none" normalizeH="0" baseline="0" dirty="0">
                          <a:ln>
                            <a:noFill/>
                          </a:ln>
                          <a:solidFill>
                            <a:schemeClr val="tx1"/>
                          </a:solidFill>
                          <a:effectLst/>
                          <a:latin typeface="#9Slide05 SVNKitten" pitchFamily="2"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9Slide05 SVNKitten" pitchFamily="2" charset="0"/>
                          <a:cs typeface="Times New Roman" pitchFamily="18" charset="0"/>
                        </a:rPr>
                        <a:t>(</a:t>
                      </a:r>
                      <a:r>
                        <a:rPr kumimoji="0" lang="en-US" sz="3200" b="1" i="0" u="none" strike="noStrike" cap="none" normalizeH="0" baseline="0" dirty="0" err="1">
                          <a:ln>
                            <a:noFill/>
                          </a:ln>
                          <a:solidFill>
                            <a:schemeClr val="tx1"/>
                          </a:solidFill>
                          <a:effectLst/>
                          <a:latin typeface="#9Slide05 SVNKitten" pitchFamily="2" charset="0"/>
                          <a:cs typeface="Times New Roman" pitchFamily="18" charset="0"/>
                        </a:rPr>
                        <a:t>triệu</a:t>
                      </a:r>
                      <a:r>
                        <a:rPr kumimoji="0" lang="en-US" sz="3200" b="1" i="0" u="none" strike="noStrike" cap="none" normalizeH="0" baseline="0" dirty="0">
                          <a:ln>
                            <a:noFill/>
                          </a:ln>
                          <a:solidFill>
                            <a:schemeClr val="tx1"/>
                          </a:solidFill>
                          <a:effectLst/>
                          <a:latin typeface="#9Slide05 SVNKitten" pitchFamily="2" charset="0"/>
                          <a:cs typeface="Times New Roman" pitchFamily="18" charset="0"/>
                        </a:rPr>
                        <a:t> km</a:t>
                      </a:r>
                      <a:r>
                        <a:rPr kumimoji="0" lang="en-US" sz="3200" b="1" i="0" u="none" strike="noStrike" cap="none" normalizeH="0" baseline="30000" dirty="0">
                          <a:ln>
                            <a:noFill/>
                          </a:ln>
                          <a:solidFill>
                            <a:schemeClr val="tx1"/>
                          </a:solidFill>
                          <a:effectLst/>
                          <a:latin typeface="#9Slide05 SVNKitten" pitchFamily="2" charset="0"/>
                          <a:cs typeface="Times New Roman" pitchFamily="18" charset="0"/>
                        </a:rPr>
                        <a:t>2</a:t>
                      </a:r>
                      <a:r>
                        <a:rPr kumimoji="0" lang="en-US" sz="3200" b="1" i="0" u="none" strike="noStrike" cap="none" normalizeH="0" baseline="0" dirty="0">
                          <a:ln>
                            <a:noFill/>
                          </a:ln>
                          <a:solidFill>
                            <a:schemeClr val="tx1"/>
                          </a:solidFill>
                          <a:effectLst/>
                          <a:latin typeface="#9Slide05 SVNKitten" pitchFamily="2" charset="0"/>
                          <a:cs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6847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a:t>
                      </a: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Châu</a:t>
                      </a: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a:t>
                      </a: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Mĩ</a:t>
                      </a:r>
                      <a:endParaRPr kumimoji="0" lang="en-US" sz="2800" b="0" i="0" u="none" strike="noStrike" cap="none" normalizeH="0" baseline="0" dirty="0">
                        <a:ln>
                          <a:noFill/>
                        </a:ln>
                        <a:solidFill>
                          <a:schemeClr val="tx1"/>
                        </a:solidFill>
                        <a:effectLst/>
                        <a:latin typeface="#9Slide05 SVNKitten" pitchFamily="2" charset="0"/>
                        <a:cs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42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864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Châu</a:t>
                      </a: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Phi</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30,3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847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Châu</a:t>
                      </a: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a:t>
                      </a: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Âu</a:t>
                      </a:r>
                      <a:endParaRPr kumimoji="0" lang="en-US" sz="2800" b="0" i="0" u="none" strike="noStrike" cap="none" normalizeH="0" baseline="0" dirty="0">
                        <a:ln>
                          <a:noFill/>
                        </a:ln>
                        <a:solidFill>
                          <a:schemeClr val="tx1"/>
                        </a:solidFill>
                        <a:effectLst/>
                        <a:latin typeface="#9Slide05 SVNKitten" pitchFamily="2" charset="0"/>
                        <a:cs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10,5</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267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Châu</a:t>
                      </a: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a:t>
                      </a: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Đại</a:t>
                      </a: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a:t>
                      </a: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Dương</a:t>
                      </a:r>
                      <a:endParaRPr kumimoji="0" lang="en-US" sz="2800" b="0" i="0" u="none" strike="noStrike" cap="none" normalizeH="0" baseline="0" dirty="0">
                        <a:ln>
                          <a:noFill/>
                        </a:ln>
                        <a:solidFill>
                          <a:schemeClr val="tx1"/>
                        </a:solidFill>
                        <a:effectLst/>
                        <a:latin typeface="#9Slide05 SVNKitten" pitchFamily="2" charset="0"/>
                        <a:cs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8,5</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710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Châu</a:t>
                      </a: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 Nam </a:t>
                      </a:r>
                      <a:r>
                        <a:rPr kumimoji="0" lang="en-US" sz="2800" b="0" i="0" u="none" strike="noStrike" cap="none" normalizeH="0" baseline="0" dirty="0" err="1">
                          <a:ln>
                            <a:noFill/>
                          </a:ln>
                          <a:solidFill>
                            <a:schemeClr val="tx1"/>
                          </a:solidFill>
                          <a:effectLst/>
                          <a:latin typeface="#9Slide05 SVNKitten" pitchFamily="2" charset="0"/>
                          <a:cs typeface="Times New Roman" pitchFamily="18" charset="0"/>
                        </a:rPr>
                        <a:t>Cực</a:t>
                      </a:r>
                      <a:endParaRPr kumimoji="0" lang="en-US" sz="2800" b="0" i="0" u="none" strike="noStrike" cap="none" normalizeH="0" baseline="0" dirty="0">
                        <a:ln>
                          <a:noFill/>
                        </a:ln>
                        <a:solidFill>
                          <a:schemeClr val="tx1"/>
                        </a:solidFill>
                        <a:effectLst/>
                        <a:latin typeface="#9Slide05 SVNKitten" pitchFamily="2" charset="0"/>
                        <a:cs typeface="Times New Roman"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9Slide05 SVNKitten" pitchFamily="2" charset="0"/>
                          <a:cs typeface="Times New Roman" pitchFamily="18" charset="0"/>
                        </a:rPr>
                        <a:t>14,1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621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9Slide05 SVNKitten" pitchFamily="2" charset="0"/>
                          <a:cs typeface="Times New Roman" pitchFamily="18" charset="0"/>
                        </a:rPr>
                        <a:t>Châu</a:t>
                      </a:r>
                      <a:r>
                        <a:rPr kumimoji="0" lang="en-US" sz="2800" b="0" i="0" u="none" strike="noStrike" cap="none" normalizeH="0" baseline="0" dirty="0">
                          <a:ln>
                            <a:noFill/>
                          </a:ln>
                          <a:solidFill>
                            <a:srgbClr val="FF0000"/>
                          </a:solidFill>
                          <a:effectLst/>
                          <a:latin typeface="#9Slide05 SVNKitten" pitchFamily="2" charset="0"/>
                          <a:cs typeface="Times New Roman" pitchFamily="18" charset="0"/>
                        </a:rPr>
                        <a:t> Á</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9Slide05 SVNKitten" pitchFamily="2" charset="0"/>
                          <a:cs typeface="Times New Roman" pitchFamily="18" charset="0"/>
                        </a:rPr>
                        <a:t>44,4</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17" name="Rectangle: Rounded Corners 7">
            <a:extLst>
              <a:ext uri="{FF2B5EF4-FFF2-40B4-BE49-F238E27FC236}">
                <a16:creationId xmlns:a16="http://schemas.microsoft.com/office/drawing/2014/main" id="{914E4EB4-267B-4838-9F25-F1317403FB03}"/>
              </a:ext>
            </a:extLst>
          </p:cNvPr>
          <p:cNvSpPr/>
          <p:nvPr/>
        </p:nvSpPr>
        <p:spPr>
          <a:xfrm>
            <a:off x="7432805" y="3428878"/>
            <a:ext cx="4481949" cy="73117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9Slide05 SVNKitten" pitchFamily="2" charset="0"/>
                <a:cs typeface="Arial" panose="020B0604020202020204" pitchFamily="34" charset="0"/>
              </a:rPr>
              <a:t>Diện</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tích</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lớn</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nhất</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Thế</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Giới</a:t>
            </a:r>
            <a:endParaRPr lang="en-US" sz="3200" dirty="0">
              <a:solidFill>
                <a:srgbClr val="002060"/>
              </a:solidFill>
              <a:latin typeface="#9Slide05 SVNKitten" pitchFamily="2" charset="0"/>
              <a:cs typeface="Arial" panose="020B0604020202020204" pitchFamily="34" charset="0"/>
            </a:endParaRPr>
          </a:p>
        </p:txBody>
      </p:sp>
      <p:pic>
        <p:nvPicPr>
          <p:cNvPr id="3074" name="Picture 2" descr="Biggest grunge icon Royalty Free Vector Image - VectorStock">
            <a:extLst>
              <a:ext uri="{FF2B5EF4-FFF2-40B4-BE49-F238E27FC236}">
                <a16:creationId xmlns:a16="http://schemas.microsoft.com/office/drawing/2014/main" id="{28A3BFDA-F36D-46B5-A1F0-0EFF6DCAA0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4300" r="96000">
                        <a14:foregroundMark x1="50600" y1="83519" x2="68500" y2="79167"/>
                        <a14:foregroundMark x1="68500" y1="79167" x2="75000" y2="74074"/>
                        <a14:foregroundMark x1="94200" y1="35926" x2="93100" y2="33241"/>
                        <a14:foregroundMark x1="71600" y1="16204" x2="54900" y2="11574"/>
                        <a14:foregroundMark x1="54900" y1="11574" x2="35100" y2="16204"/>
                        <a14:foregroundMark x1="35100" y1="16204" x2="23900" y2="21574"/>
                        <a14:foregroundMark x1="23900" y1="21574" x2="12700" y2="35093"/>
                        <a14:foregroundMark x1="6700" y1="53148" x2="7800" y2="62315"/>
                        <a14:foregroundMark x1="7800" y1="62315" x2="7800" y2="62130"/>
                        <a14:foregroundMark x1="40400" y1="23981" x2="40400" y2="23981"/>
                        <a14:foregroundMark x1="31100" y1="30741" x2="33500" y2="29352"/>
                        <a14:foregroundMark x1="52400" y1="23611" x2="52400" y2="23611"/>
                        <a14:foregroundMark x1="46400" y1="21944" x2="46400" y2="21944"/>
                        <a14:foregroundMark x1="54800" y1="22130" x2="54800" y2="22130"/>
                        <a14:foregroundMark x1="69000" y1="62593" x2="69000" y2="62593"/>
                        <a14:foregroundMark x1="69000" y1="63426" x2="69000" y2="63426"/>
                        <a14:foregroundMark x1="57700" y1="68704" x2="57700" y2="68704"/>
                        <a14:foregroundMark x1="57900" y1="69167" x2="58100" y2="70185"/>
                        <a14:foregroundMark x1="58800" y1="72037" x2="58800" y2="72037"/>
                        <a14:foregroundMark x1="46400" y1="70370" x2="46400" y2="70370"/>
                        <a14:foregroundMark x1="46400" y1="70370" x2="46400" y2="70370"/>
                        <a14:foregroundMark x1="15400" y1="55556" x2="15400" y2="55556"/>
                        <a14:foregroundMark x1="15400" y1="55556" x2="15400" y2="55556"/>
                        <a14:foregroundMark x1="4300" y1="57037" x2="4300" y2="57037"/>
                        <a14:foregroundMark x1="4300" y1="57222" x2="4300" y2="57222"/>
                        <a14:foregroundMark x1="11800" y1="71389" x2="12900" y2="71389"/>
                        <a14:foregroundMark x1="12900" y1="71389" x2="12900" y2="71389"/>
                        <a14:foregroundMark x1="21600" y1="62315" x2="21600" y2="61574"/>
                        <a14:foregroundMark x1="10000" y1="70556" x2="12300" y2="70370"/>
                        <a14:foregroundMark x1="13200" y1="69907" x2="13200" y2="69907"/>
                        <a14:foregroundMark x1="13600" y1="71574" x2="16500" y2="71389"/>
                        <a14:foregroundMark x1="18200" y1="71204" x2="18200" y2="71204"/>
                        <a14:foregroundMark x1="95600" y1="43704" x2="96000" y2="34630"/>
                        <a14:foregroundMark x1="91400" y1="24815" x2="91400" y2="24815"/>
                        <a14:foregroundMark x1="15600" y1="58056" x2="62600" y2="46667"/>
                        <a14:foregroundMark x1="62600" y1="46667" x2="72700" y2="39259"/>
                        <a14:foregroundMark x1="72700" y1="39259" x2="38400" y2="47685"/>
                        <a14:foregroundMark x1="38400" y1="47685" x2="68100" y2="40185"/>
                        <a14:foregroundMark x1="68100" y1="40185" x2="68100" y2="40185"/>
                        <a14:foregroundMark x1="81200" y1="35926" x2="59200" y2="33148"/>
                        <a14:foregroundMark x1="59200" y1="33148" x2="41700" y2="37407"/>
                        <a14:foregroundMark x1="41700" y1="37407" x2="66900" y2="33519"/>
                        <a14:foregroundMark x1="66900" y1="33519" x2="58300" y2="35833"/>
                        <a14:foregroundMark x1="58300" y1="35833" x2="63900" y2="37963"/>
                        <a14:foregroundMark x1="80900" y1="31759" x2="73600" y2="38426"/>
                        <a14:foregroundMark x1="73600" y1="38426" x2="39500" y2="42315"/>
                        <a14:foregroundMark x1="39500" y1="42315" x2="49700" y2="42778"/>
                        <a14:foregroundMark x1="49700" y1="42778" x2="14700" y2="50926"/>
                        <a14:foregroundMark x1="14700" y1="50926" x2="16700" y2="53519"/>
                      </a14:backgroundRemoval>
                    </a14:imgEffect>
                  </a14:imgLayer>
                </a14:imgProps>
              </a:ext>
              <a:ext uri="{28A0092B-C50C-407E-A947-70E740481C1C}">
                <a14:useLocalDpi xmlns:a14="http://schemas.microsoft.com/office/drawing/2010/main" val="0"/>
              </a:ext>
            </a:extLst>
          </a:blip>
          <a:srcRect t="8615" b="13025"/>
          <a:stretch/>
        </p:blipFill>
        <p:spPr bwMode="auto">
          <a:xfrm>
            <a:off x="8042781" y="4320169"/>
            <a:ext cx="2897491" cy="245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33201"/>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AD75047-B824-402C-84CA-7B3DA6DCF1FE}"/>
              </a:ext>
            </a:extLst>
          </p:cNvPr>
          <p:cNvSpPr/>
          <p:nvPr/>
        </p:nvSpPr>
        <p:spPr>
          <a:xfrm>
            <a:off x="6865034" y="333404"/>
            <a:ext cx="4712096" cy="171310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CA35795-64B8-47EA-824B-3AC7A7A9A190}"/>
              </a:ext>
            </a:extLst>
          </p:cNvPr>
          <p:cNvSpPr txBox="1"/>
          <p:nvPr/>
        </p:nvSpPr>
        <p:spPr>
          <a:xfrm>
            <a:off x="6865034" y="459940"/>
            <a:ext cx="3207433" cy="1384995"/>
          </a:xfrm>
          <a:prstGeom prst="rect">
            <a:avLst/>
          </a:prstGeom>
          <a:noFill/>
        </p:spPr>
        <p:txBody>
          <a:bodyPr wrap="square">
            <a:spAutoFit/>
          </a:bodyPr>
          <a:lstStyle/>
          <a:p>
            <a:pPr algn="just"/>
            <a:r>
              <a:rPr lang="en-US" sz="2800" dirty="0" err="1">
                <a:solidFill>
                  <a:schemeClr val="tx1"/>
                </a:solidFill>
                <a:latin typeface="#9Slide05 SVNKitten" pitchFamily="2" charset="0"/>
                <a:cs typeface="Arial" panose="020B0604020202020204" pitchFamily="34" charset="0"/>
              </a:rPr>
              <a:t>Dựa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đồ</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nhận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xét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về</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kích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thước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lãnh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thổ</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a:t>
            </a:r>
          </a:p>
        </p:txBody>
      </p:sp>
      <p:pic>
        <p:nvPicPr>
          <p:cNvPr id="30" name="Picture 29">
            <a:extLst>
              <a:ext uri="{FF2B5EF4-FFF2-40B4-BE49-F238E27FC236}">
                <a16:creationId xmlns:a16="http://schemas.microsoft.com/office/drawing/2014/main" id="{2A9C21AF-0E7E-4A35-B870-F24AC2C101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0100603" y="345294"/>
            <a:ext cx="1324565" cy="1645921"/>
          </a:xfrm>
          <a:prstGeom prst="rect">
            <a:avLst/>
          </a:prstGeom>
        </p:spPr>
      </p:pic>
      <p:sp>
        <p:nvSpPr>
          <p:cNvPr id="17" name="Rectangle: Rounded Corners 7">
            <a:extLst>
              <a:ext uri="{FF2B5EF4-FFF2-40B4-BE49-F238E27FC236}">
                <a16:creationId xmlns:a16="http://schemas.microsoft.com/office/drawing/2014/main" id="{914E4EB4-267B-4838-9F25-F1317403FB03}"/>
              </a:ext>
            </a:extLst>
          </p:cNvPr>
          <p:cNvSpPr/>
          <p:nvPr/>
        </p:nvSpPr>
        <p:spPr>
          <a:xfrm>
            <a:off x="6161992" y="2312494"/>
            <a:ext cx="5837749" cy="95660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5 SVNKitten" pitchFamily="2" charset="0"/>
                <a:cs typeface="Arial" panose="020B0604020202020204" pitchFamily="34" charset="0"/>
              </a:rPr>
              <a:t>Chiều</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dài</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từ</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điểm</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cực</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Bắc</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đến</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điểm</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cực</a:t>
            </a:r>
            <a:r>
              <a:rPr lang="en-US" sz="2800" dirty="0">
                <a:solidFill>
                  <a:srgbClr val="002060"/>
                </a:solidFill>
                <a:latin typeface="#9Slide05 SVNKitten" pitchFamily="2" charset="0"/>
                <a:cs typeface="Arial" panose="020B0604020202020204" pitchFamily="34" charset="0"/>
              </a:rPr>
              <a:t> Nam (A</a:t>
            </a:r>
            <a:r>
              <a:rPr lang="en-US" sz="2800" dirty="0">
                <a:solidFill>
                  <a:srgbClr val="002060"/>
                </a:solidFill>
                <a:latin typeface="#9Slide05 SVNKitten" pitchFamily="2" charset="0"/>
                <a:cs typeface="Arial" panose="020B0604020202020204" pitchFamily="34" charset="0"/>
                <a:sym typeface="Wingdings" panose="05000000000000000000" pitchFamily="2" charset="2"/>
              </a:rPr>
              <a:t>B)</a:t>
            </a:r>
            <a:r>
              <a:rPr lang="en-US" sz="2800" dirty="0">
                <a:solidFill>
                  <a:srgbClr val="002060"/>
                </a:solidFill>
                <a:latin typeface="#9Slide05 SVNKitten" pitchFamily="2" charset="0"/>
                <a:cs typeface="Arial" panose="020B0604020202020204" pitchFamily="34" charset="0"/>
              </a:rPr>
              <a:t>: …………………………….</a:t>
            </a:r>
          </a:p>
        </p:txBody>
      </p:sp>
      <p:sp>
        <p:nvSpPr>
          <p:cNvPr id="31" name="Rectangle: Rounded Corners 7">
            <a:extLst>
              <a:ext uri="{FF2B5EF4-FFF2-40B4-BE49-F238E27FC236}">
                <a16:creationId xmlns:a16="http://schemas.microsoft.com/office/drawing/2014/main" id="{6BA416CE-DECE-4B5C-9BA3-C99FFCF8B9B4}"/>
              </a:ext>
            </a:extLst>
          </p:cNvPr>
          <p:cNvSpPr/>
          <p:nvPr/>
        </p:nvSpPr>
        <p:spPr>
          <a:xfrm>
            <a:off x="6161991" y="3525947"/>
            <a:ext cx="5837749" cy="143546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9Slide05 SVNKitten" pitchFamily="2" charset="0"/>
                <a:cs typeface="Arial" panose="020B0604020202020204" pitchFamily="34" charset="0"/>
              </a:rPr>
              <a:t>C</a:t>
            </a:r>
            <a:r>
              <a:rPr lang="vi-VN" sz="2800" dirty="0">
                <a:solidFill>
                  <a:srgbClr val="002060"/>
                </a:solidFill>
                <a:latin typeface="#9Slide05 SVNKitten" pitchFamily="2" charset="0"/>
                <a:cs typeface="Arial" panose="020B0604020202020204" pitchFamily="34" charset="0"/>
              </a:rPr>
              <a:t>hiều rộng từ bờ Tây sang bờ Đông</a:t>
            </a:r>
            <a:r>
              <a:rPr lang="en-US" sz="2800" dirty="0">
                <a:solidFill>
                  <a:srgbClr val="002060"/>
                </a:solidFill>
                <a:latin typeface="#9Slide05 SVNKitten" pitchFamily="2" charset="0"/>
                <a:cs typeface="Arial" panose="020B0604020202020204" pitchFamily="34" charset="0"/>
              </a:rPr>
              <a:t>,</a:t>
            </a:r>
            <a:r>
              <a:rPr lang="vi-VN" sz="2800" dirty="0">
                <a:solidFill>
                  <a:srgbClr val="002060"/>
                </a:solidFill>
                <a:latin typeface="#9Slide05 SVNKitten" pitchFamily="2" charset="0"/>
                <a:cs typeface="Arial" panose="020B0604020202020204" pitchFamily="34" charset="0"/>
              </a:rPr>
              <a:t> nơi lãnh thổ mở rộng nhất </a:t>
            </a:r>
            <a:r>
              <a:rPr lang="en-US" sz="2800" dirty="0">
                <a:solidFill>
                  <a:srgbClr val="002060"/>
                </a:solidFill>
                <a:latin typeface="#9Slide05 SVNKitten" pitchFamily="2" charset="0"/>
                <a:cs typeface="Arial" panose="020B0604020202020204" pitchFamily="34" charset="0"/>
              </a:rPr>
              <a:t>(C</a:t>
            </a:r>
            <a:r>
              <a:rPr lang="en-US" sz="2800" dirty="0">
                <a:solidFill>
                  <a:srgbClr val="002060"/>
                </a:solidFill>
                <a:latin typeface="#9Slide05 SVNKitten" pitchFamily="2" charset="0"/>
                <a:cs typeface="Arial" panose="020B0604020202020204" pitchFamily="34" charset="0"/>
                <a:sym typeface="Wingdings" panose="05000000000000000000" pitchFamily="2" charset="2"/>
              </a:rPr>
              <a:t>D)</a:t>
            </a:r>
            <a:r>
              <a:rPr lang="en-US" sz="2800" dirty="0">
                <a:solidFill>
                  <a:srgbClr val="002060"/>
                </a:solidFill>
                <a:latin typeface="#9Slide05 SVNKitten" pitchFamily="2" charset="0"/>
                <a:cs typeface="Arial" panose="020B0604020202020204" pitchFamily="34" charset="0"/>
              </a:rPr>
              <a:t>: …………………………….</a:t>
            </a:r>
          </a:p>
        </p:txBody>
      </p:sp>
      <p:sp>
        <p:nvSpPr>
          <p:cNvPr id="32" name="TextBox 31">
            <a:extLst>
              <a:ext uri="{FF2B5EF4-FFF2-40B4-BE49-F238E27FC236}">
                <a16:creationId xmlns:a16="http://schemas.microsoft.com/office/drawing/2014/main" id="{BD50E229-DD43-49EC-A53D-E434F3AE9C0D}"/>
              </a:ext>
            </a:extLst>
          </p:cNvPr>
          <p:cNvSpPr txBox="1"/>
          <p:nvPr/>
        </p:nvSpPr>
        <p:spPr>
          <a:xfrm>
            <a:off x="8132415" y="4373997"/>
            <a:ext cx="1793632" cy="523220"/>
          </a:xfrm>
          <a:prstGeom prst="rect">
            <a:avLst/>
          </a:prstGeom>
          <a:noFill/>
        </p:spPr>
        <p:txBody>
          <a:bodyPr wrap="square">
            <a:spAutoFit/>
          </a:bodyPr>
          <a:lstStyle/>
          <a:p>
            <a:pPr algn="ctr" eaLnBrk="1" hangingPunct="1"/>
            <a:r>
              <a:rPr lang="en-US" altLang="en-US" sz="2800" b="1" dirty="0">
                <a:solidFill>
                  <a:srgbClr val="C00000"/>
                </a:solidFill>
                <a:latin typeface="#9Slide05 SVNKitten" pitchFamily="2" charset="0"/>
              </a:rPr>
              <a:t>9200 km</a:t>
            </a:r>
          </a:p>
        </p:txBody>
      </p:sp>
      <p:sp>
        <p:nvSpPr>
          <p:cNvPr id="33" name="TextBox 32">
            <a:extLst>
              <a:ext uri="{FF2B5EF4-FFF2-40B4-BE49-F238E27FC236}">
                <a16:creationId xmlns:a16="http://schemas.microsoft.com/office/drawing/2014/main" id="{BC034218-7454-487E-87AA-90A028CD4E3A}"/>
              </a:ext>
            </a:extLst>
          </p:cNvPr>
          <p:cNvSpPr txBox="1"/>
          <p:nvPr/>
        </p:nvSpPr>
        <p:spPr>
          <a:xfrm>
            <a:off x="8857539" y="2615578"/>
            <a:ext cx="1905346" cy="523220"/>
          </a:xfrm>
          <a:prstGeom prst="rect">
            <a:avLst/>
          </a:prstGeom>
          <a:noFill/>
        </p:spPr>
        <p:txBody>
          <a:bodyPr wrap="square">
            <a:spAutoFit/>
          </a:bodyPr>
          <a:lstStyle/>
          <a:p>
            <a:pPr algn="ctr" eaLnBrk="1" hangingPunct="1"/>
            <a:r>
              <a:rPr lang="en-US" altLang="en-US" sz="2800" b="1" dirty="0">
                <a:solidFill>
                  <a:srgbClr val="C00000"/>
                </a:solidFill>
                <a:latin typeface="#9Slide05 SVNKitten" pitchFamily="2" charset="0"/>
              </a:rPr>
              <a:t>8500 km</a:t>
            </a:r>
          </a:p>
        </p:txBody>
      </p:sp>
      <p:sp>
        <p:nvSpPr>
          <p:cNvPr id="34" name="Rectangle: Rounded Corners 7">
            <a:extLst>
              <a:ext uri="{FF2B5EF4-FFF2-40B4-BE49-F238E27FC236}">
                <a16:creationId xmlns:a16="http://schemas.microsoft.com/office/drawing/2014/main" id="{22AFA9F1-6F90-472C-B544-2C104EA03D78}"/>
              </a:ext>
            </a:extLst>
          </p:cNvPr>
          <p:cNvSpPr/>
          <p:nvPr/>
        </p:nvSpPr>
        <p:spPr>
          <a:xfrm>
            <a:off x="6161991" y="5215718"/>
            <a:ext cx="5837749" cy="143546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rgbClr val="002060"/>
                </a:solidFill>
                <a:latin typeface="#9Slide05 SVNKitten" pitchFamily="2" charset="0"/>
                <a:cs typeface="Arial" panose="020B0604020202020204" pitchFamily="34" charset="0"/>
              </a:rPr>
              <a:t>Châu</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lục</a:t>
            </a:r>
            <a:r>
              <a:rPr lang="en-US" sz="2800" dirty="0">
                <a:solidFill>
                  <a:srgbClr val="002060"/>
                </a:solidFill>
                <a:latin typeface="#9Slide05 SVNKitten" pitchFamily="2" charset="0"/>
                <a:cs typeface="Arial" panose="020B0604020202020204" pitchFamily="34" charset="0"/>
              </a:rPr>
              <a:t> </a:t>
            </a:r>
            <a:r>
              <a:rPr lang="en-US" sz="2800" dirty="0" err="1">
                <a:solidFill>
                  <a:srgbClr val="C00000"/>
                </a:solidFill>
                <a:latin typeface="#9Slide05 SVNKitten" pitchFamily="2" charset="0"/>
                <a:cs typeface="Arial" panose="020B0604020202020204" pitchFamily="34" charset="0"/>
              </a:rPr>
              <a:t>rộng</a:t>
            </a:r>
            <a:r>
              <a:rPr lang="en-US" sz="2800" dirty="0">
                <a:solidFill>
                  <a:srgbClr val="C00000"/>
                </a:solidFill>
                <a:latin typeface="#9Slide05 SVNKitten" pitchFamily="2" charset="0"/>
                <a:cs typeface="Arial" panose="020B0604020202020204" pitchFamily="34" charset="0"/>
              </a:rPr>
              <a:t> </a:t>
            </a:r>
            <a:r>
              <a:rPr lang="en-US" sz="2800" dirty="0" err="1">
                <a:solidFill>
                  <a:srgbClr val="C00000"/>
                </a:solidFill>
                <a:latin typeface="#9Slide05 SVNKitten" pitchFamily="2" charset="0"/>
                <a:cs typeface="Arial" panose="020B0604020202020204" pitchFamily="34" charset="0"/>
              </a:rPr>
              <a:t>nhất</a:t>
            </a:r>
            <a:r>
              <a:rPr lang="en-US" sz="2800" dirty="0">
                <a:solidFill>
                  <a:srgbClr val="C00000"/>
                </a:solidFill>
                <a:latin typeface="#9Slide05 SVNKitten" pitchFamily="2" charset="0"/>
                <a:cs typeface="Arial" panose="020B0604020202020204" pitchFamily="34" charset="0"/>
              </a:rPr>
              <a:t> </a:t>
            </a:r>
            <a:r>
              <a:rPr lang="en-US" sz="2800" dirty="0" err="1">
                <a:solidFill>
                  <a:srgbClr val="C00000"/>
                </a:solidFill>
                <a:latin typeface="#9Slide05 SVNKitten" pitchFamily="2" charset="0"/>
                <a:cs typeface="Arial" panose="020B0604020202020204" pitchFamily="34" charset="0"/>
              </a:rPr>
              <a:t>Thế</a:t>
            </a:r>
            <a:r>
              <a:rPr lang="en-US" sz="2800" dirty="0">
                <a:solidFill>
                  <a:srgbClr val="C00000"/>
                </a:solidFill>
                <a:latin typeface="#9Slide05 SVNKitten" pitchFamily="2" charset="0"/>
                <a:cs typeface="Arial" panose="020B0604020202020204" pitchFamily="34" charset="0"/>
              </a:rPr>
              <a:t> </a:t>
            </a:r>
            <a:r>
              <a:rPr lang="en-US" sz="2800" dirty="0" err="1">
                <a:solidFill>
                  <a:srgbClr val="C00000"/>
                </a:solidFill>
                <a:latin typeface="#9Slide05 SVNKitten" pitchFamily="2" charset="0"/>
                <a:cs typeface="Arial" panose="020B0604020202020204" pitchFamily="34" charset="0"/>
              </a:rPr>
              <a:t>Giới</a:t>
            </a:r>
            <a:r>
              <a:rPr lang="en-US" sz="2800" dirty="0">
                <a:solidFill>
                  <a:srgbClr val="002060"/>
                </a:solidFill>
                <a:latin typeface="#9Slide05 SVNKitten" pitchFamily="2" charset="0"/>
                <a:cs typeface="Arial" panose="020B0604020202020204" pitchFamily="34" charset="0"/>
              </a:rPr>
              <a:t>.</a:t>
            </a:r>
          </a:p>
          <a:p>
            <a:pPr marL="457200" indent="-457200" algn="just">
              <a:buFontTx/>
              <a:buChar char="-"/>
            </a:pPr>
            <a:r>
              <a:rPr lang="en-US" sz="2800" dirty="0" err="1">
                <a:solidFill>
                  <a:srgbClr val="002060"/>
                </a:solidFill>
                <a:latin typeface="#9Slide05 SVNKitten" pitchFamily="2" charset="0"/>
                <a:cs typeface="Arial" panose="020B0604020202020204" pitchFamily="34" charset="0"/>
              </a:rPr>
              <a:t>Trải</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dài</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từ</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vùng</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xích</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đạo</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đến</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vùng</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cực</a:t>
            </a:r>
            <a:r>
              <a:rPr lang="en-US" sz="2800" dirty="0">
                <a:solidFill>
                  <a:srgbClr val="002060"/>
                </a:solidFill>
                <a:latin typeface="#9Slide05 SVNKitten" pitchFamily="2" charset="0"/>
                <a:cs typeface="Arial" panose="020B0604020202020204" pitchFamily="34" charset="0"/>
              </a:rPr>
              <a:t> </a:t>
            </a:r>
            <a:r>
              <a:rPr lang="en-US" sz="2800" dirty="0" err="1">
                <a:solidFill>
                  <a:srgbClr val="002060"/>
                </a:solidFill>
                <a:latin typeface="#9Slide05 SVNKitten" pitchFamily="2" charset="0"/>
                <a:cs typeface="Arial" panose="020B0604020202020204" pitchFamily="34" charset="0"/>
              </a:rPr>
              <a:t>Bắc</a:t>
            </a:r>
            <a:r>
              <a:rPr lang="en-US" sz="2800" dirty="0">
                <a:solidFill>
                  <a:srgbClr val="002060"/>
                </a:solidFill>
                <a:latin typeface="#9Slide05 SVNKitten" pitchFamily="2" charset="0"/>
                <a:cs typeface="Arial" panose="020B0604020202020204" pitchFamily="34" charset="0"/>
              </a:rPr>
              <a:t>.</a:t>
            </a:r>
          </a:p>
        </p:txBody>
      </p:sp>
      <p:pic>
        <p:nvPicPr>
          <p:cNvPr id="3" name="Picture 2" descr="Diagram&#10;&#10;Description automatically generated">
            <a:extLst>
              <a:ext uri="{FF2B5EF4-FFF2-40B4-BE49-F238E27FC236}">
                <a16:creationId xmlns:a16="http://schemas.microsoft.com/office/drawing/2014/main" id="{A776FF15-B850-4BFA-AF1D-F2272ACF1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39" y="34464"/>
            <a:ext cx="6015345" cy="6767264"/>
          </a:xfrm>
          <a:prstGeom prst="rect">
            <a:avLst/>
          </a:prstGeom>
        </p:spPr>
      </p:pic>
      <p:sp>
        <p:nvSpPr>
          <p:cNvPr id="22" name="AutoShape 8">
            <a:extLst>
              <a:ext uri="{FF2B5EF4-FFF2-40B4-BE49-F238E27FC236}">
                <a16:creationId xmlns:a16="http://schemas.microsoft.com/office/drawing/2014/main" id="{811D6876-D982-4D4C-AF94-F836C37DBE51}"/>
              </a:ext>
            </a:extLst>
          </p:cNvPr>
          <p:cNvSpPr>
            <a:spLocks noChangeArrowheads="1"/>
          </p:cNvSpPr>
          <p:nvPr/>
        </p:nvSpPr>
        <p:spPr bwMode="auto">
          <a:xfrm>
            <a:off x="4645559" y="4201494"/>
            <a:ext cx="1219200" cy="533400"/>
          </a:xfrm>
          <a:prstGeom prst="wedgeRoundRectCallout">
            <a:avLst>
              <a:gd name="adj1" fmla="val -102472"/>
              <a:gd name="adj2" fmla="val -14287"/>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02060"/>
                </a:solidFill>
                <a:latin typeface="#9Slide03 SVN-PF Din Text Pro C" panose="02000506020000020004" pitchFamily="2" charset="0"/>
              </a:rPr>
              <a:t>8500 km</a:t>
            </a:r>
          </a:p>
        </p:txBody>
      </p:sp>
      <p:sp>
        <p:nvSpPr>
          <p:cNvPr id="24" name="AutoShape 11">
            <a:extLst>
              <a:ext uri="{FF2B5EF4-FFF2-40B4-BE49-F238E27FC236}">
                <a16:creationId xmlns:a16="http://schemas.microsoft.com/office/drawing/2014/main" id="{DC880106-2F48-4CDF-85E9-8FBD2FEC7D23}"/>
              </a:ext>
            </a:extLst>
          </p:cNvPr>
          <p:cNvSpPr>
            <a:spLocks noChangeArrowheads="1"/>
          </p:cNvSpPr>
          <p:nvPr/>
        </p:nvSpPr>
        <p:spPr bwMode="auto">
          <a:xfrm>
            <a:off x="843005" y="4107297"/>
            <a:ext cx="1219200" cy="533400"/>
          </a:xfrm>
          <a:prstGeom prst="wedgeRoundRectCallout">
            <a:avLst>
              <a:gd name="adj1" fmla="val 135417"/>
              <a:gd name="adj2" fmla="val -89880"/>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02060"/>
                </a:solidFill>
                <a:latin typeface="#9Slide03 SVN-PF Din Text Pro C" panose="02000506020000020004" pitchFamily="2" charset="0"/>
              </a:rPr>
              <a:t>9200 km</a:t>
            </a:r>
          </a:p>
        </p:txBody>
      </p:sp>
      <p:grpSp>
        <p:nvGrpSpPr>
          <p:cNvPr id="35" name="Group 34">
            <a:extLst>
              <a:ext uri="{FF2B5EF4-FFF2-40B4-BE49-F238E27FC236}">
                <a16:creationId xmlns:a16="http://schemas.microsoft.com/office/drawing/2014/main" id="{FB14FE3D-47C2-4767-A4E2-E06F857EDC5F}"/>
              </a:ext>
            </a:extLst>
          </p:cNvPr>
          <p:cNvGrpSpPr/>
          <p:nvPr/>
        </p:nvGrpSpPr>
        <p:grpSpPr>
          <a:xfrm>
            <a:off x="3549991" y="5245537"/>
            <a:ext cx="2163952" cy="830997"/>
            <a:chOff x="3606263" y="5259605"/>
            <a:chExt cx="2163952" cy="830997"/>
          </a:xfrm>
        </p:grpSpPr>
        <p:sp>
          <p:nvSpPr>
            <p:cNvPr id="36" name="AutoShape 8">
              <a:extLst>
                <a:ext uri="{FF2B5EF4-FFF2-40B4-BE49-F238E27FC236}">
                  <a16:creationId xmlns:a16="http://schemas.microsoft.com/office/drawing/2014/main" id="{322645AF-4961-4421-9850-F4D0EB440763}"/>
                </a:ext>
              </a:extLst>
            </p:cNvPr>
            <p:cNvSpPr>
              <a:spLocks noChangeArrowheads="1"/>
            </p:cNvSpPr>
            <p:nvPr/>
          </p:nvSpPr>
          <p:spPr bwMode="auto">
            <a:xfrm rot="10800000">
              <a:off x="3718984" y="5259605"/>
              <a:ext cx="1950296" cy="762000"/>
            </a:xfrm>
            <a:prstGeom prst="wedgeRoundRectCallout">
              <a:avLst>
                <a:gd name="adj1" fmla="val 40731"/>
                <a:gd name="adj2" fmla="val 76589"/>
                <a:gd name="adj3" fmla="val 16667"/>
              </a:avLst>
            </a:prstGeom>
            <a:solidFill>
              <a:srgbClr val="FFFF00"/>
            </a:solidFill>
            <a:ln w="9525">
              <a:solidFill>
                <a:schemeClr val="tx1"/>
              </a:solidFill>
              <a:miter lim="800000"/>
              <a:headEnd/>
              <a:tailEnd/>
            </a:ln>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dirty="0">
                <a:latin typeface="Times New Roman" panose="02020603050405020304" pitchFamily="18" charset="0"/>
              </a:endParaRPr>
            </a:p>
          </p:txBody>
        </p:sp>
        <p:sp>
          <p:nvSpPr>
            <p:cNvPr id="37" name="TextBox 36">
              <a:extLst>
                <a:ext uri="{FF2B5EF4-FFF2-40B4-BE49-F238E27FC236}">
                  <a16:creationId xmlns:a16="http://schemas.microsoft.com/office/drawing/2014/main" id="{B96D9956-47F8-4DC3-AB55-3EC34B05B879}"/>
                </a:ext>
              </a:extLst>
            </p:cNvPr>
            <p:cNvSpPr txBox="1"/>
            <p:nvPr/>
          </p:nvSpPr>
          <p:spPr>
            <a:xfrm>
              <a:off x="3606263" y="5259605"/>
              <a:ext cx="2163952" cy="830997"/>
            </a:xfrm>
            <a:prstGeom prst="rect">
              <a:avLst/>
            </a:prstGeom>
            <a:noFill/>
          </p:spPr>
          <p:txBody>
            <a:bodyPr wrap="square">
              <a:spAutoFit/>
            </a:bodyPr>
            <a:lstStyle/>
            <a:p>
              <a:pPr algn="ctr" eaLnBrk="1" hangingPunct="1"/>
              <a:r>
                <a:rPr lang="en-US" altLang="en-US" sz="2400" b="1" dirty="0" err="1">
                  <a:latin typeface="#9Slide03 SVN-PF Din Text Pro C" panose="02000506020000020004" pitchFamily="2" charset="0"/>
                </a:rPr>
                <a:t>Mũi</a:t>
              </a:r>
              <a:r>
                <a:rPr lang="en-US" altLang="en-US" sz="2400" b="1" dirty="0">
                  <a:latin typeface="#9Slide03 SVN-PF Din Text Pro C" panose="02000506020000020004" pitchFamily="2" charset="0"/>
                </a:rPr>
                <a:t> Pi-ai (Malaysia)</a:t>
              </a:r>
            </a:p>
            <a:p>
              <a:pPr algn="ctr" eaLnBrk="1" hangingPunct="1"/>
              <a:r>
                <a:rPr lang="en-US" altLang="en-US" sz="2400" b="1" dirty="0">
                  <a:latin typeface="#9Slide03 SVN-PF Din Text Pro C" panose="02000506020000020004" pitchFamily="2" charset="0"/>
                </a:rPr>
                <a:t>1</a:t>
              </a:r>
              <a:r>
                <a:rPr lang="en-US" altLang="en-US" sz="2400" b="1" baseline="30000" dirty="0">
                  <a:latin typeface="#9Slide03 SVN-PF Din Text Pro C" panose="02000506020000020004" pitchFamily="2" charset="0"/>
                </a:rPr>
                <a:t>0</a:t>
              </a:r>
              <a:r>
                <a:rPr lang="en-US" altLang="en-US" sz="2400" b="1" dirty="0">
                  <a:latin typeface="#9Slide03 SVN-PF Din Text Pro C" panose="02000506020000020004" pitchFamily="2" charset="0"/>
                </a:rPr>
                <a:t>16’B</a:t>
              </a:r>
            </a:p>
          </p:txBody>
        </p:sp>
      </p:grpSp>
      <p:grpSp>
        <p:nvGrpSpPr>
          <p:cNvPr id="38" name="Group 37">
            <a:extLst>
              <a:ext uri="{FF2B5EF4-FFF2-40B4-BE49-F238E27FC236}">
                <a16:creationId xmlns:a16="http://schemas.microsoft.com/office/drawing/2014/main" id="{77BC7E20-9ACB-415E-8FC8-A19A82626131}"/>
              </a:ext>
            </a:extLst>
          </p:cNvPr>
          <p:cNvGrpSpPr/>
          <p:nvPr/>
        </p:nvGrpSpPr>
        <p:grpSpPr>
          <a:xfrm>
            <a:off x="3622387" y="1303664"/>
            <a:ext cx="2407624" cy="830997"/>
            <a:chOff x="3622387" y="1303664"/>
            <a:chExt cx="2407624" cy="830997"/>
          </a:xfrm>
        </p:grpSpPr>
        <p:sp>
          <p:nvSpPr>
            <p:cNvPr id="39" name="AutoShape 7">
              <a:extLst>
                <a:ext uri="{FF2B5EF4-FFF2-40B4-BE49-F238E27FC236}">
                  <a16:creationId xmlns:a16="http://schemas.microsoft.com/office/drawing/2014/main" id="{BC49209E-EAD1-4088-9D4F-5A920DE62038}"/>
                </a:ext>
              </a:extLst>
            </p:cNvPr>
            <p:cNvSpPr>
              <a:spLocks noChangeArrowheads="1"/>
            </p:cNvSpPr>
            <p:nvPr/>
          </p:nvSpPr>
          <p:spPr bwMode="auto">
            <a:xfrm>
              <a:off x="3718985" y="1325340"/>
              <a:ext cx="2311026" cy="762000"/>
            </a:xfrm>
            <a:prstGeom prst="wedgeRoundRectCallout">
              <a:avLst>
                <a:gd name="adj1" fmla="val -46668"/>
                <a:gd name="adj2" fmla="val 114038"/>
                <a:gd name="adj3" fmla="val 166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b="1" dirty="0">
                <a:latin typeface="Times New Roman" panose="02020603050405020304" pitchFamily="18" charset="0"/>
              </a:endParaRPr>
            </a:p>
          </p:txBody>
        </p:sp>
        <p:sp>
          <p:nvSpPr>
            <p:cNvPr id="40" name="TextBox 39">
              <a:extLst>
                <a:ext uri="{FF2B5EF4-FFF2-40B4-BE49-F238E27FC236}">
                  <a16:creationId xmlns:a16="http://schemas.microsoft.com/office/drawing/2014/main" id="{6EB5FF0A-E577-4594-A3C5-E091605096C2}"/>
                </a:ext>
              </a:extLst>
            </p:cNvPr>
            <p:cNvSpPr txBox="1"/>
            <p:nvPr/>
          </p:nvSpPr>
          <p:spPr>
            <a:xfrm>
              <a:off x="3622387" y="1303664"/>
              <a:ext cx="2407624" cy="830997"/>
            </a:xfrm>
            <a:prstGeom prst="rect">
              <a:avLst/>
            </a:prstGeom>
            <a:noFill/>
          </p:spPr>
          <p:txBody>
            <a:bodyPr wrap="square">
              <a:spAutoFit/>
            </a:bodyPr>
            <a:lstStyle/>
            <a:p>
              <a:pPr algn="ctr" eaLnBrk="1" hangingPunct="1"/>
              <a:r>
                <a:rPr lang="en-US" altLang="en-US" sz="2400" b="1" dirty="0" err="1">
                  <a:latin typeface="#9Slide03 SVN-PF Din Text Pro C" panose="02000506020000020004" pitchFamily="2" charset="0"/>
                </a:rPr>
                <a:t>Mũi</a:t>
              </a:r>
              <a:r>
                <a:rPr lang="en-US" altLang="en-US" sz="2400" b="1" dirty="0">
                  <a:latin typeface="#9Slide03 SVN-PF Din Text Pro C" panose="02000506020000020004" pitchFamily="2" charset="0"/>
                </a:rPr>
                <a:t> </a:t>
              </a:r>
              <a:r>
                <a:rPr lang="en-US" altLang="en-US" sz="2400" b="1" dirty="0" err="1">
                  <a:latin typeface="#9Slide03 SVN-PF Din Text Pro C" panose="02000506020000020004" pitchFamily="2" charset="0"/>
                </a:rPr>
                <a:t>Chê-liu-xkin</a:t>
              </a:r>
              <a:r>
                <a:rPr lang="en-US" altLang="en-US" sz="2400" b="1" dirty="0">
                  <a:latin typeface="#9Slide03 SVN-PF Din Text Pro C" panose="02000506020000020004" pitchFamily="2" charset="0"/>
                </a:rPr>
                <a:t> (Nga)</a:t>
              </a:r>
            </a:p>
            <a:p>
              <a:pPr algn="ctr" eaLnBrk="1" hangingPunct="1"/>
              <a:r>
                <a:rPr lang="en-US" altLang="en-US" sz="2400" b="1" dirty="0">
                  <a:latin typeface="#9Slide03 SVN-PF Din Text Pro C" panose="02000506020000020004" pitchFamily="2" charset="0"/>
                </a:rPr>
                <a:t>77</a:t>
              </a:r>
              <a:r>
                <a:rPr lang="en-US" altLang="en-US" sz="2400" b="1" baseline="30000" dirty="0">
                  <a:latin typeface="#9Slide03 SVN-PF Din Text Pro C" panose="02000506020000020004" pitchFamily="2" charset="0"/>
                </a:rPr>
                <a:t>0</a:t>
              </a:r>
              <a:r>
                <a:rPr lang="en-US" altLang="en-US" sz="2400" b="1" dirty="0">
                  <a:latin typeface="#9Slide03 SVN-PF Din Text Pro C" panose="02000506020000020004" pitchFamily="2" charset="0"/>
                </a:rPr>
                <a:t>44</a:t>
              </a:r>
              <a:r>
                <a:rPr lang="en-US" altLang="en-US" sz="2400" b="1" baseline="30000" dirty="0">
                  <a:latin typeface="#9Slide03 SVN-PF Din Text Pro C" panose="02000506020000020004" pitchFamily="2" charset="0"/>
                </a:rPr>
                <a:t>’</a:t>
              </a:r>
              <a:r>
                <a:rPr lang="en-US" altLang="en-US" sz="2400" b="1" dirty="0">
                  <a:latin typeface="#9Slide03 SVN-PF Din Text Pro C" panose="02000506020000020004" pitchFamily="2" charset="0"/>
                </a:rPr>
                <a:t>B</a:t>
              </a:r>
            </a:p>
          </p:txBody>
        </p:sp>
      </p:grpSp>
    </p:spTree>
    <p:extLst>
      <p:ext uri="{BB962C8B-B14F-4D97-AF65-F5344CB8AC3E}">
        <p14:creationId xmlns:p14="http://schemas.microsoft.com/office/powerpoint/2010/main" val="395381983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ircle(in)">
                                      <p:cBhvr>
                                        <p:cTn id="10" dur="2000"/>
                                        <p:tgtEl>
                                          <p:spTgt spid="3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p:bldP spid="17" grpId="0" animBg="1"/>
      <p:bldP spid="31" grpId="0" animBg="1"/>
      <p:bldP spid="32" grpId="0"/>
      <p:bldP spid="33" grpId="0"/>
      <p:bldP spid="34"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529DE91-F9A3-4AAE-9D59-914616AB64F5}"/>
              </a:ext>
            </a:extLst>
          </p:cNvPr>
          <p:cNvCxnSpPr/>
          <p:nvPr/>
        </p:nvCxnSpPr>
        <p:spPr>
          <a:xfrm>
            <a:off x="6011" y="118070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9E41BE4-5852-4C2D-A1A1-E7B68BDD0B07}"/>
              </a:ext>
            </a:extLst>
          </p:cNvPr>
          <p:cNvGrpSpPr/>
          <p:nvPr/>
        </p:nvGrpSpPr>
        <p:grpSpPr>
          <a:xfrm>
            <a:off x="983600" y="30629"/>
            <a:ext cx="10535057" cy="1084334"/>
            <a:chOff x="55132" y="100127"/>
            <a:chExt cx="10535057" cy="1084334"/>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495929" y="142022"/>
              <a:ext cx="9818614" cy="985046"/>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84BE9AB-A3C8-4DA5-B192-3540C79218FF}"/>
                </a:ext>
              </a:extLst>
            </p:cNvPr>
            <p:cNvGrpSpPr/>
            <p:nvPr/>
          </p:nvGrpSpPr>
          <p:grpSpPr>
            <a:xfrm>
              <a:off x="55132" y="100127"/>
              <a:ext cx="10535057" cy="1084334"/>
              <a:chOff x="-1165937" y="128396"/>
              <a:chExt cx="10535057" cy="1084334"/>
            </a:xfrm>
          </p:grpSpPr>
          <p:sp>
            <p:nvSpPr>
              <p:cNvPr id="20" name="Rectangle 19">
                <a:extLst>
                  <a:ext uri="{FF2B5EF4-FFF2-40B4-BE49-F238E27FC236}">
                    <a16:creationId xmlns:a16="http://schemas.microsoft.com/office/drawing/2014/main" id="{4C6A2CF2-959D-4E96-9F8C-B0CBE8B11E3A}"/>
                  </a:ext>
                </a:extLst>
              </p:cNvPr>
              <p:cNvSpPr/>
              <p:nvPr/>
            </p:nvSpPr>
            <p:spPr>
              <a:xfrm>
                <a:off x="-449494" y="197067"/>
                <a:ext cx="9818614"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2. ĐẶC ĐIỂM ĐỊA HÌNH VÀ KHOÁNG SẢN</a:t>
                </a:r>
                <a:endParaRPr lang="en-US" sz="66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5122" name="Picture 2" descr="Free Valley With Blue River Illustration Vector Art &amp;amp; Graphics |  freevector.com">
                <a:extLst>
                  <a:ext uri="{FF2B5EF4-FFF2-40B4-BE49-F238E27FC236}">
                    <a16:creationId xmlns:a16="http://schemas.microsoft.com/office/drawing/2014/main" id="{11FB4B58-CFB7-4709-ADFE-08A3BF26F4D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36" b="92521" l="7306" r="90493">
                            <a14:foregroundMark x1="11092" y1="47543" x2="28609" y2="18697"/>
                            <a14:foregroundMark x1="28609" y1="18697" x2="35387" y2="12500"/>
                            <a14:foregroundMark x1="35387" y1="12500" x2="42342" y2="11645"/>
                            <a14:foregroundMark x1="42342" y1="11645" x2="54754" y2="12073"/>
                            <a14:foregroundMark x1="54754" y1="12073" x2="63908" y2="16026"/>
                            <a14:foregroundMark x1="63908" y1="16026" x2="81866" y2="50214"/>
                            <a14:foregroundMark x1="87852" y1="56838" x2="85827" y2="48184"/>
                            <a14:foregroundMark x1="85827" y1="48184" x2="50528" y2="44979"/>
                            <a14:foregroundMark x1="50528" y1="44979" x2="19014" y2="47543"/>
                            <a14:foregroundMark x1="11092" y1="45299" x2="16725" y2="48504"/>
                            <a14:foregroundMark x1="16725" y1="48504" x2="36180" y2="48932"/>
                            <a14:foregroundMark x1="36180" y1="48932" x2="38116" y2="36432"/>
                            <a14:foregroundMark x1="38116" y1="36432" x2="48327" y2="37500"/>
                            <a14:foregroundMark x1="48327" y1="37500" x2="68134" y2="46795"/>
                            <a14:foregroundMark x1="68134" y1="46795" x2="80370" y2="58654"/>
                            <a14:foregroundMark x1="80370" y1="58654" x2="81250" y2="60256"/>
                            <a14:foregroundMark x1="87676" y1="65385" x2="90493" y2="71368"/>
                            <a14:foregroundMark x1="87324" y1="49466" x2="87324" y2="49466"/>
                            <a14:foregroundMark x1="86620" y1="47009" x2="87148" y2="47436"/>
                            <a14:foregroundMark x1="30986" y1="34295" x2="31338" y2="34829"/>
                            <a14:foregroundMark x1="87500" y1="45726" x2="88116" y2="52671"/>
                            <a14:foregroundMark x1="88116" y1="52671" x2="85123" y2="50214"/>
                            <a14:foregroundMark x1="36092" y1="32372" x2="28257" y2="36432"/>
                            <a14:foregroundMark x1="28257" y1="36432" x2="34243" y2="37500"/>
                            <a14:foregroundMark x1="34243" y1="37500" x2="26496" y2="40812"/>
                            <a14:foregroundMark x1="18838" y1="66667" x2="17870" y2="63355"/>
                            <a14:foregroundMark x1="14789" y1="78953" x2="9331" y2="73932"/>
                            <a14:foregroundMark x1="9331" y1="73932" x2="7394" y2="68269"/>
                            <a14:foregroundMark x1="35739" y1="79167" x2="35739" y2="80769"/>
                            <a14:foregroundMark x1="14613" y1="79167" x2="19014" y2="77778"/>
                            <a14:foregroundMark x1="41461" y1="92521" x2="76761" y2="86111"/>
                            <a14:foregroundMark x1="76761" y1="86111" x2="78345" y2="85363"/>
                            <a14:foregroundMark x1="86268" y1="77564" x2="82130" y2="84829"/>
                            <a14:foregroundMark x1="82130" y1="84829" x2="53521" y2="81838"/>
                            <a14:foregroundMark x1="55018" y1="87179" x2="38116" y2="72650"/>
                            <a14:foregroundMark x1="38116" y1="72650" x2="49384" y2="78205"/>
                            <a14:foregroundMark x1="49384" y1="78205" x2="52289" y2="85470"/>
                            <a14:foregroundMark x1="52289" y1="85470" x2="43134" y2="75214"/>
                            <a14:foregroundMark x1="43134" y1="75214" x2="38996" y2="80235"/>
                            <a14:foregroundMark x1="88996" y1="53312" x2="87324" y2="44765"/>
                          </a14:backgroundRemoval>
                        </a14:imgEffect>
                      </a14:imgLayer>
                    </a14:imgProps>
                  </a:ext>
                  <a:ext uri="{28A0092B-C50C-407E-A947-70E740481C1C}">
                    <a14:useLocalDpi xmlns:a14="http://schemas.microsoft.com/office/drawing/2010/main" val="0"/>
                  </a:ext>
                </a:extLst>
              </a:blip>
              <a:srcRect l="6009" r="5426" b="4615"/>
              <a:stretch/>
            </p:blipFill>
            <p:spPr bwMode="auto">
              <a:xfrm>
                <a:off x="-1165937" y="128396"/>
                <a:ext cx="1157241" cy="102694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Rectangle: Rounded Corners 7">
            <a:extLst>
              <a:ext uri="{FF2B5EF4-FFF2-40B4-BE49-F238E27FC236}">
                <a16:creationId xmlns:a16="http://schemas.microsoft.com/office/drawing/2014/main" id="{9A679AB2-BF64-435C-B412-7D02CD5A7E81}"/>
              </a:ext>
            </a:extLst>
          </p:cNvPr>
          <p:cNvSpPr/>
          <p:nvPr/>
        </p:nvSpPr>
        <p:spPr>
          <a:xfrm>
            <a:off x="9894899" y="1235466"/>
            <a:ext cx="2121941" cy="136693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đồ</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SGK</a:t>
            </a:r>
          </a:p>
        </p:txBody>
      </p:sp>
      <p:sp>
        <p:nvSpPr>
          <p:cNvPr id="25" name="Rectangle: Rounded Corners 7">
            <a:extLst>
              <a:ext uri="{FF2B5EF4-FFF2-40B4-BE49-F238E27FC236}">
                <a16:creationId xmlns:a16="http://schemas.microsoft.com/office/drawing/2014/main" id="{099D2F92-2E4A-4CA0-AFE4-6B4CEFFB9B80}"/>
              </a:ext>
            </a:extLst>
          </p:cNvPr>
          <p:cNvSpPr/>
          <p:nvPr/>
        </p:nvSpPr>
        <p:spPr>
          <a:xfrm>
            <a:off x="5614452" y="1238317"/>
            <a:ext cx="2008597" cy="136520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r>
              <a:rPr lang="en-US" sz="2800" dirty="0">
                <a:solidFill>
                  <a:schemeClr val="tx1"/>
                </a:solidFill>
                <a:latin typeface="#9Slide05 SVNKitten" pitchFamily="2" charset="0"/>
                <a:cs typeface="Arial" panose="020B0604020202020204" pitchFamily="34" charset="0"/>
              </a:rPr>
              <a:t>: 6 </a:t>
            </a:r>
            <a:r>
              <a:rPr lang="en-US" sz="2800" dirty="0" err="1">
                <a:solidFill>
                  <a:schemeClr val="tx1"/>
                </a:solidFill>
                <a:latin typeface="#9Slide05 SVNKitten" pitchFamily="2" charset="0"/>
                <a:cs typeface="Arial" panose="020B0604020202020204" pitchFamily="34" charset="0"/>
              </a:rPr>
              <a:t>nhóm</a:t>
            </a:r>
            <a:endParaRPr lang="en-US" sz="2800" dirty="0">
              <a:solidFill>
                <a:schemeClr val="tx1"/>
              </a:solidFill>
              <a:latin typeface="#9Slide05 SVNKitten"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id="{0DBD2B98-6739-4505-8629-84AEDE5DEAC1}"/>
              </a:ext>
            </a:extLst>
          </p:cNvPr>
          <p:cNvSpPr/>
          <p:nvPr/>
        </p:nvSpPr>
        <p:spPr>
          <a:xfrm>
            <a:off x="5605051" y="4158135"/>
            <a:ext cx="2008597" cy="128210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thức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midmap</a:t>
            </a:r>
            <a:endParaRPr lang="en-US" sz="2800" dirty="0">
              <a:solidFill>
                <a:schemeClr val="tx1"/>
              </a:solidFill>
              <a:latin typeface="#9Slide05 SVNKitten" pitchFamily="2" charset="0"/>
              <a:cs typeface="Arial" panose="020B0604020202020204" pitchFamily="34" charset="0"/>
            </a:endParaRPr>
          </a:p>
        </p:txBody>
      </p:sp>
      <p:sp>
        <p:nvSpPr>
          <p:cNvPr id="31" name="Rectangle: Rounded Corners 7">
            <a:extLst>
              <a:ext uri="{FF2B5EF4-FFF2-40B4-BE49-F238E27FC236}">
                <a16:creationId xmlns:a16="http://schemas.microsoft.com/office/drawing/2014/main" id="{872F367F-1A70-40F6-BBAF-C4FCAE0F5D05}"/>
              </a:ext>
            </a:extLst>
          </p:cNvPr>
          <p:cNvSpPr/>
          <p:nvPr/>
        </p:nvSpPr>
        <p:spPr>
          <a:xfrm>
            <a:off x="7792314" y="4158135"/>
            <a:ext cx="1952586" cy="128210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hoàn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thành</a:t>
            </a:r>
            <a:r>
              <a:rPr lang="en-US" sz="2800" dirty="0">
                <a:solidFill>
                  <a:schemeClr val="tx1"/>
                </a:solidFill>
                <a:latin typeface="#9Slide05 SVNKitten" pitchFamily="2" charset="0"/>
                <a:cs typeface="Arial" panose="020B0604020202020204" pitchFamily="34" charset="0"/>
              </a:rPr>
              <a:t>: 10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sp>
        <p:nvSpPr>
          <p:cNvPr id="34" name="Rectangle: Rounded Corners 7">
            <a:extLst>
              <a:ext uri="{FF2B5EF4-FFF2-40B4-BE49-F238E27FC236}">
                <a16:creationId xmlns:a16="http://schemas.microsoft.com/office/drawing/2014/main" id="{132EB167-7B81-4F1B-B060-F53808CF2CAE}"/>
              </a:ext>
            </a:extLst>
          </p:cNvPr>
          <p:cNvSpPr/>
          <p:nvPr/>
        </p:nvSpPr>
        <p:spPr>
          <a:xfrm>
            <a:off x="7752918" y="1265459"/>
            <a:ext cx="2008597" cy="1365200"/>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Chuẩn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bị</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Giấy</a:t>
            </a:r>
            <a:r>
              <a:rPr lang="en-US" sz="2800" dirty="0">
                <a:solidFill>
                  <a:schemeClr val="tx1"/>
                </a:solidFill>
                <a:latin typeface="#9Slide05 SVNKitten" pitchFamily="2" charset="0"/>
                <a:cs typeface="Arial" panose="020B0604020202020204" pitchFamily="34" charset="0"/>
              </a:rPr>
              <a:t> A1, </a:t>
            </a:r>
            <a:r>
              <a:rPr lang="en-US" sz="2800" dirty="0" err="1">
                <a:solidFill>
                  <a:schemeClr val="tx1"/>
                </a:solidFill>
                <a:latin typeface="#9Slide05 SVNKitten" pitchFamily="2" charset="0"/>
                <a:cs typeface="Arial" panose="020B0604020202020204" pitchFamily="34" charset="0"/>
              </a:rPr>
              <a:t>bút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màu</a:t>
            </a:r>
            <a:endParaRPr lang="en-US" sz="2800" dirty="0">
              <a:solidFill>
                <a:schemeClr val="tx1"/>
              </a:solidFill>
              <a:latin typeface="#9Slide05 SVNKitten" pitchFamily="2" charset="0"/>
              <a:cs typeface="Arial" panose="020B0604020202020204" pitchFamily="34" charset="0"/>
            </a:endParaRPr>
          </a:p>
        </p:txBody>
      </p:sp>
      <p:pic>
        <p:nvPicPr>
          <p:cNvPr id="40"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4FC9669B-BDF1-4B39-A707-0915EEF63BA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8034945" y="5488728"/>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iểu Tượng đồ Dùng Học Tập Hình ảnh | Định dạng hình ảnh PSD 401360362|  vn.lovepik.com">
            <a:extLst>
              <a:ext uri="{FF2B5EF4-FFF2-40B4-BE49-F238E27FC236}">
                <a16:creationId xmlns:a16="http://schemas.microsoft.com/office/drawing/2014/main" id="{B722A21D-037A-4644-AD67-14D6FB41DA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5698" y1="29535" x2="35698" y2="29535"/>
                        <a14:foregroundMark x1="33140" y1="41512" x2="33140" y2="41512"/>
                        <a14:foregroundMark x1="25116" y1="45581" x2="23488" y2="45581"/>
                        <a14:foregroundMark x1="20814" y1="44884" x2="20000" y2="43837"/>
                        <a14:foregroundMark x1="19884" y1="27093" x2="19884" y2="27093"/>
                        <a14:foregroundMark x1="19884" y1="25930" x2="19884" y2="25930"/>
                        <a14:foregroundMark x1="19884" y1="24884" x2="21628" y2="23372"/>
                        <a14:foregroundMark x1="22326" y1="22791" x2="23721" y2="23023"/>
                        <a14:foregroundMark x1="28140" y1="23605" x2="28140" y2="23605"/>
                        <a14:foregroundMark x1="49419" y1="31512" x2="49419" y2="31512"/>
                        <a14:foregroundMark x1="49186" y1="27442" x2="48605" y2="26628"/>
                        <a14:foregroundMark x1="44767" y1="21047" x2="44535" y2="19535"/>
                        <a14:foregroundMark x1="44535" y1="18372" x2="44535" y2="16860"/>
                        <a14:foregroundMark x1="44419" y1="16860" x2="44419" y2="16860"/>
                        <a14:foregroundMark x1="44186" y1="16860" x2="44186" y2="16860"/>
                        <a14:foregroundMark x1="43256" y1="16279" x2="43256" y2="16279"/>
                        <a14:foregroundMark x1="41279" y1="15698" x2="41279" y2="15698"/>
                        <a14:foregroundMark x1="41163" y1="16047" x2="40116" y2="16628"/>
                        <a14:foregroundMark x1="39186" y1="16860" x2="36047" y2="18605"/>
                        <a14:foregroundMark x1="25814" y1="22791" x2="20233" y2="25465"/>
                        <a14:foregroundMark x1="17558" y1="26512" x2="15465" y2="27674"/>
                        <a14:foregroundMark x1="15233" y1="27674" x2="15233" y2="27674"/>
                        <a14:foregroundMark x1="13721" y1="26860" x2="13721" y2="26860"/>
                        <a14:foregroundMark x1="12674" y1="25349" x2="12907" y2="24302"/>
                        <a14:foregroundMark x1="13256" y1="23140" x2="14884" y2="21860"/>
                        <a14:foregroundMark x1="15465" y1="21628" x2="16163" y2="21279"/>
                        <a14:foregroundMark x1="16744" y1="21279" x2="17674" y2="21628"/>
                        <a14:foregroundMark x1="19884" y1="23721" x2="19884" y2="23721"/>
                        <a14:foregroundMark x1="21628" y1="25930" x2="22209" y2="27209"/>
                        <a14:foregroundMark x1="23372" y1="29767" x2="23140" y2="35349"/>
                        <a14:foregroundMark x1="22907" y1="37093" x2="22558" y2="38023"/>
                        <a14:foregroundMark x1="21744" y1="40233" x2="21744" y2="40233"/>
                        <a14:foregroundMark x1="21744" y1="39419" x2="22907" y2="35581"/>
                        <a14:foregroundMark x1="24070" y1="33837" x2="26628" y2="28837"/>
                        <a14:foregroundMark x1="28605" y1="25465" x2="33721" y2="31279"/>
                        <a14:foregroundMark x1="33721" y1="31279" x2="33721" y2="31279"/>
                        <a14:foregroundMark x1="36860" y1="35930" x2="38256" y2="35930"/>
                        <a14:foregroundMark x1="71047" y1="30581" x2="71047" y2="30581"/>
                        <a14:foregroundMark x1="71047" y1="30349" x2="69884" y2="27791"/>
                        <a14:foregroundMark x1="69767" y1="26279" x2="69535" y2="24767"/>
                        <a14:foregroundMark x1="69535" y1="22442" x2="68953" y2="18953"/>
                        <a14:foregroundMark x1="68721" y1="18605" x2="68372" y2="17209"/>
                        <a14:foregroundMark x1="68140" y1="16395" x2="68140" y2="13721"/>
                        <a14:foregroundMark x1="68140" y1="12791" x2="68140" y2="12791"/>
                        <a14:foregroundMark x1="64884" y1="15698" x2="64535" y2="17442"/>
                        <a14:foregroundMark x1="65698" y1="22442" x2="67558" y2="34186"/>
                        <a14:foregroundMark x1="67558" y1="34186" x2="67558" y2="34186"/>
                        <a14:foregroundMark x1="68605" y1="39651" x2="69767" y2="41395"/>
                        <a14:foregroundMark x1="77674" y1="40349" x2="78256" y2="39419"/>
                        <a14:foregroundMark x1="79419" y1="37442" x2="80000" y2="33372"/>
                        <a14:foregroundMark x1="80116" y1="33023" x2="80116" y2="31512"/>
                        <a14:foregroundMark x1="80116" y1="27209" x2="80116" y2="24767"/>
                        <a14:foregroundMark x1="80581" y1="20465" x2="80581" y2="20465"/>
                        <a14:foregroundMark x1="80349" y1="20698" x2="76512" y2="21628"/>
                        <a14:foregroundMark x1="75698" y1="21395" x2="75465" y2="20698"/>
                        <a14:foregroundMark x1="75930" y1="18721" x2="76279" y2="16047"/>
                        <a14:foregroundMark x1="76279" y1="15698" x2="76279" y2="15116"/>
                        <a14:foregroundMark x1="73372" y1="14302" x2="73372" y2="14302"/>
                        <a14:foregroundMark x1="75116" y1="13372" x2="75930" y2="13140"/>
                        <a14:foregroundMark x1="76047" y1="13140" x2="76047" y2="13140"/>
                        <a14:foregroundMark x1="76279" y1="13140" x2="76279" y2="13140"/>
                        <a14:foregroundMark x1="77093" y1="13140" x2="78372" y2="12907"/>
                        <a14:foregroundMark x1="78837" y1="13140" x2="79767" y2="13140"/>
                        <a14:foregroundMark x1="80000" y1="12791" x2="80000" y2="12791"/>
                        <a14:foregroundMark x1="80698" y1="13488" x2="81163" y2="14302"/>
                        <a14:foregroundMark x1="81744" y1="17442" x2="81744" y2="17442"/>
                        <a14:foregroundMark x1="80698" y1="18372" x2="80698" y2="18372"/>
                        <a14:foregroundMark x1="78023" y1="24767" x2="77674" y2="26279"/>
                        <a14:foregroundMark x1="77442" y1="28023" x2="77093" y2="34186"/>
                        <a14:foregroundMark x1="77442" y1="36279" x2="77674" y2="37674"/>
                        <a14:foregroundMark x1="77674" y1="37674" x2="77674" y2="36860"/>
                        <a14:foregroundMark x1="77674" y1="35349" x2="77674" y2="32326"/>
                        <a14:foregroundMark x1="77674" y1="32326" x2="77674" y2="32326"/>
                        <a14:foregroundMark x1="78953" y1="29186" x2="78953" y2="29186"/>
                        <a14:foregroundMark x1="78953" y1="27791" x2="78953" y2="26279"/>
                        <a14:foregroundMark x1="78953" y1="23140" x2="79186" y2="24884"/>
                        <a14:foregroundMark x1="79186" y1="28953" x2="79186" y2="28953"/>
                        <a14:foregroundMark x1="73140" y1="23023" x2="73140" y2="23023"/>
                        <a14:foregroundMark x1="73372" y1="18721" x2="73372" y2="18721"/>
                        <a14:foregroundMark x1="73605" y1="20465" x2="73605" y2="20465"/>
                        <a14:foregroundMark x1="18488" y1="33953" x2="18488" y2="33953"/>
                        <a14:foregroundMark x1="18488" y1="34767" x2="18488" y2="34767"/>
                        <a14:foregroundMark x1="20814" y1="31744" x2="20000" y2="30581"/>
                        <a14:foregroundMark x1="18721" y1="29419" x2="18721" y2="29419"/>
                        <a14:foregroundMark x1="17558" y1="30116" x2="19884" y2="36512"/>
                        <a14:foregroundMark x1="22558" y1="38605" x2="23721" y2="38605"/>
                        <a14:foregroundMark x1="33140" y1="34767" x2="33140" y2="34767"/>
                        <a14:foregroundMark x1="33140" y1="34767" x2="33140" y2="34767"/>
                        <a14:foregroundMark x1="33140" y1="34767" x2="33140" y2="34767"/>
                        <a14:foregroundMark x1="29884" y1="34186" x2="29884" y2="34186"/>
                        <a14:foregroundMark x1="29767" y1="34186" x2="29767" y2="34186"/>
                        <a14:foregroundMark x1="29186" y1="33256" x2="28605" y2="31860"/>
                        <a14:foregroundMark x1="28605" y1="30930" x2="28140" y2="29767"/>
                        <a14:foregroundMark x1="28140" y1="28953" x2="27791" y2="26512"/>
                        <a14:foregroundMark x1="27442" y1="24884" x2="26977" y2="24186"/>
                        <a14:foregroundMark x1="26395" y1="24767" x2="26047" y2="25349"/>
                        <a14:foregroundMark x1="25698" y1="25698" x2="26395" y2="26628"/>
                        <a14:foregroundMark x1="29535" y1="31512" x2="29535" y2="32093"/>
                        <a14:foregroundMark x1="29535" y1="33023" x2="28953" y2="34186"/>
                        <a14:foregroundMark x1="28605" y1="35116" x2="28140" y2="35698"/>
                        <a14:foregroundMark x1="28140" y1="35698" x2="28140" y2="35698"/>
                        <a14:foregroundMark x1="28605" y1="38605" x2="28605" y2="38605"/>
                        <a14:foregroundMark x1="30116" y1="38023" x2="32558" y2="37326"/>
                        <a14:foregroundMark x1="33023" y1="37326" x2="34302" y2="38256"/>
                        <a14:foregroundMark x1="37674" y1="39651" x2="38372" y2="39419"/>
                        <a14:foregroundMark x1="38953" y1="39186" x2="38953" y2="39186"/>
                        <a14:foregroundMark x1="39535" y1="38605" x2="40581" y2="37907"/>
                        <a14:foregroundMark x1="41163" y1="37442" x2="42093" y2="36744"/>
                        <a14:foregroundMark x1="48605" y1="33605" x2="48605" y2="33605"/>
                        <a14:foregroundMark x1="49186" y1="32907" x2="49186" y2="32907"/>
                      </a14:backgroundRemoval>
                    </a14:imgEffect>
                  </a14:imgLayer>
                </a14:imgProps>
              </a:ext>
              <a:ext uri="{28A0092B-C50C-407E-A947-70E740481C1C}">
                <a14:useLocalDpi xmlns:a14="http://schemas.microsoft.com/office/drawing/2010/main" val="0"/>
              </a:ext>
            </a:extLst>
          </a:blip>
          <a:srcRect l="56703" t="8328" r="16189" b="52454"/>
          <a:stretch/>
        </p:blipFill>
        <p:spPr bwMode="auto">
          <a:xfrm>
            <a:off x="8309507" y="2708182"/>
            <a:ext cx="895417" cy="13179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9831404A-0CF7-4007-8B25-315BEE77E55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10150867" y="2661257"/>
            <a:ext cx="1296075" cy="1237956"/>
          </a:xfrm>
          <a:prstGeom prst="rect">
            <a:avLst/>
          </a:prstGeom>
        </p:spPr>
      </p:pic>
      <p:pic>
        <p:nvPicPr>
          <p:cNvPr id="44" name="Picture 2" descr="Mind Map Line Icon Filled Outline Stock Vector (Royalty Free) 581853028">
            <a:extLst>
              <a:ext uri="{FF2B5EF4-FFF2-40B4-BE49-F238E27FC236}">
                <a16:creationId xmlns:a16="http://schemas.microsoft.com/office/drawing/2014/main" id="{60C6D555-0476-4954-87CA-079D8C94A32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2308" y1="32857" x2="32308" y2="32857"/>
                        <a14:foregroundMark x1="30385" y1="29643" x2="30385" y2="29643"/>
                        <a14:foregroundMark x1="30769" y1="28214" x2="30769" y2="28214"/>
                        <a14:foregroundMark x1="36154" y1="34643" x2="36154" y2="34643"/>
                        <a14:foregroundMark x1="66538" y1="31071" x2="66154" y2="27143"/>
                        <a14:foregroundMark x1="66154" y1="25714" x2="66154" y2="25714"/>
                        <a14:foregroundMark x1="63846" y1="69643" x2="59615" y2="64643"/>
                        <a14:foregroundMark x1="59231" y1="63214" x2="59231" y2="63214"/>
                      </a14:backgroundRemoval>
                    </a14:imgEffect>
                  </a14:imgLayer>
                </a14:imgProps>
              </a:ext>
              <a:ext uri="{28A0092B-C50C-407E-A947-70E740481C1C}">
                <a14:useLocalDpi xmlns:a14="http://schemas.microsoft.com/office/drawing/2010/main" val="0"/>
              </a:ext>
            </a:extLst>
          </a:blip>
          <a:srcRect l="22709" t="14344" r="22178" b="28926"/>
          <a:stretch/>
        </p:blipFill>
        <p:spPr bwMode="auto">
          <a:xfrm>
            <a:off x="5952927" y="5307613"/>
            <a:ext cx="1491511" cy="165336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Rounded Corners 7">
            <a:extLst>
              <a:ext uri="{FF2B5EF4-FFF2-40B4-BE49-F238E27FC236}">
                <a16:creationId xmlns:a16="http://schemas.microsoft.com/office/drawing/2014/main" id="{79DE8751-E910-4E17-A4AD-617C5793B74A}"/>
              </a:ext>
            </a:extLst>
          </p:cNvPr>
          <p:cNvSpPr/>
          <p:nvPr/>
        </p:nvSpPr>
        <p:spPr>
          <a:xfrm>
            <a:off x="9923566" y="4174531"/>
            <a:ext cx="2150509" cy="128210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giờ</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tham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quan</a:t>
            </a:r>
            <a:r>
              <a:rPr lang="en-US" sz="2800" dirty="0">
                <a:solidFill>
                  <a:schemeClr val="tx1"/>
                </a:solidFill>
                <a:latin typeface="#9Slide05 SVNKitten" pitchFamily="2" charset="0"/>
                <a:cs typeface="Arial" panose="020B0604020202020204" pitchFamily="34" charset="0"/>
              </a:rPr>
              <a:t> SP</a:t>
            </a:r>
          </a:p>
        </p:txBody>
      </p:sp>
      <p:pic>
        <p:nvPicPr>
          <p:cNvPr id="46" name="Picture 45">
            <a:extLst>
              <a:ext uri="{FF2B5EF4-FFF2-40B4-BE49-F238E27FC236}">
                <a16:creationId xmlns:a16="http://schemas.microsoft.com/office/drawing/2014/main" id="{54A3B0FA-19EA-4B6B-A3B4-4166F5ED075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5477686" y="2661128"/>
            <a:ext cx="2239313" cy="1207473"/>
          </a:xfrm>
          <a:prstGeom prst="rect">
            <a:avLst/>
          </a:prstGeom>
        </p:spPr>
      </p:pic>
      <p:pic>
        <p:nvPicPr>
          <p:cNvPr id="47" name="Picture 6" descr="Biểu tượng máy tính mũi tên tròn, tròn, quảng cáo, Mũi tên png | PNGEgg">
            <a:extLst>
              <a:ext uri="{FF2B5EF4-FFF2-40B4-BE49-F238E27FC236}">
                <a16:creationId xmlns:a16="http://schemas.microsoft.com/office/drawing/2014/main" id="{F6325C71-DD12-4B29-A012-5142E831D1AF}"/>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384" b="95502" l="10000" r="90000">
                        <a14:foregroundMark x1="41778" y1="6401" x2="41778" y2="6401"/>
                        <a14:foregroundMark x1="54333" y1="1557" x2="54333" y2="1557"/>
                        <a14:foregroundMark x1="46778" y1="95502" x2="46778" y2="95502"/>
                      </a14:backgroundRemoval>
                    </a14:imgEffect>
                  </a14:imgLayer>
                </a14:imgProps>
              </a:ext>
              <a:ext uri="{28A0092B-C50C-407E-A947-70E740481C1C}">
                <a14:useLocalDpi xmlns:a14="http://schemas.microsoft.com/office/drawing/2010/main" val="0"/>
              </a:ext>
            </a:extLst>
          </a:blip>
          <a:srcRect l="15156" r="15921"/>
          <a:stretch/>
        </p:blipFill>
        <p:spPr bwMode="auto">
          <a:xfrm>
            <a:off x="10339634" y="5613803"/>
            <a:ext cx="1335267" cy="12441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A1A5AF15-F3F8-4140-B5F2-FAB7560B97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452" y="1303840"/>
            <a:ext cx="4849532" cy="5531923"/>
          </a:xfrm>
          <a:prstGeom prst="rect">
            <a:avLst/>
          </a:prstGeom>
        </p:spPr>
      </p:pic>
    </p:spTree>
    <p:extLst>
      <p:ext uri="{BB962C8B-B14F-4D97-AF65-F5344CB8AC3E}">
        <p14:creationId xmlns:p14="http://schemas.microsoft.com/office/powerpoint/2010/main" val="73071864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Shape 76">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40632D3F-A883-490F-B641-9309330CC2AB}"/>
              </a:ext>
            </a:extLst>
          </p:cNvPr>
          <p:cNvSpPr/>
          <p:nvPr/>
        </p:nvSpPr>
        <p:spPr>
          <a:xfrm>
            <a:off x="5164114" y="1201663"/>
            <a:ext cx="6851409" cy="49820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50000"/>
                </a:schemeClr>
              </a:solidFill>
            </a:endParaRPr>
          </a:p>
        </p:txBody>
      </p:sp>
      <p:sp>
        <p:nvSpPr>
          <p:cNvPr id="30" name="Rectangle: Rounded Corners 7">
            <a:extLst>
              <a:ext uri="{FF2B5EF4-FFF2-40B4-BE49-F238E27FC236}">
                <a16:creationId xmlns:a16="http://schemas.microsoft.com/office/drawing/2014/main" id="{5040634E-E5FC-447C-9FFF-DC948D440E70}"/>
              </a:ext>
            </a:extLst>
          </p:cNvPr>
          <p:cNvSpPr/>
          <p:nvPr/>
        </p:nvSpPr>
        <p:spPr>
          <a:xfrm>
            <a:off x="7321712" y="2794623"/>
            <a:ext cx="2226228" cy="109215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C00000"/>
                </a:solidFill>
                <a:latin typeface="#9Slide05 SVNKitten" pitchFamily="2" charset="0"/>
                <a:cs typeface="Arial" panose="020B0604020202020204" pitchFamily="34" charset="0"/>
              </a:rPr>
              <a:t>Địa</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hình</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và</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khoáng</a:t>
            </a:r>
            <a:r>
              <a:rPr lang="en-US" sz="3200" dirty="0">
                <a:solidFill>
                  <a:srgbClr val="C00000"/>
                </a:solidFill>
                <a:latin typeface="#9Slide05 SVNKitten" pitchFamily="2" charset="0"/>
                <a:cs typeface="Arial" panose="020B0604020202020204" pitchFamily="34" charset="0"/>
              </a:rPr>
              <a:t> </a:t>
            </a:r>
            <a:r>
              <a:rPr lang="en-US" sz="3200" dirty="0" err="1">
                <a:solidFill>
                  <a:srgbClr val="C00000"/>
                </a:solidFill>
                <a:latin typeface="#9Slide05 SVNKitten" pitchFamily="2" charset="0"/>
                <a:cs typeface="Arial" panose="020B0604020202020204" pitchFamily="34" charset="0"/>
              </a:rPr>
              <a:t>sản</a:t>
            </a:r>
            <a:endParaRPr lang="en-US" sz="3200" dirty="0">
              <a:solidFill>
                <a:srgbClr val="C00000"/>
              </a:solidFill>
              <a:latin typeface="#9Slide05 SVNKitten" pitchFamily="2" charset="0"/>
              <a:cs typeface="Arial" panose="020B0604020202020204" pitchFamily="34" charset="0"/>
            </a:endParaRPr>
          </a:p>
        </p:txBody>
      </p:sp>
      <p:pic>
        <p:nvPicPr>
          <p:cNvPr id="7" name="Graphic 6" descr="Back with solid fill">
            <a:extLst>
              <a:ext uri="{FF2B5EF4-FFF2-40B4-BE49-F238E27FC236}">
                <a16:creationId xmlns:a16="http://schemas.microsoft.com/office/drawing/2014/main" id="{44F6C3AD-6221-499D-8F4B-9058CC9146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864450">
            <a:off x="5362297" y="3529075"/>
            <a:ext cx="2578626" cy="657246"/>
          </a:xfrm>
          <a:prstGeom prst="rect">
            <a:avLst/>
          </a:prstGeom>
        </p:spPr>
      </p:pic>
      <p:pic>
        <p:nvPicPr>
          <p:cNvPr id="33" name="Graphic 32" descr="Back with solid fill">
            <a:extLst>
              <a:ext uri="{FF2B5EF4-FFF2-40B4-BE49-F238E27FC236}">
                <a16:creationId xmlns:a16="http://schemas.microsoft.com/office/drawing/2014/main" id="{A2B98D3F-1CAD-4F66-B06E-F7F7247901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9895505">
            <a:off x="8975471" y="2543341"/>
            <a:ext cx="2226228" cy="681916"/>
          </a:xfrm>
          <a:prstGeom prst="rect">
            <a:avLst/>
          </a:prstGeom>
        </p:spPr>
      </p:pic>
      <p:sp>
        <p:nvSpPr>
          <p:cNvPr id="36" name="TextBox 35">
            <a:extLst>
              <a:ext uri="{FF2B5EF4-FFF2-40B4-BE49-F238E27FC236}">
                <a16:creationId xmlns:a16="http://schemas.microsoft.com/office/drawing/2014/main" id="{877AB610-3F94-4FBF-96AB-2FFF7F1026AE}"/>
              </a:ext>
            </a:extLst>
          </p:cNvPr>
          <p:cNvSpPr txBox="1"/>
          <p:nvPr/>
        </p:nvSpPr>
        <p:spPr>
          <a:xfrm rot="19512574">
            <a:off x="5763416" y="3131940"/>
            <a:ext cx="1715197" cy="584775"/>
          </a:xfrm>
          <a:prstGeom prst="rect">
            <a:avLst/>
          </a:prstGeom>
          <a:noFill/>
        </p:spPr>
        <p:txBody>
          <a:bodyPr wrap="square">
            <a:spAutoFit/>
          </a:bodyPr>
          <a:lstStyle/>
          <a:p>
            <a:r>
              <a:rPr lang="en-US" sz="3200" dirty="0" err="1">
                <a:solidFill>
                  <a:schemeClr val="accent4">
                    <a:lumMod val="50000"/>
                  </a:schemeClr>
                </a:solidFill>
                <a:latin typeface="#9Slide05 SVNKitten" pitchFamily="2" charset="0"/>
                <a:cs typeface="Arial" panose="020B0604020202020204" pitchFamily="34" charset="0"/>
              </a:rPr>
              <a:t>Địa</a:t>
            </a:r>
            <a:r>
              <a:rPr lang="en-US" sz="3200" dirty="0">
                <a:solidFill>
                  <a:schemeClr val="accent4">
                    <a:lumMod val="50000"/>
                  </a:schemeClr>
                </a:solidFill>
                <a:latin typeface="#9Slide05 SVNKitten" pitchFamily="2" charset="0"/>
                <a:cs typeface="Arial" panose="020B0604020202020204" pitchFamily="34" charset="0"/>
              </a:rPr>
              <a:t> </a:t>
            </a:r>
            <a:r>
              <a:rPr lang="en-US" sz="3200" dirty="0" err="1">
                <a:solidFill>
                  <a:schemeClr val="accent4">
                    <a:lumMod val="50000"/>
                  </a:schemeClr>
                </a:solidFill>
                <a:latin typeface="#9Slide05 SVNKitten" pitchFamily="2" charset="0"/>
                <a:cs typeface="Arial" panose="020B0604020202020204" pitchFamily="34" charset="0"/>
              </a:rPr>
              <a:t>hình</a:t>
            </a:r>
            <a:r>
              <a:rPr lang="en-US" sz="3200" dirty="0">
                <a:solidFill>
                  <a:schemeClr val="accent4">
                    <a:lumMod val="50000"/>
                  </a:schemeClr>
                </a:solidFill>
                <a:latin typeface="#9Slide05 SVNKitten" pitchFamily="2" charset="0"/>
                <a:cs typeface="Arial" panose="020B0604020202020204" pitchFamily="34" charset="0"/>
              </a:rPr>
              <a:t> </a:t>
            </a:r>
            <a:endParaRPr lang="en-US" sz="3200" dirty="0">
              <a:solidFill>
                <a:schemeClr val="accent4">
                  <a:lumMod val="50000"/>
                </a:schemeClr>
              </a:solidFill>
            </a:endParaRPr>
          </a:p>
        </p:txBody>
      </p:sp>
      <p:sp>
        <p:nvSpPr>
          <p:cNvPr id="38" name="TextBox 37">
            <a:extLst>
              <a:ext uri="{FF2B5EF4-FFF2-40B4-BE49-F238E27FC236}">
                <a16:creationId xmlns:a16="http://schemas.microsoft.com/office/drawing/2014/main" id="{2BD862ED-B794-4E36-8B9A-D6AA338A30DC}"/>
              </a:ext>
            </a:extLst>
          </p:cNvPr>
          <p:cNvSpPr txBox="1"/>
          <p:nvPr/>
        </p:nvSpPr>
        <p:spPr>
          <a:xfrm rot="19372992">
            <a:off x="9403069" y="2599241"/>
            <a:ext cx="2650518" cy="584775"/>
          </a:xfrm>
          <a:prstGeom prst="rect">
            <a:avLst/>
          </a:prstGeom>
          <a:noFill/>
        </p:spPr>
        <p:txBody>
          <a:bodyPr wrap="square">
            <a:spAutoFit/>
          </a:bodyPr>
          <a:lstStyle/>
          <a:p>
            <a:r>
              <a:rPr lang="en-US" sz="3200" dirty="0" err="1">
                <a:solidFill>
                  <a:srgbClr val="002060"/>
                </a:solidFill>
                <a:latin typeface="#9Slide05 SVNKitten" pitchFamily="2" charset="0"/>
                <a:cs typeface="Arial" panose="020B0604020202020204" pitchFamily="34" charset="0"/>
              </a:rPr>
              <a:t>Khoáng</a:t>
            </a:r>
            <a:r>
              <a:rPr lang="en-US" sz="3200" dirty="0">
                <a:solidFill>
                  <a:srgbClr val="002060"/>
                </a:solidFill>
                <a:latin typeface="#9Slide05 SVNKitten" pitchFamily="2" charset="0"/>
                <a:cs typeface="Arial" panose="020B0604020202020204" pitchFamily="34" charset="0"/>
              </a:rPr>
              <a:t> </a:t>
            </a:r>
            <a:r>
              <a:rPr lang="en-US" sz="3200" dirty="0" err="1">
                <a:solidFill>
                  <a:srgbClr val="002060"/>
                </a:solidFill>
                <a:latin typeface="#9Slide05 SVNKitten" pitchFamily="2" charset="0"/>
                <a:cs typeface="Arial" panose="020B0604020202020204" pitchFamily="34" charset="0"/>
              </a:rPr>
              <a:t>sản</a:t>
            </a:r>
            <a:endParaRPr lang="en-US" sz="3200" dirty="0">
              <a:solidFill>
                <a:srgbClr val="002060"/>
              </a:solidFill>
            </a:endParaRPr>
          </a:p>
        </p:txBody>
      </p:sp>
      <p:sp>
        <p:nvSpPr>
          <p:cNvPr id="61" name="Rectangle: Rounded Corners 60">
            <a:extLst>
              <a:ext uri="{FF2B5EF4-FFF2-40B4-BE49-F238E27FC236}">
                <a16:creationId xmlns:a16="http://schemas.microsoft.com/office/drawing/2014/main" id="{A90056B6-217C-457E-9EB2-55BF951B14C4}"/>
              </a:ext>
            </a:extLst>
          </p:cNvPr>
          <p:cNvSpPr/>
          <p:nvPr/>
        </p:nvSpPr>
        <p:spPr>
          <a:xfrm>
            <a:off x="10392211" y="1774351"/>
            <a:ext cx="1482355" cy="560966"/>
          </a:xfrm>
          <a:prstGeom prst="roundRect">
            <a:avLst/>
          </a:prstGeom>
          <a:solidFill>
            <a:schemeClr val="accent5">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67" name="Rectangle: Rounded Corners 66">
            <a:extLst>
              <a:ext uri="{FF2B5EF4-FFF2-40B4-BE49-F238E27FC236}">
                <a16:creationId xmlns:a16="http://schemas.microsoft.com/office/drawing/2014/main" id="{CBCF98C5-DF03-4E8B-A7E9-85BAA96A79C4}"/>
              </a:ext>
            </a:extLst>
          </p:cNvPr>
          <p:cNvSpPr/>
          <p:nvPr/>
        </p:nvSpPr>
        <p:spPr>
          <a:xfrm>
            <a:off x="5278481" y="4419361"/>
            <a:ext cx="1274116" cy="560966"/>
          </a:xfrm>
          <a:prstGeom prst="roundRect">
            <a:avLst/>
          </a:prstGeom>
          <a:solidFill>
            <a:schemeClr val="accent4">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pic>
        <p:nvPicPr>
          <p:cNvPr id="70" name="Picture 69">
            <a:extLst>
              <a:ext uri="{FF2B5EF4-FFF2-40B4-BE49-F238E27FC236}">
                <a16:creationId xmlns:a16="http://schemas.microsoft.com/office/drawing/2014/main" id="{00885FDB-05DA-431C-B3B0-3E2E81915FE4}"/>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5449599" y="1326231"/>
            <a:ext cx="1688855" cy="1688855"/>
          </a:xfrm>
          <a:prstGeom prst="rect">
            <a:avLst/>
          </a:prstGeom>
        </p:spPr>
      </p:pic>
      <p:pic>
        <p:nvPicPr>
          <p:cNvPr id="28" name="Picture 4" descr="Cartoon Game Resources Set Coin Stone 库存矢量图（免版税）352653956">
            <a:extLst>
              <a:ext uri="{FF2B5EF4-FFF2-40B4-BE49-F238E27FC236}">
                <a16:creationId xmlns:a16="http://schemas.microsoft.com/office/drawing/2014/main" id="{4FE09B0F-9592-49D2-A9C3-CECCF6A7C63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5800" r="90000">
                        <a14:foregroundMark x1="17267" y1="64400" x2="17267" y2="64400"/>
                        <a14:foregroundMark x1="15467" y1="59900" x2="14267" y2="60500"/>
                        <a14:foregroundMark x1="15933" y1="68100" x2="21067" y2="67000"/>
                        <a14:foregroundMark x1="21067" y1="67000" x2="17667" y2="61300"/>
                        <a14:foregroundMark x1="17667" y1="61300" x2="11000" y2="63000"/>
                        <a14:foregroundMark x1="23667" y1="62600" x2="17200" y2="57000"/>
                        <a14:foregroundMark x1="17200" y1="57000" x2="10867" y2="62100"/>
                        <a14:foregroundMark x1="10867" y1="62100" x2="11533" y2="65600"/>
                        <a14:foregroundMark x1="17933" y1="26100" x2="13200" y2="27800"/>
                        <a14:foregroundMark x1="13200" y1="27800" x2="19533" y2="30600"/>
                        <a14:foregroundMark x1="19533" y1="30600" x2="26000" y2="24200"/>
                        <a14:foregroundMark x1="26000" y1="24200" x2="16800" y2="22700"/>
                        <a14:foregroundMark x1="16800" y1="22700" x2="14667" y2="25000"/>
                        <a14:foregroundMark x1="5800" y1="32400" x2="5800" y2="32400"/>
                      </a14:backgroundRemoval>
                    </a14:imgEffect>
                  </a14:imgLayer>
                </a14:imgProps>
              </a:ext>
              <a:ext uri="{28A0092B-C50C-407E-A947-70E740481C1C}">
                <a14:useLocalDpi xmlns:a14="http://schemas.microsoft.com/office/drawing/2010/main" val="0"/>
              </a:ext>
            </a:extLst>
          </a:blip>
          <a:srcRect t="15008" r="69024" b="16725"/>
          <a:stretch/>
        </p:blipFill>
        <p:spPr bwMode="auto">
          <a:xfrm>
            <a:off x="10344672" y="3103786"/>
            <a:ext cx="1672374" cy="2457120"/>
          </a:xfrm>
          <a:prstGeom prst="rect">
            <a:avLst/>
          </a:prstGeom>
          <a:noFill/>
          <a:extLst>
            <a:ext uri="{909E8E84-426E-40DD-AFC4-6F175D3DCCD1}">
              <a14:hiddenFill xmlns:a14="http://schemas.microsoft.com/office/drawing/2010/main">
                <a:solidFill>
                  <a:srgbClr val="FFFFFF"/>
                </a:solidFill>
              </a14:hiddenFill>
            </a:ext>
          </a:extLst>
        </p:spPr>
      </p:pic>
      <p:pic>
        <p:nvPicPr>
          <p:cNvPr id="72" name="Đồng hồ đếm ngược 5 phút - 5 Minutes">
            <a:hlinkClick r:id="" action="ppaction://media"/>
            <a:extLst>
              <a:ext uri="{FF2B5EF4-FFF2-40B4-BE49-F238E27FC236}">
                <a16:creationId xmlns:a16="http://schemas.microsoft.com/office/drawing/2014/main" id="{1757759A-779A-4889-A232-6D47B012802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940780" y="3976041"/>
            <a:ext cx="3212218" cy="2176634"/>
          </a:xfrm>
          <a:prstGeom prst="rect">
            <a:avLst/>
          </a:prstGeom>
        </p:spPr>
      </p:pic>
      <p:sp>
        <p:nvSpPr>
          <p:cNvPr id="74" name="Rectangle: Rounded Corners 7">
            <a:extLst>
              <a:ext uri="{FF2B5EF4-FFF2-40B4-BE49-F238E27FC236}">
                <a16:creationId xmlns:a16="http://schemas.microsoft.com/office/drawing/2014/main" id="{9AF27439-FE6E-4453-AB7E-1E4A5E30FAAC}"/>
              </a:ext>
            </a:extLst>
          </p:cNvPr>
          <p:cNvSpPr/>
          <p:nvPr/>
        </p:nvSpPr>
        <p:spPr>
          <a:xfrm>
            <a:off x="5385909" y="62974"/>
            <a:ext cx="6488657" cy="898238"/>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9Slide05 SVNKitten" pitchFamily="2" charset="0"/>
                <a:cs typeface="Arial" panose="020B0604020202020204" pitchFamily="34" charset="0"/>
              </a:rPr>
              <a:t>Vẽ</a:t>
            </a:r>
            <a:r>
              <a:rPr lang="en-US" sz="6000" dirty="0">
                <a:solidFill>
                  <a:srgbClr val="FF0000"/>
                </a:solidFill>
                <a:latin typeface="#9Slide05 SVNKitten" pitchFamily="2" charset="0"/>
                <a:cs typeface="Arial" panose="020B0604020202020204" pitchFamily="34" charset="0"/>
              </a:rPr>
              <a:t> </a:t>
            </a:r>
            <a:r>
              <a:rPr lang="en-US" sz="6000" dirty="0" err="1">
                <a:solidFill>
                  <a:srgbClr val="FF0000"/>
                </a:solidFill>
                <a:latin typeface="#9Slide05 SVNKitten" pitchFamily="2" charset="0"/>
                <a:cs typeface="Arial" panose="020B0604020202020204" pitchFamily="34" charset="0"/>
              </a:rPr>
              <a:t>midmap</a:t>
            </a:r>
            <a:endParaRPr lang="en-US" sz="6000" dirty="0">
              <a:solidFill>
                <a:srgbClr val="FF0000"/>
              </a:solidFill>
              <a:latin typeface="#9Slide05 SVNKitten" pitchFamily="2" charset="0"/>
              <a:cs typeface="Arial" panose="020B0604020202020204" pitchFamily="34" charset="0"/>
            </a:endParaRPr>
          </a:p>
        </p:txBody>
      </p:sp>
      <p:pic>
        <p:nvPicPr>
          <p:cNvPr id="76" name="Picture 2" descr="Mind Map Line Icon Filled Outline Stock Vector (Royalty Free) 581853028">
            <a:extLst>
              <a:ext uri="{FF2B5EF4-FFF2-40B4-BE49-F238E27FC236}">
                <a16:creationId xmlns:a16="http://schemas.microsoft.com/office/drawing/2014/main" id="{691AB063-846A-4F68-80BE-077EB0BB1E1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32308" y1="32857" x2="32308" y2="32857"/>
                        <a14:foregroundMark x1="30385" y1="29643" x2="30385" y2="29643"/>
                        <a14:foregroundMark x1="30769" y1="28214" x2="30769" y2="28214"/>
                        <a14:foregroundMark x1="36154" y1="34643" x2="36154" y2="34643"/>
                        <a14:foregroundMark x1="66538" y1="31071" x2="66154" y2="27143"/>
                        <a14:foregroundMark x1="66154" y1="25714" x2="66154" y2="25714"/>
                        <a14:foregroundMark x1="63846" y1="69643" x2="59615" y2="64643"/>
                        <a14:foregroundMark x1="59231" y1="63214" x2="59231" y2="63214"/>
                      </a14:backgroundRemoval>
                    </a14:imgEffect>
                  </a14:imgLayer>
                </a14:imgProps>
              </a:ext>
              <a:ext uri="{28A0092B-C50C-407E-A947-70E740481C1C}">
                <a14:useLocalDpi xmlns:a14="http://schemas.microsoft.com/office/drawing/2010/main" val="0"/>
              </a:ext>
            </a:extLst>
          </a:blip>
          <a:srcRect l="22709" t="14344" r="22178" b="28926"/>
          <a:stretch/>
        </p:blipFill>
        <p:spPr bwMode="auto">
          <a:xfrm>
            <a:off x="10480227" y="-174975"/>
            <a:ext cx="1139151" cy="12627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p&#10;&#10;Description automatically generated">
            <a:extLst>
              <a:ext uri="{FF2B5EF4-FFF2-40B4-BE49-F238E27FC236}">
                <a16:creationId xmlns:a16="http://schemas.microsoft.com/office/drawing/2014/main" id="{C0008F84-8D0D-4F9D-B73C-D3602DC4584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981" y="451513"/>
            <a:ext cx="4417460" cy="5039053"/>
          </a:xfrm>
          <a:prstGeom prst="rect">
            <a:avLst/>
          </a:prstGeom>
        </p:spPr>
      </p:pic>
    </p:spTree>
    <p:extLst>
      <p:ext uri="{BB962C8B-B14F-4D97-AF65-F5344CB8AC3E}">
        <p14:creationId xmlns:p14="http://schemas.microsoft.com/office/powerpoint/2010/main" val="2517512018"/>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video>
              <p:cMediaNode vol="80000">
                <p:cTn id="2" fill="hold" display="0">
                  <p:stCondLst>
                    <p:cond delay="indefinite"/>
                  </p:stCondLst>
                </p:cTn>
                <p:tgtEl>
                  <p:spTgt spid="7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Đỉnh Everest nằm trên dãy Himalaya ở biên giới Nepal và Tây Tạng">
            <a:extLst>
              <a:ext uri="{FF2B5EF4-FFF2-40B4-BE49-F238E27FC236}">
                <a16:creationId xmlns:a16="http://schemas.microsoft.com/office/drawing/2014/main" id="{65E2ABF3-6B88-4A51-BE56-E96BA3AE0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746" y="253127"/>
            <a:ext cx="5514658" cy="413599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8BD3C37-3D15-4706-BC07-497358C88BA5}"/>
              </a:ext>
            </a:extLst>
          </p:cNvPr>
          <p:cNvSpPr txBox="1"/>
          <p:nvPr/>
        </p:nvSpPr>
        <p:spPr>
          <a:xfrm>
            <a:off x="6736665" y="4498815"/>
            <a:ext cx="5236820" cy="1200329"/>
          </a:xfrm>
          <a:prstGeom prst="rect">
            <a:avLst/>
          </a:prstGeom>
          <a:solidFill>
            <a:schemeClr val="accent4">
              <a:lumMod val="20000"/>
              <a:lumOff val="80000"/>
            </a:schemeClr>
          </a:solidFill>
        </p:spPr>
        <p:txBody>
          <a:bodyPr wrap="square">
            <a:spAutoFit/>
          </a:bodyPr>
          <a:lstStyle/>
          <a:p>
            <a:pPr algn="ctr"/>
            <a:r>
              <a:rPr lang="en-US" sz="2400" b="0" i="0" dirty="0" err="1">
                <a:solidFill>
                  <a:srgbClr val="0A0000"/>
                </a:solidFill>
                <a:effectLst/>
                <a:latin typeface="#9Slide05 SVNKitten" pitchFamily="2" charset="0"/>
              </a:rPr>
              <a:t>Đỉnh</a:t>
            </a:r>
            <a:r>
              <a:rPr lang="en-US" sz="2400" b="0" i="0" dirty="0">
                <a:solidFill>
                  <a:srgbClr val="0A0000"/>
                </a:solidFill>
                <a:effectLst/>
                <a:latin typeface="#9Slide05 SVNKitten" pitchFamily="2" charset="0"/>
              </a:rPr>
              <a:t> Everest (8,848 m) – </a:t>
            </a:r>
            <a:r>
              <a:rPr lang="en-US" sz="2400" b="0" i="0" dirty="0" err="1">
                <a:solidFill>
                  <a:srgbClr val="0A0000"/>
                </a:solidFill>
                <a:effectLst/>
                <a:latin typeface="#9Slide05 SVNKitten" pitchFamily="2" charset="0"/>
              </a:rPr>
              <a:t>nóc</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nhà</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của</a:t>
            </a:r>
            <a:r>
              <a:rPr lang="en-US" sz="2400" b="0" i="0" dirty="0">
                <a:solidFill>
                  <a:srgbClr val="0A0000"/>
                </a:solidFill>
                <a:effectLst/>
                <a:latin typeface="#9Slide05 SVNKitten" pitchFamily="2" charset="0"/>
              </a:rPr>
              <a:t> TG -  </a:t>
            </a:r>
            <a:r>
              <a:rPr lang="en-US" sz="2400" b="0" i="0" dirty="0" err="1">
                <a:solidFill>
                  <a:srgbClr val="0A0000"/>
                </a:solidFill>
                <a:effectLst/>
                <a:latin typeface="#9Slide05 SVNKitten" pitchFamily="2" charset="0"/>
              </a:rPr>
              <a:t>nằm</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trên</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dãy</a:t>
            </a:r>
            <a:r>
              <a:rPr lang="en-US" sz="2400" b="0" i="0" dirty="0">
                <a:solidFill>
                  <a:srgbClr val="0A0000"/>
                </a:solidFill>
                <a:effectLst/>
                <a:latin typeface="#9Slide05 SVNKitten" pitchFamily="2" charset="0"/>
              </a:rPr>
              <a:t> Himalaya ở </a:t>
            </a:r>
            <a:r>
              <a:rPr lang="en-US" sz="2400" b="0" i="0" dirty="0" err="1">
                <a:solidFill>
                  <a:srgbClr val="0A0000"/>
                </a:solidFill>
                <a:effectLst/>
                <a:latin typeface="#9Slide05 SVNKitten" pitchFamily="2" charset="0"/>
              </a:rPr>
              <a:t>biên</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giới</a:t>
            </a:r>
            <a:r>
              <a:rPr lang="en-US" sz="2400" b="0" i="0" dirty="0">
                <a:solidFill>
                  <a:srgbClr val="0A0000"/>
                </a:solidFill>
                <a:effectLst/>
                <a:latin typeface="#9Slide05 SVNKitten" pitchFamily="2" charset="0"/>
              </a:rPr>
              <a:t> Nepal </a:t>
            </a:r>
            <a:r>
              <a:rPr lang="en-US" sz="2400" b="0" i="0" dirty="0" err="1">
                <a:solidFill>
                  <a:srgbClr val="0A0000"/>
                </a:solidFill>
                <a:effectLst/>
                <a:latin typeface="#9Slide05 SVNKitten" pitchFamily="2" charset="0"/>
              </a:rPr>
              <a:t>và</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Tây</a:t>
            </a:r>
            <a:r>
              <a:rPr lang="en-US" sz="2400" b="0" i="0" dirty="0">
                <a:solidFill>
                  <a:srgbClr val="0A0000"/>
                </a:solidFill>
                <a:effectLst/>
                <a:latin typeface="#9Slide05 SVNKitten" pitchFamily="2" charset="0"/>
              </a:rPr>
              <a:t> </a:t>
            </a:r>
            <a:r>
              <a:rPr lang="en-US" sz="2400" b="0" i="0" dirty="0" err="1">
                <a:solidFill>
                  <a:srgbClr val="0A0000"/>
                </a:solidFill>
                <a:effectLst/>
                <a:latin typeface="#9Slide05 SVNKitten" pitchFamily="2" charset="0"/>
              </a:rPr>
              <a:t>Tạng</a:t>
            </a:r>
            <a:r>
              <a:rPr lang="en-US" sz="2400" dirty="0">
                <a:solidFill>
                  <a:srgbClr val="0A0000"/>
                </a:solidFill>
                <a:latin typeface="#9Slide05 SVNKitten" pitchFamily="2" charset="0"/>
              </a:rPr>
              <a:t>.</a:t>
            </a:r>
            <a:endParaRPr lang="en-US" sz="2400" dirty="0">
              <a:latin typeface="#9Slide05 SVNKitten" pitchFamily="2" charset="0"/>
            </a:endParaRPr>
          </a:p>
        </p:txBody>
      </p:sp>
      <p:pic>
        <p:nvPicPr>
          <p:cNvPr id="3" name="Picture 2" descr="Map&#10;&#10;Description automatically generated">
            <a:extLst>
              <a:ext uri="{FF2B5EF4-FFF2-40B4-BE49-F238E27FC236}">
                <a16:creationId xmlns:a16="http://schemas.microsoft.com/office/drawing/2014/main" id="{1EAA7B92-3A28-4550-87B5-6FA8E1D99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95" y="0"/>
            <a:ext cx="6016405" cy="6862990"/>
          </a:xfrm>
          <a:prstGeom prst="rect">
            <a:avLst/>
          </a:prstGeom>
        </p:spPr>
      </p:pic>
      <p:sp>
        <p:nvSpPr>
          <p:cNvPr id="11" name="AutoShape 16">
            <a:extLst>
              <a:ext uri="{FF2B5EF4-FFF2-40B4-BE49-F238E27FC236}">
                <a16:creationId xmlns:a16="http://schemas.microsoft.com/office/drawing/2014/main" id="{CF369C7F-6D5B-4003-BB72-DFBDF0A99EA3}"/>
              </a:ext>
            </a:extLst>
          </p:cNvPr>
          <p:cNvSpPr>
            <a:spLocks noChangeArrowheads="1"/>
          </p:cNvSpPr>
          <p:nvPr/>
        </p:nvSpPr>
        <p:spPr bwMode="auto">
          <a:xfrm>
            <a:off x="2922566" y="1759634"/>
            <a:ext cx="1924342" cy="468923"/>
          </a:xfrm>
          <a:prstGeom prst="wedgeEllipseCallout">
            <a:avLst>
              <a:gd name="adj1" fmla="val -44561"/>
              <a:gd name="adj2" fmla="val 145690"/>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b="1" dirty="0" err="1">
                <a:latin typeface="#9Slide05 SVNKitten" pitchFamily="2" charset="0"/>
              </a:rPr>
              <a:t>D.An</a:t>
            </a:r>
            <a:r>
              <a:rPr lang="en-US" altLang="en-US" sz="2200" b="1" dirty="0">
                <a:latin typeface="#9Slide05 SVNKitten" pitchFamily="2" charset="0"/>
              </a:rPr>
              <a:t>-tai</a:t>
            </a:r>
          </a:p>
          <a:p>
            <a:pPr algn="ctr" eaLnBrk="1" hangingPunct="1"/>
            <a:endParaRPr lang="en-US" altLang="en-US" sz="2200" dirty="0">
              <a:latin typeface="#9Slide05 SVNKitten" pitchFamily="2" charset="0"/>
            </a:endParaRPr>
          </a:p>
        </p:txBody>
      </p:sp>
      <p:sp>
        <p:nvSpPr>
          <p:cNvPr id="16" name="AutoShape 18">
            <a:extLst>
              <a:ext uri="{FF2B5EF4-FFF2-40B4-BE49-F238E27FC236}">
                <a16:creationId xmlns:a16="http://schemas.microsoft.com/office/drawing/2014/main" id="{DC31F2F7-820F-4BE9-8B53-310B3443401F}"/>
              </a:ext>
            </a:extLst>
          </p:cNvPr>
          <p:cNvSpPr>
            <a:spLocks noChangeArrowheads="1"/>
          </p:cNvSpPr>
          <p:nvPr/>
        </p:nvSpPr>
        <p:spPr bwMode="auto">
          <a:xfrm>
            <a:off x="562705" y="4332850"/>
            <a:ext cx="2208629" cy="609600"/>
          </a:xfrm>
          <a:prstGeom prst="wedgeEllipseCallout">
            <a:avLst>
              <a:gd name="adj1" fmla="val 43923"/>
              <a:gd name="adj2" fmla="val -140299"/>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b="1" dirty="0" err="1">
                <a:latin typeface="#9Slide05 SVNKitten" pitchFamily="2" charset="0"/>
              </a:rPr>
              <a:t>D.Himalaya</a:t>
            </a:r>
            <a:endParaRPr lang="en-US" altLang="en-US" sz="2200" b="1" dirty="0">
              <a:latin typeface="#9Slide05 SVNKitten" pitchFamily="2" charset="0"/>
            </a:endParaRPr>
          </a:p>
          <a:p>
            <a:pPr eaLnBrk="1" hangingPunct="1">
              <a:spcBef>
                <a:spcPct val="50000"/>
              </a:spcBef>
            </a:pPr>
            <a:endParaRPr lang="en-US" altLang="en-US" sz="2200" b="1" dirty="0">
              <a:latin typeface="#9Slide05 SVNKitten" pitchFamily="2" charset="0"/>
            </a:endParaRPr>
          </a:p>
          <a:p>
            <a:pPr algn="ctr" eaLnBrk="1" hangingPunct="1"/>
            <a:endParaRPr lang="en-US" altLang="en-US" sz="2200" dirty="0">
              <a:latin typeface="#9Slide05 SVNKitten" pitchFamily="2" charset="0"/>
            </a:endParaRPr>
          </a:p>
        </p:txBody>
      </p:sp>
      <p:sp>
        <p:nvSpPr>
          <p:cNvPr id="17" name="AutoShape 19">
            <a:extLst>
              <a:ext uri="{FF2B5EF4-FFF2-40B4-BE49-F238E27FC236}">
                <a16:creationId xmlns:a16="http://schemas.microsoft.com/office/drawing/2014/main" id="{C0F2DC54-40A3-48EF-A7D4-22255999FF18}"/>
              </a:ext>
            </a:extLst>
          </p:cNvPr>
          <p:cNvSpPr>
            <a:spLocks noChangeArrowheads="1"/>
          </p:cNvSpPr>
          <p:nvPr/>
        </p:nvSpPr>
        <p:spPr bwMode="auto">
          <a:xfrm>
            <a:off x="4945966" y="1999957"/>
            <a:ext cx="1295400" cy="1261404"/>
          </a:xfrm>
          <a:prstGeom prst="wedgeEllipseCallout">
            <a:avLst>
              <a:gd name="adj1" fmla="val -94597"/>
              <a:gd name="adj2" fmla="val 358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b="1" dirty="0" err="1">
                <a:latin typeface="#9Slide05 SVNKitten" pitchFamily="2" charset="0"/>
              </a:rPr>
              <a:t>D.Đại</a:t>
            </a:r>
            <a:r>
              <a:rPr lang="en-US" altLang="en-US" sz="2200" b="1" dirty="0">
                <a:latin typeface="#9Slide05 SVNKitten" pitchFamily="2" charset="0"/>
              </a:rPr>
              <a:t> </a:t>
            </a:r>
            <a:r>
              <a:rPr lang="en-US" altLang="en-US" sz="2200" b="1" dirty="0" err="1">
                <a:latin typeface="#9Slide05 SVNKitten" pitchFamily="2" charset="0"/>
              </a:rPr>
              <a:t>Hưng</a:t>
            </a:r>
            <a:r>
              <a:rPr lang="en-US" altLang="en-US" sz="2200" b="1" dirty="0">
                <a:latin typeface="#9Slide05 SVNKitten" pitchFamily="2" charset="0"/>
              </a:rPr>
              <a:t> An</a:t>
            </a:r>
          </a:p>
        </p:txBody>
      </p:sp>
      <p:sp>
        <p:nvSpPr>
          <p:cNvPr id="19" name="AutoShape 20">
            <a:extLst>
              <a:ext uri="{FF2B5EF4-FFF2-40B4-BE49-F238E27FC236}">
                <a16:creationId xmlns:a16="http://schemas.microsoft.com/office/drawing/2014/main" id="{10401C31-BD82-4524-AE6C-E4717C3AF736}"/>
              </a:ext>
            </a:extLst>
          </p:cNvPr>
          <p:cNvSpPr>
            <a:spLocks noChangeArrowheads="1"/>
          </p:cNvSpPr>
          <p:nvPr/>
        </p:nvSpPr>
        <p:spPr bwMode="auto">
          <a:xfrm>
            <a:off x="375137" y="2228557"/>
            <a:ext cx="2208629" cy="457200"/>
          </a:xfrm>
          <a:prstGeom prst="wedgeEllipseCallout">
            <a:avLst>
              <a:gd name="adj1" fmla="val 55804"/>
              <a:gd name="adj2" fmla="val 124439"/>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err="1">
                <a:latin typeface="#9Slide05 SVNKitten" pitchFamily="2" charset="0"/>
              </a:rPr>
              <a:t>D.Thiên</a:t>
            </a:r>
            <a:r>
              <a:rPr lang="en-US" altLang="en-US" sz="2200" b="1" dirty="0">
                <a:latin typeface="#9Slide05 SVNKitten" pitchFamily="2" charset="0"/>
              </a:rPr>
              <a:t> </a:t>
            </a:r>
            <a:r>
              <a:rPr lang="en-US" altLang="en-US" sz="2200" b="1" dirty="0" err="1">
                <a:latin typeface="#9Slide05 SVNKitten" pitchFamily="2" charset="0"/>
              </a:rPr>
              <a:t>Sơn</a:t>
            </a:r>
            <a:endParaRPr lang="en-US" altLang="en-US" sz="2200" b="1" dirty="0">
              <a:latin typeface="#9Slide05 SVNKitten" pitchFamily="2" charset="0"/>
            </a:endParaRPr>
          </a:p>
        </p:txBody>
      </p:sp>
    </p:spTree>
    <p:extLst>
      <p:ext uri="{BB962C8B-B14F-4D97-AF65-F5344CB8AC3E}">
        <p14:creationId xmlns:p14="http://schemas.microsoft.com/office/powerpoint/2010/main" val="89596405"/>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4. Al-Hasa Oasis, Saudi Arabia">
            <a:extLst>
              <a:ext uri="{FF2B5EF4-FFF2-40B4-BE49-F238E27FC236}">
                <a16:creationId xmlns:a16="http://schemas.microsoft.com/office/drawing/2014/main" id="{890FC550-7165-411A-A693-F147DA5C8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045" y="78845"/>
            <a:ext cx="5025233" cy="33501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65FB9DF-8FA9-4A27-9A58-EFCA4EEC10A5}"/>
              </a:ext>
            </a:extLst>
          </p:cNvPr>
          <p:cNvSpPr txBox="1"/>
          <p:nvPr/>
        </p:nvSpPr>
        <p:spPr>
          <a:xfrm>
            <a:off x="6729046" y="78845"/>
            <a:ext cx="5025232" cy="830997"/>
          </a:xfrm>
          <a:prstGeom prst="rect">
            <a:avLst/>
          </a:prstGeom>
          <a:solidFill>
            <a:schemeClr val="accent4">
              <a:lumMod val="20000"/>
              <a:lumOff val="80000"/>
            </a:schemeClr>
          </a:solidFill>
        </p:spPr>
        <p:txBody>
          <a:bodyPr wrap="square">
            <a:spAutoFit/>
          </a:bodyPr>
          <a:lstStyle/>
          <a:p>
            <a:pPr algn="ctr"/>
            <a:r>
              <a:rPr lang="en-US" sz="2400" b="0" i="0" dirty="0">
                <a:solidFill>
                  <a:srgbClr val="212121"/>
                </a:solidFill>
                <a:effectLst/>
                <a:latin typeface="#9Slide05 SVNKitten" pitchFamily="2" charset="0"/>
              </a:rPr>
              <a:t>Al-</a:t>
            </a:r>
            <a:r>
              <a:rPr lang="en-US" sz="2400" b="0" i="0" dirty="0" err="1">
                <a:solidFill>
                  <a:srgbClr val="212121"/>
                </a:solidFill>
                <a:effectLst/>
                <a:latin typeface="#9Slide05 SVNKitten" pitchFamily="2" charset="0"/>
              </a:rPr>
              <a:t>Hasa</a:t>
            </a:r>
            <a:r>
              <a:rPr lang="en-US" sz="2400" b="0" i="0" dirty="0">
                <a:solidFill>
                  <a:srgbClr val="212121"/>
                </a:solidFill>
                <a:effectLst/>
                <a:latin typeface="#9Slide05 SVNKitten" pitchFamily="2" charset="0"/>
              </a:rPr>
              <a:t> Oasis </a:t>
            </a:r>
            <a:r>
              <a:rPr lang="en-US" sz="2400" dirty="0">
                <a:solidFill>
                  <a:srgbClr val="212121"/>
                </a:solidFill>
                <a:latin typeface="#9Slide05 SVNKitten" pitchFamily="2" charset="0"/>
              </a:rPr>
              <a:t>- </a:t>
            </a:r>
            <a:r>
              <a:rPr lang="en-US" sz="2400" b="0" i="0" dirty="0" err="1">
                <a:solidFill>
                  <a:srgbClr val="212121"/>
                </a:solidFill>
                <a:effectLst/>
                <a:latin typeface="#9Slide05 SVNKitten" pitchFamily="2" charset="0"/>
              </a:rPr>
              <a:t>ốc</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đảo</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tự</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nhiên</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lớn</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nhất</a:t>
            </a:r>
            <a:r>
              <a:rPr lang="en-US" sz="2400" b="0" i="0" dirty="0">
                <a:solidFill>
                  <a:srgbClr val="212121"/>
                </a:solidFill>
                <a:effectLst/>
                <a:latin typeface="#9Slide05 SVNKitten" pitchFamily="2" charset="0"/>
              </a:rPr>
              <a:t> Saudi Arabia </a:t>
            </a:r>
            <a:r>
              <a:rPr lang="en-US" sz="2400" b="0" i="0" dirty="0" err="1">
                <a:solidFill>
                  <a:srgbClr val="212121"/>
                </a:solidFill>
                <a:effectLst/>
                <a:latin typeface="#9Slide05 SVNKitten" pitchFamily="2" charset="0"/>
              </a:rPr>
              <a:t>và</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cả</a:t>
            </a:r>
            <a:r>
              <a:rPr lang="en-US" sz="2400" b="0" i="0" dirty="0">
                <a:solidFill>
                  <a:srgbClr val="212121"/>
                </a:solidFill>
                <a:effectLst/>
                <a:latin typeface="#9Slide05 SVNKitten" pitchFamily="2" charset="0"/>
              </a:rPr>
              <a:t> </a:t>
            </a:r>
            <a:r>
              <a:rPr lang="en-US" sz="2400" b="0" i="0" dirty="0" err="1">
                <a:solidFill>
                  <a:srgbClr val="212121"/>
                </a:solidFill>
                <a:effectLst/>
                <a:latin typeface="#9Slide05 SVNKitten" pitchFamily="2" charset="0"/>
              </a:rPr>
              <a:t>châu</a:t>
            </a:r>
            <a:r>
              <a:rPr lang="en-US" sz="2400" b="0" i="0" dirty="0">
                <a:solidFill>
                  <a:srgbClr val="212121"/>
                </a:solidFill>
                <a:effectLst/>
                <a:latin typeface="#9Slide05 SVNKitten" pitchFamily="2" charset="0"/>
              </a:rPr>
              <a:t> Á.</a:t>
            </a:r>
            <a:endParaRPr lang="en-US" sz="2400" dirty="0">
              <a:latin typeface="#9Slide05 SVNKitten" pitchFamily="2" charset="0"/>
            </a:endParaRPr>
          </a:p>
        </p:txBody>
      </p:sp>
      <p:pic>
        <p:nvPicPr>
          <p:cNvPr id="9220" name="Picture 4" descr="5. Kaluts, Iran">
            <a:extLst>
              <a:ext uri="{FF2B5EF4-FFF2-40B4-BE49-F238E27FC236}">
                <a16:creationId xmlns:a16="http://schemas.microsoft.com/office/drawing/2014/main" id="{F8A5DE96-6E7B-43FE-BE27-E667AF572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045" y="3495280"/>
            <a:ext cx="5029110" cy="33501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FDF3650-BF5F-4547-A4AB-1C596767E388}"/>
              </a:ext>
            </a:extLst>
          </p:cNvPr>
          <p:cNvSpPr txBox="1"/>
          <p:nvPr/>
        </p:nvSpPr>
        <p:spPr>
          <a:xfrm>
            <a:off x="6729045" y="3519491"/>
            <a:ext cx="5025233" cy="830997"/>
          </a:xfrm>
          <a:prstGeom prst="rect">
            <a:avLst/>
          </a:prstGeom>
          <a:solidFill>
            <a:schemeClr val="accent4">
              <a:lumMod val="20000"/>
              <a:lumOff val="80000"/>
            </a:schemeClr>
          </a:solidFill>
        </p:spPr>
        <p:txBody>
          <a:bodyPr wrap="square">
            <a:spAutoFit/>
          </a:bodyPr>
          <a:lstStyle/>
          <a:p>
            <a:pPr algn="ctr"/>
            <a:r>
              <a:rPr lang="en-US" sz="2400" dirty="0">
                <a:solidFill>
                  <a:srgbClr val="212121"/>
                </a:solidFill>
                <a:latin typeface="#9Slide05 SVNKitten" pitchFamily="2" charset="0"/>
              </a:rPr>
              <a:t>K</a:t>
            </a:r>
            <a:r>
              <a:rPr lang="vi-VN" sz="2400" b="0" i="0" dirty="0">
                <a:solidFill>
                  <a:srgbClr val="212121"/>
                </a:solidFill>
                <a:effectLst/>
                <a:latin typeface="#9Slide05 SVNKitten" pitchFamily="2" charset="0"/>
              </a:rPr>
              <a:t>ỳ quan Kaluts </a:t>
            </a:r>
            <a:r>
              <a:rPr lang="en-US" sz="2400" b="0" i="0" dirty="0">
                <a:solidFill>
                  <a:srgbClr val="212121"/>
                </a:solidFill>
                <a:effectLst/>
                <a:latin typeface="#9Slide05 SVNKitten" pitchFamily="2" charset="0"/>
              </a:rPr>
              <a:t>(Iran): </a:t>
            </a:r>
            <a:r>
              <a:rPr lang="en-US" sz="2400" b="0" i="0" dirty="0" err="1">
                <a:solidFill>
                  <a:srgbClr val="212121"/>
                </a:solidFill>
                <a:effectLst/>
                <a:latin typeface="#9Slide05 SVNKitten" pitchFamily="2" charset="0"/>
              </a:rPr>
              <a:t>gồm</a:t>
            </a:r>
            <a:r>
              <a:rPr lang="en-US" sz="2400" b="0" i="0" dirty="0">
                <a:solidFill>
                  <a:srgbClr val="212121"/>
                </a:solidFill>
                <a:effectLst/>
                <a:latin typeface="#9Slide05 SVNKitten" pitchFamily="2" charset="0"/>
              </a:rPr>
              <a:t> </a:t>
            </a:r>
            <a:r>
              <a:rPr lang="vi-VN" sz="2400" b="0" i="0" dirty="0">
                <a:solidFill>
                  <a:srgbClr val="212121"/>
                </a:solidFill>
                <a:effectLst/>
                <a:latin typeface="#9Slide05 SVNKitten" pitchFamily="2" charset="0"/>
              </a:rPr>
              <a:t>những bức tường đã bị sa mạc bào mòn. </a:t>
            </a:r>
            <a:endParaRPr lang="en-US" sz="2400" dirty="0">
              <a:latin typeface="#9Slide05 SVNKitten" pitchFamily="2" charset="0"/>
            </a:endParaRPr>
          </a:p>
        </p:txBody>
      </p:sp>
      <p:pic>
        <p:nvPicPr>
          <p:cNvPr id="3" name="Picture 2" descr="Map&#10;&#10;Description automatically generated">
            <a:extLst>
              <a:ext uri="{FF2B5EF4-FFF2-40B4-BE49-F238E27FC236}">
                <a16:creationId xmlns:a16="http://schemas.microsoft.com/office/drawing/2014/main" id="{8F7BC0AC-ED26-43C8-A7CA-6F01C7C76C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096000" cy="6804012"/>
          </a:xfrm>
          <a:prstGeom prst="rect">
            <a:avLst/>
          </a:prstGeom>
        </p:spPr>
      </p:pic>
      <p:sp>
        <p:nvSpPr>
          <p:cNvPr id="14" name="AutoShape 7">
            <a:extLst>
              <a:ext uri="{FF2B5EF4-FFF2-40B4-BE49-F238E27FC236}">
                <a16:creationId xmlns:a16="http://schemas.microsoft.com/office/drawing/2014/main" id="{4ABB36EC-BEE5-48AA-BB37-4304A433CB71}"/>
              </a:ext>
            </a:extLst>
          </p:cNvPr>
          <p:cNvSpPr>
            <a:spLocks noChangeArrowheads="1"/>
          </p:cNvSpPr>
          <p:nvPr/>
        </p:nvSpPr>
        <p:spPr bwMode="auto">
          <a:xfrm>
            <a:off x="4689819" y="978877"/>
            <a:ext cx="1859279" cy="838200"/>
          </a:xfrm>
          <a:prstGeom prst="wedgeEllipseCallout">
            <a:avLst>
              <a:gd name="adj1" fmla="val -115065"/>
              <a:gd name="adj2" fmla="val 42046"/>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a:latin typeface="#9Slide05 SVNKitten" pitchFamily="2" charset="0"/>
              </a:rPr>
              <a:t>SN </a:t>
            </a:r>
            <a:r>
              <a:rPr lang="en-US" altLang="en-US" sz="2200" b="1" dirty="0" err="1">
                <a:latin typeface="#9Slide05 SVNKitten" pitchFamily="2" charset="0"/>
              </a:rPr>
              <a:t>Trung</a:t>
            </a:r>
            <a:r>
              <a:rPr lang="en-US" altLang="en-US" sz="2200" b="1" dirty="0">
                <a:latin typeface="#9Slide05 SVNKitten" pitchFamily="2" charset="0"/>
              </a:rPr>
              <a:t> Xi-</a:t>
            </a:r>
            <a:r>
              <a:rPr lang="en-US" altLang="en-US" sz="2200" b="1" dirty="0" err="1">
                <a:latin typeface="#9Slide05 SVNKitten" pitchFamily="2" charset="0"/>
              </a:rPr>
              <a:t>bia</a:t>
            </a:r>
            <a:endParaRPr lang="en-US" altLang="en-US" sz="2200" b="1" dirty="0">
              <a:latin typeface="#9Slide05 SVNKitten" pitchFamily="2" charset="0"/>
            </a:endParaRPr>
          </a:p>
        </p:txBody>
      </p:sp>
      <p:sp>
        <p:nvSpPr>
          <p:cNvPr id="15" name="AutoShape 8">
            <a:extLst>
              <a:ext uri="{FF2B5EF4-FFF2-40B4-BE49-F238E27FC236}">
                <a16:creationId xmlns:a16="http://schemas.microsoft.com/office/drawing/2014/main" id="{0D8D5D6C-8243-4317-82B2-1B0C84354A4F}"/>
              </a:ext>
            </a:extLst>
          </p:cNvPr>
          <p:cNvSpPr>
            <a:spLocks noChangeArrowheads="1"/>
          </p:cNvSpPr>
          <p:nvPr/>
        </p:nvSpPr>
        <p:spPr bwMode="auto">
          <a:xfrm>
            <a:off x="4238479" y="2861163"/>
            <a:ext cx="1669952" cy="838199"/>
          </a:xfrm>
          <a:prstGeom prst="wedgeEllipseCallout">
            <a:avLst>
              <a:gd name="adj1" fmla="val -129241"/>
              <a:gd name="adj2" fmla="val 42708"/>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a:latin typeface="#9Slide05 SVNKitten" pitchFamily="2" charset="0"/>
              </a:rPr>
              <a:t>SN </a:t>
            </a:r>
            <a:r>
              <a:rPr lang="en-US" altLang="en-US" sz="2200" b="1" dirty="0" err="1">
                <a:latin typeface="#9Slide05 SVNKitten" pitchFamily="2" charset="0"/>
              </a:rPr>
              <a:t>Tây</a:t>
            </a:r>
            <a:r>
              <a:rPr lang="en-US" altLang="en-US" sz="2200" b="1" dirty="0">
                <a:latin typeface="#9Slide05 SVNKitten" pitchFamily="2" charset="0"/>
              </a:rPr>
              <a:t> </a:t>
            </a:r>
            <a:r>
              <a:rPr lang="en-US" altLang="en-US" sz="2200" b="1" dirty="0" err="1">
                <a:latin typeface="#9Slide05 SVNKitten" pitchFamily="2" charset="0"/>
              </a:rPr>
              <a:t>Tạng</a:t>
            </a:r>
            <a:endParaRPr lang="en-US" altLang="en-US" sz="2200" b="1" dirty="0">
              <a:latin typeface="#9Slide05 SVNKitten" pitchFamily="2" charset="0"/>
            </a:endParaRPr>
          </a:p>
        </p:txBody>
      </p:sp>
      <p:sp>
        <p:nvSpPr>
          <p:cNvPr id="16" name="AutoShape 9">
            <a:extLst>
              <a:ext uri="{FF2B5EF4-FFF2-40B4-BE49-F238E27FC236}">
                <a16:creationId xmlns:a16="http://schemas.microsoft.com/office/drawing/2014/main" id="{08F8DCA8-C1D3-4E35-99E4-B84E809E6777}"/>
              </a:ext>
            </a:extLst>
          </p:cNvPr>
          <p:cNvSpPr>
            <a:spLocks noChangeArrowheads="1"/>
          </p:cNvSpPr>
          <p:nvPr/>
        </p:nvSpPr>
        <p:spPr bwMode="auto">
          <a:xfrm>
            <a:off x="-1" y="4572001"/>
            <a:ext cx="1981200" cy="457200"/>
          </a:xfrm>
          <a:prstGeom prst="wedgeEllipseCallout">
            <a:avLst>
              <a:gd name="adj1" fmla="val -26300"/>
              <a:gd name="adj2" fmla="val -286303"/>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a:latin typeface="#9Slide05 SVNKitten" pitchFamily="2" charset="0"/>
              </a:rPr>
              <a:t>SN A-ra</a:t>
            </a:r>
            <a:r>
              <a:rPr lang="en-US" altLang="en-US" sz="2200" b="1" dirty="0">
                <a:solidFill>
                  <a:srgbClr val="000066"/>
                </a:solidFill>
                <a:latin typeface="#9Slide05 SVNKitten" pitchFamily="2" charset="0"/>
              </a:rPr>
              <a:t>p</a:t>
            </a:r>
          </a:p>
        </p:txBody>
      </p:sp>
      <p:sp>
        <p:nvSpPr>
          <p:cNvPr id="17" name="AutoShape 10">
            <a:extLst>
              <a:ext uri="{FF2B5EF4-FFF2-40B4-BE49-F238E27FC236}">
                <a16:creationId xmlns:a16="http://schemas.microsoft.com/office/drawing/2014/main" id="{001559A1-B73E-45C5-A232-48D787F1D3A9}"/>
              </a:ext>
            </a:extLst>
          </p:cNvPr>
          <p:cNvSpPr>
            <a:spLocks noChangeArrowheads="1"/>
          </p:cNvSpPr>
          <p:nvPr/>
        </p:nvSpPr>
        <p:spPr bwMode="auto">
          <a:xfrm>
            <a:off x="1354310" y="1753922"/>
            <a:ext cx="1981200" cy="457200"/>
          </a:xfrm>
          <a:prstGeom prst="wedgeEllipseCallout">
            <a:avLst>
              <a:gd name="adj1" fmla="val -46074"/>
              <a:gd name="adj2" fmla="val 277431"/>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a:latin typeface="#9Slide05 SVNKitten" pitchFamily="2" charset="0"/>
              </a:rPr>
              <a:t>SN I-ran</a:t>
            </a:r>
          </a:p>
        </p:txBody>
      </p:sp>
      <p:sp>
        <p:nvSpPr>
          <p:cNvPr id="18" name="AutoShape 11">
            <a:extLst>
              <a:ext uri="{FF2B5EF4-FFF2-40B4-BE49-F238E27FC236}">
                <a16:creationId xmlns:a16="http://schemas.microsoft.com/office/drawing/2014/main" id="{5EF51061-B1DE-40A8-8588-6DFA64EFF11A}"/>
              </a:ext>
            </a:extLst>
          </p:cNvPr>
          <p:cNvSpPr>
            <a:spLocks noChangeArrowheads="1"/>
          </p:cNvSpPr>
          <p:nvPr/>
        </p:nvSpPr>
        <p:spPr bwMode="auto">
          <a:xfrm>
            <a:off x="3048000" y="4572001"/>
            <a:ext cx="2146496" cy="533400"/>
          </a:xfrm>
          <a:prstGeom prst="wedgeEllipseCallout">
            <a:avLst>
              <a:gd name="adj1" fmla="val -81435"/>
              <a:gd name="adj2" fmla="val -77875"/>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200" b="1" dirty="0">
                <a:latin typeface="#9Slide05 SVNKitten" pitchFamily="2" charset="0"/>
              </a:rPr>
              <a:t>SN </a:t>
            </a:r>
            <a:r>
              <a:rPr lang="en-US" altLang="en-US" sz="2200" b="1" dirty="0" err="1">
                <a:latin typeface="#9Slide05 SVNKitten" pitchFamily="2" charset="0"/>
              </a:rPr>
              <a:t>Đê</a:t>
            </a:r>
            <a:r>
              <a:rPr lang="en-US" altLang="en-US" sz="2200" b="1" dirty="0">
                <a:latin typeface="#9Slide05 SVNKitten" pitchFamily="2" charset="0"/>
              </a:rPr>
              <a:t>-can</a:t>
            </a:r>
          </a:p>
        </p:txBody>
      </p:sp>
    </p:spTree>
    <p:extLst>
      <p:ext uri="{BB962C8B-B14F-4D97-AF65-F5344CB8AC3E}">
        <p14:creationId xmlns:p14="http://schemas.microsoft.com/office/powerpoint/2010/main" val="25372988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Mê Kông nhìn từ trên cao">
            <a:extLst>
              <a:ext uri="{FF2B5EF4-FFF2-40B4-BE49-F238E27FC236}">
                <a16:creationId xmlns:a16="http://schemas.microsoft.com/office/drawing/2014/main" id="{55530040-0D14-402E-A7B0-6F0EA8EAA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9" y="72455"/>
            <a:ext cx="5236820" cy="3165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BE1E38A-8AD0-474F-9645-2C818E2F32E2}"/>
              </a:ext>
            </a:extLst>
          </p:cNvPr>
          <p:cNvSpPr txBox="1"/>
          <p:nvPr/>
        </p:nvSpPr>
        <p:spPr>
          <a:xfrm>
            <a:off x="7019463" y="3237466"/>
            <a:ext cx="4790711" cy="461665"/>
          </a:xfrm>
          <a:prstGeom prst="rect">
            <a:avLst/>
          </a:prstGeom>
          <a:solidFill>
            <a:schemeClr val="accent4">
              <a:lumMod val="20000"/>
              <a:lumOff val="80000"/>
            </a:schemeClr>
          </a:solidFill>
        </p:spPr>
        <p:txBody>
          <a:bodyPr wrap="square">
            <a:spAutoFit/>
          </a:bodyPr>
          <a:lstStyle/>
          <a:p>
            <a:pPr algn="ctr"/>
            <a:r>
              <a:rPr lang="en-US" sz="2400" dirty="0" err="1">
                <a:solidFill>
                  <a:srgbClr val="0A0000"/>
                </a:solidFill>
                <a:latin typeface="#9Slide05 SVNKitten" pitchFamily="2" charset="0"/>
              </a:rPr>
              <a:t>Đồng</a:t>
            </a:r>
            <a:r>
              <a:rPr lang="en-US" sz="2400" dirty="0">
                <a:solidFill>
                  <a:srgbClr val="0A0000"/>
                </a:solidFill>
                <a:latin typeface="#9Slide05 SVNKitten" pitchFamily="2" charset="0"/>
              </a:rPr>
              <a:t> </a:t>
            </a:r>
            <a:r>
              <a:rPr lang="en-US" sz="2400" dirty="0" err="1">
                <a:solidFill>
                  <a:srgbClr val="0A0000"/>
                </a:solidFill>
                <a:latin typeface="#9Slide05 SVNKitten" pitchFamily="2" charset="0"/>
              </a:rPr>
              <a:t>bằng</a:t>
            </a:r>
            <a:r>
              <a:rPr lang="en-US" sz="2400" dirty="0">
                <a:solidFill>
                  <a:srgbClr val="0A0000"/>
                </a:solidFill>
                <a:latin typeface="#9Slide05 SVNKitten" pitchFamily="2" charset="0"/>
              </a:rPr>
              <a:t> </a:t>
            </a:r>
            <a:r>
              <a:rPr lang="en-US" sz="2400" dirty="0" err="1">
                <a:solidFill>
                  <a:srgbClr val="0A0000"/>
                </a:solidFill>
                <a:latin typeface="#9Slide05 SVNKitten" pitchFamily="2" charset="0"/>
              </a:rPr>
              <a:t>sông</a:t>
            </a:r>
            <a:r>
              <a:rPr lang="en-US" sz="2400" dirty="0">
                <a:solidFill>
                  <a:srgbClr val="0A0000"/>
                </a:solidFill>
                <a:latin typeface="#9Slide05 SVNKitten" pitchFamily="2" charset="0"/>
              </a:rPr>
              <a:t> </a:t>
            </a:r>
            <a:r>
              <a:rPr lang="en-US" sz="2400" dirty="0" err="1">
                <a:solidFill>
                  <a:srgbClr val="0A0000"/>
                </a:solidFill>
                <a:latin typeface="#9Slide05 SVNKitten" pitchFamily="2" charset="0"/>
              </a:rPr>
              <a:t>Mê</a:t>
            </a:r>
            <a:r>
              <a:rPr lang="en-US" sz="2400" dirty="0">
                <a:solidFill>
                  <a:srgbClr val="0A0000"/>
                </a:solidFill>
                <a:latin typeface="#9Slide05 SVNKitten" pitchFamily="2" charset="0"/>
              </a:rPr>
              <a:t> </a:t>
            </a:r>
            <a:r>
              <a:rPr lang="en-US" sz="2400" dirty="0" err="1">
                <a:solidFill>
                  <a:srgbClr val="0A0000"/>
                </a:solidFill>
                <a:latin typeface="#9Slide05 SVNKitten" pitchFamily="2" charset="0"/>
              </a:rPr>
              <a:t>Kông</a:t>
            </a:r>
            <a:r>
              <a:rPr lang="en-US" sz="2400" dirty="0">
                <a:solidFill>
                  <a:srgbClr val="0A0000"/>
                </a:solidFill>
                <a:latin typeface="#9Slide05 SVNKitten" pitchFamily="2" charset="0"/>
              </a:rPr>
              <a:t> – </a:t>
            </a:r>
            <a:r>
              <a:rPr lang="en-US" sz="2400" dirty="0" err="1">
                <a:solidFill>
                  <a:srgbClr val="0A0000"/>
                </a:solidFill>
                <a:latin typeface="#9Slide05 SVNKitten" pitchFamily="2" charset="0"/>
              </a:rPr>
              <a:t>Việt</a:t>
            </a:r>
            <a:r>
              <a:rPr lang="en-US" sz="2400" dirty="0">
                <a:solidFill>
                  <a:srgbClr val="0A0000"/>
                </a:solidFill>
                <a:latin typeface="#9Slide05 SVNKitten" pitchFamily="2" charset="0"/>
              </a:rPr>
              <a:t> Nam</a:t>
            </a:r>
            <a:endParaRPr lang="en-US" sz="2400" dirty="0">
              <a:latin typeface="#9Slide05 SVNKitten" pitchFamily="2" charset="0"/>
            </a:endParaRPr>
          </a:p>
        </p:txBody>
      </p:sp>
      <p:pic>
        <p:nvPicPr>
          <p:cNvPr id="11270" name="Picture 6" descr="Phát triển bền vững ĐBSCL: Nhiều áp lực về nước và BĐKH">
            <a:extLst>
              <a:ext uri="{FF2B5EF4-FFF2-40B4-BE49-F238E27FC236}">
                <a16:creationId xmlns:a16="http://schemas.microsoft.com/office/drawing/2014/main" id="{1190B75C-05C7-493A-BCFA-715847416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008" y="3733872"/>
            <a:ext cx="5371622" cy="3024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Map&#10;&#10;Description automatically generated">
            <a:extLst>
              <a:ext uri="{FF2B5EF4-FFF2-40B4-BE49-F238E27FC236}">
                <a16:creationId xmlns:a16="http://schemas.microsoft.com/office/drawing/2014/main" id="{17C12BBD-7048-4A6C-AF96-79E192C4E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4" y="-1"/>
            <a:ext cx="6258416" cy="6892307"/>
          </a:xfrm>
          <a:prstGeom prst="rect">
            <a:avLst/>
          </a:prstGeom>
        </p:spPr>
      </p:pic>
      <p:sp>
        <p:nvSpPr>
          <p:cNvPr id="18" name="AutoShape 7">
            <a:extLst>
              <a:ext uri="{FF2B5EF4-FFF2-40B4-BE49-F238E27FC236}">
                <a16:creationId xmlns:a16="http://schemas.microsoft.com/office/drawing/2014/main" id="{180564D6-7652-4763-92F7-259B41A11D19}"/>
              </a:ext>
            </a:extLst>
          </p:cNvPr>
          <p:cNvSpPr>
            <a:spLocks noChangeArrowheads="1"/>
          </p:cNvSpPr>
          <p:nvPr/>
        </p:nvSpPr>
        <p:spPr bwMode="auto">
          <a:xfrm>
            <a:off x="283683" y="1790700"/>
            <a:ext cx="1981200" cy="457200"/>
          </a:xfrm>
          <a:prstGeom prst="wedgeEllipseCallout">
            <a:avLst>
              <a:gd name="adj1" fmla="val 21898"/>
              <a:gd name="adj2" fmla="val 174636"/>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9Slide05 SVNKitten" pitchFamily="2" charset="0"/>
              </a:rPr>
              <a:t>ĐB Tu-ran</a:t>
            </a:r>
          </a:p>
        </p:txBody>
      </p:sp>
      <p:sp>
        <p:nvSpPr>
          <p:cNvPr id="19" name="AutoShape 8">
            <a:extLst>
              <a:ext uri="{FF2B5EF4-FFF2-40B4-BE49-F238E27FC236}">
                <a16:creationId xmlns:a16="http://schemas.microsoft.com/office/drawing/2014/main" id="{0B9093C6-2E6E-4D3E-A02F-C2CDFF3AB26C}"/>
              </a:ext>
            </a:extLst>
          </p:cNvPr>
          <p:cNvSpPr>
            <a:spLocks noChangeArrowheads="1"/>
          </p:cNvSpPr>
          <p:nvPr/>
        </p:nvSpPr>
        <p:spPr bwMode="auto">
          <a:xfrm>
            <a:off x="4677354" y="4987415"/>
            <a:ext cx="1634198" cy="838200"/>
          </a:xfrm>
          <a:prstGeom prst="wedgeEllipseCallout">
            <a:avLst>
              <a:gd name="adj1" fmla="val -77806"/>
              <a:gd name="adj2" fmla="val -4926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9Slide05 SVNKitten" pitchFamily="2" charset="0"/>
              </a:rPr>
              <a:t>ĐB </a:t>
            </a:r>
            <a:r>
              <a:rPr lang="en-US" altLang="en-US" sz="2000" b="1" dirty="0" err="1">
                <a:latin typeface="#9Slide05 SVNKitten" pitchFamily="2" charset="0"/>
              </a:rPr>
              <a:t>Sông</a:t>
            </a:r>
            <a:r>
              <a:rPr lang="en-US" altLang="en-US" sz="2000" b="1" dirty="0">
                <a:latin typeface="#9Slide05 SVNKitten" pitchFamily="2" charset="0"/>
              </a:rPr>
              <a:t> </a:t>
            </a:r>
            <a:r>
              <a:rPr lang="en-US" altLang="en-US" sz="2000" b="1" dirty="0" err="1">
                <a:latin typeface="#9Slide05 SVNKitten" pitchFamily="2" charset="0"/>
              </a:rPr>
              <a:t>Mê</a:t>
            </a:r>
            <a:r>
              <a:rPr lang="en-US" altLang="en-US" sz="2000" b="1" dirty="0">
                <a:latin typeface="#9Slide05 SVNKitten" pitchFamily="2" charset="0"/>
              </a:rPr>
              <a:t> </a:t>
            </a:r>
            <a:r>
              <a:rPr lang="en-US" altLang="en-US" sz="2000" b="1" dirty="0" err="1">
                <a:latin typeface="#9Slide05 SVNKitten" pitchFamily="2" charset="0"/>
              </a:rPr>
              <a:t>Kông</a:t>
            </a:r>
            <a:endParaRPr lang="en-US" altLang="en-US" sz="2000" b="1" dirty="0">
              <a:latin typeface="#9Slide05 SVNKitten" pitchFamily="2" charset="0"/>
            </a:endParaRPr>
          </a:p>
        </p:txBody>
      </p:sp>
      <p:sp>
        <p:nvSpPr>
          <p:cNvPr id="21" name="AutoShape 9">
            <a:extLst>
              <a:ext uri="{FF2B5EF4-FFF2-40B4-BE49-F238E27FC236}">
                <a16:creationId xmlns:a16="http://schemas.microsoft.com/office/drawing/2014/main" id="{72A96830-0EFC-4B7D-A750-9056156729CA}"/>
              </a:ext>
            </a:extLst>
          </p:cNvPr>
          <p:cNvSpPr>
            <a:spLocks noChangeArrowheads="1"/>
          </p:cNvSpPr>
          <p:nvPr/>
        </p:nvSpPr>
        <p:spPr bwMode="auto">
          <a:xfrm>
            <a:off x="4082581" y="1790700"/>
            <a:ext cx="2229729" cy="1125416"/>
          </a:xfrm>
          <a:prstGeom prst="wedgeEllipseCallout">
            <a:avLst>
              <a:gd name="adj1" fmla="val -23204"/>
              <a:gd name="adj2" fmla="val 89061"/>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9Slide05 SVNKitten" pitchFamily="2" charset="0"/>
              </a:rPr>
              <a:t>ĐB </a:t>
            </a:r>
            <a:r>
              <a:rPr lang="en-US" altLang="en-US" sz="2000" b="1" dirty="0" err="1">
                <a:latin typeface="#9Slide05 SVNKitten" pitchFamily="2" charset="0"/>
              </a:rPr>
              <a:t>Hoa</a:t>
            </a:r>
            <a:r>
              <a:rPr lang="en-US" altLang="en-US" sz="2000" b="1" dirty="0">
                <a:latin typeface="#9Slide05 SVNKitten" pitchFamily="2" charset="0"/>
              </a:rPr>
              <a:t> </a:t>
            </a:r>
            <a:r>
              <a:rPr lang="en-US" altLang="en-US" sz="2000" b="1" dirty="0" err="1">
                <a:latin typeface="#9Slide05 SVNKitten" pitchFamily="2" charset="0"/>
              </a:rPr>
              <a:t>Bắc</a:t>
            </a:r>
            <a:r>
              <a:rPr lang="en-US" altLang="en-US" sz="2000" b="1" dirty="0">
                <a:latin typeface="#9Slide05 SVNKitten" pitchFamily="2" charset="0"/>
              </a:rPr>
              <a:t>,</a:t>
            </a:r>
          </a:p>
          <a:p>
            <a:pPr algn="ctr" eaLnBrk="1" hangingPunct="1"/>
            <a:r>
              <a:rPr lang="en-US" altLang="en-US" sz="2000" b="1" dirty="0">
                <a:latin typeface="#9Slide05 SVNKitten" pitchFamily="2" charset="0"/>
              </a:rPr>
              <a:t>ĐB </a:t>
            </a:r>
            <a:r>
              <a:rPr lang="en-US" altLang="en-US" sz="2000" b="1" dirty="0" err="1">
                <a:latin typeface="#9Slide05 SVNKitten" pitchFamily="2" charset="0"/>
              </a:rPr>
              <a:t>Hoa</a:t>
            </a:r>
            <a:r>
              <a:rPr lang="en-US" altLang="en-US" sz="2000" b="1" dirty="0">
                <a:latin typeface="#9Slide05 SVNKitten" pitchFamily="2" charset="0"/>
              </a:rPr>
              <a:t> </a:t>
            </a:r>
            <a:r>
              <a:rPr lang="en-US" altLang="en-US" sz="2000" b="1" dirty="0" err="1">
                <a:latin typeface="#9Slide05 SVNKitten" pitchFamily="2" charset="0"/>
              </a:rPr>
              <a:t>Trung</a:t>
            </a:r>
            <a:endParaRPr lang="en-US" altLang="en-US" sz="2000" b="1" dirty="0">
              <a:latin typeface="#9Slide05 SVNKitten" pitchFamily="2" charset="0"/>
            </a:endParaRPr>
          </a:p>
        </p:txBody>
      </p:sp>
      <p:sp>
        <p:nvSpPr>
          <p:cNvPr id="22" name="AutoShape 10">
            <a:extLst>
              <a:ext uri="{FF2B5EF4-FFF2-40B4-BE49-F238E27FC236}">
                <a16:creationId xmlns:a16="http://schemas.microsoft.com/office/drawing/2014/main" id="{A50C74D5-BA59-421C-9B31-F28DEE818708}"/>
              </a:ext>
            </a:extLst>
          </p:cNvPr>
          <p:cNvSpPr>
            <a:spLocks noChangeArrowheads="1"/>
          </p:cNvSpPr>
          <p:nvPr/>
        </p:nvSpPr>
        <p:spPr bwMode="auto">
          <a:xfrm>
            <a:off x="2449807" y="750125"/>
            <a:ext cx="2867465" cy="457200"/>
          </a:xfrm>
          <a:prstGeom prst="wedgeEllipseCallout">
            <a:avLst>
              <a:gd name="adj1" fmla="val -40048"/>
              <a:gd name="adj2" fmla="val 176490"/>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9Slide05 SVNKitten" pitchFamily="2" charset="0"/>
              </a:rPr>
              <a:t>ĐB </a:t>
            </a:r>
            <a:r>
              <a:rPr lang="en-US" altLang="en-US" sz="2000" b="1" dirty="0" err="1">
                <a:latin typeface="#9Slide05 SVNKitten" pitchFamily="2" charset="0"/>
              </a:rPr>
              <a:t>Tây</a:t>
            </a:r>
            <a:r>
              <a:rPr lang="en-US" altLang="en-US" sz="2000" b="1" dirty="0">
                <a:latin typeface="#9Slide05 SVNKitten" pitchFamily="2" charset="0"/>
              </a:rPr>
              <a:t> Xi-</a:t>
            </a:r>
            <a:r>
              <a:rPr lang="en-US" altLang="en-US" sz="2000" b="1" dirty="0" err="1">
                <a:latin typeface="#9Slide05 SVNKitten" pitchFamily="2" charset="0"/>
              </a:rPr>
              <a:t>bia</a:t>
            </a:r>
            <a:endParaRPr lang="en-US" altLang="en-US" sz="2000" b="1" dirty="0">
              <a:latin typeface="#9Slide05 SVNKitten" pitchFamily="2" charset="0"/>
            </a:endParaRPr>
          </a:p>
        </p:txBody>
      </p:sp>
      <p:sp>
        <p:nvSpPr>
          <p:cNvPr id="23" name="AutoShape 11">
            <a:extLst>
              <a:ext uri="{FF2B5EF4-FFF2-40B4-BE49-F238E27FC236}">
                <a16:creationId xmlns:a16="http://schemas.microsoft.com/office/drawing/2014/main" id="{83477D21-ADFA-4D33-8400-037D8B0C33F9}"/>
              </a:ext>
            </a:extLst>
          </p:cNvPr>
          <p:cNvSpPr>
            <a:spLocks noChangeArrowheads="1"/>
          </p:cNvSpPr>
          <p:nvPr/>
        </p:nvSpPr>
        <p:spPr bwMode="auto">
          <a:xfrm>
            <a:off x="2037471" y="5083125"/>
            <a:ext cx="2438400" cy="533400"/>
          </a:xfrm>
          <a:prstGeom prst="wedgeEllipseCallout">
            <a:avLst>
              <a:gd name="adj1" fmla="val -27762"/>
              <a:gd name="adj2" fmla="val -26587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9Slide05 SVNKitten" pitchFamily="2" charset="0"/>
              </a:rPr>
              <a:t>ĐB Ấn Hằng</a:t>
            </a:r>
          </a:p>
        </p:txBody>
      </p:sp>
      <p:sp>
        <p:nvSpPr>
          <p:cNvPr id="24" name="AutoShape 12">
            <a:extLst>
              <a:ext uri="{FF2B5EF4-FFF2-40B4-BE49-F238E27FC236}">
                <a16:creationId xmlns:a16="http://schemas.microsoft.com/office/drawing/2014/main" id="{939EB358-F3A4-4E55-BB6D-41830106EED6}"/>
              </a:ext>
            </a:extLst>
          </p:cNvPr>
          <p:cNvSpPr>
            <a:spLocks noChangeArrowheads="1"/>
          </p:cNvSpPr>
          <p:nvPr/>
        </p:nvSpPr>
        <p:spPr bwMode="auto">
          <a:xfrm>
            <a:off x="-76798" y="4348674"/>
            <a:ext cx="2322940" cy="457200"/>
          </a:xfrm>
          <a:prstGeom prst="wedgeEllipseCallout">
            <a:avLst>
              <a:gd name="adj1" fmla="val -9690"/>
              <a:gd name="adj2" fmla="val -292217"/>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dirty="0">
                <a:latin typeface="#9Slide05 SVNKitten" pitchFamily="2" charset="0"/>
              </a:rPr>
              <a:t>ĐB </a:t>
            </a:r>
            <a:r>
              <a:rPr lang="en-US" altLang="en-US" sz="2000" b="1" dirty="0" err="1">
                <a:latin typeface="#9Slide05 SVNKitten" pitchFamily="2" charset="0"/>
              </a:rPr>
              <a:t>Lưỡng</a:t>
            </a:r>
            <a:r>
              <a:rPr lang="en-US" altLang="en-US" sz="2000" b="1" dirty="0">
                <a:latin typeface="#9Slide05 SVNKitten" pitchFamily="2" charset="0"/>
              </a:rPr>
              <a:t> </a:t>
            </a:r>
            <a:r>
              <a:rPr lang="en-US" altLang="en-US" sz="2000" b="1" dirty="0" err="1">
                <a:latin typeface="#9Slide05 SVNKitten" pitchFamily="2" charset="0"/>
              </a:rPr>
              <a:t>Hà</a:t>
            </a:r>
            <a:endParaRPr lang="en-US" altLang="en-US" sz="2000" b="1" dirty="0">
              <a:latin typeface="#9Slide05 SVNKitten" pitchFamily="2" charset="0"/>
            </a:endParaRPr>
          </a:p>
        </p:txBody>
      </p:sp>
    </p:spTree>
    <p:extLst>
      <p:ext uri="{BB962C8B-B14F-4D97-AF65-F5344CB8AC3E}">
        <p14:creationId xmlns:p14="http://schemas.microsoft.com/office/powerpoint/2010/main" val="197096070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ACF3748-F078-40CC-BB38-8E4BEA5907EE}"/>
              </a:ext>
            </a:extLst>
          </p:cNvPr>
          <p:cNvGrpSpPr/>
          <p:nvPr/>
        </p:nvGrpSpPr>
        <p:grpSpPr>
          <a:xfrm>
            <a:off x="2594249" y="118118"/>
            <a:ext cx="6589507" cy="1313118"/>
            <a:chOff x="2687014" y="131370"/>
            <a:chExt cx="6589507" cy="131311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182943" y="131370"/>
              <a:ext cx="6093578" cy="1107997"/>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022175" y="151826"/>
              <a:ext cx="4818948" cy="1107996"/>
            </a:xfrm>
            <a:prstGeom prst="rect">
              <a:avLst/>
            </a:prstGeom>
            <a:noFill/>
          </p:spPr>
          <p:txBody>
            <a:bodyPr wrap="none" lIns="91440" tIns="45720" rIns="91440" bIns="45720">
              <a:spAutoFit/>
            </a:bodyPr>
            <a:lstStyle/>
            <a:p>
              <a:pPr algn="ctr"/>
              <a:r>
                <a:rPr lang="en-US" sz="6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9Slide03 BoosterNextFYBlack" panose="02000A03000000020004"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687014" y="131370"/>
              <a:ext cx="1335161" cy="131311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6DE35741-2083-4377-8A9B-E9E3E4A863A9}"/>
              </a:ext>
            </a:extLst>
          </p:cNvPr>
          <p:cNvSpPr txBox="1"/>
          <p:nvPr/>
        </p:nvSpPr>
        <p:spPr>
          <a:xfrm>
            <a:off x="750803" y="650533"/>
            <a:ext cx="11370365" cy="2215991"/>
          </a:xfrm>
          <a:prstGeom prst="rect">
            <a:avLst/>
          </a:prstGeom>
          <a:noFill/>
        </p:spPr>
        <p:txBody>
          <a:bodyPr wrap="square" rtlCol="0">
            <a:spAutoFit/>
          </a:bodyPr>
          <a:lstStyle/>
          <a:p>
            <a:r>
              <a:rPr lang="en-US" sz="9600" dirty="0" err="1">
                <a:solidFill>
                  <a:srgbClr val="4F648C"/>
                </a:solidFill>
                <a:latin typeface="#9Slide06 SVNBoutique Script" pitchFamily="2" charset="0"/>
              </a:rPr>
              <a:t>Trò</a:t>
            </a:r>
            <a:r>
              <a:rPr lang="en-US" sz="9600" dirty="0">
                <a:solidFill>
                  <a:srgbClr val="4F648C"/>
                </a:solidFill>
                <a:latin typeface="#9Slide06 SVNBoutique Script" pitchFamily="2" charset="0"/>
              </a:rPr>
              <a:t> </a:t>
            </a:r>
            <a:r>
              <a:rPr lang="en-US" sz="9600" dirty="0" err="1">
                <a:solidFill>
                  <a:srgbClr val="4F648C"/>
                </a:solidFill>
                <a:latin typeface="#9Slide06 SVNBoutique Script" pitchFamily="2" charset="0"/>
              </a:rPr>
              <a:t>chơi</a:t>
            </a:r>
            <a:r>
              <a:rPr lang="en-US" sz="9600" dirty="0">
                <a:solidFill>
                  <a:srgbClr val="4F648C"/>
                </a:solidFill>
                <a:latin typeface="#9Slide06 SVNBoutique Script" pitchFamily="2" charset="0"/>
              </a:rPr>
              <a:t> : </a:t>
            </a:r>
            <a:r>
              <a:rPr lang="en-US" sz="13800" dirty="0" err="1">
                <a:solidFill>
                  <a:srgbClr val="E82418"/>
                </a:solidFill>
                <a:latin typeface="#9Slide06 SVNBoutique Script" pitchFamily="2" charset="0"/>
              </a:rPr>
              <a:t>Nhìn</a:t>
            </a:r>
            <a:r>
              <a:rPr lang="en-US" sz="13800" dirty="0">
                <a:solidFill>
                  <a:srgbClr val="E82418"/>
                </a:solidFill>
                <a:latin typeface="#9Slide06 SVNBoutique Script" pitchFamily="2" charset="0"/>
              </a:rPr>
              <a:t> </a:t>
            </a:r>
            <a:r>
              <a:rPr lang="en-US" sz="13800" dirty="0" err="1">
                <a:solidFill>
                  <a:srgbClr val="E82418"/>
                </a:solidFill>
                <a:latin typeface="#9Slide06 SVNBoutique Script" pitchFamily="2" charset="0"/>
              </a:rPr>
              <a:t>hình</a:t>
            </a:r>
            <a:r>
              <a:rPr lang="en-US" sz="13800" dirty="0">
                <a:solidFill>
                  <a:srgbClr val="E82418"/>
                </a:solidFill>
                <a:latin typeface="#9Slide06 SVNBoutique Script" pitchFamily="2" charset="0"/>
              </a:rPr>
              <a:t> </a:t>
            </a:r>
            <a:r>
              <a:rPr lang="en-US" sz="13800" dirty="0" err="1">
                <a:solidFill>
                  <a:srgbClr val="E82418"/>
                </a:solidFill>
                <a:latin typeface="#9Slide06 SVNBoutique Script" pitchFamily="2" charset="0"/>
              </a:rPr>
              <a:t>đoán</a:t>
            </a:r>
            <a:r>
              <a:rPr lang="en-US" sz="13800" dirty="0">
                <a:solidFill>
                  <a:srgbClr val="E82418"/>
                </a:solidFill>
                <a:latin typeface="#9Slide06 SVNBoutique Script" pitchFamily="2" charset="0"/>
              </a:rPr>
              <a:t> ý</a:t>
            </a:r>
            <a:endParaRPr lang="en-US" sz="9600" dirty="0">
              <a:solidFill>
                <a:srgbClr val="E82418"/>
              </a:solidFill>
              <a:latin typeface="#9Slide06 SVNBoutique Script" pitchFamily="2" charset="0"/>
            </a:endParaRPr>
          </a:p>
        </p:txBody>
      </p:sp>
      <p:sp>
        <p:nvSpPr>
          <p:cNvPr id="23" name="Rectangle: Rounded Corners 7">
            <a:extLst>
              <a:ext uri="{FF2B5EF4-FFF2-40B4-BE49-F238E27FC236}">
                <a16:creationId xmlns:a16="http://schemas.microsoft.com/office/drawing/2014/main" id="{9731B856-505B-4C12-AE96-B34567953D3E}"/>
              </a:ext>
            </a:extLst>
          </p:cNvPr>
          <p:cNvSpPr/>
          <p:nvPr/>
        </p:nvSpPr>
        <p:spPr>
          <a:xfrm>
            <a:off x="4129261" y="3024877"/>
            <a:ext cx="1942692" cy="177942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Quan </a:t>
            </a:r>
            <a:r>
              <a:rPr lang="en-US" sz="2800" dirty="0" err="1">
                <a:solidFill>
                  <a:schemeClr val="tx1"/>
                </a:solidFill>
                <a:latin typeface="#9Slide05 SVNKitten" pitchFamily="2" charset="0"/>
                <a:cs typeface="Arial" panose="020B0604020202020204" pitchFamily="34" charset="0"/>
              </a:rPr>
              <a:t>sát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ảnh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trên</a:t>
            </a:r>
            <a:r>
              <a:rPr lang="en-US" sz="2800" dirty="0">
                <a:solidFill>
                  <a:schemeClr val="tx1"/>
                </a:solidFill>
                <a:latin typeface="#9Slide05 SVNKitten" pitchFamily="2" charset="0"/>
                <a:cs typeface="Arial" panose="020B0604020202020204" pitchFamily="34" charset="0"/>
              </a:rPr>
              <a:t> slide</a:t>
            </a:r>
          </a:p>
        </p:txBody>
      </p:sp>
      <p:sp>
        <p:nvSpPr>
          <p:cNvPr id="24" name="Rectangle: Rounded Corners 7">
            <a:extLst>
              <a:ext uri="{FF2B5EF4-FFF2-40B4-BE49-F238E27FC236}">
                <a16:creationId xmlns:a16="http://schemas.microsoft.com/office/drawing/2014/main" id="{A3BA8D6A-4D01-49E4-8C32-23CAA2363653}"/>
              </a:ext>
            </a:extLst>
          </p:cNvPr>
          <p:cNvSpPr/>
          <p:nvPr/>
        </p:nvSpPr>
        <p:spPr>
          <a:xfrm>
            <a:off x="118793" y="3026757"/>
            <a:ext cx="1838921" cy="177716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r>
              <a:rPr lang="en-US" sz="2800" dirty="0">
                <a:solidFill>
                  <a:schemeClr val="tx1"/>
                </a:solidFill>
                <a:latin typeface="#9Slide05 SVNKitten" pitchFamily="2" charset="0"/>
                <a:cs typeface="Arial" panose="020B0604020202020204" pitchFamily="34" charset="0"/>
              </a:rPr>
              <a:t>: 6 </a:t>
            </a:r>
            <a:r>
              <a:rPr lang="en-US" sz="2800" dirty="0" err="1">
                <a:solidFill>
                  <a:schemeClr val="tx1"/>
                </a:solidFill>
                <a:latin typeface="#9Slide05 SVNKitten" pitchFamily="2" charset="0"/>
                <a:cs typeface="Arial" panose="020B0604020202020204" pitchFamily="34" charset="0"/>
              </a:rPr>
              <a:t>nhóm</a:t>
            </a:r>
            <a:endParaRPr lang="en-US" sz="2800" dirty="0">
              <a:solidFill>
                <a:schemeClr val="tx1"/>
              </a:solidFill>
              <a:latin typeface="#9Slide05 SVNKitten"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80A28537-A239-49C1-B83B-749CBB7464F8}"/>
              </a:ext>
            </a:extLst>
          </p:cNvPr>
          <p:cNvSpPr/>
          <p:nvPr/>
        </p:nvSpPr>
        <p:spPr>
          <a:xfrm>
            <a:off x="6147044" y="3024876"/>
            <a:ext cx="1942692"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Dựa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những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gợi</a:t>
            </a:r>
            <a:r>
              <a:rPr lang="en-US" sz="2800" dirty="0">
                <a:solidFill>
                  <a:schemeClr val="tx1"/>
                </a:solidFill>
                <a:latin typeface="#9Slide05 SVNKitten" pitchFamily="2" charset="0"/>
                <a:cs typeface="Arial" panose="020B0604020202020204" pitchFamily="34" charset="0"/>
              </a:rPr>
              <a:t> ý </a:t>
            </a:r>
            <a:r>
              <a:rPr lang="en-US" sz="2800" dirty="0" err="1">
                <a:solidFill>
                  <a:schemeClr val="tx1"/>
                </a:solidFill>
                <a:latin typeface="#9Slide05 SVNKitten" pitchFamily="2" charset="0"/>
                <a:cs typeface="Arial" panose="020B0604020202020204" pitchFamily="34" charset="0"/>
              </a:rPr>
              <a:t>đưa</a:t>
            </a:r>
            <a:r>
              <a:rPr lang="en-US" sz="2800" dirty="0">
                <a:solidFill>
                  <a:schemeClr val="tx1"/>
                </a:solidFill>
                <a:latin typeface="#9Slide05 SVNKitten" pitchFamily="2" charset="0"/>
                <a:cs typeface="Arial" panose="020B0604020202020204" pitchFamily="34" charset="0"/>
              </a:rPr>
              <a:t> ra</a:t>
            </a:r>
          </a:p>
        </p:txBody>
      </p:sp>
      <p:sp>
        <p:nvSpPr>
          <p:cNvPr id="27" name="Rectangle: Rounded Corners 7">
            <a:extLst>
              <a:ext uri="{FF2B5EF4-FFF2-40B4-BE49-F238E27FC236}">
                <a16:creationId xmlns:a16="http://schemas.microsoft.com/office/drawing/2014/main" id="{D6CE6303-3C40-4361-9869-64BB994762E1}"/>
              </a:ext>
            </a:extLst>
          </p:cNvPr>
          <p:cNvSpPr/>
          <p:nvPr/>
        </p:nvSpPr>
        <p:spPr>
          <a:xfrm>
            <a:off x="8281941" y="3024875"/>
            <a:ext cx="1838922"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Viết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tên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hình</a:t>
            </a:r>
            <a:r>
              <a:rPr lang="en-US" sz="2800" dirty="0">
                <a:solidFill>
                  <a:schemeClr val="tx1"/>
                </a:solidFill>
                <a:latin typeface="#9Slide05 SVNKitten" pitchFamily="2" charset="0"/>
                <a:cs typeface="Arial" panose="020B0604020202020204" pitchFamily="34" charset="0"/>
              </a:rPr>
              <a:t>/</a:t>
            </a:r>
            <a:r>
              <a:rPr lang="en-US" sz="2800" dirty="0" err="1">
                <a:solidFill>
                  <a:schemeClr val="tx1"/>
                </a:solidFill>
                <a:latin typeface="#9Slide05 SVNKitten" pitchFamily="2" charset="0"/>
                <a:cs typeface="Arial" panose="020B0604020202020204" pitchFamily="34" charset="0"/>
              </a:rPr>
              <a:t>nội</a:t>
            </a:r>
            <a:r>
              <a:rPr lang="en-US" sz="2800" dirty="0">
                <a:solidFill>
                  <a:schemeClr val="tx1"/>
                </a:solidFill>
                <a:latin typeface="#9Slide05 SVNKitten" pitchFamily="2" charset="0"/>
                <a:cs typeface="Arial" panose="020B0604020202020204" pitchFamily="34" charset="0"/>
              </a:rPr>
              <a:t> dung </a:t>
            </a:r>
            <a:r>
              <a:rPr lang="en-US" sz="2800" dirty="0" err="1">
                <a:solidFill>
                  <a:schemeClr val="tx1"/>
                </a:solidFill>
                <a:latin typeface="#9Slide05 SVNKitten" pitchFamily="2" charset="0"/>
                <a:cs typeface="Arial" panose="020B0604020202020204" pitchFamily="34" charset="0"/>
              </a:rPr>
              <a:t>vào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endParaRPr lang="en-US" sz="2800" dirty="0">
              <a:solidFill>
                <a:schemeClr val="tx1"/>
              </a:solidFill>
              <a:latin typeface="#9Slide05 SVNKitten" pitchFamily="2" charset="0"/>
              <a:cs typeface="Arial" panose="020B0604020202020204" pitchFamily="34" charset="0"/>
            </a:endParaRPr>
          </a:p>
        </p:txBody>
      </p:sp>
      <p:pic>
        <p:nvPicPr>
          <p:cNvPr id="33" name="Picture 2" descr="Galeria - ícones de natureza grátis">
            <a:extLst>
              <a:ext uri="{FF2B5EF4-FFF2-40B4-BE49-F238E27FC236}">
                <a16:creationId xmlns:a16="http://schemas.microsoft.com/office/drawing/2014/main" id="{394F4396-063A-4CF8-9D59-168B55BB3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429" y="4729534"/>
            <a:ext cx="1634140" cy="143942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7">
            <a:extLst>
              <a:ext uri="{FF2B5EF4-FFF2-40B4-BE49-F238E27FC236}">
                <a16:creationId xmlns:a16="http://schemas.microsoft.com/office/drawing/2014/main" id="{D2B680DB-E633-4DF1-9493-1C62B4D6F032}"/>
              </a:ext>
            </a:extLst>
          </p:cNvPr>
          <p:cNvSpPr/>
          <p:nvPr/>
        </p:nvSpPr>
        <p:spPr>
          <a:xfrm>
            <a:off x="10255183" y="3014143"/>
            <a:ext cx="1838922"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Thời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gian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mỗi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15s </a:t>
            </a:r>
          </a:p>
        </p:txBody>
      </p:sp>
      <p:pic>
        <p:nvPicPr>
          <p:cNvPr id="38" name="Picture 8" descr="Nhóm | Teams - Cộng đồng Kiến trúc cảnh quan">
            <a:extLst>
              <a:ext uri="{FF2B5EF4-FFF2-40B4-BE49-F238E27FC236}">
                <a16:creationId xmlns:a16="http://schemas.microsoft.com/office/drawing/2014/main" id="{2F1BF12D-A5DE-430F-8779-7A794F0F4F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02" y="4841892"/>
            <a:ext cx="1345551" cy="1299152"/>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8529DE91-F9A3-4AAE-9D59-914616AB64F5}"/>
              </a:ext>
            </a:extLst>
          </p:cNvPr>
          <p:cNvCxnSpPr/>
          <p:nvPr/>
        </p:nvCxnSpPr>
        <p:spPr>
          <a:xfrm>
            <a:off x="0" y="2840695"/>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id="{67EE3694-8414-4DFD-926A-EB30DD533E39}"/>
              </a:ext>
            </a:extLst>
          </p:cNvPr>
          <p:cNvSpPr/>
          <p:nvPr/>
        </p:nvSpPr>
        <p:spPr>
          <a:xfrm>
            <a:off x="2088444" y="3053899"/>
            <a:ext cx="1838921" cy="177716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Chuẩn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bị</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nhóm</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bút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xóa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bảng</a:t>
            </a:r>
            <a:endParaRPr lang="en-US" sz="2800" dirty="0">
              <a:solidFill>
                <a:schemeClr val="tx1"/>
              </a:solidFill>
              <a:latin typeface="#9Slide05 SVNKitten" pitchFamily="2" charset="0"/>
              <a:cs typeface="Arial" panose="020B0604020202020204" pitchFamily="34" charset="0"/>
            </a:endParaRPr>
          </a:p>
        </p:txBody>
      </p:sp>
      <p:pic>
        <p:nvPicPr>
          <p:cNvPr id="42" name="Picture 2" descr="navocado-task-badges-legal-task-icons-smaller | Icon, Task, Icon collection">
            <a:extLst>
              <a:ext uri="{FF2B5EF4-FFF2-40B4-BE49-F238E27FC236}">
                <a16:creationId xmlns:a16="http://schemas.microsoft.com/office/drawing/2014/main" id="{50F7182E-3D43-4499-AE49-88476B0E06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54" t="79227" b="1915"/>
          <a:stretch/>
        </p:blipFill>
        <p:spPr bwMode="auto">
          <a:xfrm>
            <a:off x="6401869" y="4913444"/>
            <a:ext cx="1324971" cy="12555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495993" y="4913444"/>
            <a:ext cx="1188370" cy="120817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0718397" y="4831060"/>
            <a:ext cx="1158615" cy="1369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py writer RGB color icon stock vector. Illustration of flat - 187369446">
            <a:extLst>
              <a:ext uri="{FF2B5EF4-FFF2-40B4-BE49-F238E27FC236}">
                <a16:creationId xmlns:a16="http://schemas.microsoft.com/office/drawing/2014/main" id="{38546D80-9391-4DF3-AFEB-2CFB5119F12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8377" t="22995" r="18409" b="27923"/>
          <a:stretch/>
        </p:blipFill>
        <p:spPr bwMode="auto">
          <a:xfrm>
            <a:off x="8453034" y="4913444"/>
            <a:ext cx="1442686" cy="115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nodeType="with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500"/>
                                        <p:tgtEl>
                                          <p:spTgt spid="102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36"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27ACE305-B29A-4D74-999E-C2ECF520CA97}"/>
              </a:ext>
            </a:extLst>
          </p:cNvPr>
          <p:cNvSpPr txBox="1"/>
          <p:nvPr/>
        </p:nvSpPr>
        <p:spPr>
          <a:xfrm>
            <a:off x="7010986" y="5070517"/>
            <a:ext cx="4768947" cy="830997"/>
          </a:xfrm>
          <a:prstGeom prst="rect">
            <a:avLst/>
          </a:prstGeom>
          <a:solidFill>
            <a:schemeClr val="accent4">
              <a:lumMod val="20000"/>
              <a:lumOff val="80000"/>
            </a:schemeClr>
          </a:solidFill>
        </p:spPr>
        <p:txBody>
          <a:bodyPr wrap="square">
            <a:spAutoFit/>
          </a:bodyPr>
          <a:lstStyle/>
          <a:p>
            <a:pPr algn="ctr"/>
            <a:r>
              <a:rPr lang="vi-VN" sz="2400" b="0" i="0" dirty="0">
                <a:solidFill>
                  <a:srgbClr val="222222"/>
                </a:solidFill>
                <a:effectLst/>
                <a:latin typeface="#9Slide05 SVNKitten" pitchFamily="2" charset="0"/>
              </a:rPr>
              <a:t>Tây Nam Á là khu vực có trữ lượng dầu mỏ, khí đốt lớn nhất thế giới.</a:t>
            </a:r>
            <a:endParaRPr lang="en-US" sz="2400" dirty="0">
              <a:latin typeface="#9Slide05 SVNKitten" pitchFamily="2" charset="0"/>
            </a:endParaRPr>
          </a:p>
        </p:txBody>
      </p:sp>
      <p:pic>
        <p:nvPicPr>
          <p:cNvPr id="12290" name="Picture 2" descr="Dầu &amp;amp; khí: Các biên giới mới ở Đông Nam Á | Tạp chí Giao thông vận tải">
            <a:extLst>
              <a:ext uri="{FF2B5EF4-FFF2-40B4-BE49-F238E27FC236}">
                <a16:creationId xmlns:a16="http://schemas.microsoft.com/office/drawing/2014/main" id="{67F1E402-9A7A-4A72-9E2C-57B728047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197" y="1665585"/>
            <a:ext cx="5382657" cy="3174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Map&#10;&#10;Description automatically generated">
            <a:extLst>
              <a:ext uri="{FF2B5EF4-FFF2-40B4-BE49-F238E27FC236}">
                <a16:creationId xmlns:a16="http://schemas.microsoft.com/office/drawing/2014/main" id="{4EBF9170-0E8E-477B-8B73-6B23ACF61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12" y="-1"/>
            <a:ext cx="6170711" cy="6835743"/>
          </a:xfrm>
          <a:prstGeom prst="rect">
            <a:avLst/>
          </a:prstGeom>
        </p:spPr>
      </p:pic>
      <p:sp>
        <p:nvSpPr>
          <p:cNvPr id="26" name="Oval 25">
            <a:extLst>
              <a:ext uri="{FF2B5EF4-FFF2-40B4-BE49-F238E27FC236}">
                <a16:creationId xmlns:a16="http://schemas.microsoft.com/office/drawing/2014/main" id="{072BCC4F-CE7A-4DF2-BE24-6766070F5A5E}"/>
              </a:ext>
            </a:extLst>
          </p:cNvPr>
          <p:cNvSpPr/>
          <p:nvPr/>
        </p:nvSpPr>
        <p:spPr>
          <a:xfrm>
            <a:off x="815931" y="2515414"/>
            <a:ext cx="618977" cy="15184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48AA925A-2A60-4AA9-BB53-C6E3D3BB6454}"/>
              </a:ext>
            </a:extLst>
          </p:cNvPr>
          <p:cNvSpPr/>
          <p:nvPr/>
        </p:nvSpPr>
        <p:spPr>
          <a:xfrm>
            <a:off x="3029828" y="1312668"/>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D63CF3A-7AAA-4EE1-A1D6-A8626382EFDC}"/>
              </a:ext>
            </a:extLst>
          </p:cNvPr>
          <p:cNvSpPr/>
          <p:nvPr/>
        </p:nvSpPr>
        <p:spPr>
          <a:xfrm>
            <a:off x="4610683" y="872830"/>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3240ADA-D34A-4A53-80B8-6B00F44BD204}"/>
              </a:ext>
            </a:extLst>
          </p:cNvPr>
          <p:cNvSpPr/>
          <p:nvPr/>
        </p:nvSpPr>
        <p:spPr>
          <a:xfrm>
            <a:off x="4582547" y="2676223"/>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9ADAC46-EA19-427F-B6DC-E466BBAF269D}"/>
              </a:ext>
            </a:extLst>
          </p:cNvPr>
          <p:cNvSpPr/>
          <p:nvPr/>
        </p:nvSpPr>
        <p:spPr>
          <a:xfrm>
            <a:off x="4895553" y="325837"/>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CBAE8FA-A15D-4E13-82E2-6E521503A9C3}"/>
              </a:ext>
            </a:extLst>
          </p:cNvPr>
          <p:cNvSpPr/>
          <p:nvPr/>
        </p:nvSpPr>
        <p:spPr>
          <a:xfrm>
            <a:off x="2996417" y="2112499"/>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D977CB8-3B50-4BEF-AFFD-DCDCD229F48E}"/>
              </a:ext>
            </a:extLst>
          </p:cNvPr>
          <p:cNvSpPr/>
          <p:nvPr/>
        </p:nvSpPr>
        <p:spPr>
          <a:xfrm>
            <a:off x="2529840" y="2372051"/>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4A392A00-507E-4B96-BB85-3778FB0C70F5}"/>
              </a:ext>
            </a:extLst>
          </p:cNvPr>
          <p:cNvSpPr/>
          <p:nvPr/>
        </p:nvSpPr>
        <p:spPr>
          <a:xfrm>
            <a:off x="4063054" y="4106043"/>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F628C4C-322E-438E-A160-11C6A87A09AD}"/>
              </a:ext>
            </a:extLst>
          </p:cNvPr>
          <p:cNvSpPr/>
          <p:nvPr/>
        </p:nvSpPr>
        <p:spPr>
          <a:xfrm rot="5400000">
            <a:off x="3920803" y="4648810"/>
            <a:ext cx="1124781" cy="1366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2EE85FC-4461-4A4B-A13E-FA3FDB34624A}"/>
              </a:ext>
            </a:extLst>
          </p:cNvPr>
          <p:cNvSpPr txBox="1"/>
          <p:nvPr/>
        </p:nvSpPr>
        <p:spPr>
          <a:xfrm>
            <a:off x="608428" y="4962796"/>
            <a:ext cx="2648243" cy="523220"/>
          </a:xfrm>
          <a:prstGeom prst="rect">
            <a:avLst/>
          </a:prstGeom>
          <a:solidFill>
            <a:schemeClr val="accent4">
              <a:lumMod val="20000"/>
              <a:lumOff val="80000"/>
            </a:schemeClr>
          </a:solidFill>
        </p:spPr>
        <p:txBody>
          <a:bodyPr wrap="square">
            <a:spAutoFit/>
          </a:bodyPr>
          <a:lstStyle/>
          <a:p>
            <a:pPr algn="ctr" eaLnBrk="1" hangingPunct="1">
              <a:spcBef>
                <a:spcPct val="50000"/>
              </a:spcBef>
            </a:pPr>
            <a:r>
              <a:rPr lang="en-US" altLang="en-US" sz="2800" b="1" dirty="0" err="1">
                <a:solidFill>
                  <a:srgbClr val="FF0000"/>
                </a:solidFill>
                <a:latin typeface="#9Slide05 SVNKitten" pitchFamily="2" charset="0"/>
              </a:rPr>
              <a:t>Dầu</a:t>
            </a:r>
            <a:r>
              <a:rPr lang="en-US" altLang="en-US" sz="2800" b="1" dirty="0">
                <a:solidFill>
                  <a:srgbClr val="FF0000"/>
                </a:solidFill>
                <a:latin typeface="#9Slide05 SVNKitten" pitchFamily="2" charset="0"/>
              </a:rPr>
              <a:t> </a:t>
            </a:r>
            <a:r>
              <a:rPr lang="en-US" altLang="en-US" sz="2800" b="1" dirty="0" err="1">
                <a:solidFill>
                  <a:srgbClr val="FF0000"/>
                </a:solidFill>
                <a:latin typeface="#9Slide05 SVNKitten" pitchFamily="2" charset="0"/>
              </a:rPr>
              <a:t>mỏ</a:t>
            </a:r>
            <a:r>
              <a:rPr lang="en-US" altLang="en-US" sz="2800" b="1" dirty="0">
                <a:solidFill>
                  <a:srgbClr val="FF0000"/>
                </a:solidFill>
                <a:latin typeface="#9Slide05 SVNKitten" pitchFamily="2" charset="0"/>
              </a:rPr>
              <a:t>, </a:t>
            </a:r>
            <a:r>
              <a:rPr lang="en-US" altLang="en-US" sz="2800" b="1" dirty="0" err="1">
                <a:solidFill>
                  <a:srgbClr val="FF0000"/>
                </a:solidFill>
                <a:latin typeface="#9Slide05 SVNKitten" pitchFamily="2" charset="0"/>
              </a:rPr>
              <a:t>khí</a:t>
            </a:r>
            <a:r>
              <a:rPr lang="en-US" altLang="en-US" sz="2800" b="1" dirty="0">
                <a:solidFill>
                  <a:srgbClr val="FF0000"/>
                </a:solidFill>
                <a:latin typeface="#9Slide05 SVNKitten" pitchFamily="2" charset="0"/>
              </a:rPr>
              <a:t> </a:t>
            </a:r>
            <a:r>
              <a:rPr lang="en-US" altLang="en-US" sz="2800" b="1" dirty="0" err="1">
                <a:solidFill>
                  <a:srgbClr val="FF0000"/>
                </a:solidFill>
                <a:latin typeface="#9Slide05 SVNKitten" pitchFamily="2" charset="0"/>
              </a:rPr>
              <a:t>đốt</a:t>
            </a:r>
            <a:endParaRPr lang="en-US" altLang="en-US" sz="2800" b="1" dirty="0">
              <a:solidFill>
                <a:srgbClr val="FF0000"/>
              </a:solidFill>
              <a:latin typeface="#9Slide05 SVNKitten" pitchFamily="2" charset="0"/>
            </a:endParaRPr>
          </a:p>
        </p:txBody>
      </p:sp>
      <p:sp>
        <p:nvSpPr>
          <p:cNvPr id="43" name="Oval 42">
            <a:extLst>
              <a:ext uri="{FF2B5EF4-FFF2-40B4-BE49-F238E27FC236}">
                <a16:creationId xmlns:a16="http://schemas.microsoft.com/office/drawing/2014/main" id="{39B302BE-36A6-4109-AE26-387D50841561}"/>
              </a:ext>
            </a:extLst>
          </p:cNvPr>
          <p:cNvSpPr/>
          <p:nvPr/>
        </p:nvSpPr>
        <p:spPr>
          <a:xfrm>
            <a:off x="2529840" y="1371984"/>
            <a:ext cx="479473" cy="8806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6816823-0F26-4230-937F-1FBE740A5492}"/>
              </a:ext>
            </a:extLst>
          </p:cNvPr>
          <p:cNvSpPr txBox="1"/>
          <p:nvPr/>
        </p:nvSpPr>
        <p:spPr>
          <a:xfrm>
            <a:off x="5152458" y="843925"/>
            <a:ext cx="1019907" cy="523220"/>
          </a:xfrm>
          <a:prstGeom prst="rect">
            <a:avLst/>
          </a:prstGeom>
          <a:solidFill>
            <a:schemeClr val="accent4">
              <a:lumMod val="20000"/>
              <a:lumOff val="80000"/>
            </a:schemeClr>
          </a:solidFill>
        </p:spPr>
        <p:txBody>
          <a:bodyPr wrap="square">
            <a:spAutoFit/>
          </a:bodyPr>
          <a:lstStyle/>
          <a:p>
            <a:pPr algn="ctr" eaLnBrk="1" hangingPunct="1">
              <a:spcBef>
                <a:spcPct val="50000"/>
              </a:spcBef>
            </a:pPr>
            <a:r>
              <a:rPr lang="en-US" altLang="en-US" sz="2800" b="1" dirty="0">
                <a:solidFill>
                  <a:srgbClr val="002060"/>
                </a:solidFill>
                <a:latin typeface="#9Slide05 SVNKitten" pitchFamily="2" charset="0"/>
              </a:rPr>
              <a:t>Than</a:t>
            </a:r>
            <a:r>
              <a:rPr lang="en-US" altLang="en-US" sz="2800" b="1" dirty="0">
                <a:solidFill>
                  <a:srgbClr val="FF0000"/>
                </a:solidFill>
                <a:latin typeface="#9Slide05 SVNKitten" pitchFamily="2" charset="0"/>
              </a:rPr>
              <a:t> </a:t>
            </a:r>
          </a:p>
        </p:txBody>
      </p:sp>
      <p:sp>
        <p:nvSpPr>
          <p:cNvPr id="45" name="TextBox 44">
            <a:extLst>
              <a:ext uri="{FF2B5EF4-FFF2-40B4-BE49-F238E27FC236}">
                <a16:creationId xmlns:a16="http://schemas.microsoft.com/office/drawing/2014/main" id="{36062A23-EE50-462C-953C-811C2A5E8BF2}"/>
              </a:ext>
            </a:extLst>
          </p:cNvPr>
          <p:cNvSpPr txBox="1"/>
          <p:nvPr/>
        </p:nvSpPr>
        <p:spPr>
          <a:xfrm>
            <a:off x="5212485" y="3345713"/>
            <a:ext cx="941362" cy="523220"/>
          </a:xfrm>
          <a:prstGeom prst="rect">
            <a:avLst/>
          </a:prstGeom>
          <a:solidFill>
            <a:schemeClr val="accent4">
              <a:lumMod val="20000"/>
              <a:lumOff val="80000"/>
            </a:schemeClr>
          </a:solidFill>
        </p:spPr>
        <p:txBody>
          <a:bodyPr wrap="square">
            <a:spAutoFit/>
          </a:bodyPr>
          <a:lstStyle/>
          <a:p>
            <a:pPr algn="ctr" eaLnBrk="1" hangingPunct="1">
              <a:spcBef>
                <a:spcPct val="50000"/>
              </a:spcBef>
            </a:pPr>
            <a:r>
              <a:rPr lang="en-US" altLang="en-US" sz="2800" b="1" dirty="0" err="1">
                <a:solidFill>
                  <a:srgbClr val="00B050"/>
                </a:solidFill>
                <a:latin typeface="#9Slide05 SVNKitten" pitchFamily="2" charset="0"/>
              </a:rPr>
              <a:t>Sắt</a:t>
            </a:r>
            <a:endParaRPr lang="en-US" altLang="en-US" sz="2800" b="1" dirty="0">
              <a:solidFill>
                <a:srgbClr val="00B050"/>
              </a:solidFill>
              <a:latin typeface="#9Slide05 SVNKitten" pitchFamily="2" charset="0"/>
            </a:endParaRPr>
          </a:p>
        </p:txBody>
      </p:sp>
      <p:sp>
        <p:nvSpPr>
          <p:cNvPr id="46" name="Oval 45">
            <a:extLst>
              <a:ext uri="{FF2B5EF4-FFF2-40B4-BE49-F238E27FC236}">
                <a16:creationId xmlns:a16="http://schemas.microsoft.com/office/drawing/2014/main" id="{2095D016-D949-4DB8-80B4-89EA0E1DE830}"/>
              </a:ext>
            </a:extLst>
          </p:cNvPr>
          <p:cNvSpPr/>
          <p:nvPr/>
        </p:nvSpPr>
        <p:spPr>
          <a:xfrm>
            <a:off x="3926642" y="2869642"/>
            <a:ext cx="313006" cy="289966"/>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24B061E-F773-401D-921D-3716D0D6D69B}"/>
              </a:ext>
            </a:extLst>
          </p:cNvPr>
          <p:cNvSpPr/>
          <p:nvPr/>
        </p:nvSpPr>
        <p:spPr>
          <a:xfrm>
            <a:off x="4853350" y="2515414"/>
            <a:ext cx="313006" cy="289966"/>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33100BD-D9C1-4089-8434-2E17B77662DB}"/>
              </a:ext>
            </a:extLst>
          </p:cNvPr>
          <p:cNvSpPr/>
          <p:nvPr/>
        </p:nvSpPr>
        <p:spPr>
          <a:xfrm>
            <a:off x="1932549" y="2112499"/>
            <a:ext cx="313006" cy="289966"/>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116F6FF-3482-4546-8DED-271A44DAE85D}"/>
              </a:ext>
            </a:extLst>
          </p:cNvPr>
          <p:cNvSpPr/>
          <p:nvPr/>
        </p:nvSpPr>
        <p:spPr>
          <a:xfrm>
            <a:off x="2825846" y="4098469"/>
            <a:ext cx="313006" cy="289966"/>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81E23BBA-0B90-4A92-BB8E-963A67B4C8B4}"/>
              </a:ext>
            </a:extLst>
          </p:cNvPr>
          <p:cNvSpPr/>
          <p:nvPr/>
        </p:nvSpPr>
        <p:spPr>
          <a:xfrm>
            <a:off x="3939829" y="3794831"/>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94D6567-CCA4-4F78-96A9-F42133D795EE}"/>
              </a:ext>
            </a:extLst>
          </p:cNvPr>
          <p:cNvSpPr/>
          <p:nvPr/>
        </p:nvSpPr>
        <p:spPr>
          <a:xfrm>
            <a:off x="3922241" y="1317288"/>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C5B8111-7FD0-4FBF-8413-2B5606B9F858}"/>
              </a:ext>
            </a:extLst>
          </p:cNvPr>
          <p:cNvSpPr/>
          <p:nvPr/>
        </p:nvSpPr>
        <p:spPr>
          <a:xfrm>
            <a:off x="2456570" y="4460407"/>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FE1A586E-69AE-456E-946E-34DD0725703A}"/>
              </a:ext>
            </a:extLst>
          </p:cNvPr>
          <p:cNvSpPr/>
          <p:nvPr/>
        </p:nvSpPr>
        <p:spPr>
          <a:xfrm>
            <a:off x="5223788" y="2076283"/>
            <a:ext cx="313006" cy="28996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A090AB5-84CE-450A-AC89-9A790E300572}"/>
              </a:ext>
            </a:extLst>
          </p:cNvPr>
          <p:cNvSpPr txBox="1"/>
          <p:nvPr/>
        </p:nvSpPr>
        <p:spPr>
          <a:xfrm>
            <a:off x="6604197" y="433038"/>
            <a:ext cx="5369275" cy="584775"/>
          </a:xfrm>
          <a:prstGeom prst="rect">
            <a:avLst/>
          </a:prstGeom>
          <a:solidFill>
            <a:schemeClr val="accent1">
              <a:lumMod val="20000"/>
              <a:lumOff val="80000"/>
            </a:schemeClr>
          </a:solidFill>
        </p:spPr>
        <p:txBody>
          <a:bodyPr wrap="square">
            <a:spAutoFit/>
          </a:bodyPr>
          <a:lstStyle/>
          <a:p>
            <a:pPr algn="ctr"/>
            <a:r>
              <a:rPr lang="en-US" sz="3200" b="0" i="0" dirty="0" err="1">
                <a:solidFill>
                  <a:srgbClr val="222222"/>
                </a:solidFill>
                <a:effectLst/>
                <a:latin typeface="#9Slide05 SVNKitten" pitchFamily="2" charset="0"/>
              </a:rPr>
              <a:t>Khoáng</a:t>
            </a:r>
            <a:r>
              <a:rPr lang="en-US" sz="3200" b="0" i="0" dirty="0">
                <a:solidFill>
                  <a:srgbClr val="222222"/>
                </a:solidFill>
                <a:effectLst/>
                <a:latin typeface="#9Slide05 SVNKitten" pitchFamily="2" charset="0"/>
              </a:rPr>
              <a:t> </a:t>
            </a:r>
            <a:r>
              <a:rPr lang="en-US" sz="3200" b="0" i="0" dirty="0" err="1">
                <a:solidFill>
                  <a:srgbClr val="222222"/>
                </a:solidFill>
                <a:effectLst/>
                <a:latin typeface="#9Slide05 SVNKitten" pitchFamily="2" charset="0"/>
              </a:rPr>
              <a:t>sản</a:t>
            </a:r>
            <a:r>
              <a:rPr lang="en-US" sz="3200" b="0" i="0" dirty="0">
                <a:solidFill>
                  <a:srgbClr val="222222"/>
                </a:solidFill>
                <a:effectLst/>
                <a:latin typeface="#9Slide05 SVNKitten" pitchFamily="2" charset="0"/>
              </a:rPr>
              <a:t>: </a:t>
            </a:r>
            <a:r>
              <a:rPr lang="en-US" sz="3200" b="0" i="0" dirty="0" err="1">
                <a:solidFill>
                  <a:srgbClr val="222222"/>
                </a:solidFill>
                <a:effectLst/>
                <a:latin typeface="#9Slide05 SVNKitten" pitchFamily="2" charset="0"/>
              </a:rPr>
              <a:t>phong</a:t>
            </a:r>
            <a:r>
              <a:rPr lang="en-US" sz="3200" b="0" i="0" dirty="0">
                <a:solidFill>
                  <a:srgbClr val="222222"/>
                </a:solidFill>
                <a:effectLst/>
                <a:latin typeface="#9Slide05 SVNKitten" pitchFamily="2" charset="0"/>
              </a:rPr>
              <a:t> </a:t>
            </a:r>
            <a:r>
              <a:rPr lang="en-US" sz="3200" b="0" i="0" dirty="0" err="1">
                <a:solidFill>
                  <a:srgbClr val="222222"/>
                </a:solidFill>
                <a:effectLst/>
                <a:latin typeface="#9Slide05 SVNKitten" pitchFamily="2" charset="0"/>
              </a:rPr>
              <a:t>phú</a:t>
            </a:r>
            <a:r>
              <a:rPr lang="en-US" sz="3200" b="0" i="0" dirty="0">
                <a:solidFill>
                  <a:srgbClr val="222222"/>
                </a:solidFill>
                <a:effectLst/>
                <a:latin typeface="#9Slide05 SVNKitten" pitchFamily="2" charset="0"/>
              </a:rPr>
              <a:t>, </a:t>
            </a:r>
            <a:r>
              <a:rPr lang="en-US" sz="3200" b="0" i="0" dirty="0" err="1">
                <a:solidFill>
                  <a:srgbClr val="222222"/>
                </a:solidFill>
                <a:effectLst/>
                <a:latin typeface="#9Slide05 SVNKitten" pitchFamily="2" charset="0"/>
              </a:rPr>
              <a:t>đa</a:t>
            </a:r>
            <a:r>
              <a:rPr lang="en-US" sz="3200" b="0" i="0" dirty="0">
                <a:solidFill>
                  <a:srgbClr val="222222"/>
                </a:solidFill>
                <a:effectLst/>
                <a:latin typeface="#9Slide05 SVNKitten" pitchFamily="2" charset="0"/>
              </a:rPr>
              <a:t> </a:t>
            </a:r>
            <a:r>
              <a:rPr lang="en-US" sz="3200" b="0" i="0" dirty="0" err="1">
                <a:solidFill>
                  <a:srgbClr val="222222"/>
                </a:solidFill>
                <a:effectLst/>
                <a:latin typeface="#9Slide05 SVNKitten" pitchFamily="2" charset="0"/>
              </a:rPr>
              <a:t>dạng</a:t>
            </a:r>
            <a:endParaRPr lang="en-US" sz="3200" dirty="0">
              <a:latin typeface="#9Slide05 SVNKitten" pitchFamily="2" charset="0"/>
            </a:endParaRPr>
          </a:p>
        </p:txBody>
      </p:sp>
    </p:spTree>
    <p:extLst>
      <p:ext uri="{BB962C8B-B14F-4D97-AF65-F5344CB8AC3E}">
        <p14:creationId xmlns:p14="http://schemas.microsoft.com/office/powerpoint/2010/main" val="3461788796"/>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barn(inVertical)">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500"/>
                                        <p:tgtEl>
                                          <p:spTgt spid="5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down)">
                                      <p:cBhvr>
                                        <p:cTn id="48" dur="500"/>
                                        <p:tgtEl>
                                          <p:spTgt spid="52"/>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inVertical)">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500"/>
                                        <p:tgtEl>
                                          <p:spTgt spid="4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5"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1" grpId="0" animBg="1"/>
      <p:bldP spid="52" grpId="0" animBg="1"/>
      <p:bldP spid="53" grpId="0" animBg="1"/>
      <p:bldP spid="5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2884752" y="36322"/>
            <a:ext cx="6422496"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NỘI DUNG CHÍNH</a:t>
            </a:r>
            <a:endParaRPr lang="en-US" sz="7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4" descr="Máy tính Biểu tượng bài Tập về nhà thiết kế Biểu tượng Clip nghệ thuật -  những người khác png tải về - Miễn phí trong suốt Góc png Tải về.">
            <a:extLst>
              <a:ext uri="{FF2B5EF4-FFF2-40B4-BE49-F238E27FC236}">
                <a16:creationId xmlns:a16="http://schemas.microsoft.com/office/drawing/2014/main" id="{E08902E8-6F6C-4831-A2A6-63F4B87AF8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77" b="96731" l="10000" r="90000">
                        <a14:foregroundMark x1="50889" y1="96923" x2="51222" y2="96154"/>
                        <a14:foregroundMark x1="54667" y1="93846" x2="54667" y2="93846"/>
                        <a14:foregroundMark x1="60000" y1="7500" x2="60000" y2="7500"/>
                        <a14:foregroundMark x1="57778" y1="5385" x2="57778" y2="5385"/>
                        <a14:foregroundMark x1="53667" y1="577" x2="53667" y2="577"/>
                      </a14:backgroundRemoval>
                    </a14:imgEffect>
                  </a14:imgLayer>
                </a14:imgProps>
              </a:ext>
              <a:ext uri="{28A0092B-C50C-407E-A947-70E740481C1C}">
                <a14:useLocalDpi xmlns:a14="http://schemas.microsoft.com/office/drawing/2010/main" val="0"/>
              </a:ext>
            </a:extLst>
          </a:blip>
          <a:srcRect l="22048" r="19305" b="3621"/>
          <a:stretch/>
        </p:blipFill>
        <p:spPr bwMode="auto">
          <a:xfrm>
            <a:off x="3301376" y="36322"/>
            <a:ext cx="1179021" cy="111948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2BEB43-D05F-4237-9CA5-9384A486297F}"/>
              </a:ext>
            </a:extLst>
          </p:cNvPr>
          <p:cNvSpPr txBox="1"/>
          <p:nvPr/>
        </p:nvSpPr>
        <p:spPr>
          <a:xfrm>
            <a:off x="42376" y="2219861"/>
            <a:ext cx="1435345" cy="3539430"/>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a:ln w="12700">
            <a:solidFill>
              <a:schemeClr val="tx1"/>
            </a:solidFill>
          </a:ln>
        </p:spPr>
        <p:txBody>
          <a:bodyPr wrap="square">
            <a:spAutoFit/>
          </a:bodyPr>
          <a:lstStyle/>
          <a:p>
            <a:pPr algn="ct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Vị</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trí</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địa</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lí</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địa</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hình</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và</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khoáng</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sản</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của</a:t>
            </a:r>
            <a:r>
              <a:rPr lang="en-US" sz="3200" dirty="0">
                <a:solidFill>
                  <a:srgbClr val="FF0000"/>
                </a:solidFill>
                <a:latin typeface="#9Slide05 SVNKitten" pitchFamily="2" charset="0"/>
              </a:rPr>
              <a:t> </a:t>
            </a:r>
            <a:r>
              <a:rPr lang="en-US" sz="3200" dirty="0" err="1">
                <a:solidFill>
                  <a:srgbClr val="FF0000"/>
                </a:solidFill>
                <a:latin typeface="#9Slide05 SVNKitten" pitchFamily="2" charset="0"/>
              </a:rPr>
              <a:t>châu</a:t>
            </a:r>
            <a:r>
              <a:rPr lang="en-US" sz="3200" dirty="0">
                <a:solidFill>
                  <a:srgbClr val="FF0000"/>
                </a:solidFill>
                <a:latin typeface="#9Slide05 SVNKitten" pitchFamily="2" charset="0"/>
              </a:rPr>
              <a:t> Á</a:t>
            </a:r>
          </a:p>
        </p:txBody>
      </p:sp>
      <p:sp>
        <p:nvSpPr>
          <p:cNvPr id="11" name="TextBox 10">
            <a:extLst>
              <a:ext uri="{FF2B5EF4-FFF2-40B4-BE49-F238E27FC236}">
                <a16:creationId xmlns:a16="http://schemas.microsoft.com/office/drawing/2014/main" id="{A7A707EA-D3E9-4BEE-A44C-4CF7181B10F3}"/>
              </a:ext>
            </a:extLst>
          </p:cNvPr>
          <p:cNvSpPr txBox="1"/>
          <p:nvPr/>
        </p:nvSpPr>
        <p:spPr>
          <a:xfrm>
            <a:off x="2830522" y="1488182"/>
            <a:ext cx="1550872" cy="523220"/>
          </a:xfrm>
          <a:prstGeom prst="rect">
            <a:avLst/>
          </a:prstGeom>
          <a:solidFill>
            <a:schemeClr val="accent4">
              <a:lumMod val="40000"/>
              <a:lumOff val="60000"/>
            </a:schemeClr>
          </a:solidFill>
        </p:spPr>
        <p:txBody>
          <a:bodyPr wrap="square">
            <a:spAutoFit/>
          </a:bodyPr>
          <a:lstStyle/>
          <a:p>
            <a:r>
              <a:rPr lang="en-US" sz="2800" dirty="0">
                <a:solidFill>
                  <a:schemeClr val="accent4">
                    <a:lumMod val="50000"/>
                  </a:schemeClr>
                </a:solidFill>
                <a:latin typeface="#9Slide05 SVNKitten" pitchFamily="2" charset="0"/>
              </a:rPr>
              <a:t>VTĐL</a:t>
            </a:r>
            <a:endParaRPr lang="en-US" sz="2800" dirty="0">
              <a:solidFill>
                <a:schemeClr val="accent4">
                  <a:lumMod val="50000"/>
                </a:schemeClr>
              </a:solidFill>
            </a:endParaRPr>
          </a:p>
        </p:txBody>
      </p:sp>
      <p:sp>
        <p:nvSpPr>
          <p:cNvPr id="13" name="TextBox 12">
            <a:extLst>
              <a:ext uri="{FF2B5EF4-FFF2-40B4-BE49-F238E27FC236}">
                <a16:creationId xmlns:a16="http://schemas.microsoft.com/office/drawing/2014/main" id="{89B7E534-E8E5-4FFE-9ED7-2D0A334D7669}"/>
              </a:ext>
            </a:extLst>
          </p:cNvPr>
          <p:cNvSpPr txBox="1"/>
          <p:nvPr/>
        </p:nvSpPr>
        <p:spPr>
          <a:xfrm>
            <a:off x="2772831" y="2454697"/>
            <a:ext cx="1693056" cy="523220"/>
          </a:xfrm>
          <a:prstGeom prst="rect">
            <a:avLst/>
          </a:prstGeom>
          <a:solidFill>
            <a:schemeClr val="accent4">
              <a:lumMod val="40000"/>
              <a:lumOff val="60000"/>
            </a:schemeClr>
          </a:solidFill>
        </p:spPr>
        <p:txBody>
          <a:bodyPr wrap="square">
            <a:spAutoFit/>
          </a:bodyPr>
          <a:lstStyle/>
          <a:p>
            <a:r>
              <a:rPr lang="en-US" sz="2800" dirty="0" err="1">
                <a:solidFill>
                  <a:srgbClr val="00B050"/>
                </a:solidFill>
                <a:latin typeface="#9Slide05 SVNKitten" pitchFamily="2" charset="0"/>
              </a:rPr>
              <a:t>Kích</a:t>
            </a:r>
            <a:r>
              <a:rPr lang="en-US" sz="2800" dirty="0">
                <a:solidFill>
                  <a:srgbClr val="00B050"/>
                </a:solidFill>
                <a:latin typeface="#9Slide05 SVNKitten" pitchFamily="2" charset="0"/>
              </a:rPr>
              <a:t> </a:t>
            </a:r>
            <a:r>
              <a:rPr lang="en-US" sz="2800" dirty="0" err="1">
                <a:solidFill>
                  <a:srgbClr val="00B050"/>
                </a:solidFill>
                <a:latin typeface="#9Slide05 SVNKitten" pitchFamily="2" charset="0"/>
              </a:rPr>
              <a:t>thước</a:t>
            </a:r>
            <a:endParaRPr lang="en-US" sz="2800" dirty="0">
              <a:solidFill>
                <a:srgbClr val="00B050"/>
              </a:solidFill>
            </a:endParaRPr>
          </a:p>
        </p:txBody>
      </p:sp>
      <p:sp>
        <p:nvSpPr>
          <p:cNvPr id="15" name="TextBox 14">
            <a:extLst>
              <a:ext uri="{FF2B5EF4-FFF2-40B4-BE49-F238E27FC236}">
                <a16:creationId xmlns:a16="http://schemas.microsoft.com/office/drawing/2014/main" id="{E691C1BA-3DA4-4EDA-868B-CD76E56BD1F0}"/>
              </a:ext>
            </a:extLst>
          </p:cNvPr>
          <p:cNvSpPr txBox="1"/>
          <p:nvPr/>
        </p:nvSpPr>
        <p:spPr>
          <a:xfrm>
            <a:off x="2640047" y="5947705"/>
            <a:ext cx="1840350" cy="523220"/>
          </a:xfrm>
          <a:prstGeom prst="rect">
            <a:avLst/>
          </a:prstGeom>
          <a:solidFill>
            <a:schemeClr val="accent4">
              <a:lumMod val="40000"/>
              <a:lumOff val="60000"/>
            </a:schemeClr>
          </a:solidFill>
          <a:ln w="12700">
            <a:noFill/>
          </a:ln>
        </p:spPr>
        <p:txBody>
          <a:bodyPr wrap="square">
            <a:spAutoFit/>
          </a:bodyPr>
          <a:lstStyle/>
          <a:p>
            <a:pPr algn="ctr"/>
            <a:r>
              <a:rPr lang="en-US" sz="2800" dirty="0" err="1">
                <a:solidFill>
                  <a:srgbClr val="0070C0"/>
                </a:solidFill>
                <a:latin typeface="#9Slide05 SVNKitten" pitchFamily="2" charset="0"/>
              </a:rPr>
              <a:t>Khoáng</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sản</a:t>
            </a:r>
            <a:endParaRPr lang="en-US" sz="2800" dirty="0">
              <a:solidFill>
                <a:srgbClr val="0070C0"/>
              </a:solidFill>
              <a:latin typeface="#9Slide05 SVNKitten" pitchFamily="2" charset="0"/>
            </a:endParaRPr>
          </a:p>
        </p:txBody>
      </p:sp>
      <p:sp>
        <p:nvSpPr>
          <p:cNvPr id="16" name="TextBox 15">
            <a:extLst>
              <a:ext uri="{FF2B5EF4-FFF2-40B4-BE49-F238E27FC236}">
                <a16:creationId xmlns:a16="http://schemas.microsoft.com/office/drawing/2014/main" id="{09DFC2B2-6133-4601-AA46-DA94D83B3587}"/>
              </a:ext>
            </a:extLst>
          </p:cNvPr>
          <p:cNvSpPr txBox="1"/>
          <p:nvPr/>
        </p:nvSpPr>
        <p:spPr>
          <a:xfrm>
            <a:off x="2758322" y="3880487"/>
            <a:ext cx="1722075" cy="523220"/>
          </a:xfrm>
          <a:prstGeom prst="rect">
            <a:avLst/>
          </a:prstGeom>
          <a:solidFill>
            <a:schemeClr val="accent4">
              <a:lumMod val="40000"/>
              <a:lumOff val="60000"/>
            </a:schemeClr>
          </a:solidFill>
          <a:ln w="12700">
            <a:noFill/>
          </a:ln>
        </p:spPr>
        <p:txBody>
          <a:bodyPr wrap="square">
            <a:spAutoFit/>
          </a:bodyPr>
          <a:lstStyle/>
          <a:p>
            <a:r>
              <a:rPr lang="en-US" sz="2800" dirty="0" err="1">
                <a:solidFill>
                  <a:srgbClr val="002060"/>
                </a:solidFill>
                <a:latin typeface="#9Slide05 SVNKitten" pitchFamily="2" charset="0"/>
              </a:rPr>
              <a:t>Địa</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hình</a:t>
            </a:r>
            <a:endParaRPr lang="en-US" sz="2800" dirty="0">
              <a:solidFill>
                <a:srgbClr val="002060"/>
              </a:solidFill>
              <a:latin typeface="#9Slide05 SVNKitten" pitchFamily="2" charset="0"/>
            </a:endParaRPr>
          </a:p>
        </p:txBody>
      </p:sp>
      <p:sp>
        <p:nvSpPr>
          <p:cNvPr id="17" name="TextBox 16">
            <a:extLst>
              <a:ext uri="{FF2B5EF4-FFF2-40B4-BE49-F238E27FC236}">
                <a16:creationId xmlns:a16="http://schemas.microsoft.com/office/drawing/2014/main" id="{E65CCEA7-F9A2-4FF2-95A1-49A98B969221}"/>
              </a:ext>
            </a:extLst>
          </p:cNvPr>
          <p:cNvSpPr txBox="1"/>
          <p:nvPr/>
        </p:nvSpPr>
        <p:spPr>
          <a:xfrm>
            <a:off x="4873951" y="1685243"/>
            <a:ext cx="6875523" cy="523220"/>
          </a:xfrm>
          <a:prstGeom prst="rect">
            <a:avLst/>
          </a:prstGeom>
          <a:noFill/>
        </p:spPr>
        <p:txBody>
          <a:bodyPr wrap="square">
            <a:spAutoFit/>
          </a:bodyPr>
          <a:lstStyle/>
          <a:p>
            <a:r>
              <a:rPr lang="en-US" sz="2800" dirty="0" err="1">
                <a:solidFill>
                  <a:schemeClr val="accent4">
                    <a:lumMod val="50000"/>
                  </a:schemeClr>
                </a:solidFill>
                <a:latin typeface="#9Slide05 SVNKitten" pitchFamily="2" charset="0"/>
              </a:rPr>
              <a:t>Bộ</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phận</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của</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lục</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địa</a:t>
            </a:r>
            <a:r>
              <a:rPr lang="en-US" sz="2800" dirty="0">
                <a:solidFill>
                  <a:schemeClr val="accent4">
                    <a:lumMod val="50000"/>
                  </a:schemeClr>
                </a:solidFill>
                <a:latin typeface="#9Slide05 SVNKitten" pitchFamily="2" charset="0"/>
              </a:rPr>
              <a:t> Á-</a:t>
            </a:r>
            <a:r>
              <a:rPr lang="en-US" sz="2800" dirty="0" err="1">
                <a:solidFill>
                  <a:schemeClr val="accent4">
                    <a:lumMod val="50000"/>
                  </a:schemeClr>
                </a:solidFill>
                <a:latin typeface="#9Slide05 SVNKitten" pitchFamily="2" charset="0"/>
              </a:rPr>
              <a:t>Âu</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nằm</a:t>
            </a:r>
            <a:r>
              <a:rPr lang="en-US" sz="2800" dirty="0">
                <a:solidFill>
                  <a:schemeClr val="accent4">
                    <a:lumMod val="50000"/>
                  </a:schemeClr>
                </a:solidFill>
                <a:latin typeface="#9Slide05 SVNKitten" pitchFamily="2" charset="0"/>
              </a:rPr>
              <a:t> ở </a:t>
            </a:r>
            <a:r>
              <a:rPr lang="en-US" sz="2800" dirty="0" err="1">
                <a:solidFill>
                  <a:schemeClr val="accent4">
                    <a:lumMod val="50000"/>
                  </a:schemeClr>
                </a:solidFill>
                <a:latin typeface="#9Slide05 SVNKitten" pitchFamily="2" charset="0"/>
              </a:rPr>
              <a:t>Bắc</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bán</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cầu</a:t>
            </a:r>
            <a:endParaRPr lang="en-US" sz="2800" dirty="0">
              <a:solidFill>
                <a:schemeClr val="accent4">
                  <a:lumMod val="50000"/>
                </a:schemeClr>
              </a:solidFill>
            </a:endParaRPr>
          </a:p>
        </p:txBody>
      </p:sp>
      <p:sp>
        <p:nvSpPr>
          <p:cNvPr id="18" name="TextBox 17">
            <a:extLst>
              <a:ext uri="{FF2B5EF4-FFF2-40B4-BE49-F238E27FC236}">
                <a16:creationId xmlns:a16="http://schemas.microsoft.com/office/drawing/2014/main" id="{C6BF75AD-571B-490C-A04E-EFA3AC02C46C}"/>
              </a:ext>
            </a:extLst>
          </p:cNvPr>
          <p:cNvSpPr txBox="1"/>
          <p:nvPr/>
        </p:nvSpPr>
        <p:spPr>
          <a:xfrm>
            <a:off x="4883031" y="1234925"/>
            <a:ext cx="7497522" cy="523220"/>
          </a:xfrm>
          <a:prstGeom prst="rect">
            <a:avLst/>
          </a:prstGeom>
          <a:noFill/>
        </p:spPr>
        <p:txBody>
          <a:bodyPr wrap="square">
            <a:spAutoFit/>
          </a:bodyPr>
          <a:lstStyle/>
          <a:p>
            <a:r>
              <a:rPr lang="en-US" sz="2800" dirty="0" err="1">
                <a:solidFill>
                  <a:schemeClr val="accent4">
                    <a:lumMod val="50000"/>
                  </a:schemeClr>
                </a:solidFill>
                <a:latin typeface="#9Slide05 SVNKitten" pitchFamily="2" charset="0"/>
              </a:rPr>
              <a:t>Giáp</a:t>
            </a:r>
            <a:r>
              <a:rPr lang="en-US" sz="2800" dirty="0">
                <a:solidFill>
                  <a:schemeClr val="accent4">
                    <a:lumMod val="50000"/>
                  </a:schemeClr>
                </a:solidFill>
                <a:latin typeface="#9Slide05 SVNKitten" pitchFamily="2" charset="0"/>
              </a:rPr>
              <a:t> 2 </a:t>
            </a:r>
            <a:r>
              <a:rPr lang="en-US" sz="2800" dirty="0" err="1">
                <a:solidFill>
                  <a:schemeClr val="accent4">
                    <a:lumMod val="50000"/>
                  </a:schemeClr>
                </a:solidFill>
                <a:latin typeface="#9Slide05 SVNKitten" pitchFamily="2" charset="0"/>
              </a:rPr>
              <a:t>châu</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lục</a:t>
            </a:r>
            <a:r>
              <a:rPr lang="en-US" sz="2800" dirty="0">
                <a:solidFill>
                  <a:schemeClr val="accent4">
                    <a:lumMod val="50000"/>
                  </a:schemeClr>
                </a:solidFill>
                <a:latin typeface="#9Slide05 SVNKitten" pitchFamily="2" charset="0"/>
              </a:rPr>
              <a:t> </a:t>
            </a:r>
            <a:r>
              <a:rPr lang="en-US" sz="2000" dirty="0">
                <a:solidFill>
                  <a:schemeClr val="accent4">
                    <a:lumMod val="50000"/>
                  </a:schemeClr>
                </a:solidFill>
                <a:latin typeface="#9Slide05 SVNKitten" pitchFamily="2" charset="0"/>
              </a:rPr>
              <a:t>(</a:t>
            </a:r>
            <a:r>
              <a:rPr lang="en-US" sz="2000" dirty="0" err="1">
                <a:solidFill>
                  <a:schemeClr val="accent4">
                    <a:lumMod val="50000"/>
                  </a:schemeClr>
                </a:solidFill>
                <a:latin typeface="#9Slide05 SVNKitten" pitchFamily="2" charset="0"/>
              </a:rPr>
              <a:t>Âu</a:t>
            </a:r>
            <a:r>
              <a:rPr lang="en-US" sz="2000" dirty="0">
                <a:solidFill>
                  <a:schemeClr val="accent4">
                    <a:lumMod val="50000"/>
                  </a:schemeClr>
                </a:solidFill>
                <a:latin typeface="#9Slide05 SVNKitten" pitchFamily="2" charset="0"/>
              </a:rPr>
              <a:t>, Phi), </a:t>
            </a:r>
            <a:r>
              <a:rPr lang="en-US" sz="2800" dirty="0">
                <a:solidFill>
                  <a:schemeClr val="accent4">
                    <a:lumMod val="50000"/>
                  </a:schemeClr>
                </a:solidFill>
                <a:latin typeface="#9Slide05 SVNKitten" pitchFamily="2" charset="0"/>
              </a:rPr>
              <a:t>3 </a:t>
            </a:r>
            <a:r>
              <a:rPr lang="en-US" sz="2800" dirty="0" err="1">
                <a:solidFill>
                  <a:schemeClr val="accent4">
                    <a:lumMod val="50000"/>
                  </a:schemeClr>
                </a:solidFill>
                <a:latin typeface="#9Slide05 SVNKitten" pitchFamily="2" charset="0"/>
              </a:rPr>
              <a:t>đại</a:t>
            </a:r>
            <a:r>
              <a:rPr lang="en-US" sz="2800" dirty="0">
                <a:solidFill>
                  <a:schemeClr val="accent4">
                    <a:lumMod val="50000"/>
                  </a:schemeClr>
                </a:solidFill>
                <a:latin typeface="#9Slide05 SVNKitten" pitchFamily="2" charset="0"/>
              </a:rPr>
              <a:t> </a:t>
            </a:r>
            <a:r>
              <a:rPr lang="en-US" sz="2800" dirty="0" err="1">
                <a:solidFill>
                  <a:schemeClr val="accent4">
                    <a:lumMod val="50000"/>
                  </a:schemeClr>
                </a:solidFill>
                <a:latin typeface="#9Slide05 SVNKitten" pitchFamily="2" charset="0"/>
              </a:rPr>
              <a:t>dương</a:t>
            </a:r>
            <a:r>
              <a:rPr lang="en-US" sz="2800" dirty="0">
                <a:solidFill>
                  <a:schemeClr val="accent4">
                    <a:lumMod val="50000"/>
                  </a:schemeClr>
                </a:solidFill>
                <a:latin typeface="#9Slide05 SVNKitten" pitchFamily="2" charset="0"/>
              </a:rPr>
              <a:t> </a:t>
            </a:r>
            <a:r>
              <a:rPr lang="en-US" sz="2000" dirty="0">
                <a:solidFill>
                  <a:schemeClr val="accent4">
                    <a:lumMod val="50000"/>
                  </a:schemeClr>
                </a:solidFill>
                <a:latin typeface="#9Slide05 SVNKitten" pitchFamily="2" charset="0"/>
              </a:rPr>
              <a:t>(TBD, AĐD, BBD</a:t>
            </a:r>
            <a:r>
              <a:rPr lang="en-US" sz="2800" dirty="0">
                <a:solidFill>
                  <a:schemeClr val="accent4">
                    <a:lumMod val="50000"/>
                  </a:schemeClr>
                </a:solidFill>
                <a:latin typeface="#9Slide05 SVNKitten" pitchFamily="2" charset="0"/>
              </a:rPr>
              <a:t>)</a:t>
            </a:r>
            <a:endParaRPr lang="en-US" sz="2800" dirty="0">
              <a:solidFill>
                <a:schemeClr val="accent4">
                  <a:lumMod val="50000"/>
                </a:schemeClr>
              </a:solidFill>
            </a:endParaRPr>
          </a:p>
        </p:txBody>
      </p:sp>
      <p:sp>
        <p:nvSpPr>
          <p:cNvPr id="19" name="TextBox 18">
            <a:extLst>
              <a:ext uri="{FF2B5EF4-FFF2-40B4-BE49-F238E27FC236}">
                <a16:creationId xmlns:a16="http://schemas.microsoft.com/office/drawing/2014/main" id="{8994AA98-DE04-4E9F-923A-F1EE0323CA50}"/>
              </a:ext>
            </a:extLst>
          </p:cNvPr>
          <p:cNvSpPr txBox="1"/>
          <p:nvPr/>
        </p:nvSpPr>
        <p:spPr>
          <a:xfrm>
            <a:off x="5499134" y="2172095"/>
            <a:ext cx="2138285" cy="523220"/>
          </a:xfrm>
          <a:prstGeom prst="rect">
            <a:avLst/>
          </a:prstGeom>
          <a:noFill/>
        </p:spPr>
        <p:txBody>
          <a:bodyPr wrap="square">
            <a:spAutoFit/>
          </a:bodyPr>
          <a:lstStyle/>
          <a:p>
            <a:r>
              <a:rPr lang="en-US" sz="2800" dirty="0" err="1">
                <a:solidFill>
                  <a:srgbClr val="00B050"/>
                </a:solidFill>
                <a:latin typeface="#9Slide05 SVNKitten" pitchFamily="2" charset="0"/>
              </a:rPr>
              <a:t>Lớn</a:t>
            </a:r>
            <a:r>
              <a:rPr lang="en-US" sz="2800" dirty="0">
                <a:solidFill>
                  <a:srgbClr val="00B050"/>
                </a:solidFill>
                <a:latin typeface="#9Slide05 SVNKitten" pitchFamily="2" charset="0"/>
              </a:rPr>
              <a:t> </a:t>
            </a:r>
            <a:r>
              <a:rPr lang="en-US" sz="2800" dirty="0" err="1">
                <a:solidFill>
                  <a:srgbClr val="00B050"/>
                </a:solidFill>
                <a:latin typeface="#9Slide05 SVNKitten" pitchFamily="2" charset="0"/>
              </a:rPr>
              <a:t>nhất</a:t>
            </a:r>
            <a:r>
              <a:rPr lang="en-US" sz="2800" dirty="0">
                <a:solidFill>
                  <a:srgbClr val="00B050"/>
                </a:solidFill>
                <a:latin typeface="#9Slide05 SVNKitten" pitchFamily="2" charset="0"/>
              </a:rPr>
              <a:t> TG</a:t>
            </a:r>
            <a:endParaRPr lang="en-US" sz="2800" dirty="0">
              <a:solidFill>
                <a:srgbClr val="00B050"/>
              </a:solidFill>
            </a:endParaRPr>
          </a:p>
        </p:txBody>
      </p:sp>
      <p:sp>
        <p:nvSpPr>
          <p:cNvPr id="20" name="TextBox 19">
            <a:extLst>
              <a:ext uri="{FF2B5EF4-FFF2-40B4-BE49-F238E27FC236}">
                <a16:creationId xmlns:a16="http://schemas.microsoft.com/office/drawing/2014/main" id="{C101C56E-4ECA-4893-983F-94FD8D120AEB}"/>
              </a:ext>
            </a:extLst>
          </p:cNvPr>
          <p:cNvSpPr txBox="1"/>
          <p:nvPr/>
        </p:nvSpPr>
        <p:spPr>
          <a:xfrm>
            <a:off x="5514538" y="2686929"/>
            <a:ext cx="5265199" cy="523220"/>
          </a:xfrm>
          <a:prstGeom prst="rect">
            <a:avLst/>
          </a:prstGeom>
          <a:noFill/>
        </p:spPr>
        <p:txBody>
          <a:bodyPr wrap="square">
            <a:spAutoFit/>
          </a:bodyPr>
          <a:lstStyle/>
          <a:p>
            <a:r>
              <a:rPr lang="en-US" sz="2800" dirty="0" err="1">
                <a:solidFill>
                  <a:srgbClr val="00B050"/>
                </a:solidFill>
                <a:latin typeface="#9Slide05 SVNKitten" pitchFamily="2" charset="0"/>
              </a:rPr>
              <a:t>Trải</a:t>
            </a:r>
            <a:r>
              <a:rPr lang="en-US" sz="2800" dirty="0">
                <a:solidFill>
                  <a:srgbClr val="00B050"/>
                </a:solidFill>
                <a:latin typeface="#9Slide05 SVNKitten" pitchFamily="2" charset="0"/>
              </a:rPr>
              <a:t> </a:t>
            </a:r>
            <a:r>
              <a:rPr lang="en-US" sz="2800" dirty="0" err="1">
                <a:solidFill>
                  <a:srgbClr val="00B050"/>
                </a:solidFill>
                <a:latin typeface="#9Slide05 SVNKitten" pitchFamily="2" charset="0"/>
              </a:rPr>
              <a:t>dài</a:t>
            </a:r>
            <a:r>
              <a:rPr lang="en-US" sz="2800" dirty="0">
                <a:solidFill>
                  <a:srgbClr val="00B050"/>
                </a:solidFill>
                <a:latin typeface="#9Slide05 SVNKitten" pitchFamily="2" charset="0"/>
              </a:rPr>
              <a:t> </a:t>
            </a:r>
            <a:r>
              <a:rPr lang="en-US" sz="2800" dirty="0" err="1">
                <a:solidFill>
                  <a:srgbClr val="00B050"/>
                </a:solidFill>
                <a:latin typeface="#9Slide05 SVNKitten" pitchFamily="2" charset="0"/>
              </a:rPr>
              <a:t>từ</a:t>
            </a:r>
            <a:r>
              <a:rPr lang="en-US" sz="2800" dirty="0">
                <a:solidFill>
                  <a:srgbClr val="00B050"/>
                </a:solidFill>
                <a:latin typeface="#9Slide05 SVNKitten" pitchFamily="2" charset="0"/>
              </a:rPr>
              <a:t> </a:t>
            </a:r>
            <a:r>
              <a:rPr lang="en-US" sz="2800" dirty="0" err="1">
                <a:solidFill>
                  <a:srgbClr val="00B050"/>
                </a:solidFill>
                <a:latin typeface="#9Slide05 SVNKitten" pitchFamily="2" charset="0"/>
              </a:rPr>
              <a:t>xích</a:t>
            </a:r>
            <a:r>
              <a:rPr lang="en-US" sz="2800" dirty="0">
                <a:solidFill>
                  <a:srgbClr val="00B050"/>
                </a:solidFill>
                <a:latin typeface="#9Slide05 SVNKitten" pitchFamily="2" charset="0"/>
              </a:rPr>
              <a:t> </a:t>
            </a:r>
            <a:r>
              <a:rPr lang="en-US" sz="2800" dirty="0" err="1">
                <a:solidFill>
                  <a:srgbClr val="00B050"/>
                </a:solidFill>
                <a:latin typeface="#9Slide05 SVNKitten" pitchFamily="2" charset="0"/>
              </a:rPr>
              <a:t>đạo</a:t>
            </a:r>
            <a:r>
              <a:rPr lang="en-US" sz="2800" dirty="0">
                <a:solidFill>
                  <a:srgbClr val="00B050"/>
                </a:solidFill>
                <a:latin typeface="#9Slide05 SVNKitten" pitchFamily="2" charset="0"/>
              </a:rPr>
              <a:t> </a:t>
            </a:r>
            <a:r>
              <a:rPr lang="en-US" sz="2800" dirty="0">
                <a:solidFill>
                  <a:srgbClr val="00B050"/>
                </a:solidFill>
                <a:latin typeface="#9Slide05 SVNKitten" pitchFamily="2" charset="0"/>
                <a:sym typeface="Wingdings" panose="05000000000000000000" pitchFamily="2" charset="2"/>
              </a:rPr>
              <a:t> </a:t>
            </a:r>
            <a:r>
              <a:rPr lang="en-US" sz="2800" dirty="0" err="1">
                <a:solidFill>
                  <a:srgbClr val="00B050"/>
                </a:solidFill>
                <a:latin typeface="#9Slide05 SVNKitten" pitchFamily="2" charset="0"/>
                <a:sym typeface="Wingdings" panose="05000000000000000000" pitchFamily="2" charset="2"/>
              </a:rPr>
              <a:t>vùng</a:t>
            </a:r>
            <a:r>
              <a:rPr lang="en-US" sz="2800" dirty="0">
                <a:solidFill>
                  <a:srgbClr val="00B050"/>
                </a:solidFill>
                <a:latin typeface="#9Slide05 SVNKitten" pitchFamily="2" charset="0"/>
                <a:sym typeface="Wingdings" panose="05000000000000000000" pitchFamily="2" charset="2"/>
              </a:rPr>
              <a:t> </a:t>
            </a:r>
            <a:r>
              <a:rPr lang="en-US" sz="2800" dirty="0" err="1">
                <a:solidFill>
                  <a:srgbClr val="00B050"/>
                </a:solidFill>
                <a:latin typeface="#9Slide05 SVNKitten" pitchFamily="2" charset="0"/>
                <a:sym typeface="Wingdings" panose="05000000000000000000" pitchFamily="2" charset="2"/>
              </a:rPr>
              <a:t>cực</a:t>
            </a:r>
            <a:r>
              <a:rPr lang="en-US" sz="2800" dirty="0">
                <a:solidFill>
                  <a:srgbClr val="00B050"/>
                </a:solidFill>
                <a:latin typeface="#9Slide05 SVNKitten" pitchFamily="2" charset="0"/>
                <a:sym typeface="Wingdings" panose="05000000000000000000" pitchFamily="2" charset="2"/>
              </a:rPr>
              <a:t> </a:t>
            </a:r>
            <a:r>
              <a:rPr lang="en-US" sz="2800" dirty="0" err="1">
                <a:solidFill>
                  <a:srgbClr val="00B050"/>
                </a:solidFill>
                <a:latin typeface="#9Slide05 SVNKitten" pitchFamily="2" charset="0"/>
                <a:sym typeface="Wingdings" panose="05000000000000000000" pitchFamily="2" charset="2"/>
              </a:rPr>
              <a:t>Bắc</a:t>
            </a:r>
            <a:endParaRPr lang="en-US" sz="2800" dirty="0">
              <a:solidFill>
                <a:srgbClr val="00B050"/>
              </a:solidFill>
            </a:endParaRPr>
          </a:p>
        </p:txBody>
      </p:sp>
      <p:sp>
        <p:nvSpPr>
          <p:cNvPr id="29" name="TextBox 28">
            <a:extLst>
              <a:ext uri="{FF2B5EF4-FFF2-40B4-BE49-F238E27FC236}">
                <a16:creationId xmlns:a16="http://schemas.microsoft.com/office/drawing/2014/main" id="{2E0390E8-0CB0-46D9-8C5A-D73E71B4C382}"/>
              </a:ext>
            </a:extLst>
          </p:cNvPr>
          <p:cNvSpPr txBox="1"/>
          <p:nvPr/>
        </p:nvSpPr>
        <p:spPr>
          <a:xfrm>
            <a:off x="5602614" y="3203941"/>
            <a:ext cx="2580536" cy="523220"/>
          </a:xfrm>
          <a:prstGeom prst="rect">
            <a:avLst/>
          </a:prstGeom>
          <a:noFill/>
          <a:ln w="12700">
            <a:noFill/>
          </a:ln>
        </p:spPr>
        <p:txBody>
          <a:bodyPr wrap="square">
            <a:spAutoFit/>
          </a:bodyPr>
          <a:lstStyle/>
          <a:p>
            <a:pPr algn="ctr"/>
            <a:r>
              <a:rPr lang="en-US" sz="2800" dirty="0">
                <a:solidFill>
                  <a:srgbClr val="002060"/>
                </a:solidFill>
                <a:latin typeface="#9Slide05 SVNKitten" pitchFamily="2" charset="0"/>
              </a:rPr>
              <a:t>Chia </a:t>
            </a:r>
            <a:r>
              <a:rPr lang="en-US" sz="2800" dirty="0" err="1">
                <a:solidFill>
                  <a:srgbClr val="002060"/>
                </a:solidFill>
                <a:latin typeface="#9Slide05 SVNKitten" pitchFamily="2" charset="0"/>
              </a:rPr>
              <a:t>cắt</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phức</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tạp</a:t>
            </a:r>
            <a:endParaRPr lang="en-US" sz="2800" dirty="0">
              <a:solidFill>
                <a:srgbClr val="002060"/>
              </a:solidFill>
              <a:latin typeface="#9Slide05 SVNKitten" pitchFamily="2" charset="0"/>
            </a:endParaRPr>
          </a:p>
        </p:txBody>
      </p:sp>
      <p:sp>
        <p:nvSpPr>
          <p:cNvPr id="30" name="TextBox 29">
            <a:extLst>
              <a:ext uri="{FF2B5EF4-FFF2-40B4-BE49-F238E27FC236}">
                <a16:creationId xmlns:a16="http://schemas.microsoft.com/office/drawing/2014/main" id="{7D917F2E-6BB9-4A0D-9289-6224876CE302}"/>
              </a:ext>
            </a:extLst>
          </p:cNvPr>
          <p:cNvSpPr txBox="1"/>
          <p:nvPr/>
        </p:nvSpPr>
        <p:spPr>
          <a:xfrm>
            <a:off x="5499135" y="3780654"/>
            <a:ext cx="2374236" cy="523220"/>
          </a:xfrm>
          <a:prstGeom prst="rect">
            <a:avLst/>
          </a:prstGeom>
          <a:noFill/>
          <a:ln w="12700">
            <a:noFill/>
          </a:ln>
        </p:spPr>
        <p:txBody>
          <a:bodyPr wrap="square">
            <a:spAutoFit/>
          </a:bodyPr>
          <a:lstStyle/>
          <a:p>
            <a:pPr algn="ctr"/>
            <a:r>
              <a:rPr lang="en-US" sz="2800" dirty="0" err="1">
                <a:solidFill>
                  <a:srgbClr val="002060"/>
                </a:solidFill>
                <a:latin typeface="#9Slide05 SVNKitten" pitchFamily="2" charset="0"/>
              </a:rPr>
              <a:t>Nhiều</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dạng</a:t>
            </a:r>
            <a:r>
              <a:rPr lang="en-US" sz="2800" dirty="0">
                <a:solidFill>
                  <a:srgbClr val="002060"/>
                </a:solidFill>
                <a:latin typeface="#9Slide05 SVNKitten" pitchFamily="2" charset="0"/>
              </a:rPr>
              <a:t> ĐH</a:t>
            </a:r>
          </a:p>
        </p:txBody>
      </p:sp>
      <p:sp>
        <p:nvSpPr>
          <p:cNvPr id="31" name="TextBox 30">
            <a:extLst>
              <a:ext uri="{FF2B5EF4-FFF2-40B4-BE49-F238E27FC236}">
                <a16:creationId xmlns:a16="http://schemas.microsoft.com/office/drawing/2014/main" id="{74D12AAA-DAC7-4B38-AD57-B1DA064B89D1}"/>
              </a:ext>
            </a:extLst>
          </p:cNvPr>
          <p:cNvSpPr txBox="1"/>
          <p:nvPr/>
        </p:nvSpPr>
        <p:spPr>
          <a:xfrm>
            <a:off x="5523618" y="5313066"/>
            <a:ext cx="3104192" cy="523220"/>
          </a:xfrm>
          <a:prstGeom prst="rect">
            <a:avLst/>
          </a:prstGeom>
          <a:noFill/>
          <a:ln w="12700">
            <a:noFill/>
          </a:ln>
        </p:spPr>
        <p:txBody>
          <a:bodyPr wrap="square">
            <a:spAutoFit/>
          </a:bodyPr>
          <a:lstStyle/>
          <a:p>
            <a:pPr algn="ctr"/>
            <a:r>
              <a:rPr lang="en-US" sz="2800" dirty="0" err="1">
                <a:solidFill>
                  <a:srgbClr val="0070C0"/>
                </a:solidFill>
                <a:latin typeface="#9Slide05 SVNKitten" pitchFamily="2" charset="0"/>
              </a:rPr>
              <a:t>Phong</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phú</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đa</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dạng</a:t>
            </a:r>
            <a:endParaRPr lang="en-US" sz="2800" dirty="0">
              <a:solidFill>
                <a:srgbClr val="0070C0"/>
              </a:solidFill>
              <a:latin typeface="#9Slide05 SVNKitten" pitchFamily="2" charset="0"/>
            </a:endParaRPr>
          </a:p>
        </p:txBody>
      </p:sp>
      <p:sp>
        <p:nvSpPr>
          <p:cNvPr id="32" name="TextBox 31">
            <a:extLst>
              <a:ext uri="{FF2B5EF4-FFF2-40B4-BE49-F238E27FC236}">
                <a16:creationId xmlns:a16="http://schemas.microsoft.com/office/drawing/2014/main" id="{58CA59CF-5751-433B-9D09-6E7F523DBE87}"/>
              </a:ext>
            </a:extLst>
          </p:cNvPr>
          <p:cNvSpPr txBox="1"/>
          <p:nvPr/>
        </p:nvSpPr>
        <p:spPr>
          <a:xfrm>
            <a:off x="5575040" y="5739951"/>
            <a:ext cx="2151927" cy="523220"/>
          </a:xfrm>
          <a:prstGeom prst="rect">
            <a:avLst/>
          </a:prstGeom>
          <a:noFill/>
          <a:ln w="12700">
            <a:noFill/>
          </a:ln>
        </p:spPr>
        <p:txBody>
          <a:bodyPr wrap="square">
            <a:spAutoFit/>
          </a:bodyPr>
          <a:lstStyle/>
          <a:p>
            <a:pPr algn="ctr"/>
            <a:r>
              <a:rPr lang="en-US" sz="2800" dirty="0" err="1">
                <a:solidFill>
                  <a:srgbClr val="0070C0"/>
                </a:solidFill>
                <a:latin typeface="#9Slide05 SVNKitten" pitchFamily="2" charset="0"/>
              </a:rPr>
              <a:t>Trữ</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lượng</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lớn</a:t>
            </a:r>
            <a:endParaRPr lang="en-US" sz="2800" dirty="0">
              <a:solidFill>
                <a:srgbClr val="0070C0"/>
              </a:solidFill>
              <a:latin typeface="#9Slide05 SVNKitten" pitchFamily="2" charset="0"/>
            </a:endParaRPr>
          </a:p>
        </p:txBody>
      </p:sp>
      <p:cxnSp>
        <p:nvCxnSpPr>
          <p:cNvPr id="5" name="Straight Arrow Connector 4">
            <a:extLst>
              <a:ext uri="{FF2B5EF4-FFF2-40B4-BE49-F238E27FC236}">
                <a16:creationId xmlns:a16="http://schemas.microsoft.com/office/drawing/2014/main" id="{EED7315B-735D-4D49-ACF8-79CD5F5287E8}"/>
              </a:ext>
            </a:extLst>
          </p:cNvPr>
          <p:cNvCxnSpPr>
            <a:cxnSpLocks/>
            <a:stCxn id="10" idx="3"/>
            <a:endCxn id="11" idx="1"/>
          </p:cNvCxnSpPr>
          <p:nvPr/>
        </p:nvCxnSpPr>
        <p:spPr>
          <a:xfrm flipV="1">
            <a:off x="1477721" y="1749792"/>
            <a:ext cx="1352801" cy="2239784"/>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A1B98C3-68CA-483D-BB17-4E6B61B2C290}"/>
              </a:ext>
            </a:extLst>
          </p:cNvPr>
          <p:cNvCxnSpPr>
            <a:cxnSpLocks/>
            <a:stCxn id="10" idx="3"/>
            <a:endCxn id="13" idx="1"/>
          </p:cNvCxnSpPr>
          <p:nvPr/>
        </p:nvCxnSpPr>
        <p:spPr>
          <a:xfrm flipV="1">
            <a:off x="1477721" y="2716307"/>
            <a:ext cx="1295110" cy="1273269"/>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02050DD-3766-4406-85FA-2483EF358F9D}"/>
              </a:ext>
            </a:extLst>
          </p:cNvPr>
          <p:cNvCxnSpPr>
            <a:cxnSpLocks/>
            <a:stCxn id="10" idx="3"/>
            <a:endCxn id="16" idx="1"/>
          </p:cNvCxnSpPr>
          <p:nvPr/>
        </p:nvCxnSpPr>
        <p:spPr>
          <a:xfrm>
            <a:off x="1477721" y="3989576"/>
            <a:ext cx="1280601" cy="152521"/>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1499AC9-3E0A-4546-BADE-C4118FDE0348}"/>
              </a:ext>
            </a:extLst>
          </p:cNvPr>
          <p:cNvCxnSpPr>
            <a:cxnSpLocks/>
            <a:stCxn id="10" idx="3"/>
            <a:endCxn id="15" idx="1"/>
          </p:cNvCxnSpPr>
          <p:nvPr/>
        </p:nvCxnSpPr>
        <p:spPr>
          <a:xfrm>
            <a:off x="1477721" y="3989576"/>
            <a:ext cx="1162326" cy="2219739"/>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8421AE-3D9C-40F4-873F-F9E0398C1AB7}"/>
              </a:ext>
            </a:extLst>
          </p:cNvPr>
          <p:cNvCxnSpPr>
            <a:cxnSpLocks/>
            <a:stCxn id="11" idx="3"/>
            <a:endCxn id="17" idx="1"/>
          </p:cNvCxnSpPr>
          <p:nvPr/>
        </p:nvCxnSpPr>
        <p:spPr>
          <a:xfrm>
            <a:off x="4381394" y="1749792"/>
            <a:ext cx="492557" cy="197061"/>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B28110E-C9AB-4902-8A61-E787B0E0615E}"/>
              </a:ext>
            </a:extLst>
          </p:cNvPr>
          <p:cNvCxnSpPr>
            <a:cxnSpLocks/>
            <a:stCxn id="11" idx="3"/>
            <a:endCxn id="18" idx="1"/>
          </p:cNvCxnSpPr>
          <p:nvPr/>
        </p:nvCxnSpPr>
        <p:spPr>
          <a:xfrm flipV="1">
            <a:off x="4381394" y="1496535"/>
            <a:ext cx="501637" cy="253257"/>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1EFD41B-EE3D-43EF-BC0C-F3388B2B9CEA}"/>
              </a:ext>
            </a:extLst>
          </p:cNvPr>
          <p:cNvCxnSpPr>
            <a:cxnSpLocks/>
            <a:stCxn id="13" idx="3"/>
            <a:endCxn id="19" idx="1"/>
          </p:cNvCxnSpPr>
          <p:nvPr/>
        </p:nvCxnSpPr>
        <p:spPr>
          <a:xfrm flipV="1">
            <a:off x="4465887" y="2433705"/>
            <a:ext cx="1033247" cy="282602"/>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5F5FD8E-09E5-48E1-9DB9-BD0E3BEC1C00}"/>
              </a:ext>
            </a:extLst>
          </p:cNvPr>
          <p:cNvCxnSpPr>
            <a:cxnSpLocks/>
            <a:stCxn id="13" idx="3"/>
            <a:endCxn id="20" idx="1"/>
          </p:cNvCxnSpPr>
          <p:nvPr/>
        </p:nvCxnSpPr>
        <p:spPr>
          <a:xfrm>
            <a:off x="4465887" y="2716307"/>
            <a:ext cx="1048651" cy="232232"/>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DF1606D-5586-4C7D-BD1F-FD21BBB7F018}"/>
              </a:ext>
            </a:extLst>
          </p:cNvPr>
          <p:cNvCxnSpPr>
            <a:cxnSpLocks/>
          </p:cNvCxnSpPr>
          <p:nvPr/>
        </p:nvCxnSpPr>
        <p:spPr>
          <a:xfrm flipV="1">
            <a:off x="4481291" y="3451259"/>
            <a:ext cx="1017843" cy="70640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831A556-C118-4D7E-A432-343C2F355A41}"/>
              </a:ext>
            </a:extLst>
          </p:cNvPr>
          <p:cNvCxnSpPr>
            <a:cxnSpLocks/>
            <a:endCxn id="112" idx="1"/>
          </p:cNvCxnSpPr>
          <p:nvPr/>
        </p:nvCxnSpPr>
        <p:spPr>
          <a:xfrm>
            <a:off x="4460400" y="4172247"/>
            <a:ext cx="1142214" cy="699705"/>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34DEE4F-17EE-43AD-8DC3-B17B2DBD8A0E}"/>
              </a:ext>
            </a:extLst>
          </p:cNvPr>
          <p:cNvCxnSpPr>
            <a:cxnSpLocks/>
            <a:endCxn id="31" idx="1"/>
          </p:cNvCxnSpPr>
          <p:nvPr/>
        </p:nvCxnSpPr>
        <p:spPr>
          <a:xfrm flipV="1">
            <a:off x="4494126" y="5574676"/>
            <a:ext cx="1029492" cy="666278"/>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F3C6DDED-A64C-492E-8C96-124DC592A92D}"/>
              </a:ext>
            </a:extLst>
          </p:cNvPr>
          <p:cNvCxnSpPr>
            <a:cxnSpLocks/>
            <a:endCxn id="32" idx="1"/>
          </p:cNvCxnSpPr>
          <p:nvPr/>
        </p:nvCxnSpPr>
        <p:spPr>
          <a:xfrm flipV="1">
            <a:off x="4494126" y="6001561"/>
            <a:ext cx="1080914" cy="239392"/>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4" name="Picture 4" descr="Hình ảnh Dãy Núi, Núi Clipart, Núi, đỉnh Núi miễn phí tải tập tin PNG  PSDComment và Vector">
            <a:extLst>
              <a:ext uri="{FF2B5EF4-FFF2-40B4-BE49-F238E27FC236}">
                <a16:creationId xmlns:a16="http://schemas.microsoft.com/office/drawing/2014/main" id="{89B24974-3C39-4419-8746-DF154A6DE26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5250">
                        <a14:foregroundMark x1="95250" y1="47500" x2="95250" y2="47500"/>
                        <a14:foregroundMark x1="89583" y1="48333" x2="89583" y2="48333"/>
                      </a14:backgroundRemoval>
                    </a14:imgEffect>
                  </a14:imgLayer>
                </a14:imgProps>
              </a:ext>
              <a:ext uri="{28A0092B-C50C-407E-A947-70E740481C1C}">
                <a14:useLocalDpi xmlns:a14="http://schemas.microsoft.com/office/drawing/2010/main" val="0"/>
              </a:ext>
            </a:extLst>
          </a:blip>
          <a:srcRect l="10580" t="35361" r="4202" b="12852"/>
          <a:stretch/>
        </p:blipFill>
        <p:spPr bwMode="auto">
          <a:xfrm>
            <a:off x="11081732" y="3690621"/>
            <a:ext cx="811070" cy="436291"/>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DB3D3AF1-F1F2-4424-B0FD-BD2E306F3E92}"/>
              </a:ext>
            </a:extLst>
          </p:cNvPr>
          <p:cNvSpPr txBox="1"/>
          <p:nvPr/>
        </p:nvSpPr>
        <p:spPr>
          <a:xfrm>
            <a:off x="5602614" y="4610342"/>
            <a:ext cx="2124353" cy="523220"/>
          </a:xfrm>
          <a:prstGeom prst="rect">
            <a:avLst/>
          </a:prstGeom>
          <a:noFill/>
          <a:ln w="12700">
            <a:noFill/>
          </a:ln>
        </p:spPr>
        <p:txBody>
          <a:bodyPr wrap="square">
            <a:spAutoFit/>
          </a:bodyPr>
          <a:lstStyle/>
          <a:p>
            <a:pPr algn="ctr"/>
            <a:r>
              <a:rPr lang="en-US" sz="2800" dirty="0">
                <a:solidFill>
                  <a:srgbClr val="002060"/>
                </a:solidFill>
                <a:latin typeface="#9Slide05 SVNKitten" pitchFamily="2" charset="0"/>
              </a:rPr>
              <a:t>2 </a:t>
            </a:r>
            <a:r>
              <a:rPr lang="en-US" sz="2800" dirty="0" err="1">
                <a:solidFill>
                  <a:srgbClr val="002060"/>
                </a:solidFill>
                <a:latin typeface="#9Slide05 SVNKitten" pitchFamily="2" charset="0"/>
              </a:rPr>
              <a:t>hướng</a:t>
            </a:r>
            <a:r>
              <a:rPr lang="en-US" sz="2800" dirty="0">
                <a:solidFill>
                  <a:srgbClr val="002060"/>
                </a:solidFill>
                <a:latin typeface="#9Slide05 SVNKitten" pitchFamily="2" charset="0"/>
              </a:rPr>
              <a:t> </a:t>
            </a:r>
            <a:r>
              <a:rPr lang="en-US" sz="2800" dirty="0" err="1">
                <a:solidFill>
                  <a:srgbClr val="002060"/>
                </a:solidFill>
                <a:latin typeface="#9Slide05 SVNKitten" pitchFamily="2" charset="0"/>
              </a:rPr>
              <a:t>chính</a:t>
            </a:r>
            <a:endParaRPr lang="en-US" sz="2800" dirty="0">
              <a:solidFill>
                <a:srgbClr val="002060"/>
              </a:solidFill>
              <a:latin typeface="#9Slide05 SVNKitten" pitchFamily="2" charset="0"/>
            </a:endParaRPr>
          </a:p>
        </p:txBody>
      </p:sp>
      <p:cxnSp>
        <p:nvCxnSpPr>
          <p:cNvPr id="117" name="Straight Arrow Connector 116">
            <a:extLst>
              <a:ext uri="{FF2B5EF4-FFF2-40B4-BE49-F238E27FC236}">
                <a16:creationId xmlns:a16="http://schemas.microsoft.com/office/drawing/2014/main" id="{4B1E2F01-AF7E-49C2-A968-9C0B2957DEE8}"/>
              </a:ext>
            </a:extLst>
          </p:cNvPr>
          <p:cNvCxnSpPr>
            <a:cxnSpLocks/>
            <a:stCxn id="16" idx="3"/>
            <a:endCxn id="30" idx="1"/>
          </p:cNvCxnSpPr>
          <p:nvPr/>
        </p:nvCxnSpPr>
        <p:spPr>
          <a:xfrm flipV="1">
            <a:off x="4480397" y="4042264"/>
            <a:ext cx="1018738" cy="99833"/>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217F0A1C-3665-4C8D-B6EB-6CE3C49561CE}"/>
              </a:ext>
            </a:extLst>
          </p:cNvPr>
          <p:cNvSpPr txBox="1"/>
          <p:nvPr/>
        </p:nvSpPr>
        <p:spPr>
          <a:xfrm>
            <a:off x="8560396" y="3273116"/>
            <a:ext cx="3189077" cy="830997"/>
          </a:xfrm>
          <a:prstGeom prst="rect">
            <a:avLst/>
          </a:prstGeom>
          <a:noFill/>
          <a:ln w="12700">
            <a:noFill/>
          </a:ln>
        </p:spPr>
        <p:txBody>
          <a:bodyPr wrap="square">
            <a:spAutoFit/>
          </a:bodyPr>
          <a:lstStyle/>
          <a:p>
            <a:r>
              <a:rPr lang="en-US" sz="2400" dirty="0" err="1">
                <a:solidFill>
                  <a:srgbClr val="002060"/>
                </a:solidFill>
                <a:latin typeface="#9Slide05 SVNKitten" pitchFamily="2" charset="0"/>
              </a:rPr>
              <a:t>Núi</a:t>
            </a:r>
            <a:r>
              <a:rPr lang="en-US" sz="2400" dirty="0">
                <a:solidFill>
                  <a:srgbClr val="002060"/>
                </a:solidFill>
                <a:latin typeface="#9Slide05 SVNKitten" pitchFamily="2" charset="0"/>
              </a:rPr>
              <a:t>, SN, CN: </a:t>
            </a:r>
            <a:r>
              <a:rPr lang="en-US" sz="2400" dirty="0" err="1">
                <a:solidFill>
                  <a:srgbClr val="002060"/>
                </a:solidFill>
                <a:latin typeface="#9Slide05 SVNKitten" pitchFamily="2" charset="0"/>
              </a:rPr>
              <a:t>cao</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đồ</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sộ</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trung</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tâm</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lục</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địa</a:t>
            </a:r>
            <a:r>
              <a:rPr lang="en-US" sz="2400" dirty="0">
                <a:solidFill>
                  <a:srgbClr val="002060"/>
                </a:solidFill>
                <a:latin typeface="#9Slide05 SVNKitten" pitchFamily="2" charset="0"/>
              </a:rPr>
              <a:t>)</a:t>
            </a:r>
          </a:p>
        </p:txBody>
      </p:sp>
      <p:sp>
        <p:nvSpPr>
          <p:cNvPr id="123" name="TextBox 122">
            <a:extLst>
              <a:ext uri="{FF2B5EF4-FFF2-40B4-BE49-F238E27FC236}">
                <a16:creationId xmlns:a16="http://schemas.microsoft.com/office/drawing/2014/main" id="{F6950EDE-C6FF-484A-AB54-A7ADDC2323E4}"/>
              </a:ext>
            </a:extLst>
          </p:cNvPr>
          <p:cNvSpPr txBox="1"/>
          <p:nvPr/>
        </p:nvSpPr>
        <p:spPr>
          <a:xfrm>
            <a:off x="8239717" y="4048495"/>
            <a:ext cx="4142904" cy="461665"/>
          </a:xfrm>
          <a:prstGeom prst="rect">
            <a:avLst/>
          </a:prstGeom>
          <a:noFill/>
          <a:ln w="12700">
            <a:noFill/>
          </a:ln>
        </p:spPr>
        <p:txBody>
          <a:bodyPr wrap="square">
            <a:spAutoFit/>
          </a:bodyPr>
          <a:lstStyle/>
          <a:p>
            <a:pPr algn="ctr"/>
            <a:r>
              <a:rPr lang="en-US" sz="2400" dirty="0" err="1">
                <a:solidFill>
                  <a:srgbClr val="002060"/>
                </a:solidFill>
                <a:latin typeface="#9Slide05 SVNKitten" pitchFamily="2" charset="0"/>
              </a:rPr>
              <a:t>Đồng</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bằng</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rộng</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lớn</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ven</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biển</a:t>
            </a:r>
            <a:r>
              <a:rPr lang="en-US" sz="2400" dirty="0">
                <a:solidFill>
                  <a:srgbClr val="002060"/>
                </a:solidFill>
                <a:latin typeface="#9Slide05 SVNKitten" pitchFamily="2" charset="0"/>
              </a:rPr>
              <a:t>)</a:t>
            </a:r>
          </a:p>
        </p:txBody>
      </p:sp>
      <p:sp>
        <p:nvSpPr>
          <p:cNvPr id="124" name="TextBox 123">
            <a:extLst>
              <a:ext uri="{FF2B5EF4-FFF2-40B4-BE49-F238E27FC236}">
                <a16:creationId xmlns:a16="http://schemas.microsoft.com/office/drawing/2014/main" id="{3FE32F3F-C18D-4DF7-9B06-EE3D3E722F37}"/>
              </a:ext>
            </a:extLst>
          </p:cNvPr>
          <p:cNvSpPr txBox="1"/>
          <p:nvPr/>
        </p:nvSpPr>
        <p:spPr>
          <a:xfrm>
            <a:off x="8123670" y="4525334"/>
            <a:ext cx="2825641" cy="461665"/>
          </a:xfrm>
          <a:prstGeom prst="rect">
            <a:avLst/>
          </a:prstGeom>
          <a:noFill/>
          <a:ln w="12700">
            <a:noFill/>
          </a:ln>
        </p:spPr>
        <p:txBody>
          <a:bodyPr wrap="square">
            <a:spAutoFit/>
          </a:bodyPr>
          <a:lstStyle/>
          <a:p>
            <a:pPr algn="ctr"/>
            <a:r>
              <a:rPr lang="en-US" sz="2400" dirty="0" err="1">
                <a:solidFill>
                  <a:srgbClr val="002060"/>
                </a:solidFill>
                <a:latin typeface="#9Slide05 SVNKitten" pitchFamily="2" charset="0"/>
              </a:rPr>
              <a:t>Bắc</a:t>
            </a:r>
            <a:r>
              <a:rPr lang="en-US" sz="2400" dirty="0">
                <a:solidFill>
                  <a:srgbClr val="002060"/>
                </a:solidFill>
                <a:latin typeface="#9Slide05 SVNKitten" pitchFamily="2" charset="0"/>
              </a:rPr>
              <a:t>-Nam (</a:t>
            </a:r>
            <a:r>
              <a:rPr lang="en-US" sz="2400" dirty="0" err="1">
                <a:solidFill>
                  <a:srgbClr val="002060"/>
                </a:solidFill>
                <a:latin typeface="#9Slide05 SVNKitten" pitchFamily="2" charset="0"/>
              </a:rPr>
              <a:t>gần</a:t>
            </a:r>
            <a:r>
              <a:rPr lang="en-US" sz="2400" dirty="0">
                <a:solidFill>
                  <a:srgbClr val="002060"/>
                </a:solidFill>
                <a:latin typeface="#9Slide05 SVNKitten" pitchFamily="2" charset="0"/>
              </a:rPr>
              <a:t> B-N)</a:t>
            </a:r>
          </a:p>
        </p:txBody>
      </p:sp>
      <p:sp>
        <p:nvSpPr>
          <p:cNvPr id="125" name="TextBox 124">
            <a:extLst>
              <a:ext uri="{FF2B5EF4-FFF2-40B4-BE49-F238E27FC236}">
                <a16:creationId xmlns:a16="http://schemas.microsoft.com/office/drawing/2014/main" id="{457CB402-175E-4C90-AC00-5847CB55DC78}"/>
              </a:ext>
            </a:extLst>
          </p:cNvPr>
          <p:cNvSpPr txBox="1"/>
          <p:nvPr/>
        </p:nvSpPr>
        <p:spPr>
          <a:xfrm>
            <a:off x="8123670" y="4913980"/>
            <a:ext cx="2825641" cy="461665"/>
          </a:xfrm>
          <a:prstGeom prst="rect">
            <a:avLst/>
          </a:prstGeom>
          <a:noFill/>
          <a:ln w="12700">
            <a:noFill/>
          </a:ln>
        </p:spPr>
        <p:txBody>
          <a:bodyPr wrap="square">
            <a:spAutoFit/>
          </a:bodyPr>
          <a:lstStyle/>
          <a:p>
            <a:pPr algn="ctr"/>
            <a:r>
              <a:rPr lang="en-US" sz="2400" dirty="0" err="1">
                <a:solidFill>
                  <a:srgbClr val="002060"/>
                </a:solidFill>
                <a:latin typeface="#9Slide05 SVNKitten" pitchFamily="2" charset="0"/>
              </a:rPr>
              <a:t>Đông-Tây</a:t>
            </a:r>
            <a:r>
              <a:rPr lang="en-US" sz="2400" dirty="0">
                <a:solidFill>
                  <a:srgbClr val="002060"/>
                </a:solidFill>
                <a:latin typeface="#9Slide05 SVNKitten" pitchFamily="2" charset="0"/>
              </a:rPr>
              <a:t> (</a:t>
            </a:r>
            <a:r>
              <a:rPr lang="en-US" sz="2400" dirty="0" err="1">
                <a:solidFill>
                  <a:srgbClr val="002060"/>
                </a:solidFill>
                <a:latin typeface="#9Slide05 SVNKitten" pitchFamily="2" charset="0"/>
              </a:rPr>
              <a:t>gần</a:t>
            </a:r>
            <a:r>
              <a:rPr lang="en-US" sz="2400" dirty="0">
                <a:solidFill>
                  <a:srgbClr val="002060"/>
                </a:solidFill>
                <a:latin typeface="#9Slide05 SVNKitten" pitchFamily="2" charset="0"/>
              </a:rPr>
              <a:t> Đ-T)</a:t>
            </a:r>
          </a:p>
        </p:txBody>
      </p:sp>
      <p:sp>
        <p:nvSpPr>
          <p:cNvPr id="128" name="TextBox 127">
            <a:extLst>
              <a:ext uri="{FF2B5EF4-FFF2-40B4-BE49-F238E27FC236}">
                <a16:creationId xmlns:a16="http://schemas.microsoft.com/office/drawing/2014/main" id="{E2868937-44C5-4064-B701-35D6BD31F4B7}"/>
              </a:ext>
            </a:extLst>
          </p:cNvPr>
          <p:cNvSpPr txBox="1"/>
          <p:nvPr/>
        </p:nvSpPr>
        <p:spPr>
          <a:xfrm>
            <a:off x="5575040" y="6255194"/>
            <a:ext cx="2558938" cy="523220"/>
          </a:xfrm>
          <a:prstGeom prst="rect">
            <a:avLst/>
          </a:prstGeom>
          <a:noFill/>
          <a:ln w="12700">
            <a:noFill/>
          </a:ln>
        </p:spPr>
        <p:txBody>
          <a:bodyPr wrap="square">
            <a:spAutoFit/>
          </a:bodyPr>
          <a:lstStyle/>
          <a:p>
            <a:pPr algn="ctr"/>
            <a:r>
              <a:rPr lang="en-US" sz="2800" dirty="0">
                <a:solidFill>
                  <a:srgbClr val="0070C0"/>
                </a:solidFill>
                <a:latin typeface="#9Slide05 SVNKitten" pitchFamily="2" charset="0"/>
              </a:rPr>
              <a:t>Quan </a:t>
            </a:r>
            <a:r>
              <a:rPr lang="en-US" sz="2800" dirty="0" err="1">
                <a:solidFill>
                  <a:srgbClr val="0070C0"/>
                </a:solidFill>
                <a:latin typeface="#9Slide05 SVNKitten" pitchFamily="2" charset="0"/>
              </a:rPr>
              <a:t>trọng</a:t>
            </a:r>
            <a:r>
              <a:rPr lang="en-US" sz="2800" dirty="0">
                <a:solidFill>
                  <a:srgbClr val="0070C0"/>
                </a:solidFill>
                <a:latin typeface="#9Slide05 SVNKitten" pitchFamily="2" charset="0"/>
              </a:rPr>
              <a:t> </a:t>
            </a:r>
            <a:r>
              <a:rPr lang="en-US" sz="2800" dirty="0" err="1">
                <a:solidFill>
                  <a:srgbClr val="0070C0"/>
                </a:solidFill>
                <a:latin typeface="#9Slide05 SVNKitten" pitchFamily="2" charset="0"/>
              </a:rPr>
              <a:t>nhất</a:t>
            </a:r>
            <a:r>
              <a:rPr lang="en-US" sz="2800" dirty="0">
                <a:solidFill>
                  <a:srgbClr val="0070C0"/>
                </a:solidFill>
                <a:latin typeface="#9Slide05 SVNKitten" pitchFamily="2" charset="0"/>
              </a:rPr>
              <a:t> </a:t>
            </a:r>
          </a:p>
        </p:txBody>
      </p:sp>
      <p:cxnSp>
        <p:nvCxnSpPr>
          <p:cNvPr id="129" name="Straight Arrow Connector 128">
            <a:extLst>
              <a:ext uri="{FF2B5EF4-FFF2-40B4-BE49-F238E27FC236}">
                <a16:creationId xmlns:a16="http://schemas.microsoft.com/office/drawing/2014/main" id="{892ABAF8-A9D4-417C-BC01-78CBEA0A388A}"/>
              </a:ext>
            </a:extLst>
          </p:cNvPr>
          <p:cNvCxnSpPr>
            <a:cxnSpLocks/>
            <a:stCxn id="15" idx="3"/>
            <a:endCxn id="128" idx="1"/>
          </p:cNvCxnSpPr>
          <p:nvPr/>
        </p:nvCxnSpPr>
        <p:spPr>
          <a:xfrm>
            <a:off x="4480397" y="6209315"/>
            <a:ext cx="1094643" cy="307489"/>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91E8FA86-3F86-46AF-A084-A4E14B0B1B19}"/>
              </a:ext>
            </a:extLst>
          </p:cNvPr>
          <p:cNvSpPr txBox="1"/>
          <p:nvPr/>
        </p:nvSpPr>
        <p:spPr>
          <a:xfrm>
            <a:off x="8981726" y="5749263"/>
            <a:ext cx="2846662" cy="461665"/>
          </a:xfrm>
          <a:prstGeom prst="rect">
            <a:avLst/>
          </a:prstGeom>
          <a:noFill/>
          <a:ln w="12700">
            <a:noFill/>
          </a:ln>
        </p:spPr>
        <p:txBody>
          <a:bodyPr wrap="square">
            <a:spAutoFit/>
          </a:bodyPr>
          <a:lstStyle/>
          <a:p>
            <a:pPr algn="ctr"/>
            <a:r>
              <a:rPr lang="en-US" sz="2400" dirty="0" err="1">
                <a:solidFill>
                  <a:srgbClr val="0070C0"/>
                </a:solidFill>
                <a:latin typeface="#9Slide05 SVNKitten" pitchFamily="2" charset="0"/>
              </a:rPr>
              <a:t>Dầu</a:t>
            </a:r>
            <a:r>
              <a:rPr lang="en-US" sz="2400" dirty="0">
                <a:solidFill>
                  <a:srgbClr val="0070C0"/>
                </a:solidFill>
                <a:latin typeface="#9Slide05 SVNKitten" pitchFamily="2" charset="0"/>
              </a:rPr>
              <a:t> </a:t>
            </a:r>
            <a:r>
              <a:rPr lang="en-US" sz="2400" dirty="0" err="1">
                <a:solidFill>
                  <a:srgbClr val="0070C0"/>
                </a:solidFill>
                <a:latin typeface="#9Slide05 SVNKitten" pitchFamily="2" charset="0"/>
              </a:rPr>
              <a:t>mỏ</a:t>
            </a:r>
            <a:r>
              <a:rPr lang="en-US" sz="2400" dirty="0">
                <a:solidFill>
                  <a:srgbClr val="0070C0"/>
                </a:solidFill>
                <a:latin typeface="#9Slide05 SVNKitten" pitchFamily="2" charset="0"/>
              </a:rPr>
              <a:t>, </a:t>
            </a:r>
            <a:r>
              <a:rPr lang="en-US" sz="2400" dirty="0" err="1">
                <a:solidFill>
                  <a:srgbClr val="0070C0"/>
                </a:solidFill>
                <a:latin typeface="#9Slide05 SVNKitten" pitchFamily="2" charset="0"/>
              </a:rPr>
              <a:t>khí</a:t>
            </a:r>
            <a:r>
              <a:rPr lang="en-US" sz="2400" dirty="0">
                <a:solidFill>
                  <a:srgbClr val="0070C0"/>
                </a:solidFill>
                <a:latin typeface="#9Slide05 SVNKitten" pitchFamily="2" charset="0"/>
              </a:rPr>
              <a:t> </a:t>
            </a:r>
            <a:r>
              <a:rPr lang="en-US" sz="2400" dirty="0" err="1">
                <a:solidFill>
                  <a:srgbClr val="0070C0"/>
                </a:solidFill>
                <a:latin typeface="#9Slide05 SVNKitten" pitchFamily="2" charset="0"/>
              </a:rPr>
              <a:t>đốt</a:t>
            </a:r>
            <a:r>
              <a:rPr lang="en-US" sz="2400" dirty="0">
                <a:solidFill>
                  <a:srgbClr val="0070C0"/>
                </a:solidFill>
                <a:latin typeface="#9Slide05 SVNKitten" pitchFamily="2" charset="0"/>
              </a:rPr>
              <a:t>, than</a:t>
            </a:r>
          </a:p>
        </p:txBody>
      </p:sp>
      <p:sp>
        <p:nvSpPr>
          <p:cNvPr id="131" name="TextBox 130">
            <a:extLst>
              <a:ext uri="{FF2B5EF4-FFF2-40B4-BE49-F238E27FC236}">
                <a16:creationId xmlns:a16="http://schemas.microsoft.com/office/drawing/2014/main" id="{3153DB1B-1FDC-4317-A23D-7C3C2A0CEBBE}"/>
              </a:ext>
            </a:extLst>
          </p:cNvPr>
          <p:cNvSpPr txBox="1"/>
          <p:nvPr/>
        </p:nvSpPr>
        <p:spPr>
          <a:xfrm>
            <a:off x="8715407" y="6072865"/>
            <a:ext cx="2151927" cy="461665"/>
          </a:xfrm>
          <a:prstGeom prst="rect">
            <a:avLst/>
          </a:prstGeom>
          <a:noFill/>
          <a:ln w="12700">
            <a:noFill/>
          </a:ln>
        </p:spPr>
        <p:txBody>
          <a:bodyPr wrap="square">
            <a:spAutoFit/>
          </a:bodyPr>
          <a:lstStyle/>
          <a:p>
            <a:pPr algn="ctr"/>
            <a:r>
              <a:rPr lang="en-US" sz="2400" dirty="0" err="1">
                <a:solidFill>
                  <a:srgbClr val="0070C0"/>
                </a:solidFill>
                <a:latin typeface="#9Slide05 SVNKitten" pitchFamily="2" charset="0"/>
              </a:rPr>
              <a:t>Sắt</a:t>
            </a:r>
            <a:r>
              <a:rPr lang="en-US" sz="2400" dirty="0">
                <a:solidFill>
                  <a:srgbClr val="0070C0"/>
                </a:solidFill>
                <a:latin typeface="#9Slide05 SVNKitten" pitchFamily="2" charset="0"/>
              </a:rPr>
              <a:t>, </a:t>
            </a:r>
            <a:r>
              <a:rPr lang="en-US" sz="2400" dirty="0" err="1">
                <a:solidFill>
                  <a:srgbClr val="0070C0"/>
                </a:solidFill>
                <a:latin typeface="#9Slide05 SVNKitten" pitchFamily="2" charset="0"/>
              </a:rPr>
              <a:t>crom</a:t>
            </a:r>
            <a:endParaRPr lang="en-US" sz="2400" dirty="0">
              <a:solidFill>
                <a:srgbClr val="0070C0"/>
              </a:solidFill>
              <a:latin typeface="#9Slide05 SVNKitten" pitchFamily="2" charset="0"/>
            </a:endParaRPr>
          </a:p>
        </p:txBody>
      </p:sp>
      <p:sp>
        <p:nvSpPr>
          <p:cNvPr id="132" name="TextBox 131">
            <a:extLst>
              <a:ext uri="{FF2B5EF4-FFF2-40B4-BE49-F238E27FC236}">
                <a16:creationId xmlns:a16="http://schemas.microsoft.com/office/drawing/2014/main" id="{E5B3E12A-07EE-45DC-864C-4DDA46182F16}"/>
              </a:ext>
            </a:extLst>
          </p:cNvPr>
          <p:cNvSpPr txBox="1"/>
          <p:nvPr/>
        </p:nvSpPr>
        <p:spPr>
          <a:xfrm>
            <a:off x="8929805" y="6440147"/>
            <a:ext cx="2151927" cy="461665"/>
          </a:xfrm>
          <a:prstGeom prst="rect">
            <a:avLst/>
          </a:prstGeom>
          <a:noFill/>
          <a:ln w="12700">
            <a:noFill/>
          </a:ln>
        </p:spPr>
        <p:txBody>
          <a:bodyPr wrap="square">
            <a:spAutoFit/>
          </a:bodyPr>
          <a:lstStyle/>
          <a:p>
            <a:pPr algn="ctr"/>
            <a:r>
              <a:rPr lang="en-US" sz="2400" dirty="0">
                <a:solidFill>
                  <a:srgbClr val="0070C0"/>
                </a:solidFill>
                <a:latin typeface="#9Slide05 SVNKitten" pitchFamily="2" charset="0"/>
              </a:rPr>
              <a:t>Kim </a:t>
            </a:r>
            <a:r>
              <a:rPr lang="en-US" sz="2400" dirty="0" err="1">
                <a:solidFill>
                  <a:srgbClr val="0070C0"/>
                </a:solidFill>
                <a:latin typeface="#9Slide05 SVNKitten" pitchFamily="2" charset="0"/>
              </a:rPr>
              <a:t>loại</a:t>
            </a:r>
            <a:r>
              <a:rPr lang="en-US" sz="2400" dirty="0">
                <a:solidFill>
                  <a:srgbClr val="0070C0"/>
                </a:solidFill>
                <a:latin typeface="#9Slide05 SVNKitten" pitchFamily="2" charset="0"/>
              </a:rPr>
              <a:t> </a:t>
            </a:r>
            <a:r>
              <a:rPr lang="en-US" sz="2400" dirty="0" err="1">
                <a:solidFill>
                  <a:srgbClr val="0070C0"/>
                </a:solidFill>
                <a:latin typeface="#9Slide05 SVNKitten" pitchFamily="2" charset="0"/>
              </a:rPr>
              <a:t>màu</a:t>
            </a:r>
            <a:endParaRPr lang="en-US" sz="2400" dirty="0">
              <a:solidFill>
                <a:srgbClr val="0070C0"/>
              </a:solidFill>
              <a:latin typeface="#9Slide05 SVNKitten" pitchFamily="2" charset="0"/>
            </a:endParaRPr>
          </a:p>
        </p:txBody>
      </p:sp>
      <p:cxnSp>
        <p:nvCxnSpPr>
          <p:cNvPr id="139" name="Straight Arrow Connector 138">
            <a:extLst>
              <a:ext uri="{FF2B5EF4-FFF2-40B4-BE49-F238E27FC236}">
                <a16:creationId xmlns:a16="http://schemas.microsoft.com/office/drawing/2014/main" id="{33AC4562-BDEE-44AC-A620-B15F0F77AD05}"/>
              </a:ext>
            </a:extLst>
          </p:cNvPr>
          <p:cNvCxnSpPr>
            <a:cxnSpLocks/>
            <a:stCxn id="128" idx="3"/>
          </p:cNvCxnSpPr>
          <p:nvPr/>
        </p:nvCxnSpPr>
        <p:spPr>
          <a:xfrm flipV="1">
            <a:off x="8133978" y="5990462"/>
            <a:ext cx="976427" cy="526342"/>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991706A4-B19D-46C0-B335-C1F2994E3121}"/>
              </a:ext>
            </a:extLst>
          </p:cNvPr>
          <p:cNvCxnSpPr>
            <a:cxnSpLocks/>
            <a:stCxn id="128" idx="3"/>
          </p:cNvCxnSpPr>
          <p:nvPr/>
        </p:nvCxnSpPr>
        <p:spPr>
          <a:xfrm flipV="1">
            <a:off x="8133978" y="6417348"/>
            <a:ext cx="1027849" cy="99456"/>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a:extLst>
              <a:ext uri="{FF2B5EF4-FFF2-40B4-BE49-F238E27FC236}">
                <a16:creationId xmlns:a16="http://schemas.microsoft.com/office/drawing/2014/main" id="{0EB2028D-3753-44BD-ADDE-93E923F881F8}"/>
              </a:ext>
            </a:extLst>
          </p:cNvPr>
          <p:cNvCxnSpPr>
            <a:cxnSpLocks/>
            <a:stCxn id="128" idx="3"/>
          </p:cNvCxnSpPr>
          <p:nvPr/>
        </p:nvCxnSpPr>
        <p:spPr>
          <a:xfrm>
            <a:off x="8133978" y="6516804"/>
            <a:ext cx="1027849" cy="154176"/>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2AEECB4D-EC3A-438C-95B5-BC2B4D777E8E}"/>
              </a:ext>
            </a:extLst>
          </p:cNvPr>
          <p:cNvCxnSpPr>
            <a:cxnSpLocks/>
            <a:stCxn id="30" idx="3"/>
            <a:endCxn id="121" idx="1"/>
          </p:cNvCxnSpPr>
          <p:nvPr/>
        </p:nvCxnSpPr>
        <p:spPr>
          <a:xfrm flipV="1">
            <a:off x="7873371" y="3688615"/>
            <a:ext cx="687025" cy="353649"/>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FF0EAC57-F6AA-47AE-A0C1-4EAEDA4D04F7}"/>
              </a:ext>
            </a:extLst>
          </p:cNvPr>
          <p:cNvCxnSpPr>
            <a:cxnSpLocks/>
            <a:stCxn id="30" idx="3"/>
            <a:endCxn id="123" idx="1"/>
          </p:cNvCxnSpPr>
          <p:nvPr/>
        </p:nvCxnSpPr>
        <p:spPr>
          <a:xfrm>
            <a:off x="7873371" y="4042264"/>
            <a:ext cx="366346" cy="237064"/>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52E71F43-D910-40C6-902B-7FEF4716E421}"/>
              </a:ext>
            </a:extLst>
          </p:cNvPr>
          <p:cNvCxnSpPr>
            <a:cxnSpLocks/>
            <a:endCxn id="124" idx="1"/>
          </p:cNvCxnSpPr>
          <p:nvPr/>
        </p:nvCxnSpPr>
        <p:spPr>
          <a:xfrm flipV="1">
            <a:off x="7687558" y="4756167"/>
            <a:ext cx="436112" cy="140088"/>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CB9D036D-6DE7-4D2F-ABAA-EB4A478F58FB}"/>
              </a:ext>
            </a:extLst>
          </p:cNvPr>
          <p:cNvCxnSpPr>
            <a:cxnSpLocks/>
            <a:endCxn id="125" idx="1"/>
          </p:cNvCxnSpPr>
          <p:nvPr/>
        </p:nvCxnSpPr>
        <p:spPr>
          <a:xfrm>
            <a:off x="7687558" y="4896254"/>
            <a:ext cx="436112" cy="248559"/>
          </a:xfrm>
          <a:prstGeom prst="straightConnector1">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75" name="Picture 174">
            <a:extLst>
              <a:ext uri="{FF2B5EF4-FFF2-40B4-BE49-F238E27FC236}">
                <a16:creationId xmlns:a16="http://schemas.microsoft.com/office/drawing/2014/main" id="{1D8621D0-48A1-417F-9BD5-7CE42B511F8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8167" l="1250" r="90000">
                        <a14:foregroundMark x1="1333" y1="62833" x2="1333" y2="62833"/>
                        <a14:foregroundMark x1="6000" y1="46583" x2="6000" y2="46583"/>
                        <a14:foregroundMark x1="5750" y1="42083" x2="5750" y2="42083"/>
                        <a14:foregroundMark x1="8333" y1="97167" x2="8333" y2="97167"/>
                        <a14:foregroundMark x1="10833" y1="98167" x2="10833" y2="98167"/>
                        <a14:foregroundMark x1="23083" y1="94583" x2="23083" y2="94583"/>
                        <a14:foregroundMark x1="25833" y1="92250" x2="28583" y2="90333"/>
                        <a14:foregroundMark x1="65250" y1="79583" x2="65250" y2="79583"/>
                        <a14:foregroundMark x1="63333" y1="80000" x2="61250" y2="79750"/>
                      </a14:backgroundRemoval>
                    </a14:imgEffect>
                  </a14:imgLayer>
                </a14:imgProps>
              </a:ext>
            </a:extLst>
          </a:blip>
          <a:srcRect t="27248" r="-1" b="-1"/>
          <a:stretch/>
        </p:blipFill>
        <p:spPr>
          <a:xfrm>
            <a:off x="2827624" y="3001424"/>
            <a:ext cx="1595976" cy="919276"/>
          </a:xfrm>
          <a:prstGeom prst="rect">
            <a:avLst/>
          </a:prstGeom>
        </p:spPr>
      </p:pic>
      <p:pic>
        <p:nvPicPr>
          <p:cNvPr id="13314" name="Picture 2" descr="petrole - Direct Infos Gabon">
            <a:extLst>
              <a:ext uri="{FF2B5EF4-FFF2-40B4-BE49-F238E27FC236}">
                <a16:creationId xmlns:a16="http://schemas.microsoft.com/office/drawing/2014/main" id="{7D2E0AD9-61D5-4DC9-86A3-96389E938FB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344" b="90076" l="9735" r="90688">
                        <a14:foregroundMark x1="29524" y1="14046" x2="29524" y2="14046"/>
                        <a14:foregroundMark x1="31534" y1="10382" x2="31534" y2="10382"/>
                        <a14:foregroundMark x1="31534" y1="5649" x2="32169" y2="5344"/>
                        <a14:foregroundMark x1="36508" y1="5344" x2="37778" y2="5344"/>
                        <a14:foregroundMark x1="38836" y1="5344" x2="39471" y2="5802"/>
                        <a14:foregroundMark x1="45291" y1="30382" x2="45291" y2="30382"/>
                        <a14:foregroundMark x1="26032" y1="48550" x2="26032" y2="48550"/>
                        <a14:foregroundMark x1="22646" y1="52366" x2="21376" y2="50687"/>
                        <a14:foregroundMark x1="19365" y1="47786" x2="18836" y2="46260"/>
                        <a14:foregroundMark x1="19153" y1="45802" x2="23386" y2="43359"/>
                        <a14:foregroundMark x1="19894" y1="60000" x2="19894" y2="60000"/>
                        <a14:foregroundMark x1="16931" y1="60000" x2="18201" y2="60153"/>
                        <a14:foregroundMark x1="23175" y1="59237" x2="23175" y2="59237"/>
                        <a14:foregroundMark x1="74603" y1="54351" x2="76190" y2="53588"/>
                        <a14:foregroundMark x1="78730" y1="52366" x2="78730" y2="52366"/>
                        <a14:foregroundMark x1="81058" y1="46260" x2="81058" y2="46260"/>
                        <a14:foregroundMark x1="82963" y1="60000" x2="82963" y2="60000"/>
                        <a14:foregroundMark x1="61376" y1="87786" x2="61376" y2="87786"/>
                        <a14:foregroundMark x1="63810" y1="90229" x2="63810" y2="90229"/>
                        <a14:foregroundMark x1="42751" y1="81832" x2="51323" y2="86412"/>
                        <a14:foregroundMark x1="51323" y1="86412" x2="67725" y2="87786"/>
                        <a14:foregroundMark x1="67725" y1="87786" x2="62751" y2="83969"/>
                        <a14:foregroundMark x1="62751" y1="83969" x2="57249" y2="86412"/>
                        <a14:foregroundMark x1="90582" y1="45802" x2="90688" y2="60458"/>
                      </a14:backgroundRemoval>
                    </a14:imgEffect>
                  </a14:imgLayer>
                </a14:imgProps>
              </a:ext>
              <a:ext uri="{28A0092B-C50C-407E-A947-70E740481C1C}">
                <a14:useLocalDpi xmlns:a14="http://schemas.microsoft.com/office/drawing/2010/main" val="0"/>
              </a:ext>
            </a:extLst>
          </a:blip>
          <a:srcRect/>
          <a:stretch>
            <a:fillRect/>
          </a:stretch>
        </p:blipFill>
        <p:spPr bwMode="auto">
          <a:xfrm>
            <a:off x="2728950" y="4711420"/>
            <a:ext cx="1828275" cy="126721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Asia icon Royalty Free Vector Image - VectorStock">
            <a:extLst>
              <a:ext uri="{FF2B5EF4-FFF2-40B4-BE49-F238E27FC236}">
                <a16:creationId xmlns:a16="http://schemas.microsoft.com/office/drawing/2014/main" id="{2F10F7A7-8C76-4F3A-B616-ED4628981A7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55" b="89968" l="5300" r="97600">
                        <a14:foregroundMark x1="22300" y1="27535" x2="23067" y2="26244"/>
                        <a14:foregroundMark x1="32105" y1="11777" x2="37900" y2="9072"/>
                        <a14:foregroundMark x1="37900" y1="9072" x2="77000" y2="5016"/>
                        <a14:foregroundMark x1="77000" y1="5016" x2="81100" y2="10459"/>
                        <a14:foregroundMark x1="97600" y1="20491" x2="96500" y2="24440"/>
                        <a14:foregroundMark x1="94300" y1="27641" x2="84000" y2="42476"/>
                        <a14:foregroundMark x1="67800" y1="77588" x2="66500" y2="76094"/>
                        <a14:foregroundMark x1="73200" y1="83671" x2="73200" y2="83671"/>
                        <a14:foregroundMark x1="90100" y1="86553" x2="90100" y2="86553"/>
                        <a14:foregroundMark x1="74900" y1="66916" x2="74900" y2="66916"/>
                        <a14:foregroundMark x1="75500" y1="58911" x2="75500" y2="57417"/>
                        <a14:foregroundMark x1="76100" y1="47812" x2="76100" y2="47812"/>
                        <a14:foregroundMark x1="65500" y1="54749" x2="65500" y2="54749"/>
                        <a14:backgroundMark x1="22600" y1="27535" x2="35100" y2="5977"/>
                        <a14:backgroundMark x1="27400" y1="6617" x2="16200" y2="20918"/>
                        <a14:backgroundMark x1="16200" y1="20918" x2="26100" y2="13234"/>
                        <a14:backgroundMark x1="26100" y1="13234" x2="16300" y2="19530"/>
                        <a14:backgroundMark x1="16300" y1="19530" x2="15300" y2="18890"/>
                        <a14:backgroundMark x1="25500" y1="7791" x2="17100" y2="14408"/>
                        <a14:backgroundMark x1="17100" y1="14408" x2="10200" y2="13340"/>
                        <a14:backgroundMark x1="10200" y1="13340" x2="7600" y2="11099"/>
                        <a14:backgroundMark x1="12500" y1="9072" x2="12800" y2="18143"/>
                        <a14:backgroundMark x1="12800" y1="18143" x2="19400" y2="26361"/>
                        <a14:backgroundMark x1="19400" y1="26361" x2="14800" y2="17289"/>
                        <a14:backgroundMark x1="14800" y1="17289" x2="20600" y2="3202"/>
                        <a14:backgroundMark x1="20600" y1="3202" x2="8600" y2="8431"/>
                        <a14:backgroundMark x1="8600" y1="8431" x2="7600" y2="9819"/>
                        <a14:backgroundMark x1="15900" y1="6617" x2="4500" y2="10672"/>
                        <a14:backgroundMark x1="4500" y1="10672" x2="10100" y2="23906"/>
                        <a14:backgroundMark x1="10100" y1="23906" x2="8200" y2="20064"/>
                        <a14:backgroundMark x1="15300" y1="3095" x2="15300" y2="3095"/>
                        <a14:backgroundMark x1="15300" y1="3522" x2="15300" y2="3522"/>
                      </a14:backgroundRemoval>
                    </a14:imgEffect>
                  </a14:imgLayer>
                </a14:imgProps>
              </a:ext>
              <a:ext uri="{28A0092B-C50C-407E-A947-70E740481C1C}">
                <a14:useLocalDpi xmlns:a14="http://schemas.microsoft.com/office/drawing/2010/main" val="0"/>
              </a:ext>
            </a:extLst>
          </a:blip>
          <a:srcRect/>
          <a:stretch>
            <a:fillRect/>
          </a:stretch>
        </p:blipFill>
        <p:spPr bwMode="auto">
          <a:xfrm>
            <a:off x="10503145" y="2097652"/>
            <a:ext cx="1519036" cy="1423479"/>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Map free vector icons designed by Freepik | Vector icon design, Free icons,  Location icon">
            <a:extLst>
              <a:ext uri="{FF2B5EF4-FFF2-40B4-BE49-F238E27FC236}">
                <a16:creationId xmlns:a16="http://schemas.microsoft.com/office/drawing/2014/main" id="{8BC0D8DC-FDBA-4973-BB84-FE4FB16E5F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3078" y="1454249"/>
            <a:ext cx="576380" cy="49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05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barn(inVertical)">
                                      <p:cBhvr>
                                        <p:cTn id="25" dur="500"/>
                                        <p:tgtEl>
                                          <p:spTgt spid="133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5"/>
                                        </p:tgtEl>
                                        <p:attrNameLst>
                                          <p:attrName>style.visibility</p:attrName>
                                        </p:attrNameLst>
                                      </p:cBhvr>
                                      <p:to>
                                        <p:strVal val="visible"/>
                                      </p:to>
                                    </p:set>
                                    <p:animEffect transition="in" filter="barn(inVertical)">
                                      <p:cBhvr>
                                        <p:cTn id="31" dur="500"/>
                                        <p:tgtEl>
                                          <p:spTgt spid="17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nodeType="with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barn(inVertical)">
                                      <p:cBhvr>
                                        <p:cTn id="40" dur="500"/>
                                        <p:tgtEl>
                                          <p:spTgt spid="17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barn(inVertical)">
                                      <p:cBhvr>
                                        <p:cTn id="45" dur="500"/>
                                        <p:tgtEl>
                                          <p:spTgt spid="43"/>
                                        </p:tgtEl>
                                      </p:cBhvr>
                                    </p:animEffect>
                                  </p:childTnLst>
                                </p:cTn>
                              </p:par>
                              <p:par>
                                <p:cTn id="46" presetID="16" presetClass="entr" presetSubtype="21"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inVertical)">
                                      <p:cBhvr>
                                        <p:cTn id="48" dur="500"/>
                                        <p:tgtEl>
                                          <p:spTgt spid="4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barn(inVertical)">
                                      <p:cBhvr>
                                        <p:cTn id="59" dur="500"/>
                                        <p:tgtEl>
                                          <p:spTgt spid="46"/>
                                        </p:tgtEl>
                                      </p:cBhvr>
                                    </p:animEffect>
                                  </p:childTnLst>
                                </p:cTn>
                              </p:par>
                              <p:par>
                                <p:cTn id="60" presetID="16" presetClass="entr" presetSubtype="21"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par>
                                <p:cTn id="69" presetID="16" presetClass="entr" presetSubtype="21" fill="hold" nodeType="withEffect">
                                  <p:stCondLst>
                                    <p:cond delay="0"/>
                                  </p:stCondLst>
                                  <p:childTnLst>
                                    <p:set>
                                      <p:cBhvr>
                                        <p:cTn id="70" dur="1" fill="hold">
                                          <p:stCondLst>
                                            <p:cond delay="0"/>
                                          </p:stCondLst>
                                        </p:cTn>
                                        <p:tgtEl>
                                          <p:spTgt spid="13316"/>
                                        </p:tgtEl>
                                        <p:attrNameLst>
                                          <p:attrName>style.visibility</p:attrName>
                                        </p:attrNameLst>
                                      </p:cBhvr>
                                      <p:to>
                                        <p:strVal val="visible"/>
                                      </p:to>
                                    </p:set>
                                    <p:animEffect transition="in" filter="barn(inVertical)">
                                      <p:cBhvr>
                                        <p:cTn id="71" dur="500"/>
                                        <p:tgtEl>
                                          <p:spTgt spid="1331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barn(inVertical)">
                                      <p:cBhvr>
                                        <p:cTn id="76" dur="500"/>
                                        <p:tgtEl>
                                          <p:spTgt spid="63"/>
                                        </p:tgtEl>
                                      </p:cBhvr>
                                    </p:animEffect>
                                  </p:childTnLst>
                                </p:cTn>
                              </p:par>
                              <p:par>
                                <p:cTn id="77" presetID="16" presetClass="entr" presetSubtype="21" fill="hold" nodeType="withEffect">
                                  <p:stCondLst>
                                    <p:cond delay="0"/>
                                  </p:stCondLst>
                                  <p:childTnLst>
                                    <p:set>
                                      <p:cBhvr>
                                        <p:cTn id="78" dur="1" fill="hold">
                                          <p:stCondLst>
                                            <p:cond delay="0"/>
                                          </p:stCondLst>
                                        </p:cTn>
                                        <p:tgtEl>
                                          <p:spTgt spid="117"/>
                                        </p:tgtEl>
                                        <p:attrNameLst>
                                          <p:attrName>style.visibility</p:attrName>
                                        </p:attrNameLst>
                                      </p:cBhvr>
                                      <p:to>
                                        <p:strVal val="visible"/>
                                      </p:to>
                                    </p:set>
                                    <p:animEffect transition="in" filter="barn(inVertical)">
                                      <p:cBhvr>
                                        <p:cTn id="79" dur="500"/>
                                        <p:tgtEl>
                                          <p:spTgt spid="117"/>
                                        </p:tgtEl>
                                      </p:cBhvr>
                                    </p:animEffect>
                                  </p:childTnLst>
                                </p:cTn>
                              </p:par>
                              <p:par>
                                <p:cTn id="80" presetID="16" presetClass="entr" presetSubtype="21" fill="hold"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barn(inVertical)">
                                      <p:cBhvr>
                                        <p:cTn id="82" dur="500"/>
                                        <p:tgtEl>
                                          <p:spTgt spid="6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barn(inVertical)">
                                      <p:cBhvr>
                                        <p:cTn id="85" dur="500"/>
                                        <p:tgtEl>
                                          <p:spTgt spid="3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112"/>
                                        </p:tgtEl>
                                        <p:attrNameLst>
                                          <p:attrName>style.visibility</p:attrName>
                                        </p:attrNameLst>
                                      </p:cBhvr>
                                      <p:to>
                                        <p:strVal val="visible"/>
                                      </p:to>
                                    </p:set>
                                    <p:animEffect transition="in" filter="barn(inVertical)">
                                      <p:cBhvr>
                                        <p:cTn id="91" dur="500"/>
                                        <p:tgtEl>
                                          <p:spTgt spid="112"/>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47"/>
                                        </p:tgtEl>
                                        <p:attrNameLst>
                                          <p:attrName>style.visibility</p:attrName>
                                        </p:attrNameLst>
                                      </p:cBhvr>
                                      <p:to>
                                        <p:strVal val="visible"/>
                                      </p:to>
                                    </p:set>
                                    <p:animEffect transition="in" filter="barn(inVertical)">
                                      <p:cBhvr>
                                        <p:cTn id="96" dur="500"/>
                                        <p:tgtEl>
                                          <p:spTgt spid="147"/>
                                        </p:tgtEl>
                                      </p:cBhvr>
                                    </p:animEffect>
                                  </p:childTnLst>
                                </p:cTn>
                              </p:par>
                              <p:par>
                                <p:cTn id="97" presetID="16" presetClass="entr" presetSubtype="21" fill="hold" nodeType="withEffect">
                                  <p:stCondLst>
                                    <p:cond delay="0"/>
                                  </p:stCondLst>
                                  <p:childTnLst>
                                    <p:set>
                                      <p:cBhvr>
                                        <p:cTn id="98" dur="1" fill="hold">
                                          <p:stCondLst>
                                            <p:cond delay="0"/>
                                          </p:stCondLst>
                                        </p:cTn>
                                        <p:tgtEl>
                                          <p:spTgt spid="148"/>
                                        </p:tgtEl>
                                        <p:attrNameLst>
                                          <p:attrName>style.visibility</p:attrName>
                                        </p:attrNameLst>
                                      </p:cBhvr>
                                      <p:to>
                                        <p:strVal val="visible"/>
                                      </p:to>
                                    </p:set>
                                    <p:animEffect transition="in" filter="barn(inVertical)">
                                      <p:cBhvr>
                                        <p:cTn id="99" dur="500"/>
                                        <p:tgtEl>
                                          <p:spTgt spid="148"/>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121"/>
                                        </p:tgtEl>
                                        <p:attrNameLst>
                                          <p:attrName>style.visibility</p:attrName>
                                        </p:attrNameLst>
                                      </p:cBhvr>
                                      <p:to>
                                        <p:strVal val="visible"/>
                                      </p:to>
                                    </p:set>
                                    <p:animEffect transition="in" filter="barn(inVertical)">
                                      <p:cBhvr>
                                        <p:cTn id="102" dur="500"/>
                                        <p:tgtEl>
                                          <p:spTgt spid="121"/>
                                        </p:tgtEl>
                                      </p:cBhvr>
                                    </p:animEffect>
                                  </p:childTnLst>
                                </p:cTn>
                              </p:par>
                              <p:par>
                                <p:cTn id="103" presetID="16" presetClass="entr" presetSubtype="21" fill="hold" grpId="0" nodeType="withEffect">
                                  <p:stCondLst>
                                    <p:cond delay="0"/>
                                  </p:stCondLst>
                                  <p:childTnLst>
                                    <p:set>
                                      <p:cBhvr>
                                        <p:cTn id="104" dur="1" fill="hold">
                                          <p:stCondLst>
                                            <p:cond delay="0"/>
                                          </p:stCondLst>
                                        </p:cTn>
                                        <p:tgtEl>
                                          <p:spTgt spid="123"/>
                                        </p:tgtEl>
                                        <p:attrNameLst>
                                          <p:attrName>style.visibility</p:attrName>
                                        </p:attrNameLst>
                                      </p:cBhvr>
                                      <p:to>
                                        <p:strVal val="visible"/>
                                      </p:to>
                                    </p:set>
                                    <p:animEffect transition="in" filter="barn(inVertical)">
                                      <p:cBhvr>
                                        <p:cTn id="105" dur="500"/>
                                        <p:tgtEl>
                                          <p:spTgt spid="123"/>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155"/>
                                        </p:tgtEl>
                                        <p:attrNameLst>
                                          <p:attrName>style.visibility</p:attrName>
                                        </p:attrNameLst>
                                      </p:cBhvr>
                                      <p:to>
                                        <p:strVal val="visible"/>
                                      </p:to>
                                    </p:set>
                                    <p:animEffect transition="in" filter="barn(inVertical)">
                                      <p:cBhvr>
                                        <p:cTn id="110" dur="500"/>
                                        <p:tgtEl>
                                          <p:spTgt spid="155"/>
                                        </p:tgtEl>
                                      </p:cBhvr>
                                    </p:animEffect>
                                  </p:childTnLst>
                                </p:cTn>
                              </p:par>
                              <p:par>
                                <p:cTn id="111" presetID="16" presetClass="entr" presetSubtype="21" fill="hold" nodeType="withEffect">
                                  <p:stCondLst>
                                    <p:cond delay="0"/>
                                  </p:stCondLst>
                                  <p:childTnLst>
                                    <p:set>
                                      <p:cBhvr>
                                        <p:cTn id="112" dur="1" fill="hold">
                                          <p:stCondLst>
                                            <p:cond delay="0"/>
                                          </p:stCondLst>
                                        </p:cTn>
                                        <p:tgtEl>
                                          <p:spTgt spid="156"/>
                                        </p:tgtEl>
                                        <p:attrNameLst>
                                          <p:attrName>style.visibility</p:attrName>
                                        </p:attrNameLst>
                                      </p:cBhvr>
                                      <p:to>
                                        <p:strVal val="visible"/>
                                      </p:to>
                                    </p:set>
                                    <p:animEffect transition="in" filter="barn(inVertical)">
                                      <p:cBhvr>
                                        <p:cTn id="113" dur="500"/>
                                        <p:tgtEl>
                                          <p:spTgt spid="156"/>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barn(inVertical)">
                                      <p:cBhvr>
                                        <p:cTn id="116" dur="500"/>
                                        <p:tgtEl>
                                          <p:spTgt spid="124"/>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125"/>
                                        </p:tgtEl>
                                        <p:attrNameLst>
                                          <p:attrName>style.visibility</p:attrName>
                                        </p:attrNameLst>
                                      </p:cBhvr>
                                      <p:to>
                                        <p:strVal val="visible"/>
                                      </p:to>
                                    </p:set>
                                    <p:animEffect transition="in" filter="barn(inVertical)">
                                      <p:cBhvr>
                                        <p:cTn id="119" dur="500"/>
                                        <p:tgtEl>
                                          <p:spTgt spid="125"/>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nodeType="clickEffect">
                                  <p:stCondLst>
                                    <p:cond delay="0"/>
                                  </p:stCondLst>
                                  <p:childTnLst>
                                    <p:set>
                                      <p:cBhvr>
                                        <p:cTn id="123" dur="1" fill="hold">
                                          <p:stCondLst>
                                            <p:cond delay="0"/>
                                          </p:stCondLst>
                                        </p:cTn>
                                        <p:tgtEl>
                                          <p:spTgt spid="139"/>
                                        </p:tgtEl>
                                        <p:attrNameLst>
                                          <p:attrName>style.visibility</p:attrName>
                                        </p:attrNameLst>
                                      </p:cBhvr>
                                      <p:to>
                                        <p:strVal val="visible"/>
                                      </p:to>
                                    </p:set>
                                    <p:animEffect transition="in" filter="barn(inVertical)">
                                      <p:cBhvr>
                                        <p:cTn id="124" dur="500"/>
                                        <p:tgtEl>
                                          <p:spTgt spid="139"/>
                                        </p:tgtEl>
                                      </p:cBhvr>
                                    </p:animEffect>
                                  </p:childTnLst>
                                </p:cTn>
                              </p:par>
                              <p:par>
                                <p:cTn id="125" presetID="16" presetClass="entr" presetSubtype="21" fill="hold" nodeType="withEffect">
                                  <p:stCondLst>
                                    <p:cond delay="0"/>
                                  </p:stCondLst>
                                  <p:childTnLst>
                                    <p:set>
                                      <p:cBhvr>
                                        <p:cTn id="126" dur="1" fill="hold">
                                          <p:stCondLst>
                                            <p:cond delay="0"/>
                                          </p:stCondLst>
                                        </p:cTn>
                                        <p:tgtEl>
                                          <p:spTgt spid="140"/>
                                        </p:tgtEl>
                                        <p:attrNameLst>
                                          <p:attrName>style.visibility</p:attrName>
                                        </p:attrNameLst>
                                      </p:cBhvr>
                                      <p:to>
                                        <p:strVal val="visible"/>
                                      </p:to>
                                    </p:set>
                                    <p:animEffect transition="in" filter="barn(inVertical)">
                                      <p:cBhvr>
                                        <p:cTn id="127" dur="500"/>
                                        <p:tgtEl>
                                          <p:spTgt spid="140"/>
                                        </p:tgtEl>
                                      </p:cBhvr>
                                    </p:animEffect>
                                  </p:childTnLst>
                                </p:cTn>
                              </p:par>
                              <p:par>
                                <p:cTn id="128" presetID="16" presetClass="entr" presetSubtype="21" fill="hold" nodeType="withEffect">
                                  <p:stCondLst>
                                    <p:cond delay="0"/>
                                  </p:stCondLst>
                                  <p:childTnLst>
                                    <p:set>
                                      <p:cBhvr>
                                        <p:cTn id="129" dur="1" fill="hold">
                                          <p:stCondLst>
                                            <p:cond delay="0"/>
                                          </p:stCondLst>
                                        </p:cTn>
                                        <p:tgtEl>
                                          <p:spTgt spid="141"/>
                                        </p:tgtEl>
                                        <p:attrNameLst>
                                          <p:attrName>style.visibility</p:attrName>
                                        </p:attrNameLst>
                                      </p:cBhvr>
                                      <p:to>
                                        <p:strVal val="visible"/>
                                      </p:to>
                                    </p:set>
                                    <p:animEffect transition="in" filter="barn(inVertical)">
                                      <p:cBhvr>
                                        <p:cTn id="130" dur="500"/>
                                        <p:tgtEl>
                                          <p:spTgt spid="141"/>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132"/>
                                        </p:tgtEl>
                                        <p:attrNameLst>
                                          <p:attrName>style.visibility</p:attrName>
                                        </p:attrNameLst>
                                      </p:cBhvr>
                                      <p:to>
                                        <p:strVal val="visible"/>
                                      </p:to>
                                    </p:set>
                                    <p:animEffect transition="in" filter="barn(inVertical)">
                                      <p:cBhvr>
                                        <p:cTn id="133" dur="500"/>
                                        <p:tgtEl>
                                          <p:spTgt spid="132"/>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131"/>
                                        </p:tgtEl>
                                        <p:attrNameLst>
                                          <p:attrName>style.visibility</p:attrName>
                                        </p:attrNameLst>
                                      </p:cBhvr>
                                      <p:to>
                                        <p:strVal val="visible"/>
                                      </p:to>
                                    </p:set>
                                    <p:animEffect transition="in" filter="barn(inVertical)">
                                      <p:cBhvr>
                                        <p:cTn id="136" dur="500"/>
                                        <p:tgtEl>
                                          <p:spTgt spid="131"/>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130"/>
                                        </p:tgtEl>
                                        <p:attrNameLst>
                                          <p:attrName>style.visibility</p:attrName>
                                        </p:attrNameLst>
                                      </p:cBhvr>
                                      <p:to>
                                        <p:strVal val="visible"/>
                                      </p:to>
                                    </p:set>
                                    <p:animEffect transition="in" filter="barn(inVertical)">
                                      <p:cBhvr>
                                        <p:cTn id="139" dur="500"/>
                                        <p:tgtEl>
                                          <p:spTgt spid="130"/>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barn(inVertical)">
                                      <p:cBhvr>
                                        <p:cTn id="142" dur="500"/>
                                        <p:tgtEl>
                                          <p:spTgt spid="31"/>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2"/>
                                        </p:tgtEl>
                                        <p:attrNameLst>
                                          <p:attrName>style.visibility</p:attrName>
                                        </p:attrNameLst>
                                      </p:cBhvr>
                                      <p:to>
                                        <p:strVal val="visible"/>
                                      </p:to>
                                    </p:set>
                                    <p:animEffect transition="in" filter="barn(inVertical)">
                                      <p:cBhvr>
                                        <p:cTn id="145" dur="500"/>
                                        <p:tgtEl>
                                          <p:spTgt spid="32"/>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128"/>
                                        </p:tgtEl>
                                        <p:attrNameLst>
                                          <p:attrName>style.visibility</p:attrName>
                                        </p:attrNameLst>
                                      </p:cBhvr>
                                      <p:to>
                                        <p:strVal val="visible"/>
                                      </p:to>
                                    </p:set>
                                    <p:animEffect transition="in" filter="barn(inVertical)">
                                      <p:cBhvr>
                                        <p:cTn id="148" dur="500"/>
                                        <p:tgtEl>
                                          <p:spTgt spid="128"/>
                                        </p:tgtEl>
                                      </p:cBhvr>
                                    </p:animEffect>
                                  </p:childTnLst>
                                </p:cTn>
                              </p:par>
                              <p:par>
                                <p:cTn id="149" presetID="16" presetClass="entr" presetSubtype="21" fill="hold" nodeType="withEffect">
                                  <p:stCondLst>
                                    <p:cond delay="0"/>
                                  </p:stCondLst>
                                  <p:childTnLst>
                                    <p:set>
                                      <p:cBhvr>
                                        <p:cTn id="150" dur="1" fill="hold">
                                          <p:stCondLst>
                                            <p:cond delay="0"/>
                                          </p:stCondLst>
                                        </p:cTn>
                                        <p:tgtEl>
                                          <p:spTgt spid="129"/>
                                        </p:tgtEl>
                                        <p:attrNameLst>
                                          <p:attrName>style.visibility</p:attrName>
                                        </p:attrNameLst>
                                      </p:cBhvr>
                                      <p:to>
                                        <p:strVal val="visible"/>
                                      </p:to>
                                    </p:set>
                                    <p:animEffect transition="in" filter="barn(inVertical)">
                                      <p:cBhvr>
                                        <p:cTn id="151" dur="500"/>
                                        <p:tgtEl>
                                          <p:spTgt spid="129"/>
                                        </p:tgtEl>
                                      </p:cBhvr>
                                    </p:animEffect>
                                  </p:childTnLst>
                                </p:cTn>
                              </p:par>
                              <p:par>
                                <p:cTn id="152" presetID="16" presetClass="entr" presetSubtype="21" fill="hold" nodeType="withEffect">
                                  <p:stCondLst>
                                    <p:cond delay="0"/>
                                  </p:stCondLst>
                                  <p:childTnLst>
                                    <p:set>
                                      <p:cBhvr>
                                        <p:cTn id="153" dur="1" fill="hold">
                                          <p:stCondLst>
                                            <p:cond delay="0"/>
                                          </p:stCondLst>
                                        </p:cTn>
                                        <p:tgtEl>
                                          <p:spTgt spid="68"/>
                                        </p:tgtEl>
                                        <p:attrNameLst>
                                          <p:attrName>style.visibility</p:attrName>
                                        </p:attrNameLst>
                                      </p:cBhvr>
                                      <p:to>
                                        <p:strVal val="visible"/>
                                      </p:to>
                                    </p:set>
                                    <p:animEffect transition="in" filter="barn(inVertical)">
                                      <p:cBhvr>
                                        <p:cTn id="154" dur="500"/>
                                        <p:tgtEl>
                                          <p:spTgt spid="68"/>
                                        </p:tgtEl>
                                      </p:cBhvr>
                                    </p:animEffect>
                                  </p:childTnLst>
                                </p:cTn>
                              </p:par>
                              <p:par>
                                <p:cTn id="155" presetID="16" presetClass="entr" presetSubtype="21" fill="hold" nodeType="with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barn(inVertical)">
                                      <p:cBhvr>
                                        <p:cTn id="15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p:bldP spid="18" grpId="0"/>
      <p:bldP spid="19" grpId="0"/>
      <p:bldP spid="20" grpId="0"/>
      <p:bldP spid="29" grpId="0"/>
      <p:bldP spid="30" grpId="0"/>
      <p:bldP spid="31" grpId="0"/>
      <p:bldP spid="32" grpId="0"/>
      <p:bldP spid="112" grpId="0"/>
      <p:bldP spid="121" grpId="0"/>
      <p:bldP spid="123" grpId="0"/>
      <p:bldP spid="124" grpId="0"/>
      <p:bldP spid="125" grpId="0"/>
      <p:bldP spid="128" grpId="0"/>
      <p:bldP spid="130" grpId="0"/>
      <p:bldP spid="131" grpId="0"/>
      <p:bldP spid="1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172F6-37ED-4D10-B6C2-3D9CA2528529}"/>
              </a:ext>
            </a:extLst>
          </p:cNvPr>
          <p:cNvSpPr/>
          <p:nvPr/>
        </p:nvSpPr>
        <p:spPr>
          <a:xfrm>
            <a:off x="84428" y="187421"/>
            <a:ext cx="7247712" cy="2877711"/>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t>
            </a:r>
          </a:p>
          <a:p>
            <a:pPr algn="ctr"/>
            <a:r>
              <a:rPr lang="en-US" sz="115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rPr>
              <a:t>AI NHANH HƠN</a:t>
            </a:r>
            <a:endParaRPr lang="en-US" sz="13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6" name="Rectangle: Rounded Corners 7">
            <a:extLst>
              <a:ext uri="{FF2B5EF4-FFF2-40B4-BE49-F238E27FC236}">
                <a16:creationId xmlns:a16="http://schemas.microsoft.com/office/drawing/2014/main" id="{E24CC66C-A594-4F7A-99B5-6CF1E1336E89}"/>
              </a:ext>
            </a:extLst>
          </p:cNvPr>
          <p:cNvSpPr/>
          <p:nvPr/>
        </p:nvSpPr>
        <p:spPr>
          <a:xfrm>
            <a:off x="76065" y="3429000"/>
            <a:ext cx="2711723" cy="142568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sp>
        <p:nvSpPr>
          <p:cNvPr id="7" name="Rectangle: Rounded Corners 7">
            <a:extLst>
              <a:ext uri="{FF2B5EF4-FFF2-40B4-BE49-F238E27FC236}">
                <a16:creationId xmlns:a16="http://schemas.microsoft.com/office/drawing/2014/main" id="{0404866D-0F21-4433-AB12-9090139953D8}"/>
              </a:ext>
            </a:extLst>
          </p:cNvPr>
          <p:cNvSpPr/>
          <p:nvPr/>
        </p:nvSpPr>
        <p:spPr>
          <a:xfrm>
            <a:off x="6055075" y="3452608"/>
            <a:ext cx="2864747" cy="141664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GV </a:t>
            </a:r>
            <a:r>
              <a:rPr lang="en-US" sz="2800" dirty="0" err="1">
                <a:solidFill>
                  <a:schemeClr val="tx1"/>
                </a:solidFill>
                <a:latin typeface="#9Slide05 SVNKitten" pitchFamily="2" charset="0"/>
                <a:cs typeface="Arial" panose="020B0604020202020204" pitchFamily="34" charset="0"/>
              </a:rPr>
              <a:t>đọc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r>
              <a:rPr lang="en-US" sz="2800" dirty="0">
                <a:solidFill>
                  <a:schemeClr val="tx1"/>
                </a:solidFill>
                <a:latin typeface="#9Slide05 SVNKitten" pitchFamily="2" charset="0"/>
                <a:cs typeface="Arial" panose="020B0604020202020204" pitchFamily="34" charset="0"/>
              </a:rPr>
              <a:t>, HS </a:t>
            </a:r>
            <a:r>
              <a:rPr lang="en-US" sz="2800" dirty="0" err="1">
                <a:solidFill>
                  <a:schemeClr val="tx1"/>
                </a:solidFill>
                <a:latin typeface="#9Slide05 SVNKitten" pitchFamily="2" charset="0"/>
                <a:cs typeface="Arial" panose="020B0604020202020204" pitchFamily="34" charset="0"/>
              </a:rPr>
              <a:t>giơ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tay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nhanh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trả</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lời</a:t>
            </a:r>
            <a:endParaRPr lang="en-US" sz="2800" dirty="0">
              <a:solidFill>
                <a:schemeClr val="tx1"/>
              </a:solidFill>
              <a:latin typeface="#9Slide05 SVNKitten" pitchFamily="2" charset="0"/>
              <a:cs typeface="Arial" panose="020B0604020202020204" pitchFamily="34" charset="0"/>
            </a:endParaRPr>
          </a:p>
        </p:txBody>
      </p:sp>
      <p:sp>
        <p:nvSpPr>
          <p:cNvPr id="10" name="Rectangle: Rounded Corners 7">
            <a:extLst>
              <a:ext uri="{FF2B5EF4-FFF2-40B4-BE49-F238E27FC236}">
                <a16:creationId xmlns:a16="http://schemas.microsoft.com/office/drawing/2014/main" id="{CE79500F-514E-431B-A784-F97C48125D5A}"/>
              </a:ext>
            </a:extLst>
          </p:cNvPr>
          <p:cNvSpPr/>
          <p:nvPr/>
        </p:nvSpPr>
        <p:spPr>
          <a:xfrm>
            <a:off x="3065570" y="3430636"/>
            <a:ext cx="2711723" cy="1438616"/>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hỏi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ngắn</a:t>
            </a:r>
            <a:endParaRPr lang="en-US" sz="2800" dirty="0">
              <a:solidFill>
                <a:schemeClr val="tx1"/>
              </a:solidFill>
              <a:latin typeface="#9Slide05 SVNKitten" pitchFamily="2" charset="0"/>
              <a:cs typeface="Arial" panose="020B0604020202020204" pitchFamily="34" charset="0"/>
            </a:endParaRPr>
          </a:p>
        </p:txBody>
      </p:sp>
      <p:pic>
        <p:nvPicPr>
          <p:cNvPr id="11" name="Picture 10">
            <a:extLst>
              <a:ext uri="{FF2B5EF4-FFF2-40B4-BE49-F238E27FC236}">
                <a16:creationId xmlns:a16="http://schemas.microsoft.com/office/drawing/2014/main" id="{F2C83869-AC3D-40CF-A4B2-D1BE1B56BC7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42" b="91562" l="8500" r="90417">
                        <a14:foregroundMark x1="85167" y1="36341" x2="73417" y2="53383"/>
                        <a14:foregroundMark x1="73417" y1="53383" x2="89667" y2="32832"/>
                        <a14:foregroundMark x1="89667" y1="32832" x2="89833" y2="30159"/>
                        <a14:foregroundMark x1="90417" y1="35673" x2="78417" y2="45530"/>
                        <a14:foregroundMark x1="78417" y1="45530" x2="68333" y2="60986"/>
                        <a14:foregroundMark x1="68333" y1="60986" x2="77083" y2="44528"/>
                        <a14:foregroundMark x1="77083" y1="44528" x2="77583" y2="41855"/>
                        <a14:foregroundMark x1="89417" y1="27652" x2="86750" y2="16040"/>
                        <a14:foregroundMark x1="86750" y1="16040" x2="78083" y2="11278"/>
                        <a14:foregroundMark x1="78083" y1="11278" x2="89667" y2="11111"/>
                        <a14:foregroundMark x1="89667" y1="11111" x2="90000" y2="11278"/>
                        <a14:foregroundMark x1="8583" y1="45113" x2="8583" y2="45113"/>
                        <a14:foregroundMark x1="61000" y1="84962" x2="55333" y2="92063"/>
                        <a14:foregroundMark x1="55333" y1="92063" x2="37000" y2="91562"/>
                        <a14:foregroundMark x1="37000" y1="91562" x2="17833" y2="87385"/>
                        <a14:foregroundMark x1="17833" y1="87385" x2="17833" y2="86967"/>
                      </a14:backgroundRemoval>
                    </a14:imgEffect>
                  </a14:imgLayer>
                </a14:imgProps>
              </a:ext>
            </a:extLst>
          </a:blip>
          <a:srcRect l="5985" t="7815" r="5844" b="7756"/>
          <a:stretch/>
        </p:blipFill>
        <p:spPr>
          <a:xfrm>
            <a:off x="3708284" y="4964103"/>
            <a:ext cx="1421252" cy="1357520"/>
          </a:xfrm>
          <a:prstGeom prst="rect">
            <a:avLst/>
          </a:prstGeom>
        </p:spPr>
      </p:pic>
      <p:pic>
        <p:nvPicPr>
          <p:cNvPr id="12"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96EA8DCF-171D-4EF4-A925-D24AC168D6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544644" y="4827818"/>
            <a:ext cx="1857118" cy="135738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02DBA6E-0842-4765-B140-2FB419BC6E8F}"/>
              </a:ext>
            </a:extLst>
          </p:cNvPr>
          <p:cNvCxnSpPr/>
          <p:nvPr/>
        </p:nvCxnSpPr>
        <p:spPr>
          <a:xfrm>
            <a:off x="-40925" y="3214072"/>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Rounded Corners 7">
            <a:extLst>
              <a:ext uri="{FF2B5EF4-FFF2-40B4-BE49-F238E27FC236}">
                <a16:creationId xmlns:a16="http://schemas.microsoft.com/office/drawing/2014/main" id="{927E84E0-7CE4-427D-BCA1-59808F3CEBAD}"/>
              </a:ext>
            </a:extLst>
          </p:cNvPr>
          <p:cNvSpPr/>
          <p:nvPr/>
        </p:nvSpPr>
        <p:spPr>
          <a:xfrm>
            <a:off x="9278562" y="3455684"/>
            <a:ext cx="2864747" cy="141664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Trả</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lời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đúng</a:t>
            </a:r>
            <a:r>
              <a:rPr lang="en-US" sz="2800" dirty="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điểm</a:t>
            </a:r>
            <a:r>
              <a:rPr lang="en-US" sz="2800" dirty="0">
                <a:solidFill>
                  <a:schemeClr val="tx1"/>
                </a:solidFill>
                <a:latin typeface="#9Slide05 SVNKitten" pitchFamily="2" charset="0"/>
                <a:cs typeface="Arial" panose="020B0604020202020204" pitchFamily="34" charset="0"/>
                <a:sym typeface="Wingdings" panose="05000000000000000000" pitchFamily="2" charset="2"/>
              </a:rPr>
              <a:t> </a:t>
            </a:r>
            <a:r>
              <a:rPr lang="en-US" sz="2800" dirty="0" err="1">
                <a:solidFill>
                  <a:schemeClr val="tx1"/>
                </a:solidFill>
                <a:latin typeface="#9Slide05 SVNKitten" pitchFamily="2" charset="0"/>
                <a:cs typeface="Arial" panose="020B0604020202020204" pitchFamily="34" charset="0"/>
                <a:sym typeface="Wingdings" panose="05000000000000000000" pitchFamily="2" charset="2"/>
              </a:rPr>
              <a:t>cộng</a:t>
            </a:r>
            <a:endParaRPr lang="en-US" sz="2800" dirty="0">
              <a:solidFill>
                <a:schemeClr val="tx1"/>
              </a:solidFill>
              <a:latin typeface="#9Slide05 SVNKitten" pitchFamily="2" charset="0"/>
              <a:cs typeface="Arial" panose="020B0604020202020204" pitchFamily="34" charset="0"/>
            </a:endParaRPr>
          </a:p>
        </p:txBody>
      </p:sp>
      <p:pic>
        <p:nvPicPr>
          <p:cNvPr id="22" name="Picture 2" descr="Để con học tốt Toán- cha mẹ cần làm gì">
            <a:extLst>
              <a:ext uri="{FF2B5EF4-FFF2-40B4-BE49-F238E27FC236}">
                <a16:creationId xmlns:a16="http://schemas.microsoft.com/office/drawing/2014/main" id="{25274B18-D6BC-4BCF-B966-4535495D5A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138" r="64164" b="8611"/>
          <a:stretch/>
        </p:blipFill>
        <p:spPr bwMode="auto">
          <a:xfrm>
            <a:off x="6788173" y="4997329"/>
            <a:ext cx="996987" cy="12512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0F2B5D3-81AA-4DA9-8852-B308648CDB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911067" y="4585467"/>
            <a:ext cx="1941466" cy="1941466"/>
          </a:xfrm>
          <a:prstGeom prst="rect">
            <a:avLst/>
          </a:prstGeom>
        </p:spPr>
      </p:pic>
      <p:pic>
        <p:nvPicPr>
          <p:cNvPr id="25" name="Picture 2" descr="Game-pad Gaming icon stock vector. Illustration of fight - 184134342">
            <a:extLst>
              <a:ext uri="{FF2B5EF4-FFF2-40B4-BE49-F238E27FC236}">
                <a16:creationId xmlns:a16="http://schemas.microsoft.com/office/drawing/2014/main" id="{A57A8632-C583-4732-B00D-A37876E98C5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1011831" y="0"/>
            <a:ext cx="1389931" cy="14680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ình ảnh Vẽ Tay Hoạt Hình Dễ Thương Trẻ Trả Lời Câu Hỏi Trong Lớp Vẽ Tay  Phim Hoạt Hình Dễ Thương, Hỏi, Trả Lời Câu Hỏi, Giơ Tay Lên miễn phí">
            <a:extLst>
              <a:ext uri="{FF2B5EF4-FFF2-40B4-BE49-F238E27FC236}">
                <a16:creationId xmlns:a16="http://schemas.microsoft.com/office/drawing/2014/main" id="{67BD5AC1-5A03-42E1-AE55-05CD398C35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994" b="92747" l="1000" r="97750">
                        <a14:foregroundMark x1="96167" y1="83591" x2="96167" y2="83591"/>
                        <a14:foregroundMark x1="95750" y1="83115" x2="88417" y2="61237"/>
                        <a14:foregroundMark x1="13417" y1="81451" x2="6750" y2="81807"/>
                        <a14:foregroundMark x1="6750" y1="81807" x2="19000" y2="88109"/>
                        <a14:foregroundMark x1="19000" y1="88109" x2="49750" y2="87158"/>
                        <a14:foregroundMark x1="49750" y1="87158" x2="83333" y2="88585"/>
                        <a14:foregroundMark x1="97500" y1="82045" x2="97833" y2="82878"/>
                        <a14:foregroundMark x1="98417" y1="79429" x2="99083" y2="90488"/>
                        <a14:foregroundMark x1="99083" y1="90488" x2="93750" y2="92747"/>
                        <a14:foregroundMark x1="93750" y1="92747" x2="2167" y2="89180"/>
                        <a14:foregroundMark x1="1750" y1="85612" x2="1000" y2="80856"/>
                        <a14:foregroundMark x1="12083" y1="9156" x2="9917" y2="5826"/>
                        <a14:foregroundMark x1="11500" y1="4994" x2="11500" y2="4994"/>
                      </a14:backgroundRemoval>
                    </a14:imgEffect>
                  </a14:imgLayer>
                </a14:imgProps>
              </a:ext>
              <a:ext uri="{28A0092B-C50C-407E-A947-70E740481C1C}">
                <a14:useLocalDpi xmlns:a14="http://schemas.microsoft.com/office/drawing/2010/main" val="0"/>
              </a:ext>
            </a:extLst>
          </a:blip>
          <a:srcRect/>
          <a:stretch>
            <a:fillRect/>
          </a:stretch>
        </p:blipFill>
        <p:spPr bwMode="auto">
          <a:xfrm>
            <a:off x="7487448" y="-17868"/>
            <a:ext cx="4448023" cy="328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2334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86306D0A-04A7-4A80-BCE0-D545E9A20D4D}"/>
              </a:ext>
            </a:extLst>
          </p:cNvPr>
          <p:cNvSpPr/>
          <p:nvPr/>
        </p:nvSpPr>
        <p:spPr>
          <a:xfrm>
            <a:off x="749204" y="1531192"/>
            <a:ext cx="3485172"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 </a:t>
            </a:r>
            <a:r>
              <a:rPr lang="en-US" sz="2800" dirty="0" err="1">
                <a:solidFill>
                  <a:schemeClr val="tx1"/>
                </a:solidFill>
                <a:latin typeface="#9Slide05 SVNKitten" pitchFamily="2" charset="0"/>
                <a:cs typeface="Arial" panose="020B0604020202020204" pitchFamily="34" charset="0"/>
              </a:rPr>
              <a:t>giáp</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lục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đại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dương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nào</a:t>
            </a:r>
            <a:r>
              <a:rPr lang="en-US" sz="2800" dirty="0">
                <a:solidFill>
                  <a:schemeClr val="tx1"/>
                </a:solidFill>
                <a:latin typeface="#9Slide05 SVNKitten" pitchFamily="2" charset="0"/>
                <a:cs typeface="Arial" panose="020B0604020202020204" pitchFamily="34" charset="0"/>
              </a:rPr>
              <a:t>?</a:t>
            </a:r>
          </a:p>
        </p:txBody>
      </p:sp>
      <p:sp>
        <p:nvSpPr>
          <p:cNvPr id="8" name="Diamond 7">
            <a:extLst>
              <a:ext uri="{FF2B5EF4-FFF2-40B4-BE49-F238E27FC236}">
                <a16:creationId xmlns:a16="http://schemas.microsoft.com/office/drawing/2014/main" id="{CD014F3A-6D05-409A-B139-7AF764FC77F2}"/>
              </a:ext>
            </a:extLst>
          </p:cNvPr>
          <p:cNvSpPr/>
          <p:nvPr/>
        </p:nvSpPr>
        <p:spPr>
          <a:xfrm>
            <a:off x="146102" y="1530387"/>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1</a:t>
            </a:r>
          </a:p>
        </p:txBody>
      </p:sp>
      <p:sp>
        <p:nvSpPr>
          <p:cNvPr id="18" name="Rectangle: Rounded Corners 7">
            <a:extLst>
              <a:ext uri="{FF2B5EF4-FFF2-40B4-BE49-F238E27FC236}">
                <a16:creationId xmlns:a16="http://schemas.microsoft.com/office/drawing/2014/main" id="{DE199AC8-C324-4E0D-9CA6-2EC53DC5A052}"/>
              </a:ext>
            </a:extLst>
          </p:cNvPr>
          <p:cNvSpPr/>
          <p:nvPr/>
        </p:nvSpPr>
        <p:spPr>
          <a:xfrm>
            <a:off x="666947" y="2677501"/>
            <a:ext cx="3485172"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Việt</a:t>
            </a:r>
            <a:r>
              <a:rPr lang="en-US" sz="2800" dirty="0">
                <a:solidFill>
                  <a:schemeClr val="tx1"/>
                </a:solidFill>
                <a:latin typeface="#9Slide05 SVNKitten" pitchFamily="2" charset="0"/>
                <a:cs typeface="Arial" panose="020B0604020202020204" pitchFamily="34" charset="0"/>
              </a:rPr>
              <a:t> Nam </a:t>
            </a:r>
            <a:r>
              <a:rPr lang="en-US" sz="2800" dirty="0" err="1">
                <a:solidFill>
                  <a:schemeClr val="tx1"/>
                </a:solidFill>
                <a:latin typeface="#9Slide05 SVNKitten" pitchFamily="2" charset="0"/>
                <a:cs typeface="Arial" panose="020B0604020202020204" pitchFamily="34" charset="0"/>
              </a:rPr>
              <a:t>nằm</a:t>
            </a:r>
            <a:r>
              <a:rPr lang="en-US" sz="2800" dirty="0">
                <a:solidFill>
                  <a:schemeClr val="tx1"/>
                </a:solidFill>
                <a:latin typeface="#9Slide05 SVNKitten" pitchFamily="2" charset="0"/>
                <a:cs typeface="Arial" panose="020B0604020202020204" pitchFamily="34" charset="0"/>
              </a:rPr>
              <a:t> ở </a:t>
            </a:r>
            <a:r>
              <a:rPr lang="en-US" sz="2800" dirty="0" err="1">
                <a:solidFill>
                  <a:schemeClr val="tx1"/>
                </a:solidFill>
                <a:latin typeface="#9Slide05 SVNKitten" pitchFamily="2" charset="0"/>
                <a:cs typeface="Arial" panose="020B0604020202020204" pitchFamily="34" charset="0"/>
              </a:rPr>
              <a:t>khu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vực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của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a:t>
            </a:r>
          </a:p>
        </p:txBody>
      </p:sp>
      <p:sp>
        <p:nvSpPr>
          <p:cNvPr id="19" name="Diamond 18">
            <a:extLst>
              <a:ext uri="{FF2B5EF4-FFF2-40B4-BE49-F238E27FC236}">
                <a16:creationId xmlns:a16="http://schemas.microsoft.com/office/drawing/2014/main" id="{3E94618F-7F08-41F6-BE05-88F417F5514F}"/>
              </a:ext>
            </a:extLst>
          </p:cNvPr>
          <p:cNvSpPr/>
          <p:nvPr/>
        </p:nvSpPr>
        <p:spPr>
          <a:xfrm>
            <a:off x="63845" y="2676696"/>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2</a:t>
            </a:r>
          </a:p>
        </p:txBody>
      </p:sp>
      <p:sp>
        <p:nvSpPr>
          <p:cNvPr id="23" name="Rectangle: Rounded Corners 7">
            <a:extLst>
              <a:ext uri="{FF2B5EF4-FFF2-40B4-BE49-F238E27FC236}">
                <a16:creationId xmlns:a16="http://schemas.microsoft.com/office/drawing/2014/main" id="{D86591A5-7984-4AEF-B2EA-320914D2E782}"/>
              </a:ext>
            </a:extLst>
          </p:cNvPr>
          <p:cNvSpPr/>
          <p:nvPr/>
        </p:nvSpPr>
        <p:spPr>
          <a:xfrm>
            <a:off x="666947" y="3821011"/>
            <a:ext cx="3485172"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Dãy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núi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nào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cao</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nhất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 ?</a:t>
            </a:r>
          </a:p>
        </p:txBody>
      </p:sp>
      <p:sp>
        <p:nvSpPr>
          <p:cNvPr id="25" name="Diamond 24">
            <a:extLst>
              <a:ext uri="{FF2B5EF4-FFF2-40B4-BE49-F238E27FC236}">
                <a16:creationId xmlns:a16="http://schemas.microsoft.com/office/drawing/2014/main" id="{E3E976D7-8CE8-489F-AA9D-3D9FDE6A3512}"/>
              </a:ext>
            </a:extLst>
          </p:cNvPr>
          <p:cNvSpPr/>
          <p:nvPr/>
        </p:nvSpPr>
        <p:spPr>
          <a:xfrm>
            <a:off x="63845" y="3820206"/>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3</a:t>
            </a:r>
          </a:p>
        </p:txBody>
      </p:sp>
      <p:sp>
        <p:nvSpPr>
          <p:cNvPr id="26" name="Rectangle: Rounded Corners 7">
            <a:extLst>
              <a:ext uri="{FF2B5EF4-FFF2-40B4-BE49-F238E27FC236}">
                <a16:creationId xmlns:a16="http://schemas.microsoft.com/office/drawing/2014/main" id="{79F69E08-9C30-46AA-806B-75EE52B38EE4}"/>
              </a:ext>
            </a:extLst>
          </p:cNvPr>
          <p:cNvSpPr/>
          <p:nvPr/>
        </p:nvSpPr>
        <p:spPr>
          <a:xfrm>
            <a:off x="647983" y="4890015"/>
            <a:ext cx="3485172"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5 SVNKitten" pitchFamily="2" charset="0"/>
                <a:cs typeface="Arial" panose="020B0604020202020204" pitchFamily="34" charset="0"/>
              </a:rPr>
              <a:t>Sơn nguyên nào cao và đồ sộ nhất châu Á </a:t>
            </a:r>
            <a:r>
              <a:rPr lang="en-US" sz="2800" dirty="0">
                <a:solidFill>
                  <a:schemeClr val="tx1"/>
                </a:solidFill>
                <a:latin typeface="#9Slide05 SVNKitten" pitchFamily="2" charset="0"/>
                <a:cs typeface="Arial" panose="020B0604020202020204" pitchFamily="34" charset="0"/>
              </a:rPr>
              <a:t>?</a:t>
            </a:r>
          </a:p>
        </p:txBody>
      </p:sp>
      <p:sp>
        <p:nvSpPr>
          <p:cNvPr id="27" name="Diamond 26">
            <a:extLst>
              <a:ext uri="{FF2B5EF4-FFF2-40B4-BE49-F238E27FC236}">
                <a16:creationId xmlns:a16="http://schemas.microsoft.com/office/drawing/2014/main" id="{5EF98DE7-D77A-453A-A1E9-52F2B5F9C678}"/>
              </a:ext>
            </a:extLst>
          </p:cNvPr>
          <p:cNvSpPr/>
          <p:nvPr/>
        </p:nvSpPr>
        <p:spPr>
          <a:xfrm>
            <a:off x="44881" y="4889210"/>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4</a:t>
            </a: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666947" y="5948093"/>
            <a:ext cx="3485172"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Kể</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tên</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đồng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bằng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tiêu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biểu</a:t>
            </a:r>
            <a:r>
              <a:rPr lang="en-US" sz="2800" dirty="0">
                <a:solidFill>
                  <a:schemeClr val="tx1"/>
                </a:solidFill>
                <a:latin typeface="#9Slide05 SVNKitten" pitchFamily="2" charset="0"/>
                <a:cs typeface="Arial" panose="020B0604020202020204" pitchFamily="34" charset="0"/>
              </a:rPr>
              <a:t> ở Nam Á</a:t>
            </a:r>
            <a:r>
              <a:rPr lang="vi-VN" sz="2800" dirty="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rPr>
              <a:t>?</a:t>
            </a:r>
          </a:p>
        </p:txBody>
      </p:sp>
      <p:sp>
        <p:nvSpPr>
          <p:cNvPr id="29" name="Diamond 28">
            <a:extLst>
              <a:ext uri="{FF2B5EF4-FFF2-40B4-BE49-F238E27FC236}">
                <a16:creationId xmlns:a16="http://schemas.microsoft.com/office/drawing/2014/main" id="{2B78BD4E-9392-4671-9611-79ACFC751E2B}"/>
              </a:ext>
            </a:extLst>
          </p:cNvPr>
          <p:cNvSpPr/>
          <p:nvPr/>
        </p:nvSpPr>
        <p:spPr>
          <a:xfrm>
            <a:off x="63845" y="5947288"/>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5</a:t>
            </a:r>
          </a:p>
        </p:txBody>
      </p:sp>
      <p:cxnSp>
        <p:nvCxnSpPr>
          <p:cNvPr id="13" name="Straight Arrow Connector 12">
            <a:extLst>
              <a:ext uri="{FF2B5EF4-FFF2-40B4-BE49-F238E27FC236}">
                <a16:creationId xmlns:a16="http://schemas.microsoft.com/office/drawing/2014/main" id="{9BECDB23-C37B-482F-86EF-A7A42C49FCA0}"/>
              </a:ext>
            </a:extLst>
          </p:cNvPr>
          <p:cNvCxnSpPr>
            <a:cxnSpLocks/>
            <a:endCxn id="30" idx="1"/>
          </p:cNvCxnSpPr>
          <p:nvPr/>
        </p:nvCxnSpPr>
        <p:spPr>
          <a:xfrm flipV="1">
            <a:off x="4285960" y="1941342"/>
            <a:ext cx="829993" cy="2664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7">
            <a:extLst>
              <a:ext uri="{FF2B5EF4-FFF2-40B4-BE49-F238E27FC236}">
                <a16:creationId xmlns:a16="http://schemas.microsoft.com/office/drawing/2014/main" id="{899CEF8E-3B8D-4395-A6CE-9F86385EAD7D}"/>
              </a:ext>
            </a:extLst>
          </p:cNvPr>
          <p:cNvSpPr/>
          <p:nvPr/>
        </p:nvSpPr>
        <p:spPr>
          <a:xfrm>
            <a:off x="5115953" y="1504549"/>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Âu</a:t>
            </a:r>
            <a:r>
              <a:rPr lang="en-US" sz="2800" dirty="0">
                <a:solidFill>
                  <a:schemeClr val="tx1"/>
                </a:solidFill>
                <a:latin typeface="#9Slide05 SVNKitten" pitchFamily="2" charset="0"/>
                <a:cs typeface="Arial" panose="020B0604020202020204" pitchFamily="34" charset="0"/>
              </a:rPr>
              <a:t>, Phi</a:t>
            </a:r>
          </a:p>
          <a:p>
            <a:pPr marL="457200" indent="-457200">
              <a:buFontTx/>
              <a:buChar char="-"/>
            </a:pPr>
            <a:r>
              <a:rPr lang="en-US" sz="2800" dirty="0">
                <a:solidFill>
                  <a:schemeClr val="tx1"/>
                </a:solidFill>
                <a:latin typeface="#9Slide05 SVNKitten" pitchFamily="2" charset="0"/>
                <a:cs typeface="Arial" panose="020B0604020202020204" pitchFamily="34" charset="0"/>
              </a:rPr>
              <a:t>ĐD: AĐD, BBD, TBD</a:t>
            </a:r>
          </a:p>
        </p:txBody>
      </p:sp>
      <p:sp>
        <p:nvSpPr>
          <p:cNvPr id="31" name="Rectangle: Rounded Corners 7">
            <a:extLst>
              <a:ext uri="{FF2B5EF4-FFF2-40B4-BE49-F238E27FC236}">
                <a16:creationId xmlns:a16="http://schemas.microsoft.com/office/drawing/2014/main" id="{16A9ED6D-354A-430D-B402-563DE96F6A1C}"/>
              </a:ext>
            </a:extLst>
          </p:cNvPr>
          <p:cNvSpPr/>
          <p:nvPr/>
        </p:nvSpPr>
        <p:spPr>
          <a:xfrm>
            <a:off x="5115953" y="2679805"/>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Đông</a:t>
            </a:r>
            <a:r>
              <a:rPr lang="en-US" sz="2800" dirty="0">
                <a:solidFill>
                  <a:schemeClr val="tx1"/>
                </a:solidFill>
                <a:latin typeface="#9Slide05 SVNKitten" pitchFamily="2" charset="0"/>
                <a:cs typeface="Arial" panose="020B0604020202020204" pitchFamily="34" charset="0"/>
              </a:rPr>
              <a:t> Nam Á</a:t>
            </a:r>
          </a:p>
        </p:txBody>
      </p:sp>
      <p:cxnSp>
        <p:nvCxnSpPr>
          <p:cNvPr id="32" name="Straight Arrow Connector 31">
            <a:extLst>
              <a:ext uri="{FF2B5EF4-FFF2-40B4-BE49-F238E27FC236}">
                <a16:creationId xmlns:a16="http://schemas.microsoft.com/office/drawing/2014/main" id="{0E23C228-2F44-4040-987F-48D51929FC42}"/>
              </a:ext>
            </a:extLst>
          </p:cNvPr>
          <p:cNvCxnSpPr>
            <a:cxnSpLocks/>
            <a:stCxn id="18" idx="3"/>
            <a:endCxn id="31" idx="1"/>
          </p:cNvCxnSpPr>
          <p:nvPr/>
        </p:nvCxnSpPr>
        <p:spPr>
          <a:xfrm>
            <a:off x="4152119" y="3114294"/>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7">
            <a:extLst>
              <a:ext uri="{FF2B5EF4-FFF2-40B4-BE49-F238E27FC236}">
                <a16:creationId xmlns:a16="http://schemas.microsoft.com/office/drawing/2014/main" id="{8E8ECFF4-F9BE-49A6-935D-170D032D9D99}"/>
              </a:ext>
            </a:extLst>
          </p:cNvPr>
          <p:cNvSpPr/>
          <p:nvPr/>
        </p:nvSpPr>
        <p:spPr>
          <a:xfrm>
            <a:off x="5096989" y="3850453"/>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Himalaya</a:t>
            </a:r>
          </a:p>
        </p:txBody>
      </p:sp>
      <p:cxnSp>
        <p:nvCxnSpPr>
          <p:cNvPr id="35" name="Straight Arrow Connector 34">
            <a:extLst>
              <a:ext uri="{FF2B5EF4-FFF2-40B4-BE49-F238E27FC236}">
                <a16:creationId xmlns:a16="http://schemas.microsoft.com/office/drawing/2014/main" id="{2756D65E-BEA0-45E6-B735-F5086D738DC4}"/>
              </a:ext>
            </a:extLst>
          </p:cNvPr>
          <p:cNvCxnSpPr>
            <a:cxnSpLocks/>
            <a:endCxn id="34" idx="1"/>
          </p:cNvCxnSpPr>
          <p:nvPr/>
        </p:nvCxnSpPr>
        <p:spPr>
          <a:xfrm>
            <a:off x="4133155" y="4284942"/>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253F967C-DF95-412E-855D-98FA53077B12}"/>
              </a:ext>
            </a:extLst>
          </p:cNvPr>
          <p:cNvSpPr/>
          <p:nvPr/>
        </p:nvSpPr>
        <p:spPr>
          <a:xfrm>
            <a:off x="5115953" y="4930039"/>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Tây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Tạng</a:t>
            </a:r>
            <a:endParaRPr lang="en-US" sz="2800" dirty="0">
              <a:solidFill>
                <a:schemeClr val="tx1"/>
              </a:solidFill>
              <a:latin typeface="#9Slide05 SVNKitten" pitchFamily="2"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endCxn id="36" idx="1"/>
          </p:cNvCxnSpPr>
          <p:nvPr/>
        </p:nvCxnSpPr>
        <p:spPr>
          <a:xfrm>
            <a:off x="4152119" y="5364528"/>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5115953" y="5984415"/>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ĐB. </a:t>
            </a:r>
            <a:r>
              <a:rPr lang="en-US" sz="2800" dirty="0" err="1">
                <a:solidFill>
                  <a:schemeClr val="tx1"/>
                </a:solidFill>
                <a:latin typeface="#9Slide05 SVNKitten" pitchFamily="2" charset="0"/>
                <a:cs typeface="Arial" panose="020B0604020202020204" pitchFamily="34" charset="0"/>
              </a:rPr>
              <a:t>Ấn</a:t>
            </a:r>
            <a:r>
              <a:rPr lang="en-US" sz="2800" dirty="0">
                <a:solidFill>
                  <a:schemeClr val="tx1"/>
                </a:solidFill>
                <a:latin typeface="#9Slide05 SVNKitten" pitchFamily="2" charset="0"/>
                <a:cs typeface="Arial" panose="020B0604020202020204" pitchFamily="34" charset="0"/>
              </a:rPr>
              <a:t> - </a:t>
            </a:r>
            <a:r>
              <a:rPr lang="en-US" sz="2800" dirty="0" err="1">
                <a:solidFill>
                  <a:schemeClr val="tx1"/>
                </a:solidFill>
                <a:latin typeface="#9Slide05 SVNKitten" pitchFamily="2" charset="0"/>
                <a:cs typeface="Arial" panose="020B0604020202020204" pitchFamily="34" charset="0"/>
              </a:rPr>
              <a:t>Hằng</a:t>
            </a:r>
            <a:endParaRPr lang="en-US" sz="2800" dirty="0">
              <a:solidFill>
                <a:schemeClr val="tx1"/>
              </a:solidFill>
              <a:latin typeface="#9Slide05 SVNKitten" pitchFamily="2"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C3BC97E1-2CC4-4A06-95E4-91BAB2D7B5AB}"/>
              </a:ext>
            </a:extLst>
          </p:cNvPr>
          <p:cNvCxnSpPr>
            <a:cxnSpLocks/>
            <a:endCxn id="38" idx="1"/>
          </p:cNvCxnSpPr>
          <p:nvPr/>
        </p:nvCxnSpPr>
        <p:spPr>
          <a:xfrm>
            <a:off x="4152119" y="6418904"/>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1" name="Picture 4" descr="Green,Tree,Illustration,Clip art,Plant,Circle,Hill,Art #159717 - Free Icon  Library">
            <a:extLst>
              <a:ext uri="{FF2B5EF4-FFF2-40B4-BE49-F238E27FC236}">
                <a16:creationId xmlns:a16="http://schemas.microsoft.com/office/drawing/2014/main" id="{8B2A68C6-EC0C-4CD5-AC90-EA951F8A1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234" y="4038567"/>
            <a:ext cx="2651922" cy="26519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Dãy Núi, Núi Clipart, Núi, đỉnh Núi miễn phí tải tập tin PNG  PSDComment và Vector">
            <a:extLst>
              <a:ext uri="{FF2B5EF4-FFF2-40B4-BE49-F238E27FC236}">
                <a16:creationId xmlns:a16="http://schemas.microsoft.com/office/drawing/2014/main" id="{31CB927E-D102-4137-BEE1-0171874693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5250">
                        <a14:foregroundMark x1="95250" y1="47500" x2="95250" y2="47500"/>
                        <a14:foregroundMark x1="89583" y1="48333" x2="89583" y2="48333"/>
                      </a14:backgroundRemoval>
                    </a14:imgEffect>
                  </a14:imgLayer>
                </a14:imgProps>
              </a:ext>
              <a:ext uri="{28A0092B-C50C-407E-A947-70E740481C1C}">
                <a14:useLocalDpi xmlns:a14="http://schemas.microsoft.com/office/drawing/2010/main" val="0"/>
              </a:ext>
            </a:extLst>
          </a:blip>
          <a:srcRect l="10580" t="35361" r="4202" b="12852"/>
          <a:stretch/>
        </p:blipFill>
        <p:spPr bwMode="auto">
          <a:xfrm>
            <a:off x="9298013" y="2028896"/>
            <a:ext cx="2895018" cy="12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36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anim calcmode="lin" valueType="num">
                                      <p:cBhvr>
                                        <p:cTn id="70" dur="1000" fill="hold"/>
                                        <p:tgtEl>
                                          <p:spTgt spid="27"/>
                                        </p:tgtEl>
                                        <p:attrNameLst>
                                          <p:attrName>ppt_x</p:attrName>
                                        </p:attrNameLst>
                                      </p:cBhvr>
                                      <p:tavLst>
                                        <p:tav tm="0">
                                          <p:val>
                                            <p:strVal val="#ppt_x"/>
                                          </p:val>
                                        </p:tav>
                                        <p:tav tm="100000">
                                          <p:val>
                                            <p:strVal val="#ppt_x"/>
                                          </p:val>
                                        </p:tav>
                                      </p:tavLst>
                                    </p:anim>
                                    <p:anim calcmode="lin" valueType="num">
                                      <p:cBhvr>
                                        <p:cTn id="71" dur="1000" fill="hold"/>
                                        <p:tgtEl>
                                          <p:spTgt spid="27"/>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1000"/>
                                        <p:tgtEl>
                                          <p:spTgt spid="26"/>
                                        </p:tgtEl>
                                      </p:cBhvr>
                                    </p:animEffect>
                                    <p:anim calcmode="lin" valueType="num">
                                      <p:cBhvr>
                                        <p:cTn id="75" dur="1000" fill="hold"/>
                                        <p:tgtEl>
                                          <p:spTgt spid="26"/>
                                        </p:tgtEl>
                                        <p:attrNameLst>
                                          <p:attrName>ppt_x</p:attrName>
                                        </p:attrNameLst>
                                      </p:cBhvr>
                                      <p:tavLst>
                                        <p:tav tm="0">
                                          <p:val>
                                            <p:strVal val="#ppt_x"/>
                                          </p:val>
                                        </p:tav>
                                        <p:tav tm="100000">
                                          <p:val>
                                            <p:strVal val="#ppt_x"/>
                                          </p:val>
                                        </p:tav>
                                      </p:tavLst>
                                    </p:anim>
                                    <p:anim calcmode="lin" valueType="num">
                                      <p:cBhvr>
                                        <p:cTn id="7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down)">
                                      <p:cBhvr>
                                        <p:cTn id="81" dur="500"/>
                                        <p:tgtEl>
                                          <p:spTgt spid="37"/>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down)">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barn(inVertical)">
                                      <p:cBhvr>
                                        <p:cTn id="89" dur="500"/>
                                        <p:tgtEl>
                                          <p:spTgt spid="29"/>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barn(inVertical)">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down)">
                                      <p:cBhvr>
                                        <p:cTn id="97" dur="500"/>
                                        <p:tgtEl>
                                          <p:spTgt spid="39"/>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wipe(down)">
                                      <p:cBhvr>
                                        <p:cTn id="10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8" grpId="0" animBg="1"/>
      <p:bldP spid="19" grpId="0" animBg="1"/>
      <p:bldP spid="23" grpId="0" animBg="1"/>
      <p:bldP spid="25" grpId="0" animBg="1"/>
      <p:bldP spid="26" grpId="0" animBg="1"/>
      <p:bldP spid="27" grpId="0" animBg="1"/>
      <p:bldP spid="28" grpId="0" animBg="1"/>
      <p:bldP spid="29" grpId="0" animBg="1"/>
      <p:bldP spid="30" grpId="0" animBg="1"/>
      <p:bldP spid="31" grpId="0" animBg="1"/>
      <p:bldP spid="34" grpId="0" animBg="1"/>
      <p:bldP spid="36" grpId="0"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D71B3D-BFC4-47A6-A123-B4D05843FAFB}"/>
              </a:ext>
            </a:extLst>
          </p:cNvPr>
          <p:cNvGrpSpPr/>
          <p:nvPr/>
        </p:nvGrpSpPr>
        <p:grpSpPr>
          <a:xfrm>
            <a:off x="2140967" y="0"/>
            <a:ext cx="7910066" cy="1260458"/>
            <a:chOff x="2753246" y="0"/>
            <a:chExt cx="7910066" cy="1260458"/>
          </a:xfrm>
        </p:grpSpPr>
        <p:sp>
          <p:nvSpPr>
            <p:cNvPr id="2" name="Rectangle 1">
              <a:extLst>
                <a:ext uri="{FF2B5EF4-FFF2-40B4-BE49-F238E27FC236}">
                  <a16:creationId xmlns:a16="http://schemas.microsoft.com/office/drawing/2014/main" id="{232172F6-37ED-4D10-B6C2-3D9CA2528529}"/>
                </a:ext>
              </a:extLst>
            </p:cNvPr>
            <p:cNvSpPr/>
            <p:nvPr/>
          </p:nvSpPr>
          <p:spPr>
            <a:xfrm>
              <a:off x="2884752" y="36322"/>
              <a:ext cx="7778560" cy="1107996"/>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rPr>
                <a:t>TRÒ CHƠI: AI NHANH HƠN</a:t>
              </a:r>
              <a:endParaRPr lang="en-US" sz="7200" b="1" cap="none" spc="0" dirty="0">
                <a:ln w="9525">
                  <a:solidFill>
                    <a:schemeClr val="bg1"/>
                  </a:solidFill>
                  <a:prstDash val="solid"/>
                </a:ln>
                <a:solidFill>
                  <a:srgbClr val="4B4C9E"/>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 name="Picture 2" descr="Game-pad Gaming icon stock vector. Illustration of fight - 184134342">
              <a:extLst>
                <a:ext uri="{FF2B5EF4-FFF2-40B4-BE49-F238E27FC236}">
                  <a16:creationId xmlns:a16="http://schemas.microsoft.com/office/drawing/2014/main" id="{31A7DB4D-8300-488D-9EF2-E48A48B340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753246" y="0"/>
              <a:ext cx="1193350" cy="12604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302DBA6E-0842-4765-B140-2FB419BC6E8F}"/>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86306D0A-04A7-4A80-BCE0-D545E9A20D4D}"/>
              </a:ext>
            </a:extLst>
          </p:cNvPr>
          <p:cNvSpPr/>
          <p:nvPr/>
        </p:nvSpPr>
        <p:spPr>
          <a:xfrm>
            <a:off x="647982" y="4918652"/>
            <a:ext cx="6864166"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5 SVNKitten" pitchFamily="2" charset="0"/>
                <a:cs typeface="Arial" panose="020B0604020202020204" pitchFamily="34" charset="0"/>
              </a:rPr>
              <a:t>Địa hình gây khó khăn như thế nào cho phát triển kinh tế? </a:t>
            </a:r>
            <a:r>
              <a:rPr lang="en-US" sz="2800" dirty="0">
                <a:solidFill>
                  <a:schemeClr val="tx1"/>
                </a:solidFill>
                <a:latin typeface="#9Slide05 SVNKitten" pitchFamily="2" charset="0"/>
                <a:cs typeface="Arial" panose="020B0604020202020204" pitchFamily="34" charset="0"/>
              </a:rPr>
              <a:t> </a:t>
            </a:r>
          </a:p>
        </p:txBody>
      </p:sp>
      <p:sp>
        <p:nvSpPr>
          <p:cNvPr id="18" name="Rectangle: Rounded Corners 7">
            <a:extLst>
              <a:ext uri="{FF2B5EF4-FFF2-40B4-BE49-F238E27FC236}">
                <a16:creationId xmlns:a16="http://schemas.microsoft.com/office/drawing/2014/main" id="{DE199AC8-C324-4E0D-9CA6-2EC53DC5A052}"/>
              </a:ext>
            </a:extLst>
          </p:cNvPr>
          <p:cNvSpPr/>
          <p:nvPr/>
        </p:nvSpPr>
        <p:spPr>
          <a:xfrm>
            <a:off x="933893" y="5897486"/>
            <a:ext cx="6578255"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Với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thế</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mạnh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về</a:t>
            </a:r>
            <a:r>
              <a:rPr lang="en-US" sz="2800" dirty="0">
                <a:solidFill>
                  <a:schemeClr val="tx1"/>
                </a:solidFill>
                <a:latin typeface="#9Slide05 SVNKitten" pitchFamily="2" charset="0"/>
                <a:cs typeface="Arial" panose="020B0604020202020204" pitchFamily="34" charset="0"/>
              </a:rPr>
              <a:t> than </a:t>
            </a:r>
            <a:r>
              <a:rPr lang="en-US" sz="2800" dirty="0" err="1">
                <a:solidFill>
                  <a:schemeClr val="tx1"/>
                </a:solidFill>
                <a:latin typeface="#9Slide05 SVNKitten" pitchFamily="2" charset="0"/>
                <a:cs typeface="Arial" panose="020B0604020202020204" pitchFamily="34" charset="0"/>
              </a:rPr>
              <a:t>đá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dầu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mỏ</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ngành</a:t>
            </a:r>
            <a:r>
              <a:rPr lang="en-US" sz="2800" dirty="0">
                <a:solidFill>
                  <a:schemeClr val="tx1"/>
                </a:solidFill>
                <a:latin typeface="#9Slide05 SVNKitten" pitchFamily="2" charset="0"/>
                <a:cs typeface="Arial" panose="020B0604020202020204" pitchFamily="34" charset="0"/>
              </a:rPr>
              <a:t> CN </a:t>
            </a:r>
            <a:r>
              <a:rPr lang="en-US" sz="2800" dirty="0" err="1">
                <a:solidFill>
                  <a:schemeClr val="tx1"/>
                </a:solidFill>
                <a:latin typeface="#9Slide05 SVNKitten" pitchFamily="2" charset="0"/>
                <a:cs typeface="Arial" panose="020B0604020202020204" pitchFamily="34" charset="0"/>
              </a:rPr>
              <a:t>nào</a:t>
            </a:r>
            <a:r>
              <a:rPr lang="en-US" sz="2800" dirty="0">
                <a:solidFill>
                  <a:schemeClr val="tx1"/>
                </a:solidFill>
                <a:latin typeface="#9Slide05 SVNKitten" pitchFamily="2" charset="0"/>
                <a:cs typeface="Arial" panose="020B0604020202020204" pitchFamily="34" charset="0"/>
              </a:rPr>
              <a:t> ở </a:t>
            </a:r>
            <a:r>
              <a:rPr lang="en-US" sz="2800" dirty="0" err="1">
                <a:solidFill>
                  <a:schemeClr val="tx1"/>
                </a:solidFill>
                <a:latin typeface="#9Slide05 SVNKitten" pitchFamily="2" charset="0"/>
                <a:cs typeface="Arial" panose="020B0604020202020204" pitchFamily="34" charset="0"/>
              </a:rPr>
              <a:t>châu</a:t>
            </a:r>
            <a:r>
              <a:rPr lang="en-US" sz="2800" dirty="0">
                <a:solidFill>
                  <a:schemeClr val="tx1"/>
                </a:solidFill>
                <a:latin typeface="#9Slide05 SVNKitten" pitchFamily="2" charset="0"/>
                <a:cs typeface="Arial" panose="020B0604020202020204" pitchFamily="34" charset="0"/>
              </a:rPr>
              <a:t> Á </a:t>
            </a:r>
            <a:r>
              <a:rPr lang="en-US" sz="2800" dirty="0" err="1">
                <a:solidFill>
                  <a:schemeClr val="tx1"/>
                </a:solidFill>
                <a:latin typeface="#9Slide05 SVNKitten" pitchFamily="2" charset="0"/>
                <a:cs typeface="Arial" panose="020B0604020202020204" pitchFamily="34" charset="0"/>
              </a:rPr>
              <a:t>có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điều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kiện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phát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triển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mạnh</a:t>
            </a:r>
            <a:r>
              <a:rPr lang="en-US" sz="2800" dirty="0">
                <a:solidFill>
                  <a:schemeClr val="tx1"/>
                </a:solidFill>
                <a:latin typeface="#9Slide05 SVNKitten" pitchFamily="2" charset="0"/>
                <a:cs typeface="Arial" panose="020B0604020202020204" pitchFamily="34" charset="0"/>
              </a:rPr>
              <a:t>?</a:t>
            </a:r>
          </a:p>
        </p:txBody>
      </p:sp>
      <p:sp>
        <p:nvSpPr>
          <p:cNvPr id="23" name="Rectangle: Rounded Corners 7">
            <a:extLst>
              <a:ext uri="{FF2B5EF4-FFF2-40B4-BE49-F238E27FC236}">
                <a16:creationId xmlns:a16="http://schemas.microsoft.com/office/drawing/2014/main" id="{D86591A5-7984-4AEF-B2EA-320914D2E782}"/>
              </a:ext>
            </a:extLst>
          </p:cNvPr>
          <p:cNvSpPr/>
          <p:nvPr/>
        </p:nvSpPr>
        <p:spPr>
          <a:xfrm>
            <a:off x="666947" y="3821011"/>
            <a:ext cx="3567428"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5 SVNKitten" pitchFamily="2" charset="0"/>
                <a:cs typeface="Arial" panose="020B0604020202020204" pitchFamily="34" charset="0"/>
              </a:rPr>
              <a:t>Hướng núi chính của châu Á là gì</a:t>
            </a:r>
            <a:r>
              <a:rPr lang="en-US" sz="2800" dirty="0">
                <a:solidFill>
                  <a:schemeClr val="tx1"/>
                </a:solidFill>
                <a:latin typeface="#9Slide05 SVNKitten" pitchFamily="2" charset="0"/>
                <a:cs typeface="Arial" panose="020B0604020202020204" pitchFamily="34" charset="0"/>
              </a:rPr>
              <a:t> ?</a:t>
            </a:r>
          </a:p>
        </p:txBody>
      </p:sp>
      <p:sp>
        <p:nvSpPr>
          <p:cNvPr id="25" name="Diamond 24">
            <a:extLst>
              <a:ext uri="{FF2B5EF4-FFF2-40B4-BE49-F238E27FC236}">
                <a16:creationId xmlns:a16="http://schemas.microsoft.com/office/drawing/2014/main" id="{E3E976D7-8CE8-489F-AA9D-3D9FDE6A3512}"/>
              </a:ext>
            </a:extLst>
          </p:cNvPr>
          <p:cNvSpPr/>
          <p:nvPr/>
        </p:nvSpPr>
        <p:spPr>
          <a:xfrm>
            <a:off x="63845" y="3820206"/>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8</a:t>
            </a:r>
          </a:p>
        </p:txBody>
      </p:sp>
      <p:sp>
        <p:nvSpPr>
          <p:cNvPr id="26" name="Rectangle: Rounded Corners 7">
            <a:extLst>
              <a:ext uri="{FF2B5EF4-FFF2-40B4-BE49-F238E27FC236}">
                <a16:creationId xmlns:a16="http://schemas.microsoft.com/office/drawing/2014/main" id="{79F69E08-9C30-46AA-806B-75EE52B38EE4}"/>
              </a:ext>
            </a:extLst>
          </p:cNvPr>
          <p:cNvSpPr/>
          <p:nvPr/>
        </p:nvSpPr>
        <p:spPr>
          <a:xfrm>
            <a:off x="647982" y="1614024"/>
            <a:ext cx="3586393"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9Slide05 SVNKitten" pitchFamily="2" charset="0"/>
                <a:cs typeface="Arial" panose="020B0604020202020204" pitchFamily="34" charset="0"/>
              </a:rPr>
              <a:t>Kể tên 3 loại khoáng sản tiêu biểu </a:t>
            </a:r>
            <a:r>
              <a:rPr lang="en-US" sz="2800" dirty="0">
                <a:solidFill>
                  <a:schemeClr val="tx1"/>
                </a:solidFill>
                <a:latin typeface="#9Slide05 SVNKitten" pitchFamily="2" charset="0"/>
                <a:cs typeface="Arial" panose="020B0604020202020204" pitchFamily="34" charset="0"/>
              </a:rPr>
              <a:t>ở</a:t>
            </a:r>
            <a:r>
              <a:rPr lang="vi-VN" sz="2800" dirty="0">
                <a:solidFill>
                  <a:schemeClr val="tx1"/>
                </a:solidFill>
                <a:latin typeface="#9Slide05 SVNKitten" pitchFamily="2" charset="0"/>
                <a:cs typeface="Arial" panose="020B0604020202020204" pitchFamily="34" charset="0"/>
              </a:rPr>
              <a:t> châu</a:t>
            </a:r>
            <a:r>
              <a:rPr lang="en-US" sz="2800" dirty="0">
                <a:solidFill>
                  <a:schemeClr val="tx1"/>
                </a:solidFill>
                <a:latin typeface="#9Slide05 SVNKitten" pitchFamily="2" charset="0"/>
                <a:cs typeface="Arial" panose="020B0604020202020204" pitchFamily="34" charset="0"/>
              </a:rPr>
              <a:t> Á?</a:t>
            </a:r>
          </a:p>
        </p:txBody>
      </p:sp>
      <p:sp>
        <p:nvSpPr>
          <p:cNvPr id="27" name="Diamond 26">
            <a:extLst>
              <a:ext uri="{FF2B5EF4-FFF2-40B4-BE49-F238E27FC236}">
                <a16:creationId xmlns:a16="http://schemas.microsoft.com/office/drawing/2014/main" id="{5EF98DE7-D77A-453A-A1E9-52F2B5F9C678}"/>
              </a:ext>
            </a:extLst>
          </p:cNvPr>
          <p:cNvSpPr/>
          <p:nvPr/>
        </p:nvSpPr>
        <p:spPr>
          <a:xfrm>
            <a:off x="44881" y="4889210"/>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9</a:t>
            </a:r>
          </a:p>
        </p:txBody>
      </p:sp>
      <p:sp>
        <p:nvSpPr>
          <p:cNvPr id="28" name="Rectangle: Rounded Corners 7">
            <a:extLst>
              <a:ext uri="{FF2B5EF4-FFF2-40B4-BE49-F238E27FC236}">
                <a16:creationId xmlns:a16="http://schemas.microsoft.com/office/drawing/2014/main" id="{81FDE662-C4DA-4FF6-B6DE-1109EAC4C596}"/>
              </a:ext>
            </a:extLst>
          </p:cNvPr>
          <p:cNvSpPr/>
          <p:nvPr/>
        </p:nvSpPr>
        <p:spPr>
          <a:xfrm>
            <a:off x="666947" y="2672102"/>
            <a:ext cx="3567428" cy="8735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Kể</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tên</a:t>
            </a:r>
            <a:r>
              <a:rPr lang="en-US" sz="2800" dirty="0">
                <a:solidFill>
                  <a:schemeClr val="tx1"/>
                </a:solidFill>
                <a:latin typeface="#9Slide05 SVNKitten" pitchFamily="2" charset="0"/>
                <a:cs typeface="Arial" panose="020B0604020202020204" pitchFamily="34" charset="0"/>
              </a:rPr>
              <a:t> 1 </a:t>
            </a:r>
            <a:r>
              <a:rPr lang="en-US" sz="2800" dirty="0" err="1">
                <a:solidFill>
                  <a:schemeClr val="tx1"/>
                </a:solidFill>
                <a:latin typeface="#9Slide05 SVNKitten" pitchFamily="2" charset="0"/>
                <a:cs typeface="Arial" panose="020B0604020202020204" pitchFamily="34" charset="0"/>
              </a:rPr>
              <a:t>đồng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bằng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tiêu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biểu</a:t>
            </a:r>
            <a:r>
              <a:rPr lang="en-US" sz="2800" dirty="0">
                <a:solidFill>
                  <a:schemeClr val="tx1"/>
                </a:solidFill>
                <a:latin typeface="#9Slide05 SVNKitten" pitchFamily="2" charset="0"/>
                <a:cs typeface="Arial" panose="020B0604020202020204" pitchFamily="34" charset="0"/>
              </a:rPr>
              <a:t> ở </a:t>
            </a:r>
            <a:r>
              <a:rPr lang="en-US" sz="2800" dirty="0" err="1">
                <a:solidFill>
                  <a:schemeClr val="tx1"/>
                </a:solidFill>
                <a:latin typeface="#9Slide05 SVNKitten" pitchFamily="2" charset="0"/>
                <a:cs typeface="Arial" panose="020B0604020202020204" pitchFamily="34" charset="0"/>
              </a:rPr>
              <a:t>Đông</a:t>
            </a:r>
            <a:r>
              <a:rPr lang="en-US" sz="2800" dirty="0">
                <a:solidFill>
                  <a:schemeClr val="tx1"/>
                </a:solidFill>
                <a:latin typeface="#9Slide05 SVNKitten" pitchFamily="2" charset="0"/>
                <a:cs typeface="Arial" panose="020B0604020202020204" pitchFamily="34" charset="0"/>
              </a:rPr>
              <a:t> Á</a:t>
            </a:r>
            <a:r>
              <a:rPr lang="vi-VN" sz="2800" dirty="0">
                <a:solidFill>
                  <a:schemeClr val="tx1"/>
                </a:solidFill>
                <a:latin typeface="#9Slide05 SVNKitten" pitchFamily="2" charset="0"/>
                <a:cs typeface="Arial" panose="020B0604020202020204" pitchFamily="34" charset="0"/>
              </a:rPr>
              <a:t> </a:t>
            </a:r>
            <a:r>
              <a:rPr lang="en-US" sz="2800" dirty="0">
                <a:solidFill>
                  <a:schemeClr val="tx1"/>
                </a:solidFill>
                <a:latin typeface="#9Slide05 SVNKitten" pitchFamily="2" charset="0"/>
                <a:cs typeface="Arial" panose="020B0604020202020204" pitchFamily="34" charset="0"/>
              </a:rPr>
              <a:t>?</a:t>
            </a:r>
          </a:p>
        </p:txBody>
      </p:sp>
      <p:sp>
        <p:nvSpPr>
          <p:cNvPr id="29" name="Diamond 28">
            <a:extLst>
              <a:ext uri="{FF2B5EF4-FFF2-40B4-BE49-F238E27FC236}">
                <a16:creationId xmlns:a16="http://schemas.microsoft.com/office/drawing/2014/main" id="{2B78BD4E-9392-4671-9611-79ACFC751E2B}"/>
              </a:ext>
            </a:extLst>
          </p:cNvPr>
          <p:cNvSpPr/>
          <p:nvPr/>
        </p:nvSpPr>
        <p:spPr>
          <a:xfrm>
            <a:off x="63844" y="5947288"/>
            <a:ext cx="1216316"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9Slide05 SVNKitten" pitchFamily="2" charset="0"/>
              </a:rPr>
              <a:t>10</a:t>
            </a:r>
          </a:p>
        </p:txBody>
      </p:sp>
      <p:sp>
        <p:nvSpPr>
          <p:cNvPr id="34" name="Rectangle: Rounded Corners 7">
            <a:extLst>
              <a:ext uri="{FF2B5EF4-FFF2-40B4-BE49-F238E27FC236}">
                <a16:creationId xmlns:a16="http://schemas.microsoft.com/office/drawing/2014/main" id="{8E8ECFF4-F9BE-49A6-935D-170D032D9D99}"/>
              </a:ext>
            </a:extLst>
          </p:cNvPr>
          <p:cNvSpPr/>
          <p:nvPr/>
        </p:nvSpPr>
        <p:spPr>
          <a:xfrm>
            <a:off x="5096989" y="3850453"/>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Bắc</a:t>
            </a:r>
            <a:r>
              <a:rPr lang="en-US" sz="2800" dirty="0">
                <a:solidFill>
                  <a:schemeClr val="tx1"/>
                </a:solidFill>
                <a:latin typeface="#9Slide05 SVNKitten" pitchFamily="2" charset="0"/>
                <a:cs typeface="Arial" panose="020B0604020202020204" pitchFamily="34" charset="0"/>
              </a:rPr>
              <a:t> – Nam </a:t>
            </a:r>
            <a:r>
              <a:rPr lang="en-US" sz="2800" dirty="0" err="1">
                <a:solidFill>
                  <a:schemeClr val="tx1"/>
                </a:solidFill>
                <a:latin typeface="#9Slide05 SVNKitten" pitchFamily="2" charset="0"/>
                <a:cs typeface="Arial" panose="020B0604020202020204" pitchFamily="34" charset="0"/>
              </a:rPr>
              <a:t>và</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Đông</a:t>
            </a:r>
            <a:r>
              <a:rPr lang="en-US" sz="2800" dirty="0">
                <a:solidFill>
                  <a:schemeClr val="tx1"/>
                </a:solidFill>
                <a:latin typeface="#9Slide05 SVNKitten" pitchFamily="2" charset="0"/>
                <a:cs typeface="Arial" panose="020B0604020202020204" pitchFamily="34" charset="0"/>
              </a:rPr>
              <a:t> – </a:t>
            </a:r>
            <a:r>
              <a:rPr lang="en-US" sz="2800" dirty="0" err="1">
                <a:solidFill>
                  <a:schemeClr val="tx1"/>
                </a:solidFill>
                <a:latin typeface="#9Slide05 SVNKitten" pitchFamily="2" charset="0"/>
                <a:cs typeface="Arial" panose="020B0604020202020204" pitchFamily="34" charset="0"/>
              </a:rPr>
              <a:t>Tây</a:t>
            </a:r>
            <a:endParaRPr lang="en-US" sz="2800" dirty="0">
              <a:solidFill>
                <a:schemeClr val="tx1"/>
              </a:solidFill>
              <a:latin typeface="#9Slide05 SVNKitten" pitchFamily="2"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2756D65E-BEA0-45E6-B735-F5086D738DC4}"/>
              </a:ext>
            </a:extLst>
          </p:cNvPr>
          <p:cNvCxnSpPr>
            <a:cxnSpLocks/>
            <a:endCxn id="34" idx="1"/>
          </p:cNvCxnSpPr>
          <p:nvPr/>
        </p:nvCxnSpPr>
        <p:spPr>
          <a:xfrm>
            <a:off x="4133155" y="4284942"/>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7">
            <a:extLst>
              <a:ext uri="{FF2B5EF4-FFF2-40B4-BE49-F238E27FC236}">
                <a16:creationId xmlns:a16="http://schemas.microsoft.com/office/drawing/2014/main" id="{253F967C-DF95-412E-855D-98FA53077B12}"/>
              </a:ext>
            </a:extLst>
          </p:cNvPr>
          <p:cNvSpPr/>
          <p:nvPr/>
        </p:nvSpPr>
        <p:spPr>
          <a:xfrm>
            <a:off x="5115953" y="1654048"/>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Than </a:t>
            </a:r>
            <a:r>
              <a:rPr lang="en-US" sz="2800" dirty="0" err="1">
                <a:solidFill>
                  <a:schemeClr val="tx1"/>
                </a:solidFill>
                <a:latin typeface="#9Slide05 SVNKitten" pitchFamily="2" charset="0"/>
                <a:cs typeface="Arial" panose="020B0604020202020204" pitchFamily="34" charset="0"/>
              </a:rPr>
              <a:t>đá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dầu</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mỏ</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sắt</a:t>
            </a:r>
            <a:endParaRPr lang="en-US" sz="2800" dirty="0">
              <a:solidFill>
                <a:schemeClr val="tx1"/>
              </a:solidFill>
              <a:latin typeface="#9Slide05 SVNKitten" pitchFamily="2"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1E45B52-6F04-407C-A9FD-7F1C892A33AA}"/>
              </a:ext>
            </a:extLst>
          </p:cNvPr>
          <p:cNvCxnSpPr>
            <a:cxnSpLocks/>
            <a:endCxn id="36" idx="1"/>
          </p:cNvCxnSpPr>
          <p:nvPr/>
        </p:nvCxnSpPr>
        <p:spPr>
          <a:xfrm>
            <a:off x="4152119" y="2088537"/>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7">
            <a:extLst>
              <a:ext uri="{FF2B5EF4-FFF2-40B4-BE49-F238E27FC236}">
                <a16:creationId xmlns:a16="http://schemas.microsoft.com/office/drawing/2014/main" id="{6F955D45-D398-4AB8-85F2-CE074583E7C9}"/>
              </a:ext>
            </a:extLst>
          </p:cNvPr>
          <p:cNvSpPr/>
          <p:nvPr/>
        </p:nvSpPr>
        <p:spPr>
          <a:xfrm>
            <a:off x="5115953" y="2708424"/>
            <a:ext cx="402336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ĐB. </a:t>
            </a:r>
            <a:r>
              <a:rPr lang="en-US" sz="2800" dirty="0" err="1">
                <a:solidFill>
                  <a:schemeClr val="tx1"/>
                </a:solidFill>
                <a:latin typeface="#9Slide05 SVNKitten" pitchFamily="2" charset="0"/>
                <a:cs typeface="Arial" panose="020B0604020202020204" pitchFamily="34" charset="0"/>
              </a:rPr>
              <a:t>Hoa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Bắc</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Hoa</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Trung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Hoa</a:t>
            </a:r>
            <a:r>
              <a:rPr lang="en-US" sz="2800" dirty="0">
                <a:solidFill>
                  <a:schemeClr val="tx1"/>
                </a:solidFill>
                <a:latin typeface="#9Slide05 SVNKitten" pitchFamily="2" charset="0"/>
                <a:cs typeface="Arial" panose="020B0604020202020204" pitchFamily="34" charset="0"/>
              </a:rPr>
              <a:t> Nam)</a:t>
            </a:r>
          </a:p>
        </p:txBody>
      </p:sp>
      <p:cxnSp>
        <p:nvCxnSpPr>
          <p:cNvPr id="39" name="Straight Arrow Connector 38">
            <a:extLst>
              <a:ext uri="{FF2B5EF4-FFF2-40B4-BE49-F238E27FC236}">
                <a16:creationId xmlns:a16="http://schemas.microsoft.com/office/drawing/2014/main" id="{C3BC97E1-2CC4-4A06-95E4-91BAB2D7B5AB}"/>
              </a:ext>
            </a:extLst>
          </p:cNvPr>
          <p:cNvCxnSpPr>
            <a:cxnSpLocks/>
            <a:endCxn id="38" idx="1"/>
          </p:cNvCxnSpPr>
          <p:nvPr/>
        </p:nvCxnSpPr>
        <p:spPr>
          <a:xfrm>
            <a:off x="4152119" y="3142913"/>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1" name="Picture 4" descr="Green,Tree,Illustration,Clip art,Plant,Circle,Hill,Art #159717 - Free Icon  Library">
            <a:extLst>
              <a:ext uri="{FF2B5EF4-FFF2-40B4-BE49-F238E27FC236}">
                <a16:creationId xmlns:a16="http://schemas.microsoft.com/office/drawing/2014/main" id="{8B2A68C6-EC0C-4CD5-AC90-EA951F8A1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0270" y="1654048"/>
            <a:ext cx="2651922" cy="2651922"/>
          </a:xfrm>
          <a:prstGeom prst="rect">
            <a:avLst/>
          </a:prstGeom>
          <a:noFill/>
          <a:extLst>
            <a:ext uri="{909E8E84-426E-40DD-AFC4-6F175D3DCCD1}">
              <a14:hiddenFill xmlns:a14="http://schemas.microsoft.com/office/drawing/2010/main">
                <a:solidFill>
                  <a:srgbClr val="FFFFFF"/>
                </a:solidFill>
              </a14:hiddenFill>
            </a:ext>
          </a:extLst>
        </p:spPr>
      </p:pic>
      <p:sp>
        <p:nvSpPr>
          <p:cNvPr id="33" name="Diamond 32">
            <a:extLst>
              <a:ext uri="{FF2B5EF4-FFF2-40B4-BE49-F238E27FC236}">
                <a16:creationId xmlns:a16="http://schemas.microsoft.com/office/drawing/2014/main" id="{AB5F4556-AB45-417C-8378-09F12B8CEE69}"/>
              </a:ext>
            </a:extLst>
          </p:cNvPr>
          <p:cNvSpPr/>
          <p:nvPr/>
        </p:nvSpPr>
        <p:spPr>
          <a:xfrm>
            <a:off x="146102" y="1530387"/>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6</a:t>
            </a:r>
          </a:p>
        </p:txBody>
      </p:sp>
      <p:sp>
        <p:nvSpPr>
          <p:cNvPr id="40" name="Diamond 39">
            <a:extLst>
              <a:ext uri="{FF2B5EF4-FFF2-40B4-BE49-F238E27FC236}">
                <a16:creationId xmlns:a16="http://schemas.microsoft.com/office/drawing/2014/main" id="{2820BC72-486E-4E74-B4E8-85881D2408BE}"/>
              </a:ext>
            </a:extLst>
          </p:cNvPr>
          <p:cNvSpPr/>
          <p:nvPr/>
        </p:nvSpPr>
        <p:spPr>
          <a:xfrm>
            <a:off x="63845" y="2676696"/>
            <a:ext cx="787791" cy="87358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SVNKitten" pitchFamily="2" charset="0"/>
              </a:rPr>
              <a:t>7</a:t>
            </a:r>
          </a:p>
        </p:txBody>
      </p:sp>
      <p:sp>
        <p:nvSpPr>
          <p:cNvPr id="43" name="Rectangle: Rounded Corners 7">
            <a:extLst>
              <a:ext uri="{FF2B5EF4-FFF2-40B4-BE49-F238E27FC236}">
                <a16:creationId xmlns:a16="http://schemas.microsoft.com/office/drawing/2014/main" id="{0F5B5201-6FE4-4700-A01B-E2238C449CDC}"/>
              </a:ext>
            </a:extLst>
          </p:cNvPr>
          <p:cNvSpPr/>
          <p:nvPr/>
        </p:nvSpPr>
        <p:spPr>
          <a:xfrm>
            <a:off x="8475982" y="4937376"/>
            <a:ext cx="355621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SVNKitten" pitchFamily="2" charset="0"/>
                <a:cs typeface="Arial" panose="020B0604020202020204" pitchFamily="34" charset="0"/>
              </a:rPr>
              <a:t>Giao </a:t>
            </a:r>
            <a:r>
              <a:rPr lang="en-US" sz="2800" dirty="0" err="1">
                <a:solidFill>
                  <a:schemeClr val="tx1"/>
                </a:solidFill>
                <a:latin typeface="#9Slide05 SVNKitten" pitchFamily="2" charset="0"/>
                <a:cs typeface="Arial" panose="020B0604020202020204" pitchFamily="34" charset="0"/>
              </a:rPr>
              <a:t>thông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khó</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khăn</a:t>
            </a:r>
            <a:endParaRPr lang="en-US" sz="2800" dirty="0">
              <a:solidFill>
                <a:schemeClr val="tx1"/>
              </a:solidFill>
              <a:latin typeface="#9Slide05 SVNKitten" pitchFamily="2"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9EA02462-4A60-4689-9972-7017455C7F8D}"/>
              </a:ext>
            </a:extLst>
          </p:cNvPr>
          <p:cNvCxnSpPr>
            <a:cxnSpLocks/>
            <a:endCxn id="43" idx="1"/>
          </p:cNvCxnSpPr>
          <p:nvPr/>
        </p:nvCxnSpPr>
        <p:spPr>
          <a:xfrm>
            <a:off x="7512148" y="5371865"/>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7">
            <a:extLst>
              <a:ext uri="{FF2B5EF4-FFF2-40B4-BE49-F238E27FC236}">
                <a16:creationId xmlns:a16="http://schemas.microsoft.com/office/drawing/2014/main" id="{2597B87F-3E89-4E12-8F9B-7B68C1845B35}"/>
              </a:ext>
            </a:extLst>
          </p:cNvPr>
          <p:cNvSpPr/>
          <p:nvPr/>
        </p:nvSpPr>
        <p:spPr>
          <a:xfrm>
            <a:off x="8475982" y="5897486"/>
            <a:ext cx="3556210" cy="873585"/>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Khai</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thác</a:t>
            </a:r>
            <a:r>
              <a:rPr lang="en-US" sz="2800" dirty="0">
                <a:solidFill>
                  <a:schemeClr val="tx1"/>
                </a:solidFill>
                <a:latin typeface="#9Slide05 SVNKitten" pitchFamily="2" charset="0"/>
                <a:cs typeface="Arial" panose="020B0604020202020204" pitchFamily="34" charset="0"/>
              </a:rPr>
              <a:t> KS/ </a:t>
            </a:r>
            <a:r>
              <a:rPr lang="en-US" sz="2800" dirty="0" err="1">
                <a:solidFill>
                  <a:schemeClr val="tx1"/>
                </a:solidFill>
                <a:latin typeface="#9Slide05 SVNKitten" pitchFamily="2" charset="0"/>
                <a:cs typeface="Arial" panose="020B0604020202020204" pitchFamily="34" charset="0"/>
              </a:rPr>
              <a:t>Năng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lượng</a:t>
            </a:r>
            <a:endParaRPr lang="en-US" sz="2800" dirty="0">
              <a:solidFill>
                <a:schemeClr val="tx1"/>
              </a:solidFill>
              <a:latin typeface="#9Slide05 SVNKitten" pitchFamily="2"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EE73F5A7-2864-4C71-85AA-CF5719AC745F}"/>
              </a:ext>
            </a:extLst>
          </p:cNvPr>
          <p:cNvCxnSpPr>
            <a:cxnSpLocks/>
            <a:endCxn id="45" idx="1"/>
          </p:cNvCxnSpPr>
          <p:nvPr/>
        </p:nvCxnSpPr>
        <p:spPr>
          <a:xfrm>
            <a:off x="7512148" y="6331975"/>
            <a:ext cx="963834" cy="2304"/>
          </a:xfrm>
          <a:prstGeom prst="straightConnector1">
            <a:avLst/>
          </a:prstGeom>
          <a:ln w="38100">
            <a:solidFill>
              <a:srgbClr val="4B4C9E"/>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2298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barn(inVertical)">
                                      <p:cBhvr>
                                        <p:cTn id="70" dur="500"/>
                                        <p:tgtEl>
                                          <p:spTgt spid="4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arn(inVertical)">
                                      <p:cBhvr>
                                        <p:cTn id="75" dur="500"/>
                                        <p:tgtEl>
                                          <p:spTgt spid="2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down)">
                                      <p:cBhvr>
                                        <p:cTn id="83" dur="500"/>
                                        <p:tgtEl>
                                          <p:spTgt spid="4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down)">
                                      <p:cBhvr>
                                        <p:cTn id="8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3" grpId="0" animBg="1"/>
      <p:bldP spid="25" grpId="0" animBg="1"/>
      <p:bldP spid="26" grpId="0" animBg="1"/>
      <p:bldP spid="27" grpId="0" animBg="1"/>
      <p:bldP spid="28" grpId="0" animBg="1"/>
      <p:bldP spid="29" grpId="0" animBg="1"/>
      <p:bldP spid="34" grpId="0" animBg="1"/>
      <p:bldP spid="36" grpId="0" animBg="1"/>
      <p:bldP spid="38" grpId="0" animBg="1"/>
      <p:bldP spid="33" grpId="0" animBg="1"/>
      <p:bldP spid="40" grpId="0" animBg="1"/>
      <p:bldP spid="43"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Thanks là gì? Cách phân biệt thank và thanks trong tiếng anh">
            <a:extLst>
              <a:ext uri="{FF2B5EF4-FFF2-40B4-BE49-F238E27FC236}">
                <a16:creationId xmlns:a16="http://schemas.microsoft.com/office/drawing/2014/main" id="{1FDF74B3-116E-45A8-9A61-A9CAF127C1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2" b="9943"/>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7317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ú thích ảnh">
            <a:extLst>
              <a:ext uri="{FF2B5EF4-FFF2-40B4-BE49-F238E27FC236}">
                <a16:creationId xmlns:a16="http://schemas.microsoft.com/office/drawing/2014/main" id="{DB6EA643-4755-48E6-9046-6493C2A412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17" r="1" b="8675"/>
          <a:stretch/>
        </p:blipFill>
        <p:spPr bwMode="auto">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B3FCD33C-A34B-4DA7-BAD7-5419435DE4C9}"/>
              </a:ext>
            </a:extLst>
          </p:cNvPr>
          <p:cNvSpPr/>
          <p:nvPr/>
        </p:nvSpPr>
        <p:spPr>
          <a:xfrm>
            <a:off x="0" y="112542"/>
            <a:ext cx="5655211" cy="66118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5 SVNKitten" pitchFamily="2" charset="0"/>
                <a:cs typeface="Arial" panose="020B0604020202020204" pitchFamily="34" charset="0"/>
              </a:rPr>
              <a:t>Tên</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đỉnh</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núi</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cao</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nhất</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Thế</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Giới</a:t>
            </a:r>
            <a:r>
              <a:rPr lang="en-US" sz="3200" dirty="0">
                <a:solidFill>
                  <a:schemeClr val="tx1"/>
                </a:solidFill>
                <a:latin typeface="#9Slide05 SVNKitten" pitchFamily="2" charset="0"/>
                <a:cs typeface="Arial" panose="020B0604020202020204" pitchFamily="34" charset="0"/>
              </a:rPr>
              <a:t>?</a:t>
            </a:r>
          </a:p>
        </p:txBody>
      </p:sp>
      <p:sp>
        <p:nvSpPr>
          <p:cNvPr id="8" name="Rectangle: Rounded Corners 7">
            <a:extLst>
              <a:ext uri="{FF2B5EF4-FFF2-40B4-BE49-F238E27FC236}">
                <a16:creationId xmlns:a16="http://schemas.microsoft.com/office/drawing/2014/main" id="{8EB4A482-86C1-40A0-81C4-7D90EE280C5E}"/>
              </a:ext>
            </a:extLst>
          </p:cNvPr>
          <p:cNvSpPr/>
          <p:nvPr/>
        </p:nvSpPr>
        <p:spPr>
          <a:xfrm>
            <a:off x="1431235" y="992275"/>
            <a:ext cx="2398643" cy="766188"/>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9Slide05 SVNKitten" pitchFamily="2" charset="0"/>
                <a:cs typeface="Arial" panose="020B0604020202020204" pitchFamily="34" charset="0"/>
              </a:rPr>
              <a:t>Everest</a:t>
            </a:r>
            <a:r>
              <a:rPr lang="en-US" sz="3200" dirty="0">
                <a:solidFill>
                  <a:schemeClr val="tx1"/>
                </a:solidFill>
                <a:latin typeface="#9Slide05 SVNKitten" pitchFamily="2" charset="0"/>
                <a:cs typeface="Arial" panose="020B0604020202020204" pitchFamily="34" charset="0"/>
              </a:rPr>
              <a:t> </a:t>
            </a:r>
          </a:p>
        </p:txBody>
      </p:sp>
    </p:spTree>
    <p:extLst>
      <p:ext uri="{BB962C8B-B14F-4D97-AF65-F5344CB8AC3E}">
        <p14:creationId xmlns:p14="http://schemas.microsoft.com/office/powerpoint/2010/main" val="39138790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2050 dân số Trung Quốc đạt 1,366 tỉ người">
            <a:extLst>
              <a:ext uri="{FF2B5EF4-FFF2-40B4-BE49-F238E27FC236}">
                <a16:creationId xmlns:a16="http://schemas.microsoft.com/office/drawing/2014/main" id="{C04420C8-1F22-4E10-8928-42A83B6058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470" b="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Rectangle: Rounded Corners 7">
            <a:extLst>
              <a:ext uri="{FF2B5EF4-FFF2-40B4-BE49-F238E27FC236}">
                <a16:creationId xmlns:a16="http://schemas.microsoft.com/office/drawing/2014/main" id="{4A96FF7E-538A-49D4-A876-1CE2919707D1}"/>
              </a:ext>
            </a:extLst>
          </p:cNvPr>
          <p:cNvSpPr/>
          <p:nvPr/>
        </p:nvSpPr>
        <p:spPr>
          <a:xfrm>
            <a:off x="2919046" y="165552"/>
            <a:ext cx="6353908" cy="66118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5 SVNKitten" pitchFamily="2" charset="0"/>
                <a:cs typeface="Arial" panose="020B0604020202020204" pitchFamily="34" charset="0"/>
              </a:rPr>
              <a:t>Đất</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nước</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có</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dân</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số</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lớn</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nhất</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Thế</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Giới</a:t>
            </a:r>
            <a:r>
              <a:rPr lang="en-US" sz="3200" dirty="0">
                <a:solidFill>
                  <a:schemeClr val="tx1"/>
                </a:solidFill>
                <a:latin typeface="#9Slide05 SVNKitten" pitchFamily="2" charset="0"/>
                <a:cs typeface="Arial" panose="020B0604020202020204" pitchFamily="34" charset="0"/>
              </a:rPr>
              <a:t>?</a:t>
            </a:r>
          </a:p>
        </p:txBody>
      </p:sp>
      <p:sp>
        <p:nvSpPr>
          <p:cNvPr id="7" name="Rectangle: Rounded Corners 6">
            <a:extLst>
              <a:ext uri="{FF2B5EF4-FFF2-40B4-BE49-F238E27FC236}">
                <a16:creationId xmlns:a16="http://schemas.microsoft.com/office/drawing/2014/main" id="{89856AB3-EF1D-42F2-A651-D500D9B4340A}"/>
              </a:ext>
            </a:extLst>
          </p:cNvPr>
          <p:cNvSpPr/>
          <p:nvPr/>
        </p:nvSpPr>
        <p:spPr>
          <a:xfrm>
            <a:off x="4249463" y="901339"/>
            <a:ext cx="3206414" cy="800852"/>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9Slide05 SVNKitten" pitchFamily="2" charset="0"/>
                <a:cs typeface="Arial" panose="020B0604020202020204" pitchFamily="34" charset="0"/>
              </a:rPr>
              <a:t>Trung</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Quốc</a:t>
            </a:r>
            <a:endParaRPr lang="en-US" sz="32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1910792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Đoạn Vạn lý Trường thành không thể ngăn quân Mông Cổ">
            <a:extLst>
              <a:ext uri="{FF2B5EF4-FFF2-40B4-BE49-F238E27FC236}">
                <a16:creationId xmlns:a16="http://schemas.microsoft.com/office/drawing/2014/main" id="{3B6B5175-DEAC-49FB-9E13-07F32F2C40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61" b="2"/>
          <a:stretch/>
        </p:blipFill>
        <p:spPr bwMode="auto">
          <a:xfrm>
            <a:off x="891463" y="804070"/>
            <a:ext cx="10174102" cy="5968562"/>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400EB2A7-777D-4E0C-BD4C-209B1CA83BE9}"/>
              </a:ext>
            </a:extLst>
          </p:cNvPr>
          <p:cNvSpPr/>
          <p:nvPr/>
        </p:nvSpPr>
        <p:spPr>
          <a:xfrm>
            <a:off x="92764" y="85368"/>
            <a:ext cx="7841719" cy="718702"/>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5 SVNKitten" pitchFamily="2" charset="0"/>
                <a:cs typeface="Arial" panose="020B0604020202020204" pitchFamily="34" charset="0"/>
              </a:rPr>
              <a:t>Tên</a:t>
            </a:r>
            <a:r>
              <a:rPr lang="en-US" sz="3200" dirty="0">
                <a:solidFill>
                  <a:schemeClr val="tx1"/>
                </a:solidFill>
                <a:latin typeface="#9Slide05 SVNKitten" pitchFamily="2" charset="0"/>
                <a:cs typeface="Arial" panose="020B0604020202020204" pitchFamily="34" charset="0"/>
              </a:rPr>
              <a:t> </a:t>
            </a:r>
            <a:r>
              <a:rPr lang="vi-VN" sz="3200" dirty="0">
                <a:solidFill>
                  <a:schemeClr val="tx1"/>
                </a:solidFill>
                <a:latin typeface="#9Slide05 SVNKitten" pitchFamily="2" charset="0"/>
                <a:cs typeface="Arial" panose="020B0604020202020204" pitchFamily="34" charset="0"/>
              </a:rPr>
              <a:t>bức tường thành nổi tiếng của</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Trung</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Quốc</a:t>
            </a:r>
            <a:r>
              <a:rPr lang="en-US" sz="3200" dirty="0">
                <a:solidFill>
                  <a:schemeClr val="tx1"/>
                </a:solidFill>
                <a:latin typeface="#9Slide05 SVNKitten" pitchFamily="2"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E095623E-F3E8-4094-B355-8BF46D57A613}"/>
              </a:ext>
            </a:extLst>
          </p:cNvPr>
          <p:cNvSpPr/>
          <p:nvPr/>
        </p:nvSpPr>
        <p:spPr>
          <a:xfrm>
            <a:off x="6191113" y="904099"/>
            <a:ext cx="5765915" cy="800852"/>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FF0000"/>
                </a:solidFill>
                <a:latin typeface="#9Slide05 SVNKitten" pitchFamily="2" charset="0"/>
                <a:cs typeface="Arial" panose="020B0604020202020204" pitchFamily="34" charset="0"/>
              </a:rPr>
              <a:t>Vạn</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Lí</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Trường</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Thành</a:t>
            </a:r>
            <a:endParaRPr lang="en-US" sz="32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2087572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20 địa điểm tuyệt vời ở châu Á bạn phải ghé thăm ít nhất một lần trong đời">
            <a:extLst>
              <a:ext uri="{FF2B5EF4-FFF2-40B4-BE49-F238E27FC236}">
                <a16:creationId xmlns:a16="http://schemas.microsoft.com/office/drawing/2014/main" id="{028A2FB8-ADCF-4A42-AFA6-C0F7D7D57C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39" b="1"/>
          <a:stretch/>
        </p:blipFill>
        <p:spPr bwMode="auto">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
        <p:nvSpPr>
          <p:cNvPr id="7" name="Rectangle: Rounded Corners 7">
            <a:extLst>
              <a:ext uri="{FF2B5EF4-FFF2-40B4-BE49-F238E27FC236}">
                <a16:creationId xmlns:a16="http://schemas.microsoft.com/office/drawing/2014/main" id="{625061CC-B43E-40D0-A2AA-0932A0D11AA1}"/>
              </a:ext>
            </a:extLst>
          </p:cNvPr>
          <p:cNvSpPr/>
          <p:nvPr/>
        </p:nvSpPr>
        <p:spPr>
          <a:xfrm>
            <a:off x="6401616" y="38924"/>
            <a:ext cx="5655211" cy="100818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9Slide05 SVNKitten" pitchFamily="2" charset="0"/>
                <a:cs typeface="Arial" panose="020B0604020202020204" pitchFamily="34" charset="0"/>
              </a:rPr>
              <a:t>M</a:t>
            </a:r>
            <a:r>
              <a:rPr lang="vi-VN" sz="3200" dirty="0">
                <a:solidFill>
                  <a:schemeClr val="tx1"/>
                </a:solidFill>
                <a:latin typeface="#9Slide05 SVNKitten" pitchFamily="2" charset="0"/>
                <a:cs typeface="Arial" panose="020B0604020202020204" pitchFamily="34" charset="0"/>
              </a:rPr>
              <a:t>ột trong những nơi linh thiêng nhất ở Bhutan,</a:t>
            </a:r>
            <a:r>
              <a:rPr lang="en-US" sz="3200" dirty="0">
                <a:solidFill>
                  <a:schemeClr val="tx1"/>
                </a:solidFill>
                <a:latin typeface="#9Slide05 SVNKitten" pitchFamily="2" charset="0"/>
                <a:cs typeface="Arial" panose="020B0604020202020204" pitchFamily="34" charset="0"/>
              </a:rPr>
              <a:t>?</a:t>
            </a:r>
          </a:p>
        </p:txBody>
      </p:sp>
      <p:sp>
        <p:nvSpPr>
          <p:cNvPr id="8" name="Rectangle: Rounded Corners 7">
            <a:extLst>
              <a:ext uri="{FF2B5EF4-FFF2-40B4-BE49-F238E27FC236}">
                <a16:creationId xmlns:a16="http://schemas.microsoft.com/office/drawing/2014/main" id="{09A2AD05-8F5A-4916-94EC-E0747AFCDCC5}"/>
              </a:ext>
            </a:extLst>
          </p:cNvPr>
          <p:cNvSpPr/>
          <p:nvPr/>
        </p:nvSpPr>
        <p:spPr>
          <a:xfrm>
            <a:off x="6811617" y="1192883"/>
            <a:ext cx="5075583" cy="766188"/>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9Slide05 SVNKitten" pitchFamily="2" charset="0"/>
                <a:cs typeface="Arial" panose="020B0604020202020204" pitchFamily="34" charset="0"/>
              </a:rPr>
              <a:t> Tu </a:t>
            </a:r>
            <a:r>
              <a:rPr lang="en-US" sz="4800" dirty="0" err="1">
                <a:solidFill>
                  <a:srgbClr val="FF0000"/>
                </a:solidFill>
                <a:latin typeface="#9Slide05 SVNKitten" pitchFamily="2" charset="0"/>
                <a:cs typeface="Arial" panose="020B0604020202020204" pitchFamily="34" charset="0"/>
              </a:rPr>
              <a:t>viện</a:t>
            </a:r>
            <a:r>
              <a:rPr lang="en-US" sz="4800" dirty="0">
                <a:solidFill>
                  <a:srgbClr val="FF0000"/>
                </a:solidFill>
                <a:latin typeface="#9Slide05 SVNKitten" pitchFamily="2" charset="0"/>
                <a:cs typeface="Arial" panose="020B0604020202020204" pitchFamily="34" charset="0"/>
              </a:rPr>
              <a:t> Hang </a:t>
            </a:r>
            <a:r>
              <a:rPr lang="en-US" sz="4800" dirty="0" err="1">
                <a:solidFill>
                  <a:srgbClr val="FF0000"/>
                </a:solidFill>
                <a:latin typeface="#9Slide05 SVNKitten" pitchFamily="2" charset="0"/>
                <a:cs typeface="Arial" panose="020B0604020202020204" pitchFamily="34" charset="0"/>
              </a:rPr>
              <a:t>Cọp</a:t>
            </a:r>
            <a:r>
              <a:rPr lang="en-US" sz="3200" dirty="0">
                <a:solidFill>
                  <a:schemeClr val="tx1"/>
                </a:solidFill>
                <a:latin typeface="#9Slide05 SVNKitten" pitchFamily="2" charset="0"/>
                <a:cs typeface="Arial" panose="020B0604020202020204" pitchFamily="34" charset="0"/>
              </a:rPr>
              <a:t> </a:t>
            </a:r>
          </a:p>
        </p:txBody>
      </p:sp>
    </p:spTree>
    <p:extLst>
      <p:ext uri="{BB962C8B-B14F-4D97-AF65-F5344CB8AC3E}">
        <p14:creationId xmlns:p14="http://schemas.microsoft.com/office/powerpoint/2010/main" val="29420755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10" descr="Nhiều phát hiện mới về Sơn Đoòng – Hang động lớn nhất thế giới | Báo Công  an nhân dân điện tử">
            <a:extLst>
              <a:ext uri="{FF2B5EF4-FFF2-40B4-BE49-F238E27FC236}">
                <a16:creationId xmlns:a16="http://schemas.microsoft.com/office/drawing/2014/main" id="{3E41EC14-6D76-4354-82CB-F44579F3E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6" descr="Báo chí thế giới bình chọn Sơn Đoòng là một trong những điểm du lịch tuyệt  vời nhất - Kênh truyền hình Đài Tiếng nói Việt Nam - VOVTV">
            <a:extLst>
              <a:ext uri="{FF2B5EF4-FFF2-40B4-BE49-F238E27FC236}">
                <a16:creationId xmlns:a16="http://schemas.microsoft.com/office/drawing/2014/main" id="{41DE3CE2-073E-40E8-BC9D-AE0F8B1F70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39" r="23049"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20" name="Rectangle: Rounded Corners 7">
            <a:extLst>
              <a:ext uri="{FF2B5EF4-FFF2-40B4-BE49-F238E27FC236}">
                <a16:creationId xmlns:a16="http://schemas.microsoft.com/office/drawing/2014/main" id="{372D2FE7-3141-43C7-84DD-19ECD4FA83D5}"/>
              </a:ext>
            </a:extLst>
          </p:cNvPr>
          <p:cNvSpPr/>
          <p:nvPr/>
        </p:nvSpPr>
        <p:spPr>
          <a:xfrm>
            <a:off x="1" y="38925"/>
            <a:ext cx="6415548" cy="766188"/>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5 SVNKitten" pitchFamily="2" charset="0"/>
                <a:cs typeface="Arial" panose="020B0604020202020204" pitchFamily="34" charset="0"/>
              </a:rPr>
              <a:t>Tên</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một</a:t>
            </a:r>
            <a:r>
              <a:rPr lang="en-US" sz="3200" dirty="0">
                <a:solidFill>
                  <a:schemeClr val="tx1"/>
                </a:solidFill>
                <a:latin typeface="#9Slide05 SVNKitten" pitchFamily="2" charset="0"/>
                <a:cs typeface="Arial" panose="020B0604020202020204" pitchFamily="34" charset="0"/>
              </a:rPr>
              <a:t> hang </a:t>
            </a:r>
            <a:r>
              <a:rPr lang="en-US" sz="3200" dirty="0" err="1">
                <a:solidFill>
                  <a:schemeClr val="tx1"/>
                </a:solidFill>
                <a:latin typeface="#9Slide05 SVNKitten" pitchFamily="2" charset="0"/>
                <a:cs typeface="Arial" panose="020B0604020202020204" pitchFamily="34" charset="0"/>
              </a:rPr>
              <a:t>động</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lớn</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nhất</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Thế</a:t>
            </a:r>
            <a:r>
              <a:rPr lang="en-US" sz="3200" dirty="0">
                <a:solidFill>
                  <a:schemeClr val="tx1"/>
                </a:solidFill>
                <a:latin typeface="#9Slide05 SVNKitten" pitchFamily="2" charset="0"/>
                <a:cs typeface="Arial" panose="020B0604020202020204" pitchFamily="34" charset="0"/>
              </a:rPr>
              <a:t> </a:t>
            </a:r>
            <a:r>
              <a:rPr lang="en-US" sz="3200" dirty="0" err="1">
                <a:solidFill>
                  <a:schemeClr val="tx1"/>
                </a:solidFill>
                <a:latin typeface="#9Slide05 SVNKitten" pitchFamily="2" charset="0"/>
                <a:cs typeface="Arial" panose="020B0604020202020204" pitchFamily="34" charset="0"/>
              </a:rPr>
              <a:t>Giới</a:t>
            </a:r>
            <a:r>
              <a:rPr lang="en-US" sz="3200" dirty="0">
                <a:solidFill>
                  <a:schemeClr val="tx1"/>
                </a:solidFill>
                <a:latin typeface="#9Slide05 SVNKitten" pitchFamily="2" charset="0"/>
                <a:cs typeface="Arial" panose="020B0604020202020204" pitchFamily="34" charset="0"/>
              </a:rPr>
              <a:t>?</a:t>
            </a:r>
          </a:p>
        </p:txBody>
      </p:sp>
      <p:sp>
        <p:nvSpPr>
          <p:cNvPr id="21" name="Rectangle: Rounded Corners 20">
            <a:extLst>
              <a:ext uri="{FF2B5EF4-FFF2-40B4-BE49-F238E27FC236}">
                <a16:creationId xmlns:a16="http://schemas.microsoft.com/office/drawing/2014/main" id="{112D6D32-C545-4DEB-A185-C1D51499D9C4}"/>
              </a:ext>
            </a:extLst>
          </p:cNvPr>
          <p:cNvSpPr/>
          <p:nvPr/>
        </p:nvSpPr>
        <p:spPr>
          <a:xfrm>
            <a:off x="307578" y="971658"/>
            <a:ext cx="5075583" cy="766188"/>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9Slide05 SVNKitten" pitchFamily="2" charset="0"/>
                <a:cs typeface="Arial" panose="020B0604020202020204" pitchFamily="34" charset="0"/>
              </a:rPr>
              <a:t> Hang </a:t>
            </a:r>
            <a:r>
              <a:rPr lang="en-US" sz="4800" dirty="0" err="1">
                <a:solidFill>
                  <a:srgbClr val="FF0000"/>
                </a:solidFill>
                <a:latin typeface="#9Slide05 SVNKitten" pitchFamily="2" charset="0"/>
                <a:cs typeface="Arial" panose="020B0604020202020204" pitchFamily="34" charset="0"/>
              </a:rPr>
              <a:t>Sơn</a:t>
            </a:r>
            <a:r>
              <a:rPr lang="en-US" sz="4800" dirty="0">
                <a:solidFill>
                  <a:srgbClr val="FF0000"/>
                </a:solidFill>
                <a:latin typeface="#9Slide05 SVNKitten" pitchFamily="2" charset="0"/>
                <a:cs typeface="Arial" panose="020B0604020202020204" pitchFamily="34" charset="0"/>
              </a:rPr>
              <a:t> </a:t>
            </a:r>
            <a:r>
              <a:rPr lang="en-US" sz="4800" dirty="0" err="1">
                <a:solidFill>
                  <a:srgbClr val="FF0000"/>
                </a:solidFill>
                <a:latin typeface="#9Slide05 SVNKitten" pitchFamily="2" charset="0"/>
                <a:cs typeface="Arial" panose="020B0604020202020204" pitchFamily="34" charset="0"/>
              </a:rPr>
              <a:t>Đoòng</a:t>
            </a:r>
            <a:endParaRPr lang="en-US" sz="3200" dirty="0">
              <a:solidFill>
                <a:schemeClr val="tx1"/>
              </a:solidFill>
              <a:latin typeface="#9Slide05 SVNKitten" pitchFamily="2" charset="0"/>
              <a:cs typeface="Arial" panose="020B0604020202020204" pitchFamily="34" charset="0"/>
            </a:endParaRPr>
          </a:p>
        </p:txBody>
      </p:sp>
    </p:spTree>
    <p:extLst>
      <p:ext uri="{BB962C8B-B14F-4D97-AF65-F5344CB8AC3E}">
        <p14:creationId xmlns:p14="http://schemas.microsoft.com/office/powerpoint/2010/main" val="19654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ìm Hiểu Về Bản đồ Thế Giới Và Những địa điểm Du Lịch Tốt Nhất Các Châu Lục  » Booking Real">
            <a:extLst>
              <a:ext uri="{FF2B5EF4-FFF2-40B4-BE49-F238E27FC236}">
                <a16:creationId xmlns:a16="http://schemas.microsoft.com/office/drawing/2014/main" id="{20E9DD66-F587-4EA1-A0A0-3FB3E8DFF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74" y="1026941"/>
            <a:ext cx="10388964" cy="54582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567085-5797-48A2-829B-96800214A99E}"/>
              </a:ext>
            </a:extLst>
          </p:cNvPr>
          <p:cNvSpPr txBox="1"/>
          <p:nvPr/>
        </p:nvSpPr>
        <p:spPr>
          <a:xfrm>
            <a:off x="689318" y="196857"/>
            <a:ext cx="10402098" cy="646331"/>
          </a:xfrm>
          <a:prstGeom prst="rect">
            <a:avLst/>
          </a:prstGeom>
          <a:noFill/>
        </p:spPr>
        <p:txBody>
          <a:bodyPr wrap="square">
            <a:spAutoFit/>
          </a:bodyPr>
          <a:lstStyle/>
          <a:p>
            <a:pPr algn="ctr"/>
            <a:r>
              <a:rPr lang="en-US" sz="3200" dirty="0" err="1">
                <a:latin typeface="#9Slide05 SVNKitten" pitchFamily="2" charset="0"/>
              </a:rPr>
              <a:t>Tất</a:t>
            </a:r>
            <a:r>
              <a:rPr lang="en-US" sz="3200" dirty="0">
                <a:latin typeface="#9Slide05 SVNKitten" pitchFamily="2" charset="0"/>
              </a:rPr>
              <a:t> </a:t>
            </a:r>
            <a:r>
              <a:rPr lang="en-US" sz="3200" dirty="0" err="1">
                <a:latin typeface="#9Slide05 SVNKitten" pitchFamily="2" charset="0"/>
              </a:rPr>
              <a:t>cả</a:t>
            </a:r>
            <a:r>
              <a:rPr lang="en-US" sz="3200" dirty="0">
                <a:latin typeface="#9Slide05 SVNKitten" pitchFamily="2" charset="0"/>
              </a:rPr>
              <a:t> </a:t>
            </a:r>
            <a:r>
              <a:rPr lang="en-US" sz="3200" dirty="0" err="1">
                <a:latin typeface="#9Slide05 SVNKitten" pitchFamily="2" charset="0"/>
              </a:rPr>
              <a:t>các</a:t>
            </a:r>
            <a:r>
              <a:rPr lang="en-US" sz="3200" dirty="0">
                <a:latin typeface="#9Slide05 SVNKitten" pitchFamily="2" charset="0"/>
              </a:rPr>
              <a:t> </a:t>
            </a:r>
            <a:r>
              <a:rPr lang="en-US" sz="3200" dirty="0" err="1">
                <a:latin typeface="#9Slide05 SVNKitten" pitchFamily="2" charset="0"/>
              </a:rPr>
              <a:t>địa</a:t>
            </a:r>
            <a:r>
              <a:rPr lang="en-US" sz="3200" dirty="0">
                <a:latin typeface="#9Slide05 SVNKitten" pitchFamily="2" charset="0"/>
              </a:rPr>
              <a:t> </a:t>
            </a:r>
            <a:r>
              <a:rPr lang="en-US" sz="3200" dirty="0" err="1">
                <a:latin typeface="#9Slide05 SVNKitten" pitchFamily="2" charset="0"/>
              </a:rPr>
              <a:t>điểm</a:t>
            </a:r>
            <a:r>
              <a:rPr lang="en-US" sz="3200" dirty="0">
                <a:latin typeface="#9Slide05 SVNKitten" pitchFamily="2" charset="0"/>
              </a:rPr>
              <a:t> </a:t>
            </a:r>
            <a:r>
              <a:rPr lang="en-US" sz="3200" dirty="0" err="1">
                <a:latin typeface="#9Slide05 SVNKitten" pitchFamily="2" charset="0"/>
              </a:rPr>
              <a:t>các</a:t>
            </a:r>
            <a:r>
              <a:rPr lang="en-US" sz="3200" dirty="0">
                <a:latin typeface="#9Slide05 SVNKitten" pitchFamily="2" charset="0"/>
              </a:rPr>
              <a:t> </a:t>
            </a:r>
            <a:r>
              <a:rPr lang="en-US" sz="3200" dirty="0" err="1">
                <a:latin typeface="#9Slide05 SVNKitten" pitchFamily="2" charset="0"/>
              </a:rPr>
              <a:t>em</a:t>
            </a:r>
            <a:r>
              <a:rPr lang="en-US" sz="3200" dirty="0">
                <a:latin typeface="#9Slide05 SVNKitten" pitchFamily="2" charset="0"/>
              </a:rPr>
              <a:t> </a:t>
            </a:r>
            <a:r>
              <a:rPr lang="en-US" sz="3200" dirty="0" err="1">
                <a:latin typeface="#9Slide05 SVNKitten" pitchFamily="2" charset="0"/>
              </a:rPr>
              <a:t>vừa</a:t>
            </a:r>
            <a:r>
              <a:rPr lang="en-US" sz="3200" dirty="0">
                <a:latin typeface="#9Slide05 SVNKitten" pitchFamily="2" charset="0"/>
              </a:rPr>
              <a:t> </a:t>
            </a:r>
            <a:r>
              <a:rPr lang="en-US" sz="3200" dirty="0" err="1">
                <a:latin typeface="#9Slide05 SVNKitten" pitchFamily="2" charset="0"/>
              </a:rPr>
              <a:t>tìm</a:t>
            </a:r>
            <a:r>
              <a:rPr lang="en-US" sz="3200" dirty="0">
                <a:latin typeface="#9Slide05 SVNKitten" pitchFamily="2" charset="0"/>
              </a:rPr>
              <a:t> </a:t>
            </a:r>
            <a:r>
              <a:rPr lang="en-US" sz="3200" dirty="0" err="1">
                <a:latin typeface="#9Slide05 SVNKitten" pitchFamily="2" charset="0"/>
              </a:rPr>
              <a:t>được</a:t>
            </a:r>
            <a:r>
              <a:rPr lang="en-US" sz="3200" dirty="0">
                <a:latin typeface="#9Slide05 SVNKitten" pitchFamily="2" charset="0"/>
              </a:rPr>
              <a:t> </a:t>
            </a:r>
            <a:r>
              <a:rPr lang="en-US" sz="3200" dirty="0" err="1">
                <a:latin typeface="#9Slide05 SVNKitten" pitchFamily="2" charset="0"/>
              </a:rPr>
              <a:t>nằm</a:t>
            </a:r>
            <a:r>
              <a:rPr lang="en-US" sz="3200" dirty="0">
                <a:latin typeface="#9Slide05 SVNKitten" pitchFamily="2" charset="0"/>
              </a:rPr>
              <a:t> ở </a:t>
            </a:r>
            <a:r>
              <a:rPr lang="en-US" sz="3200" dirty="0" err="1">
                <a:latin typeface="#9Slide05 SVNKitten" pitchFamily="2" charset="0"/>
              </a:rPr>
              <a:t>châu</a:t>
            </a:r>
            <a:r>
              <a:rPr lang="en-US" sz="3200" dirty="0">
                <a:latin typeface="#9Slide05 SVNKitten" pitchFamily="2" charset="0"/>
              </a:rPr>
              <a:t> </a:t>
            </a:r>
            <a:r>
              <a:rPr lang="en-US" sz="3200" dirty="0" err="1">
                <a:latin typeface="#9Slide05 SVNKitten" pitchFamily="2" charset="0"/>
              </a:rPr>
              <a:t>lục</a:t>
            </a:r>
            <a:r>
              <a:rPr lang="en-US" sz="3200" dirty="0">
                <a:latin typeface="#9Slide05 SVNKitten" pitchFamily="2" charset="0"/>
              </a:rPr>
              <a:t> </a:t>
            </a:r>
            <a:r>
              <a:rPr lang="en-US" sz="3200" dirty="0" err="1">
                <a:latin typeface="#9Slide05 SVNKitten" pitchFamily="2" charset="0"/>
              </a:rPr>
              <a:t>nào</a:t>
            </a:r>
            <a:r>
              <a:rPr lang="en-US" sz="3600" dirty="0">
                <a:latin typeface="#9Slide05 SVNKitten" pitchFamily="2" charset="0"/>
              </a:rPr>
              <a:t>? </a:t>
            </a:r>
          </a:p>
        </p:txBody>
      </p:sp>
      <p:pic>
        <p:nvPicPr>
          <p:cNvPr id="8196" name="Picture 4" descr="Kính lúp biểu tượng máy tính, dễ dàng, đen và trắng, vòng tròn png | PNGEgg">
            <a:extLst>
              <a:ext uri="{FF2B5EF4-FFF2-40B4-BE49-F238E27FC236}">
                <a16:creationId xmlns:a16="http://schemas.microsoft.com/office/drawing/2014/main" id="{0EB20FF0-8DD1-461A-94C5-4E26D21DEA8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67" b="97444" l="4556" r="96667">
                        <a14:foregroundMark x1="5222" y1="42667" x2="4556" y2="40222"/>
                        <a14:foregroundMark x1="19333" y1="9667" x2="20000" y2="9000"/>
                        <a14:foregroundMark x1="40667" y1="2667" x2="20312" y2="2667"/>
                        <a14:foregroundMark x1="48444" y1="5778" x2="48444" y2="5778"/>
                        <a14:foregroundMark x1="95444" y1="92111" x2="95444" y2="92111"/>
                        <a14:foregroundMark x1="96667" y1="97444" x2="96667" y2="97444"/>
                        <a14:backgroundMark x1="18556" y1="2444" x2="18556" y2="2444"/>
                        <a14:backgroundMark x1="20222" y1="1667" x2="20222" y2="1667"/>
                        <a14:backgroundMark x1="7444" y1="1000" x2="14778" y2="1333"/>
                        <a14:backgroundMark x1="14778" y1="1333" x2="21222" y2="1222"/>
                        <a14:backgroundMark x1="21444" y1="2889" x2="21444" y2="2889"/>
                        <a14:backgroundMark x1="22222" y1="2444" x2="22222" y2="2444"/>
                        <a14:backgroundMark x1="20000" y1="3444" x2="20000" y2="3667"/>
                      </a14:backgroundRemoval>
                    </a14:imgEffect>
                  </a14:imgLayer>
                </a14:imgProps>
              </a:ext>
              <a:ext uri="{28A0092B-C50C-407E-A947-70E740481C1C}">
                <a14:useLocalDpi xmlns:a14="http://schemas.microsoft.com/office/drawing/2010/main" val="0"/>
              </a:ext>
            </a:extLst>
          </a:blip>
          <a:srcRect/>
          <a:stretch>
            <a:fillRect/>
          </a:stretch>
        </p:blipFill>
        <p:spPr bwMode="auto">
          <a:xfrm>
            <a:off x="7548993" y="1368325"/>
            <a:ext cx="4121350" cy="41213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26B552-9D11-4F00-9AE3-E59DA5DBDBB3}"/>
              </a:ext>
            </a:extLst>
          </p:cNvPr>
          <p:cNvSpPr txBox="1"/>
          <p:nvPr/>
        </p:nvSpPr>
        <p:spPr>
          <a:xfrm>
            <a:off x="7921442" y="2377020"/>
            <a:ext cx="2963495" cy="923330"/>
          </a:xfrm>
          <a:prstGeom prst="rect">
            <a:avLst/>
          </a:prstGeom>
          <a:noFill/>
        </p:spPr>
        <p:txBody>
          <a:bodyPr wrap="square">
            <a:spAutoFit/>
          </a:bodyPr>
          <a:lstStyle/>
          <a:p>
            <a:r>
              <a:rPr lang="en-US" sz="5400" dirty="0" err="1">
                <a:solidFill>
                  <a:srgbClr val="002060"/>
                </a:solidFill>
                <a:latin typeface="#9Slide05 SVNKitten" pitchFamily="2" charset="0"/>
              </a:rPr>
              <a:t>Châu</a:t>
            </a:r>
            <a:r>
              <a:rPr lang="en-US" sz="5400" dirty="0">
                <a:solidFill>
                  <a:srgbClr val="002060"/>
                </a:solidFill>
                <a:latin typeface="#9Slide05 SVNKitten" pitchFamily="2" charset="0"/>
              </a:rPr>
              <a:t> Á</a:t>
            </a:r>
            <a:endParaRPr lang="en-US" sz="5400" dirty="0">
              <a:solidFill>
                <a:srgbClr val="002060"/>
              </a:solidFill>
            </a:endParaRPr>
          </a:p>
        </p:txBody>
      </p:sp>
    </p:spTree>
    <p:extLst>
      <p:ext uri="{BB962C8B-B14F-4D97-AF65-F5344CB8AC3E}">
        <p14:creationId xmlns:p14="http://schemas.microsoft.com/office/powerpoint/2010/main" val="3761973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barn(inVertical)">
                                      <p:cBhvr>
                                        <p:cTn id="1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2CB7B27-9724-4BF4-A71D-DD8F8AC97CD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58" b="75391" l="586" r="97461">
                        <a14:foregroundMark x1="58594" y1="64063" x2="58594" y2="64063"/>
                        <a14:foregroundMark x1="30859" y1="65820" x2="30859" y2="65820"/>
                        <a14:foregroundMark x1="8984" y1="57031" x2="90039" y2="69141"/>
                        <a14:foregroundMark x1="90039" y1="69141" x2="97461" y2="54688"/>
                        <a14:foregroundMark x1="97461" y1="54688" x2="85938" y2="25977"/>
                        <a14:foregroundMark x1="93164" y1="29297" x2="74023" y2="9180"/>
                        <a14:foregroundMark x1="74023" y1="9180" x2="62500" y2="3320"/>
                        <a14:foregroundMark x1="62500" y1="3320" x2="50195" y2="1758"/>
                        <a14:foregroundMark x1="50195" y1="1758" x2="34375" y2="6055"/>
                        <a14:foregroundMark x1="19727" y1="22656" x2="14453" y2="38477"/>
                        <a14:foregroundMark x1="14453" y1="38477" x2="18555" y2="59961"/>
                        <a14:foregroundMark x1="18555" y1="59961" x2="54102" y2="70703"/>
                        <a14:foregroundMark x1="54102" y1="70703" x2="91016" y2="63867"/>
                        <a14:foregroundMark x1="91016" y1="63867" x2="89063" y2="61719"/>
                        <a14:foregroundMark x1="88477" y1="53711" x2="25586" y2="56445"/>
                        <a14:foregroundMark x1="25586" y1="56445" x2="25586" y2="56445"/>
                        <a14:foregroundMark x1="7227" y1="23242" x2="5664" y2="44336"/>
                        <a14:foregroundMark x1="5664" y1="44336" x2="7227" y2="51953"/>
                        <a14:foregroundMark x1="8984" y1="45313" x2="8984" y2="45313"/>
                        <a14:foregroundMark x1="8984" y1="45898" x2="8594" y2="47266"/>
                        <a14:foregroundMark x1="11914" y1="58789" x2="11914" y2="58789"/>
                        <a14:foregroundMark x1="8203" y1="67578" x2="8203" y2="67578"/>
                        <a14:foregroundMark x1="781" y1="49609" x2="2930" y2="53711"/>
                        <a14:foregroundMark x1="8594" y1="62109" x2="14063" y2="68555"/>
                        <a14:foregroundMark x1="14648" y1="69922" x2="40625" y2="75391"/>
                        <a14:foregroundMark x1="53320" y1="68555" x2="53320" y2="68555"/>
                        <a14:foregroundMark x1="66406" y1="69922" x2="71484" y2="69922"/>
                        <a14:foregroundMark x1="82031" y1="69141" x2="82031" y2="69141"/>
                        <a14:foregroundMark x1="83008" y1="67773" x2="83008" y2="67773"/>
                        <a14:foregroundMark x1="77148" y1="70313" x2="46484" y2="63086"/>
                        <a14:foregroundMark x1="71875" y1="51953" x2="49023" y2="46289"/>
                        <a14:foregroundMark x1="49023" y1="46289" x2="60742" y2="51953"/>
                        <a14:foregroundMark x1="60742" y1="51953" x2="73828" y2="52344"/>
                        <a14:foregroundMark x1="85352" y1="56641" x2="85352" y2="56641"/>
                        <a14:foregroundMark x1="85352" y1="59375" x2="85352" y2="59375"/>
                        <a14:foregroundMark x1="73828" y1="64063" x2="62305" y2="61523"/>
                        <a14:foregroundMark x1="61328" y1="60352" x2="61328" y2="60352"/>
                        <a14:foregroundMark x1="51172" y1="53711" x2="44141" y2="50195"/>
                        <a14:foregroundMark x1="42773" y1="50195" x2="19141" y2="54297"/>
                        <a14:foregroundMark x1="18359" y1="54297" x2="16797" y2="54688"/>
                        <a14:foregroundMark x1="16406" y1="54688" x2="16406" y2="54688"/>
                        <a14:foregroundMark x1="12695" y1="59766" x2="13281" y2="61133"/>
                        <a14:foregroundMark x1="19727" y1="64063" x2="19727" y2="64063"/>
                        <a14:foregroundMark x1="16992" y1="68164" x2="16992" y2="68164"/>
                        <a14:foregroundMark x1="14063" y1="66797" x2="10938" y2="63867"/>
                        <a14:foregroundMark x1="6641" y1="52930" x2="6641" y2="52930"/>
                        <a14:foregroundMark x1="31641" y1="44531" x2="52344" y2="47266"/>
                        <a14:foregroundMark x1="52344" y1="47266" x2="79688" y2="44531"/>
                        <a14:foregroundMark x1="78320" y1="69922" x2="6250" y2="70313"/>
                        <a14:foregroundMark x1="93164" y1="72266" x2="44531" y2="71680"/>
                        <a14:foregroundMark x1="44531" y1="71680" x2="44531" y2="71680"/>
                        <a14:foregroundMark x1="73242" y1="57031" x2="57031" y2="60547"/>
                        <a14:foregroundMark x1="57031" y1="60547" x2="66797" y2="57031"/>
                        <a14:foregroundMark x1="75977" y1="64063" x2="74219" y2="59766"/>
                        <a14:foregroundMark x1="7227" y1="65820" x2="12305" y2="53320"/>
                        <a14:foregroundMark x1="12305" y1="53320" x2="11328" y2="52734"/>
                        <a14:foregroundMark x1="11328" y1="52734" x2="8984" y2="57031"/>
                        <a14:foregroundMark x1="20703" y1="72266" x2="8984" y2="71094"/>
                        <a14:foregroundMark x1="8984" y1="71094" x2="5859" y2="72656"/>
                      </a14:backgroundRemoval>
                    </a14:imgEffect>
                  </a14:imgLayer>
                </a14:imgProps>
              </a:ext>
            </a:extLst>
          </a:blip>
          <a:srcRect r="-1" b="26709"/>
          <a:stretch/>
        </p:blipFill>
        <p:spPr>
          <a:xfrm>
            <a:off x="317635" y="299363"/>
            <a:ext cx="4160452" cy="3049204"/>
          </a:xfrm>
          <a:prstGeom prst="rect">
            <a:avLst/>
          </a:prstGeom>
        </p:spPr>
      </p:pic>
      <p:pic>
        <p:nvPicPr>
          <p:cNvPr id="4" name="Picture 3" descr="Map&#10;&#10;Description automatically generated">
            <a:extLst>
              <a:ext uri="{FF2B5EF4-FFF2-40B4-BE49-F238E27FC236}">
                <a16:creationId xmlns:a16="http://schemas.microsoft.com/office/drawing/2014/main" id="{CA7FEFC7-480C-4405-B5DB-5E8D28AEAD0B}"/>
              </a:ext>
            </a:extLst>
          </p:cNvPr>
          <p:cNvPicPr>
            <a:picLocks noChangeAspect="1"/>
          </p:cNvPicPr>
          <p:nvPr/>
        </p:nvPicPr>
        <p:blipFill rotWithShape="1">
          <a:blip r:embed="rId4"/>
          <a:srcRect t="33379" r="2" b="24940"/>
          <a:stretch/>
        </p:blipFill>
        <p:spPr>
          <a:xfrm>
            <a:off x="4654296" y="299363"/>
            <a:ext cx="7217085" cy="3008188"/>
          </a:xfrm>
          <a:prstGeom prst="rect">
            <a:avLst/>
          </a:prstGeom>
        </p:spPr>
      </p:pic>
      <p:cxnSp>
        <p:nvCxnSpPr>
          <p:cNvPr id="20" name="Straight Connector 19">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D3EA170-24F1-400B-9409-4A1229AF5B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8167" l="1250" r="90000">
                        <a14:foregroundMark x1="1333" y1="62833" x2="1333" y2="62833"/>
                        <a14:foregroundMark x1="6000" y1="46583" x2="6000" y2="46583"/>
                        <a14:foregroundMark x1="5750" y1="42083" x2="5750" y2="42083"/>
                        <a14:foregroundMark x1="8333" y1="97167" x2="8333" y2="97167"/>
                        <a14:foregroundMark x1="10833" y1="98167" x2="10833" y2="98167"/>
                        <a14:foregroundMark x1="23083" y1="94583" x2="23083" y2="94583"/>
                        <a14:foregroundMark x1="25833" y1="92250" x2="28583" y2="90333"/>
                        <a14:foregroundMark x1="65250" y1="79583" x2="65250" y2="79583"/>
                        <a14:foregroundMark x1="63333" y1="80000" x2="61250" y2="79750"/>
                      </a14:backgroundRemoval>
                    </a14:imgEffect>
                  </a14:imgLayer>
                </a14:imgProps>
              </a:ext>
            </a:extLst>
          </a:blip>
          <a:srcRect t="27248" r="-1" b="-1"/>
          <a:stretch/>
        </p:blipFill>
        <p:spPr>
          <a:xfrm>
            <a:off x="317635" y="3509433"/>
            <a:ext cx="4160452" cy="3026833"/>
          </a:xfrm>
          <a:prstGeom prst="rect">
            <a:avLst/>
          </a:prstGeom>
        </p:spPr>
      </p:pic>
      <p:sp>
        <p:nvSpPr>
          <p:cNvPr id="16" name="Rectangle 15">
            <a:extLst>
              <a:ext uri="{FF2B5EF4-FFF2-40B4-BE49-F238E27FC236}">
                <a16:creationId xmlns:a16="http://schemas.microsoft.com/office/drawing/2014/main" id="{98590662-C83B-45E3-B5D2-656009FA249D}"/>
              </a:ext>
            </a:extLst>
          </p:cNvPr>
          <p:cNvSpPr/>
          <p:nvPr/>
        </p:nvSpPr>
        <p:spPr>
          <a:xfrm>
            <a:off x="4931695" y="3504094"/>
            <a:ext cx="6662285" cy="1938992"/>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rgbClr val="FFC000"/>
                </a:solidFill>
                <a:effectLst>
                  <a:outerShdw dist="38100" dir="2700000" algn="bl" rotWithShape="0">
                    <a:schemeClr val="accent5"/>
                  </a:outerShdw>
                </a:effectLst>
                <a:latin typeface="#9Slide03 BoosterNextFYBlack" panose="02000A03000000020004" pitchFamily="2" charset="0"/>
              </a:rPr>
              <a:t>BÀI 1:</a:t>
            </a:r>
          </a:p>
          <a:p>
            <a:pPr algn="ctr"/>
            <a:r>
              <a:rPr lang="en-US" sz="4000" b="1" cap="none" spc="0" dirty="0">
                <a:ln w="13462">
                  <a:solidFill>
                    <a:schemeClr val="bg1"/>
                  </a:solidFill>
                  <a:prstDash val="solid"/>
                </a:ln>
                <a:solidFill>
                  <a:srgbClr val="FFC000"/>
                </a:solidFill>
                <a:effectLst>
                  <a:outerShdw dist="38100" dir="2700000" algn="bl" rotWithShape="0">
                    <a:schemeClr val="accent5"/>
                  </a:outerShdw>
                </a:effectLst>
                <a:latin typeface="#9Slide03 BoosterNextFYBlack" panose="02000A03000000020004" pitchFamily="2" charset="0"/>
              </a:rPr>
              <a:t>V</a:t>
            </a:r>
            <a:r>
              <a:rPr lang="en-US" sz="4000" b="1" dirty="0">
                <a:ln w="13462">
                  <a:solidFill>
                    <a:schemeClr val="bg1"/>
                  </a:solidFill>
                  <a:prstDash val="solid"/>
                </a:ln>
                <a:solidFill>
                  <a:srgbClr val="FFC000"/>
                </a:solidFill>
                <a:effectLst>
                  <a:outerShdw dist="38100" dir="2700000" algn="bl" rotWithShape="0">
                    <a:schemeClr val="accent5"/>
                  </a:outerShdw>
                </a:effectLst>
                <a:latin typeface="#9Slide03 BoosterNextFYBlack" panose="02000A03000000020004" pitchFamily="2" charset="0"/>
              </a:rPr>
              <a:t>Ị TRÍ ĐỊA LÍ, ĐỊA HÌNH VÀ KHOÁNG SẢN</a:t>
            </a:r>
            <a:endParaRPr lang="en-US" sz="4000" b="1" cap="none" spc="0" dirty="0">
              <a:ln w="13462">
                <a:solidFill>
                  <a:schemeClr val="bg1"/>
                </a:solidFill>
                <a:prstDash val="solid"/>
              </a:ln>
              <a:solidFill>
                <a:srgbClr val="FFC000"/>
              </a:solidFill>
              <a:effectLst>
                <a:outerShdw dist="38100" dir="2700000" algn="bl" rotWithShape="0">
                  <a:schemeClr val="accent5"/>
                </a:outerShdw>
              </a:effectLst>
              <a:latin typeface="#9Slide03 BoosterNextFYBlack" panose="02000A03000000020004" pitchFamily="2" charset="0"/>
            </a:endParaRPr>
          </a:p>
        </p:txBody>
      </p:sp>
    </p:spTree>
    <p:extLst>
      <p:ext uri="{BB962C8B-B14F-4D97-AF65-F5344CB8AC3E}">
        <p14:creationId xmlns:p14="http://schemas.microsoft.com/office/powerpoint/2010/main" val="2470261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1389</Words>
  <Application>Microsoft Office PowerPoint</Application>
  <PresentationFormat>Màn hình rộng</PresentationFormat>
  <Paragraphs>205</Paragraphs>
  <Slides>25</Slides>
  <Notes>8</Notes>
  <HiddenSlides>0</HiddenSlides>
  <MMClips>2</MMClips>
  <ScaleCrop>false</ScaleCrop>
  <HeadingPairs>
    <vt:vector size="4" baseType="variant">
      <vt:variant>
        <vt:lpstr>Chủ đề</vt:lpstr>
      </vt:variant>
      <vt:variant>
        <vt:i4>1</vt:i4>
      </vt:variant>
      <vt:variant>
        <vt:lpstr>Tiêu đề Bản chiếu</vt:lpstr>
      </vt:variant>
      <vt:variant>
        <vt:i4>25</vt:i4>
      </vt:variant>
    </vt:vector>
  </HeadingPairs>
  <TitlesOfParts>
    <vt:vector size="26" baseType="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Phạm Trang</cp:lastModifiedBy>
  <cp:revision>17</cp:revision>
  <dcterms:created xsi:type="dcterms:W3CDTF">2021-08-02T10:29:49Z</dcterms:created>
  <dcterms:modified xsi:type="dcterms:W3CDTF">2021-09-13T16:10:21Z</dcterms:modified>
</cp:coreProperties>
</file>