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8" r:id="rId2"/>
    <p:sldId id="259" r:id="rId3"/>
    <p:sldId id="276" r:id="rId4"/>
    <p:sldId id="260" r:id="rId5"/>
    <p:sldId id="261" r:id="rId6"/>
    <p:sldId id="274" r:id="rId7"/>
    <p:sldId id="262" r:id="rId8"/>
    <p:sldId id="267" r:id="rId9"/>
    <p:sldId id="269" r:id="rId10"/>
    <p:sldId id="268" r:id="rId11"/>
    <p:sldId id="263" r:id="rId12"/>
    <p:sldId id="270" r:id="rId13"/>
    <p:sldId id="271" r:id="rId14"/>
    <p:sldId id="273" r:id="rId15"/>
    <p:sldId id="272" r:id="rId16"/>
    <p:sldId id="275" r:id="rId17"/>
    <p:sldId id="264" r:id="rId18"/>
    <p:sldId id="277" r:id="rId19"/>
    <p:sldId id="278" r:id="rId20"/>
    <p:sldId id="265" r:id="rId21"/>
    <p:sldId id="279" r:id="rId22"/>
    <p:sldId id="280" r:id="rId23"/>
    <p:sldId id="281" r:id="rId24"/>
    <p:sldId id="282" r:id="rId25"/>
    <p:sldId id="266" r:id="rId26"/>
    <p:sldId id="283" r:id="rId27"/>
    <p:sldId id="284" r:id="rId28"/>
    <p:sldId id="285" r:id="rId29"/>
    <p:sldId id="286" r:id="rId30"/>
    <p:sldId id="287" r:id="rId31"/>
    <p:sldId id="288" r:id="rId32"/>
    <p:sldId id="289" r:id="rId33"/>
    <p:sldId id="290" r:id="rId34"/>
    <p:sldId id="291" r:id="rId35"/>
    <p:sldId id="292" r:id="rId36"/>
    <p:sldId id="294" r:id="rId37"/>
    <p:sldId id="295" r:id="rId38"/>
    <p:sldId id="297" r:id="rId39"/>
    <p:sldId id="296" r:id="rId40"/>
    <p:sldId id="298" r:id="rId41"/>
    <p:sldId id="25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3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F7D6E5-CAC9-4561-9AC0-69DDC0F675E9}"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82605-701C-40C6-B71A-A3BEFC4B940A}" type="slidenum">
              <a:rPr lang="en-US" smtClean="0"/>
              <a:t>‹#›</a:t>
            </a:fld>
            <a:endParaRPr lang="en-US"/>
          </a:p>
        </p:txBody>
      </p:sp>
    </p:spTree>
    <p:extLst>
      <p:ext uri="{BB962C8B-B14F-4D97-AF65-F5344CB8AC3E}">
        <p14:creationId xmlns:p14="http://schemas.microsoft.com/office/powerpoint/2010/main" val="116710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F7D6E5-CAC9-4561-9AC0-69DDC0F675E9}"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82605-701C-40C6-B71A-A3BEFC4B940A}" type="slidenum">
              <a:rPr lang="en-US" smtClean="0"/>
              <a:t>‹#›</a:t>
            </a:fld>
            <a:endParaRPr lang="en-US"/>
          </a:p>
        </p:txBody>
      </p:sp>
    </p:spTree>
    <p:extLst>
      <p:ext uri="{BB962C8B-B14F-4D97-AF65-F5344CB8AC3E}">
        <p14:creationId xmlns:p14="http://schemas.microsoft.com/office/powerpoint/2010/main" val="1943509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F7D6E5-CAC9-4561-9AC0-69DDC0F675E9}"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82605-701C-40C6-B71A-A3BEFC4B940A}" type="slidenum">
              <a:rPr lang="en-US" smtClean="0"/>
              <a:t>‹#›</a:t>
            </a:fld>
            <a:endParaRPr lang="en-US"/>
          </a:p>
        </p:txBody>
      </p:sp>
    </p:spTree>
    <p:extLst>
      <p:ext uri="{BB962C8B-B14F-4D97-AF65-F5344CB8AC3E}">
        <p14:creationId xmlns:p14="http://schemas.microsoft.com/office/powerpoint/2010/main" val="500473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F7D6E5-CAC9-4561-9AC0-69DDC0F675E9}"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82605-701C-40C6-B71A-A3BEFC4B940A}" type="slidenum">
              <a:rPr lang="en-US" smtClean="0"/>
              <a:t>‹#›</a:t>
            </a:fld>
            <a:endParaRPr lang="en-US"/>
          </a:p>
        </p:txBody>
      </p:sp>
    </p:spTree>
    <p:extLst>
      <p:ext uri="{BB962C8B-B14F-4D97-AF65-F5344CB8AC3E}">
        <p14:creationId xmlns:p14="http://schemas.microsoft.com/office/powerpoint/2010/main" val="3649351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F7D6E5-CAC9-4561-9AC0-69DDC0F675E9}"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82605-701C-40C6-B71A-A3BEFC4B940A}" type="slidenum">
              <a:rPr lang="en-US" smtClean="0"/>
              <a:t>‹#›</a:t>
            </a:fld>
            <a:endParaRPr lang="en-US"/>
          </a:p>
        </p:txBody>
      </p:sp>
    </p:spTree>
    <p:extLst>
      <p:ext uri="{BB962C8B-B14F-4D97-AF65-F5344CB8AC3E}">
        <p14:creationId xmlns:p14="http://schemas.microsoft.com/office/powerpoint/2010/main" val="3368107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F7D6E5-CAC9-4561-9AC0-69DDC0F675E9}"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682605-701C-40C6-B71A-A3BEFC4B940A}" type="slidenum">
              <a:rPr lang="en-US" smtClean="0"/>
              <a:t>‹#›</a:t>
            </a:fld>
            <a:endParaRPr lang="en-US"/>
          </a:p>
        </p:txBody>
      </p:sp>
    </p:spTree>
    <p:extLst>
      <p:ext uri="{BB962C8B-B14F-4D97-AF65-F5344CB8AC3E}">
        <p14:creationId xmlns:p14="http://schemas.microsoft.com/office/powerpoint/2010/main" val="2981839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F7D6E5-CAC9-4561-9AC0-69DDC0F675E9}" type="datetimeFigureOut">
              <a:rPr lang="en-US" smtClean="0"/>
              <a:t>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682605-701C-40C6-B71A-A3BEFC4B940A}" type="slidenum">
              <a:rPr lang="en-US" smtClean="0"/>
              <a:t>‹#›</a:t>
            </a:fld>
            <a:endParaRPr lang="en-US"/>
          </a:p>
        </p:txBody>
      </p:sp>
    </p:spTree>
    <p:extLst>
      <p:ext uri="{BB962C8B-B14F-4D97-AF65-F5344CB8AC3E}">
        <p14:creationId xmlns:p14="http://schemas.microsoft.com/office/powerpoint/2010/main" val="429656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F7D6E5-CAC9-4561-9AC0-69DDC0F675E9}" type="datetimeFigureOut">
              <a:rPr lang="en-US" smtClean="0"/>
              <a:t>4/12/2024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682605-701C-40C6-B71A-A3BEFC4B940A}" type="slidenum">
              <a:rPr lang="en-US" smtClean="0"/>
              <a:t>‹#›</a:t>
            </a:fld>
            <a:endParaRPr lang="en-US"/>
          </a:p>
        </p:txBody>
      </p:sp>
    </p:spTree>
    <p:extLst>
      <p:ext uri="{BB962C8B-B14F-4D97-AF65-F5344CB8AC3E}">
        <p14:creationId xmlns:p14="http://schemas.microsoft.com/office/powerpoint/2010/main" val="401779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7D6E5-CAC9-4561-9AC0-69DDC0F675E9}" type="datetimeFigureOut">
              <a:rPr lang="en-US" smtClean="0"/>
              <a:t>4/12/2024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682605-701C-40C6-B71A-A3BEFC4B940A}" type="slidenum">
              <a:rPr lang="en-US" smtClean="0"/>
              <a:t>‹#›</a:t>
            </a:fld>
            <a:endParaRPr lang="en-US"/>
          </a:p>
        </p:txBody>
      </p:sp>
    </p:spTree>
    <p:extLst>
      <p:ext uri="{BB962C8B-B14F-4D97-AF65-F5344CB8AC3E}">
        <p14:creationId xmlns:p14="http://schemas.microsoft.com/office/powerpoint/2010/main" val="1795358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F7D6E5-CAC9-4561-9AC0-69DDC0F675E9}"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682605-701C-40C6-B71A-A3BEFC4B940A}" type="slidenum">
              <a:rPr lang="en-US" smtClean="0"/>
              <a:t>‹#›</a:t>
            </a:fld>
            <a:endParaRPr lang="en-US"/>
          </a:p>
        </p:txBody>
      </p:sp>
    </p:spTree>
    <p:extLst>
      <p:ext uri="{BB962C8B-B14F-4D97-AF65-F5344CB8AC3E}">
        <p14:creationId xmlns:p14="http://schemas.microsoft.com/office/powerpoint/2010/main" val="251515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F7D6E5-CAC9-4561-9AC0-69DDC0F675E9}"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682605-701C-40C6-B71A-A3BEFC4B940A}" type="slidenum">
              <a:rPr lang="en-US" smtClean="0"/>
              <a:t>‹#›</a:t>
            </a:fld>
            <a:endParaRPr lang="en-US"/>
          </a:p>
        </p:txBody>
      </p:sp>
    </p:spTree>
    <p:extLst>
      <p:ext uri="{BB962C8B-B14F-4D97-AF65-F5344CB8AC3E}">
        <p14:creationId xmlns:p14="http://schemas.microsoft.com/office/powerpoint/2010/main" val="2823494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7D6E5-CAC9-4561-9AC0-69DDC0F675E9}" type="datetimeFigureOut">
              <a:rPr lang="en-US" smtClean="0"/>
              <a:t>4/12/2024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82605-701C-40C6-B71A-A3BEFC4B940A}" type="slidenum">
              <a:rPr lang="en-US" smtClean="0"/>
              <a:t>‹#›</a:t>
            </a:fld>
            <a:endParaRPr lang="en-US"/>
          </a:p>
        </p:txBody>
      </p:sp>
    </p:spTree>
    <p:extLst>
      <p:ext uri="{BB962C8B-B14F-4D97-AF65-F5344CB8AC3E}">
        <p14:creationId xmlns:p14="http://schemas.microsoft.com/office/powerpoint/2010/main" val="3786724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3946359" y="1154545"/>
            <a:ext cx="8085220" cy="3877985"/>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Tiết</a:t>
            </a:r>
            <a:r>
              <a:rPr lang="en-US" sz="3600" b="1">
                <a:latin typeface="Times New Roman" panose="02020603050405020304" pitchFamily="18" charset="0"/>
                <a:cs typeface="Times New Roman" panose="02020603050405020304" pitchFamily="18" charset="0"/>
              </a:rPr>
              <a:t> 119, 120: VĂN </a:t>
            </a:r>
            <a:r>
              <a:rPr lang="en-US" sz="3600" b="1" dirty="0">
                <a:latin typeface="Times New Roman" panose="02020603050405020304" pitchFamily="18" charset="0"/>
                <a:cs typeface="Times New Roman" panose="02020603050405020304" pitchFamily="18" charset="0"/>
              </a:rPr>
              <a:t>BẢN 2:                                                                                                 </a:t>
            </a:r>
            <a:endParaRPr lang="en-US" sz="3600" dirty="0">
              <a:latin typeface="Times New Roman" panose="02020603050405020304" pitchFamily="18" charset="0"/>
              <a:cs typeface="Times New Roman" panose="02020603050405020304" pitchFamily="18" charset="0"/>
            </a:endParaRPr>
          </a:p>
          <a:p>
            <a:pPr algn="ctr"/>
            <a:r>
              <a:rPr lang="en-US" sz="4000" b="1" dirty="0">
                <a:solidFill>
                  <a:srgbClr val="0070C0"/>
                </a:solidFill>
                <a:latin typeface="Times New Roman" panose="02020603050405020304" pitchFamily="18" charset="0"/>
                <a:cs typeface="Times New Roman" panose="02020603050405020304" pitchFamily="18" charset="0"/>
              </a:rPr>
              <a:t>CHOÁNG NGỢP VÀ ĐAU ĐƠN NHỮNG CẢNH BÁO TỪ LOẠT PHIM </a:t>
            </a:r>
            <a:endParaRPr lang="en-US" sz="4000" dirty="0">
              <a:solidFill>
                <a:srgbClr val="0070C0"/>
              </a:solidFill>
              <a:latin typeface="Times New Roman" panose="02020603050405020304" pitchFamily="18" charset="0"/>
              <a:cs typeface="Times New Roman" panose="02020603050405020304" pitchFamily="18" charset="0"/>
            </a:endParaRPr>
          </a:p>
          <a:p>
            <a:pPr algn="ctr"/>
            <a:r>
              <a:rPr lang="en-US" sz="4000" b="1" i="1" dirty="0">
                <a:solidFill>
                  <a:srgbClr val="0070C0"/>
                </a:solidFill>
                <a:latin typeface="Times New Roman" panose="02020603050405020304" pitchFamily="18" charset="0"/>
                <a:cs typeface="Times New Roman" panose="02020603050405020304" pitchFamily="18" charset="0"/>
              </a:rPr>
              <a:t>HÀNH TINH CỦA CHÚNG TA</a:t>
            </a:r>
            <a:endParaRPr lang="en-US" sz="4000" dirty="0">
              <a:solidFill>
                <a:srgbClr val="0070C0"/>
              </a:solidFill>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a:t>
            </a:r>
            <a:r>
              <a:rPr lang="en-US" sz="3200" b="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26024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723"/>
            <a:ext cx="12192000" cy="6874723"/>
          </a:xfrm>
        </p:spPr>
      </p:pic>
      <p:sp>
        <p:nvSpPr>
          <p:cNvPr id="5" name="Rectangle 4"/>
          <p:cNvSpPr/>
          <p:nvPr/>
        </p:nvSpPr>
        <p:spPr>
          <a:xfrm>
            <a:off x="838200" y="802259"/>
            <a:ext cx="10889673" cy="388414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R="91440" algn="ctr">
              <a:lnSpc>
                <a:spcPct val="130000"/>
              </a:lnSpc>
              <a:spcAft>
                <a:spcPts val="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VĂN BẢN GIỚI THIỆU MỘT BỘ PHIM</a:t>
            </a:r>
            <a:endPar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endParaRPr>
          </a:p>
          <a:p>
            <a:pPr marR="91440">
              <a:lnSpc>
                <a:spcPct val="150000"/>
              </a:lnSpc>
              <a:spcAft>
                <a:spcPts val="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800" b="1"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b="1"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R="91440">
              <a:lnSpc>
                <a:spcPct val="150000"/>
              </a:lnSpc>
              <a:spcAft>
                <a:spcPts val="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phi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nhấn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khai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nhau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tùy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bộ</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phim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83574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764145" y="2274838"/>
            <a:ext cx="7675418" cy="1569660"/>
          </a:xfrm>
          <a:prstGeom prst="rect">
            <a:avLst/>
          </a:prstGeom>
        </p:spPr>
        <p:txBody>
          <a:bodyPr wrap="square">
            <a:spAutoFit/>
          </a:bodyPr>
          <a:lstStyle/>
          <a:p>
            <a:pPr algn="ctr"/>
            <a:r>
              <a:rPr lang="en-US" sz="4800" dirty="0">
                <a:solidFill>
                  <a:srgbClr val="00B050"/>
                </a:solidFill>
                <a:latin typeface="Times New Roman" panose="02020603050405020304" pitchFamily="18" charset="0"/>
                <a:ea typeface="MS Mincho"/>
                <a:cs typeface="Times New Roman" panose="02020603050405020304" pitchFamily="18" charset="0"/>
              </a:rPr>
              <a:t> </a:t>
            </a:r>
            <a:r>
              <a:rPr lang="pt-BR" sz="4800" b="1" dirty="0">
                <a:solidFill>
                  <a:srgbClr val="00B050"/>
                </a:solidFill>
                <a:latin typeface="Times New Roman" panose="02020603050405020304" pitchFamily="18" charset="0"/>
                <a:cs typeface="Times New Roman" panose="02020603050405020304" pitchFamily="18" charset="0"/>
              </a:rPr>
              <a:t>Thao tác 2: Đọc và tìm hiểu chung về văn bản </a:t>
            </a:r>
            <a:endParaRPr lang="en-US" sz="4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710794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723"/>
            <a:ext cx="12192000" cy="6777741"/>
          </a:xfrm>
        </p:spPr>
      </p:pic>
      <p:sp>
        <p:nvSpPr>
          <p:cNvPr id="5" name="Rectangle 4"/>
          <p:cNvSpPr/>
          <p:nvPr/>
        </p:nvSpPr>
        <p:spPr>
          <a:xfrm>
            <a:off x="1385455" y="903408"/>
            <a:ext cx="9005455" cy="513371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30000"/>
              </a:lnSpc>
              <a:spcAft>
                <a:spcPts val="0"/>
              </a:spcAft>
            </a:pPr>
            <a:r>
              <a:rPr lang="en-US" sz="2800" b="1" dirty="0">
                <a:latin typeface="Times New Roman" panose="02020603050405020304" pitchFamily="18" charset="0"/>
                <a:ea typeface="MS Mincho"/>
                <a:cs typeface="Times New Roman" panose="02020603050405020304" pitchFamily="18" charset="0"/>
              </a:rPr>
              <a:t>HS </a:t>
            </a:r>
            <a:r>
              <a:rPr lang="en-US" sz="2800" b="1" dirty="0" err="1">
                <a:latin typeface="Times New Roman" panose="02020603050405020304" pitchFamily="18" charset="0"/>
                <a:ea typeface="MS Mincho"/>
                <a:cs typeface="Times New Roman" panose="02020603050405020304" pitchFamily="18" charset="0"/>
              </a:rPr>
              <a:t>đọc</a:t>
            </a:r>
            <a:r>
              <a:rPr lang="en-US" sz="2800" b="1" dirty="0">
                <a:latin typeface="Times New Roman" panose="02020603050405020304" pitchFamily="18" charset="0"/>
                <a:ea typeface="MS Mincho"/>
                <a:cs typeface="Times New Roman" panose="02020603050405020304" pitchFamily="18" charset="0"/>
              </a:rPr>
              <a:t> VB:</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indent="254000" algn="just">
              <a:lnSpc>
                <a:spcPct val="130000"/>
              </a:lnSpc>
              <a:spcAft>
                <a:spcPts val="0"/>
              </a:spcAft>
              <a:tabLst>
                <a:tab pos="494030" algn="l"/>
              </a:tabLst>
            </a:pPr>
            <a:r>
              <a:rPr lang="en-US" sz="2800" dirty="0">
                <a:latin typeface="Times New Roman" panose="02020603050405020304" pitchFamily="18" charset="0"/>
                <a:ea typeface="MS Mincho"/>
                <a:cs typeface="Times New Roman" panose="02020603050405020304" pitchFamily="18" charset="0"/>
              </a:rPr>
              <a:t>   + </a:t>
            </a:r>
            <a:r>
              <a:rPr lang="en-US" sz="2800" dirty="0" err="1">
                <a:latin typeface="Times New Roman" panose="02020603050405020304" pitchFamily="18" charset="0"/>
                <a:ea typeface="MS Mincho"/>
                <a:cs typeface="Times New Roman" panose="02020603050405020304" pitchFamily="18" charset="0"/>
              </a:rPr>
              <a:t>Lần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lượt</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gọi</a:t>
            </a:r>
            <a:r>
              <a:rPr lang="en-US" sz="2800" dirty="0">
                <a:latin typeface="Times New Roman" panose="02020603050405020304" pitchFamily="18" charset="0"/>
                <a:ea typeface="MS Mincho"/>
                <a:cs typeface="Times New Roman" panose="02020603050405020304" pitchFamily="18" charset="0"/>
              </a:rPr>
              <a:t> HS </a:t>
            </a:r>
            <a:r>
              <a:rPr lang="en-US" sz="2800" dirty="0" err="1">
                <a:latin typeface="Times New Roman" panose="02020603050405020304" pitchFamily="18" charset="0"/>
                <a:ea typeface="MS Mincho"/>
                <a:cs typeface="Times New Roman" panose="02020603050405020304" pitchFamily="18" charset="0"/>
              </a:rPr>
              <a:t>đọc</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từng</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phần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của</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văn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bản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đọc</a:t>
            </a:r>
            <a:r>
              <a:rPr lang="en-US" sz="2800" dirty="0">
                <a:latin typeface="Times New Roman" panose="02020603050405020304" pitchFamily="18" charset="0"/>
                <a:ea typeface="MS Mincho"/>
                <a:cs typeface="Times New Roman" panose="02020603050405020304" pitchFamily="18" charset="0"/>
              </a:rPr>
              <a:t> to, </a:t>
            </a:r>
            <a:r>
              <a:rPr lang="en-US" sz="2800" dirty="0" err="1">
                <a:latin typeface="Times New Roman" panose="02020603050405020304" pitchFamily="18" charset="0"/>
                <a:ea typeface="MS Mincho"/>
                <a:cs typeface="Times New Roman" panose="02020603050405020304" pitchFamily="18" charset="0"/>
              </a:rPr>
              <a:t>rõ</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ràng</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chú</a:t>
            </a:r>
            <a:r>
              <a:rPr lang="en-US" sz="2800" dirty="0">
                <a:latin typeface="Times New Roman" panose="02020603050405020304" pitchFamily="18" charset="0"/>
                <a:ea typeface="MS Mincho"/>
                <a:cs typeface="Times New Roman" panose="02020603050405020304" pitchFamily="18" charset="0"/>
              </a:rPr>
              <a:t> ý </a:t>
            </a:r>
            <a:r>
              <a:rPr lang="en-US" sz="2800" dirty="0" err="1">
                <a:latin typeface="Times New Roman" panose="02020603050405020304" pitchFamily="18" charset="0"/>
                <a:ea typeface="MS Mincho"/>
                <a:cs typeface="Times New Roman" panose="02020603050405020304" pitchFamily="18" charset="0"/>
              </a:rPr>
              <a:t>đọc</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đúng</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các</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tên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riêng</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nước</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ngoài</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cụm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in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đậm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VB;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tin;</a:t>
            </a:r>
          </a:p>
          <a:p>
            <a:pPr indent="254000" algn="just">
              <a:lnSpc>
                <a:spcPct val="130000"/>
              </a:lnSpc>
              <a:spcAft>
                <a:spcPts val="0"/>
              </a:spcAft>
              <a:tabLst>
                <a:tab pos="49403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0000"/>
              </a:lnSpc>
              <a:spcAft>
                <a:spcPts val="0"/>
              </a:spcAft>
            </a:pPr>
            <a:r>
              <a:rPr lang="en-US" sz="2800" dirty="0">
                <a:latin typeface="Times New Roman" panose="02020603050405020304" pitchFamily="18" charset="0"/>
                <a:ea typeface="MS Mincho"/>
                <a:cs typeface="Times New Roman" panose="02020603050405020304" pitchFamily="18" charset="0"/>
              </a:rPr>
              <a:t>- HS chia </a:t>
            </a:r>
            <a:r>
              <a:rPr lang="en-US" sz="2800" dirty="0" err="1">
                <a:latin typeface="Times New Roman" panose="02020603050405020304" pitchFamily="18" charset="0"/>
                <a:ea typeface="MS Mincho"/>
                <a:cs typeface="Times New Roman" panose="02020603050405020304" pitchFamily="18" charset="0"/>
              </a:rPr>
              <a:t>sẻ</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những</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nội</a:t>
            </a:r>
            <a:r>
              <a:rPr lang="en-US" sz="2800" dirty="0">
                <a:latin typeface="Times New Roman" panose="02020603050405020304" pitchFamily="18" charset="0"/>
                <a:ea typeface="MS Mincho"/>
                <a:cs typeface="Times New Roman" panose="02020603050405020304" pitchFamily="18" charset="0"/>
              </a:rPr>
              <a:t> dung </a:t>
            </a:r>
            <a:r>
              <a:rPr lang="en-US" sz="2800" dirty="0" err="1">
                <a:latin typeface="Times New Roman" panose="02020603050405020304" pitchFamily="18" charset="0"/>
                <a:ea typeface="MS Mincho"/>
                <a:cs typeface="Times New Roman" panose="02020603050405020304" pitchFamily="18" charset="0"/>
              </a:rPr>
              <a:t>tiếp</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nhận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được</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từ</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các</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chỉ</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dẫn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đọc</a:t>
            </a:r>
            <a:r>
              <a:rPr lang="en-US" sz="2800" dirty="0">
                <a:latin typeface="Times New Roman" panose="02020603050405020304" pitchFamily="18" charset="0"/>
                <a:ea typeface="MS Mincho"/>
                <a:cs typeface="Times New Roman" panose="02020603050405020304" pitchFamily="18" charset="0"/>
              </a:rPr>
              <a:t> ở </a:t>
            </a:r>
            <a:r>
              <a:rPr lang="en-US" sz="2800" dirty="0" err="1">
                <a:latin typeface="Times New Roman" panose="02020603050405020304" pitchFamily="18" charset="0"/>
                <a:ea typeface="MS Mincho"/>
                <a:cs typeface="Times New Roman" panose="02020603050405020304" pitchFamily="18" charset="0"/>
              </a:rPr>
              <a:t>lề</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phải</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của</a:t>
            </a:r>
            <a:r>
              <a:rPr lang="en-US" sz="2800" dirty="0">
                <a:latin typeface="Times New Roman" panose="02020603050405020304" pitchFamily="18" charset="0"/>
                <a:ea typeface="MS Mincho"/>
                <a:cs typeface="Times New Roman" panose="02020603050405020304" pitchFamily="18" charset="0"/>
              </a:rPr>
              <a:t> VB.</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70953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arn(inVertical)">
                                      <p:cBhvr>
                                        <p:cTn id="1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723"/>
            <a:ext cx="12192000" cy="6777741"/>
          </a:xfrm>
        </p:spPr>
      </p:pic>
      <p:graphicFrame>
        <p:nvGraphicFramePr>
          <p:cNvPr id="3" name="Table 2"/>
          <p:cNvGraphicFramePr>
            <a:graphicFrameLocks noGrp="1"/>
          </p:cNvGraphicFramePr>
          <p:nvPr>
            <p:extLst>
              <p:ext uri="{D42A27DB-BD31-4B8C-83A1-F6EECF244321}">
                <p14:modId xmlns:p14="http://schemas.microsoft.com/office/powerpoint/2010/main" val="2412736509"/>
              </p:ext>
            </p:extLst>
          </p:nvPr>
        </p:nvGraphicFramePr>
        <p:xfrm>
          <a:off x="1893454" y="1537840"/>
          <a:ext cx="7656945" cy="2406904"/>
        </p:xfrm>
        <a:graphic>
          <a:graphicData uri="http://schemas.openxmlformats.org/drawingml/2006/table">
            <a:tbl>
              <a:tblPr firstRow="1" firstCol="1" bandRow="1">
                <a:tableStyleId>{ED083AE6-46FA-4A59-8FB0-9F97EB10719F}</a:tableStyleId>
              </a:tblPr>
              <a:tblGrid>
                <a:gridCol w="7656945">
                  <a:extLst>
                    <a:ext uri="{9D8B030D-6E8A-4147-A177-3AD203B41FA5}">
                      <a16:colId xmlns:a16="http://schemas.microsoft.com/office/drawing/2014/main" val="3611986647"/>
                    </a:ext>
                  </a:extLst>
                </a:gridCol>
              </a:tblGrid>
              <a:tr h="0">
                <a:tc>
                  <a:txBody>
                    <a:bodyPr/>
                    <a:lstStyle/>
                    <a:p>
                      <a:pPr>
                        <a:lnSpc>
                          <a:spcPct val="150000"/>
                        </a:lnSpc>
                        <a:spcAft>
                          <a:spcPts val="0"/>
                        </a:spcAft>
                      </a:pPr>
                      <a:r>
                        <a:rPr lang="en-US" sz="2800" dirty="0" err="1">
                          <a:effectLst/>
                          <a:latin typeface="Times New Roman" panose="02020603050405020304" pitchFamily="18" charset="0"/>
                          <a:cs typeface="Times New Roman" panose="02020603050405020304" pitchFamily="18" charset="0"/>
                        </a:rPr>
                        <a:t>Phiếu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01: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VB</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40843905"/>
                  </a:ext>
                </a:extLst>
              </a:tr>
              <a:tr h="0">
                <a:tc>
                  <a:txBody>
                    <a:bodyPr/>
                    <a:lstStyle/>
                    <a:p>
                      <a:pPr>
                        <a:lnSpc>
                          <a:spcPct val="150000"/>
                        </a:lnSpc>
                        <a:spcAft>
                          <a:spcPts val="0"/>
                        </a:spcAft>
                      </a:pPr>
                      <a:r>
                        <a:rPr lang="en-US" sz="2800" dirty="0">
                          <a:effectLst/>
                          <a:latin typeface="Times New Roman" panose="02020603050405020304" pitchFamily="18" charset="0"/>
                          <a:cs typeface="Times New Roman" panose="02020603050405020304" pitchFamily="18" charset="0"/>
                        </a:rPr>
                        <a:t>1. </a:t>
                      </a:r>
                      <a:r>
                        <a:rPr lang="en-US" sz="2800" dirty="0" err="1">
                          <a:effectLst/>
                          <a:latin typeface="Times New Roman" panose="02020603050405020304" pitchFamily="18" charset="0"/>
                          <a:cs typeface="Times New Roman" panose="02020603050405020304" pitchFamily="18" charset="0"/>
                        </a:rPr>
                        <a:t>Nêu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a:t>
                      </a:r>
                    </a:p>
                    <a:p>
                      <a:pPr>
                        <a:lnSpc>
                          <a:spcPct val="150000"/>
                        </a:lnSpc>
                        <a:spcAft>
                          <a:spcPts val="0"/>
                        </a:spcAft>
                      </a:pPr>
                      <a:r>
                        <a:rPr lang="en-US" sz="2800" dirty="0">
                          <a:effectLst/>
                          <a:latin typeface="Times New Roman" panose="02020603050405020304" pitchFamily="18" charset="0"/>
                          <a:cs typeface="Times New Roman" panose="02020603050405020304" pitchFamily="18" charset="0"/>
                        </a:rPr>
                        <a:t>2.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a:t>
                      </a:r>
                    </a:p>
                    <a:p>
                      <a:pPr>
                        <a:lnSpc>
                          <a:spcPct val="150000"/>
                        </a:lnSpc>
                        <a:spcAft>
                          <a:spcPts val="0"/>
                        </a:spcAft>
                      </a:pPr>
                      <a:r>
                        <a:rPr lang="en-US" sz="2800" dirty="0">
                          <a:effectLst/>
                          <a:latin typeface="Times New Roman" panose="02020603050405020304" pitchFamily="18" charset="0"/>
                          <a:cs typeface="Times New Roman" panose="02020603050405020304" pitchFamily="18" charset="0"/>
                        </a:rPr>
                        <a:t>3.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VB</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4230213"/>
                  </a:ext>
                </a:extLst>
              </a:tr>
            </a:tbl>
          </a:graphicData>
        </a:graphic>
      </p:graphicFrame>
    </p:spTree>
    <p:extLst>
      <p:ext uri="{BB962C8B-B14F-4D97-AF65-F5344CB8AC3E}">
        <p14:creationId xmlns:p14="http://schemas.microsoft.com/office/powerpoint/2010/main" val="35790667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27345" cy="6858000"/>
          </a:xfrm>
        </p:spPr>
      </p:pic>
      <p:sp>
        <p:nvSpPr>
          <p:cNvPr id="5" name="Rectangle 4"/>
          <p:cNvSpPr/>
          <p:nvPr/>
        </p:nvSpPr>
        <p:spPr>
          <a:xfrm>
            <a:off x="1200727" y="742110"/>
            <a:ext cx="9633527" cy="5373779"/>
          </a:xfrm>
          <a:prstGeom prst="rect">
            <a:avLst/>
          </a:prstGeom>
        </p:spPr>
        <p:txBody>
          <a:bodyPr wrap="square">
            <a:spAutoFit/>
          </a:bodyPr>
          <a:lstStyle/>
          <a:p>
            <a:pPr algn="ctr">
              <a:lnSpc>
                <a:spcPct val="130000"/>
              </a:lnSpc>
              <a:spcAft>
                <a:spcPts val="0"/>
              </a:spcAft>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ĐỌC - TÌM HIỂU CHUNG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giả</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xứ</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Lâm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Lê</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báo</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phê</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cuốn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xứ</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In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báo</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Tuổi</a:t>
            </a:r>
            <a:r>
              <a:rPr lang="en-US" sz="24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trẻ</a:t>
            </a:r>
            <a:r>
              <a:rPr lang="en-US" sz="24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Online,</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12/5/2019.</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3.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Kiểu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VB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phim</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254000" algn="just">
              <a:lnSpc>
                <a:spcPct val="130000"/>
              </a:lnSpc>
              <a:spcAft>
                <a:spcPts val="0"/>
              </a:spcAft>
              <a:tabLst>
                <a:tab pos="487045"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VB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phim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phim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phim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nhũng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kiểu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VB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phim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081225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arn(inVertical)">
                                      <p:cBhvr>
                                        <p:cTn id="20" dur="500"/>
                                        <p:tgtEl>
                                          <p:spTgt spid="5">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arn(inVertical)">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barn(inVertical)">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barn(inVertical)">
                                      <p:cBhvr>
                                        <p:cTn id="3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27345" cy="6858000"/>
          </a:xfrm>
        </p:spPr>
      </p:pic>
      <p:sp>
        <p:nvSpPr>
          <p:cNvPr id="5" name="Rectangle 4"/>
          <p:cNvSpPr/>
          <p:nvPr/>
        </p:nvSpPr>
        <p:spPr>
          <a:xfrm>
            <a:off x="1348509" y="910116"/>
            <a:ext cx="9679709" cy="5306068"/>
          </a:xfrm>
          <a:prstGeom prst="rect">
            <a:avLst/>
          </a:prstGeom>
        </p:spPr>
        <p:txBody>
          <a:bodyPr wrap="square">
            <a:spAutoFit/>
          </a:bodyPr>
          <a:lstStyle/>
          <a:p>
            <a:pPr algn="just">
              <a:lnSpc>
                <a:spcPct val="130000"/>
              </a:lnSpc>
              <a:spcAft>
                <a:spcPts val="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ĐỌC - TÌM HIỂU CHUNG</a:t>
            </a:r>
            <a:endPar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endParaRPr>
          </a:p>
          <a:p>
            <a:pPr indent="254000" algn="just">
              <a:lnSpc>
                <a:spcPct val="130000"/>
              </a:lnSpc>
              <a:spcAft>
                <a:spcPts val="0"/>
              </a:spcAft>
              <a:tabLst>
                <a:tab pos="483235" algn="l"/>
              </a:tabLs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indent="254000" algn="just">
              <a:lnSpc>
                <a:spcPct val="130000"/>
              </a:lnSpc>
              <a:spcAft>
                <a:spcPts val="0"/>
              </a:spcAft>
              <a:tabLst>
                <a:tab pos="483235" algn="l"/>
              </a:tabLs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loạt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indent="254000" algn="just">
              <a:lnSpc>
                <a:spcPct val="130000"/>
              </a:lnSpc>
              <a:spcAft>
                <a:spcPts val="0"/>
              </a:spcAft>
              <a:tabLst>
                <a:tab pos="483235"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bờ</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chủng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loạt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3</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muộn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toát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8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phim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ta.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47061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609601"/>
            <a:ext cx="10141527" cy="5763491"/>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1476019" y="2736333"/>
            <a:ext cx="9147825" cy="1107996"/>
          </a:xfrm>
          <a:prstGeom prst="rect">
            <a:avLst/>
          </a:prstGeom>
        </p:spPr>
        <p:txBody>
          <a:bodyPr wrap="none">
            <a:spAutoFit/>
          </a:bodyPr>
          <a:lstStyle/>
          <a:p>
            <a:r>
              <a:rPr lang="nl-NL" sz="6600" b="1" dirty="0">
                <a:solidFill>
                  <a:srgbClr val="FF0000"/>
                </a:solidFill>
                <a:latin typeface="Times New Roman" panose="02020603050405020304" pitchFamily="18" charset="0"/>
                <a:cs typeface="Times New Roman" panose="02020603050405020304" pitchFamily="18" charset="0"/>
              </a:rPr>
              <a:t>KHÁM PHÁ VĂN BẢN </a:t>
            </a:r>
            <a:endParaRPr lang="en-US" sz="6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18069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579417" y="1690688"/>
            <a:ext cx="7675418" cy="1323439"/>
          </a:xfrm>
          <a:prstGeom prst="rect">
            <a:avLst/>
          </a:prstGeom>
        </p:spPr>
        <p:txBody>
          <a:bodyPr wrap="square">
            <a:spAutoFit/>
          </a:bodyPr>
          <a:lstStyle/>
          <a:p>
            <a:pPr algn="ctr"/>
            <a:r>
              <a:rPr lang="en-US" sz="4000" dirty="0">
                <a:solidFill>
                  <a:srgbClr val="00B050"/>
                </a:solidFill>
                <a:latin typeface="Times New Roman" panose="02020603050405020304" pitchFamily="18" charset="0"/>
                <a:ea typeface="MS Mincho"/>
                <a:cs typeface="Times New Roman" panose="02020603050405020304" pitchFamily="18" charset="0"/>
              </a:rPr>
              <a:t> </a:t>
            </a:r>
            <a:r>
              <a:rPr lang="en-US" sz="4000" b="1" dirty="0">
                <a:solidFill>
                  <a:srgbClr val="00B050"/>
                </a:solidFill>
                <a:latin typeface="Times New Roman" panose="02020603050405020304" pitchFamily="18" charset="0"/>
                <a:cs typeface="Times New Roman" panose="02020603050405020304" pitchFamily="18" charset="0"/>
              </a:rPr>
              <a:t>Thao </a:t>
            </a:r>
            <a:r>
              <a:rPr lang="en-US" sz="4000" b="1" dirty="0" err="1">
                <a:solidFill>
                  <a:srgbClr val="00B050"/>
                </a:solidFill>
                <a:latin typeface="Times New Roman" panose="02020603050405020304" pitchFamily="18" charset="0"/>
                <a:cs typeface="Times New Roman" panose="02020603050405020304" pitchFamily="18" charset="0"/>
              </a:rPr>
              <a:t>tác</a:t>
            </a:r>
            <a:r>
              <a:rPr lang="en-US" sz="4000" b="1" dirty="0">
                <a:solidFill>
                  <a:srgbClr val="00B050"/>
                </a:solidFill>
                <a:latin typeface="Times New Roman" panose="02020603050405020304" pitchFamily="18" charset="0"/>
                <a:cs typeface="Times New Roman" panose="02020603050405020304" pitchFamily="18" charset="0"/>
              </a:rPr>
              <a:t> 1: </a:t>
            </a:r>
            <a:r>
              <a:rPr lang="en-US" sz="4000" b="1" dirty="0" err="1">
                <a:solidFill>
                  <a:srgbClr val="00B050"/>
                </a:solidFill>
                <a:latin typeface="Times New Roman" panose="02020603050405020304" pitchFamily="18" charset="0"/>
                <a:cs typeface="Times New Roman" panose="02020603050405020304" pitchFamily="18" charset="0"/>
              </a:rPr>
              <a:t>Tìm</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hiểu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các</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thông</a:t>
            </a:r>
            <a:r>
              <a:rPr lang="en-US" sz="4000" b="1" dirty="0">
                <a:solidFill>
                  <a:srgbClr val="00B050"/>
                </a:solidFill>
                <a:latin typeface="Times New Roman" panose="02020603050405020304" pitchFamily="18" charset="0"/>
                <a:cs typeface="Times New Roman" panose="02020603050405020304" pitchFamily="18" charset="0"/>
              </a:rPr>
              <a:t> tin </a:t>
            </a:r>
            <a:r>
              <a:rPr lang="en-US" sz="4000" b="1" dirty="0" err="1">
                <a:solidFill>
                  <a:srgbClr val="00B050"/>
                </a:solidFill>
                <a:latin typeface="Times New Roman" panose="02020603050405020304" pitchFamily="18" charset="0"/>
                <a:cs typeface="Times New Roman" panose="02020603050405020304" pitchFamily="18" charset="0"/>
              </a:rPr>
              <a:t>cơ</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bản</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của</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văn</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bản</a:t>
            </a:r>
            <a:endParaRPr lang="en-US" sz="4000" dirty="0">
              <a:solidFill>
                <a:srgbClr val="00B05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727200" y="3507980"/>
            <a:ext cx="8211127" cy="2332946"/>
          </a:xfrm>
          <a:prstGeom prst="rect">
            <a:avLst/>
          </a:prstGeom>
        </p:spPr>
        <p:txBody>
          <a:bodyPr wrap="square">
            <a:spAutoFit/>
          </a:bodyPr>
          <a:lstStyle/>
          <a:p>
            <a:pPr algn="just">
              <a:lnSpc>
                <a:spcPct val="130000"/>
              </a:lnSpc>
              <a:spcAft>
                <a:spcPts val="0"/>
              </a:spcAft>
            </a:pP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Tóm</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tắt</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loạt</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phim</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Hành</a:t>
            </a:r>
            <a:r>
              <a:rPr lang="en-US" sz="2800" i="1"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i="1"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800" i="1"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cung</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Theo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chú</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444444"/>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444444"/>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12498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173018" y="605759"/>
            <a:ext cx="9494982" cy="5077800"/>
          </a:xfrm>
          <a:prstGeom prst="rect">
            <a:avLst/>
          </a:prstGeom>
        </p:spPr>
        <p:txBody>
          <a:bodyPr wrap="square">
            <a:spAutoFit/>
          </a:bodyPr>
          <a:lstStyle/>
          <a:p>
            <a:pPr algn="just">
              <a:lnSpc>
                <a:spcPct val="130000"/>
              </a:lnSpc>
              <a:spcAft>
                <a:spcPts val="0"/>
              </a:spcAft>
            </a:pP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 phim được xây dựng hết sức kì công, có phạm vi bao quát lớn, gồm 8 tập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Bộ phim như là phần tiếp theo của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 tinh Trái đất</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được thực hiện trước đó, xét theo thông điệp chính mà chúng hướng tới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indent="110490" algn="just">
              <a:lnSpc>
                <a:spcPct val="130000"/>
              </a:lnSpc>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8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choáng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ngợp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01077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173018" y="605759"/>
            <a:ext cx="9494982" cy="5823133"/>
          </a:xfrm>
          <a:prstGeom prst="rect">
            <a:avLst/>
          </a:prstGeom>
        </p:spPr>
        <p:txBody>
          <a:bodyPr wrap="square">
            <a:spAutoFit/>
          </a:bodyPr>
          <a:lstStyle/>
          <a:p>
            <a:pPr algn="just">
              <a:lnSpc>
                <a:spcPct val="130000"/>
              </a:lnSpc>
              <a:spcAft>
                <a:spcPts val="0"/>
              </a:spcAft>
            </a:pP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Song song với việc làm nổi bật vẻ đẹp diệu kì của thế giới tự nhiên trên Trái đất, bộ phim cũng đưa ra những cảnh báo đau lòng về sự suy thoái của môi trường sống bởi nhiều nguyên nhân, trong đó nguyên nhân đến từ hoạt động của con người</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đau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đớn</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285750" indent="-285750" algn="just">
              <a:buFontTx/>
              <a:buChar char="-"/>
            </a:pP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(hi </a:t>
            </a:r>
            <a:r>
              <a:rPr lang="en-US" sz="2800" b="1" dirty="0" err="1">
                <a:latin typeface="Times New Roman" panose="02020603050405020304" pitchFamily="18" charset="0"/>
                <a:cs typeface="Times New Roman" panose="02020603050405020304" pitchFamily="18" charset="0"/>
              </a:rPr>
              <a:t>vọng</a:t>
            </a:r>
            <a:r>
              <a:rPr lang="en-US" sz="2800" b="1" dirty="0">
                <a:latin typeface="Times New Roman" panose="02020603050405020304" pitchFamily="18" charset="0"/>
                <a:cs typeface="Times New Roman" panose="02020603050405020304" pitchFamily="18" charset="0"/>
              </a:rPr>
              <a:t>)</a:t>
            </a:r>
          </a:p>
          <a:p>
            <a:pPr algn="just"/>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muốn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a:t>
            </a:r>
            <a:r>
              <a:rPr lang="en-US" sz="2800" b="1" dirty="0">
                <a:solidFill>
                  <a:srgbClr val="FF0000"/>
                </a:solidFill>
                <a:latin typeface="Times New Roman" panose="02020603050405020304" pitchFamily="18" charset="0"/>
                <a:cs typeface="Times New Roman" panose="02020603050405020304" pitchFamily="18" charset="0"/>
              </a:rPr>
              <a:t>́ ý </a:t>
            </a:r>
            <a:r>
              <a:rPr lang="en-US" sz="2800" b="1" dirty="0" err="1">
                <a:solidFill>
                  <a:srgbClr val="FF0000"/>
                </a:solidFill>
                <a:latin typeface="Times New Roman" panose="02020603050405020304" pitchFamily="18" charset="0"/>
                <a:cs typeface="Times New Roman" panose="02020603050405020304" pitchFamily="18" charset="0"/>
              </a:rPr>
              <a:t>đặc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biệt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thông</a:t>
            </a:r>
            <a:r>
              <a:rPr lang="en-US" sz="2800" b="1" dirty="0">
                <a:solidFill>
                  <a:srgbClr val="FF0000"/>
                </a:solidFill>
                <a:latin typeface="Times New Roman" panose="02020603050405020304" pitchFamily="18" charset="0"/>
                <a:cs typeface="Times New Roman" panose="02020603050405020304" pitchFamily="18" charset="0"/>
              </a:rPr>
              <a:t> tin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vẫn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chưa</a:t>
            </a:r>
            <a:r>
              <a:rPr lang="en-US" sz="2800" b="1" dirty="0">
                <a:solidFill>
                  <a:srgbClr val="FF0000"/>
                </a:solidFill>
                <a:latin typeface="Times New Roman" panose="02020603050405020304" pitchFamily="18" charset="0"/>
                <a:cs typeface="Times New Roman" panose="02020603050405020304" pitchFamily="18" charset="0"/>
              </a:rPr>
              <a:t> qua </a:t>
            </a:r>
            <a:r>
              <a:rPr lang="en-US" sz="2800" b="1" dirty="0" err="1">
                <a:solidFill>
                  <a:srgbClr val="FF0000"/>
                </a:solidFill>
                <a:latin typeface="Times New Roman" panose="02020603050405020304" pitchFamily="18" charset="0"/>
                <a:cs typeface="Times New Roman" panose="02020603050405020304" pitchFamily="18" charset="0"/>
              </a:rPr>
              <a:t>muộn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bắt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thức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vệ</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môi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cứu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lấy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loài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đang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tuyệt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chủng</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08870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3"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4"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5"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0581" y="720436"/>
            <a:ext cx="10381673" cy="5615710"/>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3079506" y="2588552"/>
            <a:ext cx="4653966" cy="1569660"/>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HOẠT ĐỘNG 1:</a:t>
            </a:r>
          </a:p>
          <a:p>
            <a:pPr algn="ctr"/>
            <a:r>
              <a:rPr lang="en-US" sz="4800" b="1" dirty="0">
                <a:solidFill>
                  <a:srgbClr val="FF0000"/>
                </a:solidFill>
                <a:latin typeface="Times New Roman" panose="02020603050405020304" pitchFamily="18" charset="0"/>
                <a:ea typeface="Calibri" panose="020F0502020204030204" pitchFamily="34" charset="0"/>
              </a:rPr>
              <a:t> KHỞI ĐỘNG </a:t>
            </a:r>
            <a:endParaRPr lang="en-US" sz="4800" dirty="0"/>
          </a:p>
        </p:txBody>
      </p:sp>
    </p:spTree>
    <p:extLst>
      <p:ext uri="{BB962C8B-B14F-4D97-AF65-F5344CB8AC3E}">
        <p14:creationId xmlns:p14="http://schemas.microsoft.com/office/powerpoint/2010/main" val="342432745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764145" y="2274838"/>
            <a:ext cx="7675418" cy="1323439"/>
          </a:xfrm>
          <a:prstGeom prst="rect">
            <a:avLst/>
          </a:prstGeom>
        </p:spPr>
        <p:txBody>
          <a:bodyPr wrap="square">
            <a:spAutoFit/>
          </a:bodyPr>
          <a:lstStyle/>
          <a:p>
            <a:pPr algn="ctr"/>
            <a:r>
              <a:rPr lang="pt-BR" sz="4000" b="1" dirty="0">
                <a:solidFill>
                  <a:srgbClr val="00B050"/>
                </a:solidFill>
                <a:latin typeface="Times New Roman" panose="02020603050405020304" pitchFamily="18" charset="0"/>
                <a:cs typeface="Times New Roman" panose="02020603050405020304" pitchFamily="18" charset="0"/>
              </a:rPr>
              <a:t>Thao tác 2: Tìm hiểu cách trình bày thông tin của văn bản</a:t>
            </a:r>
            <a:endParaRPr lang="en-US" sz="40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15141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838036" y="1212647"/>
            <a:ext cx="9097819" cy="3933384"/>
          </a:xfrm>
          <a:prstGeom prst="rect">
            <a:avLst/>
          </a:prstGeom>
        </p:spPr>
        <p:txBody>
          <a:bodyPr wrap="square">
            <a:spAutoFit/>
          </a:bodyPr>
          <a:lstStyle/>
          <a:p>
            <a:pPr algn="just">
              <a:lnSpc>
                <a:spcPct val="130000"/>
              </a:lnSpc>
              <a:spcAft>
                <a:spcPts val="0"/>
              </a:spcAft>
            </a:pP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Thảo</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nhóm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05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phút</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Kĩ</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Khăn</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trải</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bàn</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4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nhóm</a:t>
            </a:r>
            <a:endParaRPr lang="en-US" sz="32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Xác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khai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xét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khai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0000"/>
              </a:lnSpc>
              <a:spcAft>
                <a:spcPts val="0"/>
              </a:spcAft>
            </a:pP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tiện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phi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ngữ</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5 Minute Countdown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98773" y="365125"/>
            <a:ext cx="4064000" cy="1778000"/>
          </a:xfrm>
          <a:prstGeom prst="rect">
            <a:avLst/>
          </a:prstGeom>
        </p:spPr>
      </p:pic>
    </p:spTree>
    <p:extLst>
      <p:ext uri="{BB962C8B-B14F-4D97-AF65-F5344CB8AC3E}">
        <p14:creationId xmlns:p14="http://schemas.microsoft.com/office/powerpoint/2010/main" val="24803723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946727" y="605855"/>
            <a:ext cx="10298546" cy="5646289"/>
          </a:xfrm>
          <a:prstGeom prst="rect">
            <a:avLst/>
          </a:prstGeom>
        </p:spPr>
        <p:txBody>
          <a:bodyPr wrap="square">
            <a:spAutoFit/>
          </a:bodyPr>
          <a:lstStyle/>
          <a:p>
            <a:pPr>
              <a:lnSpc>
                <a:spcPct val="130000"/>
              </a:lnSpc>
              <a:spcAft>
                <a:spcPts val="0"/>
              </a:spcAft>
            </a:pP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tin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2.1.</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khai</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VB:</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254000" algn="just">
              <a:lnSpc>
                <a:spcPct val="130000"/>
              </a:lnSpc>
              <a:spcAft>
                <a:spcPts val="0"/>
              </a:spcAft>
            </a:pP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VB: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VB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loạt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ta.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p>
          <a:p>
            <a:pPr indent="254000" algn="just">
              <a:lnSpc>
                <a:spcPct val="130000"/>
              </a:lnSpc>
              <a:spcAft>
                <a:spcPts val="0"/>
              </a:spcAft>
            </a:pP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toát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liền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khoá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choáng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ngợp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đau</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đớn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choáng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ngợp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diễm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đau</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đớn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936226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946727" y="605855"/>
            <a:ext cx="10298546" cy="1514261"/>
          </a:xfrm>
          <a:prstGeom prst="rect">
            <a:avLst/>
          </a:prstGeom>
        </p:spPr>
        <p:txBody>
          <a:bodyPr wrap="square">
            <a:spAutoFit/>
          </a:bodyPr>
          <a:lstStyle/>
          <a:p>
            <a:pPr>
              <a:lnSpc>
                <a:spcPct val="130000"/>
              </a:lnSpc>
              <a:spcAft>
                <a:spcPts val="0"/>
              </a:spcAft>
            </a:pP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tin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3.2.</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phi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stretch>
            <a:fillRect/>
          </a:stretch>
        </p:blipFill>
        <p:spPr>
          <a:xfrm>
            <a:off x="2392219" y="2360847"/>
            <a:ext cx="3131126" cy="18139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7047763" y="2356851"/>
            <a:ext cx="3148619" cy="18832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1357745" y="4257593"/>
            <a:ext cx="6096000" cy="1156727"/>
          </a:xfrm>
          <a:prstGeom prst="rect">
            <a:avLst/>
          </a:prstGeom>
        </p:spPr>
        <p:txBody>
          <a:bodyPr>
            <a:spAutoFit/>
          </a:bodyPr>
          <a:lstStyle/>
          <a:p>
            <a:pPr>
              <a:lnSpc>
                <a:spcPct val="130000"/>
              </a:lnSpc>
              <a:spcAft>
                <a:spcPts val="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mục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kê</a:t>
            </a:r>
            <a:r>
              <a:rPr lang="en-US"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62686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946727" y="605855"/>
            <a:ext cx="10164618" cy="4961358"/>
          </a:xfrm>
          <a:prstGeom prst="rect">
            <a:avLst/>
          </a:prstGeom>
        </p:spPr>
        <p:txBody>
          <a:bodyPr wrap="square">
            <a:spAutoFit/>
          </a:bodyPr>
          <a:lstStyle/>
          <a:p>
            <a:pPr>
              <a:lnSpc>
                <a:spcPct val="130000"/>
              </a:lnSpc>
              <a:spcAft>
                <a:spcPts val="0"/>
              </a:spcAft>
            </a:pP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tin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3.2.</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phi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=&gt;</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VB,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Ở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thưởng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đẹp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thậm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ngợp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987542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1000"/>
                                        <p:tgtEl>
                                          <p:spTgt spid="5">
                                            <p:txEl>
                                              <p:pRg st="4" end="4"/>
                                            </p:txEl>
                                          </p:spTgt>
                                        </p:tgtEl>
                                      </p:cBhvr>
                                    </p:animEffect>
                                    <p:anim calcmode="lin" valueType="num">
                                      <p:cBhvr>
                                        <p:cTn id="2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1000"/>
                                        <p:tgtEl>
                                          <p:spTgt spid="5">
                                            <p:txEl>
                                              <p:pRg st="5" end="5"/>
                                            </p:txEl>
                                          </p:spTgt>
                                        </p:tgtEl>
                                      </p:cBhvr>
                                    </p:animEffect>
                                    <p:anim calcmode="lin" valueType="num">
                                      <p:cBhvr>
                                        <p:cTn id="2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764145" y="2274838"/>
            <a:ext cx="7675418" cy="1323439"/>
          </a:xfrm>
          <a:prstGeom prst="rect">
            <a:avLst/>
          </a:prstGeom>
        </p:spPr>
        <p:txBody>
          <a:bodyPr wrap="square">
            <a:spAutoFit/>
          </a:bodyPr>
          <a:lstStyle/>
          <a:p>
            <a:pPr algn="ctr"/>
            <a:r>
              <a:rPr lang="en-US" sz="4000" b="1" dirty="0">
                <a:solidFill>
                  <a:srgbClr val="00B050"/>
                </a:solidFill>
                <a:latin typeface="Times New Roman" panose="02020603050405020304" pitchFamily="18" charset="0"/>
                <a:cs typeface="Times New Roman" panose="02020603050405020304" pitchFamily="18" charset="0"/>
              </a:rPr>
              <a:t>Thao </a:t>
            </a:r>
            <a:r>
              <a:rPr lang="en-US" sz="4000" b="1" dirty="0" err="1">
                <a:solidFill>
                  <a:srgbClr val="00B050"/>
                </a:solidFill>
                <a:latin typeface="Times New Roman" panose="02020603050405020304" pitchFamily="18" charset="0"/>
                <a:cs typeface="Times New Roman" panose="02020603050405020304" pitchFamily="18" charset="0"/>
              </a:rPr>
              <a:t>tác</a:t>
            </a:r>
            <a:r>
              <a:rPr lang="en-US" sz="4000" b="1" dirty="0">
                <a:solidFill>
                  <a:srgbClr val="00B050"/>
                </a:solidFill>
                <a:latin typeface="Times New Roman" panose="02020603050405020304" pitchFamily="18" charset="0"/>
                <a:cs typeface="Times New Roman" panose="02020603050405020304" pitchFamily="18" charset="0"/>
              </a:rPr>
              <a:t> 3: </a:t>
            </a:r>
            <a:r>
              <a:rPr lang="en-US" sz="4000" b="1" dirty="0" err="1">
                <a:solidFill>
                  <a:srgbClr val="00B050"/>
                </a:solidFill>
                <a:latin typeface="Times New Roman" panose="02020603050405020304" pitchFamily="18" charset="0"/>
                <a:cs typeface="Times New Roman" panose="02020603050405020304" pitchFamily="18" charset="0"/>
              </a:rPr>
              <a:t>Tìm</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hiểu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thái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độ</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và</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tình</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cảm</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của</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người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viết</a:t>
            </a:r>
            <a:r>
              <a:rPr lang="en-US" sz="4000" b="1" dirty="0">
                <a:solidFill>
                  <a:srgbClr val="00B050"/>
                </a:solidFill>
                <a:latin typeface="Times New Roman" panose="02020603050405020304" pitchFamily="18" charset="0"/>
                <a:cs typeface="Times New Roman" panose="02020603050405020304" pitchFamily="18" charset="0"/>
              </a:rPr>
              <a:t> </a:t>
            </a:r>
            <a:endParaRPr lang="en-US" sz="40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97712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2115127" y="1690688"/>
            <a:ext cx="7740073" cy="2893100"/>
          </a:xfrm>
          <a:prstGeom prst="rect">
            <a:avLst/>
          </a:prstGeom>
        </p:spPr>
        <p:txBody>
          <a:bodyPr wrap="square">
            <a:spAutoFit/>
          </a:bodyPr>
          <a:lstStyle/>
          <a:p>
            <a:pPr algn="just">
              <a:lnSpc>
                <a:spcPct val="130000"/>
              </a:lnSpc>
              <a:spcAft>
                <a:spcPts val="0"/>
              </a:spcAft>
              <a:tabLst>
                <a:tab pos="1386840" algn="l"/>
              </a:tabLst>
            </a:pP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phim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rõ</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0000"/>
              </a:lnSpc>
              <a:spcAft>
                <a:spcPts val="0"/>
              </a:spcAft>
              <a:tabLst>
                <a:tab pos="1386840" algn="l"/>
              </a:tabLst>
            </a:pP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Xét</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tố</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vai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73918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052946" y="282337"/>
            <a:ext cx="9929090" cy="6293326"/>
          </a:xfrm>
          <a:prstGeom prst="rect">
            <a:avLst/>
          </a:prstGeom>
        </p:spPr>
        <p:txBody>
          <a:bodyPr wrap="square">
            <a:spAutoFit/>
          </a:bodyPr>
          <a:lstStyle/>
          <a:p>
            <a:pPr algn="just">
              <a:lnSpc>
                <a:spcPct val="130000"/>
              </a:lnSpc>
              <a:spcAft>
                <a:spcPts val="0"/>
              </a:spcAft>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 Sự đồng cảm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phim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30000"/>
              </a:lnSpc>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thể hiện qua cách tác giả đặt nhan đề đầy tính biểu cảm và sử dụng nhiều cụm từ mang nội dung biểu dương, ca ngợi</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(choáng ngợp, đau đớn</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indent="254000" algn="just">
              <a:lnSpc>
                <a:spcPct val="130000"/>
              </a:lnSpc>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sẻ</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đắc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loạt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phim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p>
          <a:p>
            <a:pPr indent="254000" algn="just">
              <a:lnSpc>
                <a:spcPct val="130000"/>
              </a:lnSpc>
              <a:spcAft>
                <a:spcPts val="0"/>
              </a:spcAft>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VD: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Loạt</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muộn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giọng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tuyệt</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vời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Tám</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đằng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ngoạn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đau</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04036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circle(in)">
                                      <p:cBhvr>
                                        <p:cTn id="29"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052946" y="282337"/>
            <a:ext cx="9929090" cy="5909310"/>
          </a:xfrm>
          <a:prstGeom prst="rect">
            <a:avLst/>
          </a:prstGeom>
        </p:spPr>
        <p:txBody>
          <a:bodyPr wrap="square">
            <a:spAutoFit/>
          </a:bodyPr>
          <a:lstStyle/>
          <a:p>
            <a:pPr algn="just">
              <a:lnSpc>
                <a:spcPct val="150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 Sự đồng cảm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a:t>
            </a:r>
          </a:p>
          <a:p>
            <a:pPr algn="just">
              <a:lnSpc>
                <a:spcPct val="150000"/>
              </a:lnSpc>
            </a:pPr>
            <a:r>
              <a:rPr lang="en-US" sz="2800" dirty="0">
                <a:solidFill>
                  <a:srgbClr val="FF0000"/>
                </a:solidFill>
                <a:latin typeface="Times New Roman" panose="02020603050405020304" pitchFamily="18" charset="0"/>
                <a:cs typeface="Times New Roman" panose="02020603050405020304" pitchFamily="18" charset="0"/>
              </a:rPr>
              <a:t>VD: “</a:t>
            </a:r>
            <a:r>
              <a:rPr lang="en-US" sz="2800" i="1" dirty="0">
                <a:solidFill>
                  <a:srgbClr val="FF0000"/>
                </a:solidFill>
                <a:latin typeface="Times New Roman" panose="02020603050405020304" pitchFamily="18" charset="0"/>
                <a:cs typeface="Times New Roman" panose="02020603050405020304" pitchFamily="18" charset="0"/>
              </a:rPr>
              <a:t>Ở </a:t>
            </a:r>
            <a:r>
              <a:rPr lang="en-US" sz="2800" i="1" dirty="0" err="1">
                <a:solidFill>
                  <a:srgbClr val="FF0000"/>
                </a:solidFill>
                <a:latin typeface="Times New Roman" panose="02020603050405020304" pitchFamily="18" charset="0"/>
                <a:cs typeface="Times New Roman" panose="02020603050405020304" pitchFamily="18" charset="0"/>
              </a:rPr>
              <a:t>mỗi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tập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phim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người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xem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lại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được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thưởng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thức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những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thước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phim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đẹp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đẽ</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thậm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chí</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choáng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ngợp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mà</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những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nhà</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làm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phim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đã</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kì</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công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tạo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nên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Hàng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chục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ngàn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chú</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chim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cánh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cụt</a:t>
            </a:r>
            <a:r>
              <a:rPr lang="en-US" sz="2800" i="1" dirty="0">
                <a:solidFill>
                  <a:srgbClr val="FF0000"/>
                </a:solidFill>
                <a:latin typeface="Times New Roman" panose="02020603050405020304" pitchFamily="18" charset="0"/>
                <a:cs typeface="Times New Roman" panose="02020603050405020304" pitchFamily="18" charset="0"/>
              </a:rPr>
              <a:t>...</a:t>
            </a:r>
            <a:r>
              <a:rPr lang="en-US" sz="2800" i="1" dirty="0" err="1">
                <a:solidFill>
                  <a:srgbClr val="FF0000"/>
                </a:solidFill>
                <a:latin typeface="Times New Roman" panose="02020603050405020304" pitchFamily="18" charset="0"/>
                <a:cs typeface="Times New Roman" panose="02020603050405020304" pitchFamily="18" charset="0"/>
              </a:rPr>
              <a:t>Pich-xa</a:t>
            </a:r>
            <a:r>
              <a:rPr lang="en-US" sz="2800" i="1"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7861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arn(inVertic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131455" y="587137"/>
            <a:ext cx="9929090" cy="4539191"/>
          </a:xfrm>
          <a:prstGeom prst="rect">
            <a:avLst/>
          </a:prstGeom>
        </p:spPr>
        <p:txBody>
          <a:bodyPr wrap="square">
            <a:spAutoFit/>
          </a:bodyPr>
          <a:lstStyle/>
          <a:p>
            <a:pPr algn="just">
              <a:lnSpc>
                <a:spcPct val="150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VB)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VB,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01501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ành tinh của chúng ta [Our Planet] - Đoạn phim tư liệu về Tài nguyên nướ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38517457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0581" y="720436"/>
            <a:ext cx="10381673" cy="5615710"/>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3532088" y="2866571"/>
            <a:ext cx="5630067" cy="1323439"/>
          </a:xfrm>
          <a:prstGeom prst="rect">
            <a:avLst/>
          </a:prstGeom>
        </p:spPr>
        <p:txBody>
          <a:bodyPr wrap="none">
            <a:spAutoFit/>
          </a:bodyPr>
          <a:lstStyle/>
          <a:p>
            <a:r>
              <a:rPr lang="en-US" sz="8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TỔNG KẾT</a:t>
            </a:r>
            <a:endParaRPr lang="en-US" sz="80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30592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48"/>
            <a:ext cx="12192000" cy="6858847"/>
          </a:xfrm>
        </p:spPr>
      </p:pic>
      <p:sp>
        <p:nvSpPr>
          <p:cNvPr id="5" name="Rectangle 4"/>
          <p:cNvSpPr/>
          <p:nvPr/>
        </p:nvSpPr>
        <p:spPr>
          <a:xfrm>
            <a:off x="2752436" y="2120524"/>
            <a:ext cx="6391564" cy="2653034"/>
          </a:xfrm>
          <a:prstGeom prst="rect">
            <a:avLst/>
          </a:prstGeom>
        </p:spPr>
        <p:txBody>
          <a:bodyPr wrap="square">
            <a:spAutoFit/>
          </a:bodyPr>
          <a:lstStyle/>
          <a:p>
            <a:pPr algn="just">
              <a:lnSpc>
                <a:spcPct val="130000"/>
              </a:lnSpc>
              <a:spcAft>
                <a:spcPts val="0"/>
              </a:spcAft>
              <a:tabLst>
                <a:tab pos="1386840" algn="l"/>
              </a:tabLst>
            </a:pP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Rút</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ra</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những</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đặc</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sắc</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về</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nội</a:t>
            </a:r>
            <a:r>
              <a:rPr lang="en-US" sz="3200" dirty="0">
                <a:solidFill>
                  <a:srgbClr val="FF0000"/>
                </a:solidFill>
                <a:latin typeface="Times New Roman" panose="02020603050405020304" pitchFamily="18" charset="0"/>
                <a:ea typeface="MS Mincho"/>
                <a:cs typeface="Times New Roman" panose="02020603050405020304" pitchFamily="18" charset="0"/>
              </a:rPr>
              <a:t> dung </a:t>
            </a:r>
            <a:r>
              <a:rPr lang="en-US" sz="3200" dirty="0" err="1">
                <a:solidFill>
                  <a:srgbClr val="FF0000"/>
                </a:solidFill>
                <a:latin typeface="Times New Roman" panose="02020603050405020304" pitchFamily="18" charset="0"/>
                <a:ea typeface="MS Mincho"/>
                <a:cs typeface="Times New Roman" panose="02020603050405020304" pitchFamily="18" charset="0"/>
              </a:rPr>
              <a:t>và</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hình</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thức</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nghệ</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thuật</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của</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văn</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bản</a:t>
            </a:r>
            <a:r>
              <a:rPr lang="en-US" sz="3200" dirty="0">
                <a:solidFill>
                  <a:srgbClr val="FF0000"/>
                </a:solidFill>
                <a:latin typeface="Times New Roman" panose="02020603050405020304" pitchFamily="18" charset="0"/>
                <a:ea typeface="MS Mincho"/>
                <a:cs typeface="Times New Roman" panose="02020603050405020304" pitchFamily="18" charset="0"/>
              </a:rPr>
              <a: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Văn</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bản</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đã</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mang</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lại</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cho</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em</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những</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thông</a:t>
            </a:r>
            <a:r>
              <a:rPr lang="en-US" sz="3200" dirty="0">
                <a:solidFill>
                  <a:srgbClr val="FF0000"/>
                </a:solidFill>
                <a:latin typeface="Times New Roman" panose="02020603050405020304" pitchFamily="18" charset="0"/>
                <a:ea typeface="MS Mincho"/>
                <a:cs typeface="Times New Roman" panose="02020603050405020304" pitchFamily="18" charset="0"/>
              </a:rPr>
              <a:t> tin </a:t>
            </a:r>
            <a:r>
              <a:rPr lang="en-US" sz="3200" dirty="0" err="1">
                <a:solidFill>
                  <a:srgbClr val="FF0000"/>
                </a:solidFill>
                <a:latin typeface="Times New Roman" panose="02020603050405020304" pitchFamily="18" charset="0"/>
                <a:ea typeface="MS Mincho"/>
                <a:cs typeface="Times New Roman" panose="02020603050405020304" pitchFamily="18" charset="0"/>
              </a:rPr>
              <a:t>và</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nhận</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thức</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bổ</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ích</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gì</a:t>
            </a:r>
            <a:r>
              <a:rPr lang="en-US" sz="3200" dirty="0">
                <a:solidFill>
                  <a:srgbClr val="FF0000"/>
                </a:solidFill>
                <a:latin typeface="Times New Roman" panose="02020603050405020304" pitchFamily="18" charset="0"/>
                <a:ea typeface="MS Mincho"/>
                <a:cs typeface="Times New Roman" panose="02020603050405020304" pitchFamily="18" charset="0"/>
              </a:rPr>
              <a: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83771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48"/>
            <a:ext cx="12192000" cy="6858847"/>
          </a:xfrm>
        </p:spPr>
      </p:pic>
      <p:sp>
        <p:nvSpPr>
          <p:cNvPr id="5" name="Rectangle 4"/>
          <p:cNvSpPr/>
          <p:nvPr/>
        </p:nvSpPr>
        <p:spPr>
          <a:xfrm>
            <a:off x="2364509" y="1543443"/>
            <a:ext cx="7167418" cy="4201150"/>
          </a:xfrm>
          <a:prstGeom prst="rect">
            <a:avLst/>
          </a:prstGeom>
        </p:spPr>
        <p:txBody>
          <a:bodyPr wrap="square">
            <a:spAutoFit/>
          </a:bodyPr>
          <a:lstStyle/>
          <a:p>
            <a:pPr algn="ctr"/>
            <a:r>
              <a:rPr lang="en-US" sz="4300" b="1" dirty="0">
                <a:solidFill>
                  <a:srgbClr val="FF0000"/>
                </a:solidFill>
                <a:latin typeface="Times New Roman" panose="02020603050405020304" pitchFamily="18" charset="0"/>
                <a:cs typeface="Times New Roman" panose="02020603050405020304" pitchFamily="18" charset="0"/>
              </a:rPr>
              <a:t>III. </a:t>
            </a:r>
            <a:r>
              <a:rPr lang="en-US" sz="4300" b="1" dirty="0" err="1">
                <a:solidFill>
                  <a:srgbClr val="FF0000"/>
                </a:solidFill>
                <a:latin typeface="Times New Roman" panose="02020603050405020304" pitchFamily="18" charset="0"/>
                <a:cs typeface="Times New Roman" panose="02020603050405020304" pitchFamily="18" charset="0"/>
              </a:rPr>
              <a:t>Tổng</a:t>
            </a:r>
            <a:r>
              <a:rPr lang="en-US" sz="4300" b="1" dirty="0">
                <a:solidFill>
                  <a:srgbClr val="FF0000"/>
                </a:solidFill>
                <a:latin typeface="Times New Roman" panose="02020603050405020304" pitchFamily="18" charset="0"/>
                <a:cs typeface="Times New Roman" panose="02020603050405020304" pitchFamily="18" charset="0"/>
              </a:rPr>
              <a:t> </a:t>
            </a:r>
            <a:r>
              <a:rPr lang="en-US" sz="4300" b="1" dirty="0" err="1">
                <a:solidFill>
                  <a:srgbClr val="FF0000"/>
                </a:solidFill>
                <a:latin typeface="Times New Roman" panose="02020603050405020304" pitchFamily="18" charset="0"/>
                <a:cs typeface="Times New Roman" panose="02020603050405020304" pitchFamily="18" charset="0"/>
              </a:rPr>
              <a:t>kết</a:t>
            </a:r>
            <a:endParaRPr lang="en-US" sz="4300" dirty="0">
              <a:solidFill>
                <a:srgbClr val="FF0000"/>
              </a:solidFill>
              <a:latin typeface="Times New Roman" panose="02020603050405020304" pitchFamily="18" charset="0"/>
              <a:cs typeface="Times New Roman" panose="02020603050405020304" pitchFamily="18" charset="0"/>
            </a:endParaRPr>
          </a:p>
          <a:p>
            <a:pPr algn="just"/>
            <a:r>
              <a:rPr lang="en-US" sz="2800" b="1" dirty="0">
                <a:solidFill>
                  <a:srgbClr val="7030A0"/>
                </a:solidFill>
                <a:latin typeface="Times New Roman" panose="02020603050405020304" pitchFamily="18" charset="0"/>
                <a:cs typeface="Times New Roman" panose="02020603050405020304" pitchFamily="18" charset="0"/>
              </a:rPr>
              <a:t>1. </a:t>
            </a:r>
            <a:r>
              <a:rPr lang="en-US" sz="2800" b="1" dirty="0" err="1">
                <a:solidFill>
                  <a:srgbClr val="7030A0"/>
                </a:solidFill>
                <a:latin typeface="Times New Roman" panose="02020603050405020304" pitchFamily="18" charset="0"/>
                <a:cs typeface="Times New Roman" panose="02020603050405020304" pitchFamily="18" charset="0"/>
              </a:rPr>
              <a:t>Nghệ</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thuật</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hợp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thông</a:t>
            </a:r>
            <a:r>
              <a:rPr lang="en-US" sz="2800" dirty="0">
                <a:solidFill>
                  <a:srgbClr val="7030A0"/>
                </a:solidFill>
                <a:latin typeface="Times New Roman" panose="02020603050405020304" pitchFamily="18" charset="0"/>
                <a:cs typeface="Times New Roman" panose="02020603050405020304" pitchFamily="18" charset="0"/>
              </a:rPr>
              <a:t> tin </a:t>
            </a:r>
            <a:r>
              <a:rPr lang="en-US" sz="2800" dirty="0" err="1">
                <a:solidFill>
                  <a:srgbClr val="7030A0"/>
                </a:solidFill>
                <a:latin typeface="Times New Roman" panose="02020603050405020304" pitchFamily="18" charset="0"/>
                <a:cs typeface="Times New Roman" panose="02020603050405020304" pitchFamily="18" charset="0"/>
              </a:rPr>
              <a:t>khách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quan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đánh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chủ</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quan</a:t>
            </a:r>
            <a:r>
              <a:rPr lang="en-US" sz="2800" dirty="0">
                <a:solidFill>
                  <a:srgbClr val="7030A0"/>
                </a:solidFill>
                <a:latin typeface="Times New Roman" panose="02020603050405020304" pitchFamily="18" charset="0"/>
                <a:cs typeface="Times New Roman" panose="02020603050405020304" pitchFamily="18" charset="0"/>
              </a:rPr>
              <a:t>.</a:t>
            </a:r>
          </a:p>
          <a:p>
            <a:pPr algn="just"/>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dụng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hợp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phương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ngôn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ngữ</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phương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tiện</a:t>
            </a:r>
            <a:r>
              <a:rPr lang="en-US" sz="2800" dirty="0">
                <a:solidFill>
                  <a:srgbClr val="7030A0"/>
                </a:solidFill>
                <a:latin typeface="Times New Roman" panose="02020603050405020304" pitchFamily="18" charset="0"/>
                <a:cs typeface="Times New Roman" panose="02020603050405020304" pitchFamily="18" charset="0"/>
              </a:rPr>
              <a:t> phi </a:t>
            </a:r>
            <a:r>
              <a:rPr lang="en-US" sz="2800" dirty="0" err="1">
                <a:solidFill>
                  <a:srgbClr val="7030A0"/>
                </a:solidFill>
                <a:latin typeface="Times New Roman" panose="02020603050405020304" pitchFamily="18" charset="0"/>
                <a:cs typeface="Times New Roman" panose="02020603050405020304" pitchFamily="18" charset="0"/>
              </a:rPr>
              <a:t>ngôn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ngữ</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ảnh</a:t>
            </a:r>
            <a:r>
              <a:rPr lang="en-US" sz="2800" dirty="0">
                <a:solidFill>
                  <a:srgbClr val="7030A0"/>
                </a:solidFill>
                <a:latin typeface="Times New Roman" panose="02020603050405020304" pitchFamily="18" charset="0"/>
                <a:cs typeface="Times New Roman" panose="02020603050405020304" pitchFamily="18" charset="0"/>
              </a:rPr>
              <a:t> minh </a:t>
            </a:r>
            <a:r>
              <a:rPr lang="en-US" sz="2800" dirty="0" err="1">
                <a:solidFill>
                  <a:srgbClr val="7030A0"/>
                </a:solidFill>
                <a:latin typeface="Times New Roman" panose="02020603050405020304" pitchFamily="18" charset="0"/>
                <a:cs typeface="Times New Roman" panose="02020603050405020304" pitchFamily="18" charset="0"/>
              </a:rPr>
              <a:t>họa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đề</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mục</a:t>
            </a:r>
            <a:r>
              <a:rPr lang="en-US" sz="2800" dirty="0">
                <a:solidFill>
                  <a:srgbClr val="7030A0"/>
                </a:solidFill>
                <a:latin typeface="Times New Roman" panose="02020603050405020304" pitchFamily="18" charset="0"/>
                <a:cs typeface="Times New Roman" panose="02020603050405020304" pitchFamily="18" charset="0"/>
              </a:rPr>
              <a:t>,...)</a:t>
            </a:r>
          </a:p>
          <a:p>
            <a:pPr algn="just"/>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tự</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bày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rõ</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ràng</a:t>
            </a:r>
            <a:r>
              <a:rPr lang="en-US" sz="2800" dirty="0">
                <a:solidFill>
                  <a:srgbClr val="7030A0"/>
                </a:solidFill>
                <a:latin typeface="Times New Roman" panose="02020603050405020304" pitchFamily="18" charset="0"/>
                <a:cs typeface="Times New Roman" panose="02020603050405020304" pitchFamily="18" charset="0"/>
              </a:rPr>
              <a:t> qua </a:t>
            </a: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đề</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mục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đoạn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văn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bản</a:t>
            </a:r>
            <a:r>
              <a:rPr lang="en-US" sz="2800"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22209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barn(inVertical)">
                                      <p:cBhvr>
                                        <p:cTn id="25" dur="500"/>
                                        <p:tgtEl>
                                          <p:spTgt spid="5">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barn(inVertical)">
                                      <p:cBhvr>
                                        <p:cTn id="28" dur="500"/>
                                        <p:tgtEl>
                                          <p:spTgt spid="5">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barn(inVertical)">
                                      <p:cBhvr>
                                        <p:cTn id="31" dur="500"/>
                                        <p:tgtEl>
                                          <p:spTgt spid="5">
                                            <p:txEl>
                                              <p:pRg st="3" end="3"/>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barn(inVertical)">
                                      <p:cBhvr>
                                        <p:cTn id="3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48"/>
            <a:ext cx="12192000" cy="6858847"/>
          </a:xfrm>
        </p:spPr>
      </p:pic>
      <p:sp>
        <p:nvSpPr>
          <p:cNvPr id="5" name="Rectangle 4"/>
          <p:cNvSpPr/>
          <p:nvPr/>
        </p:nvSpPr>
        <p:spPr>
          <a:xfrm>
            <a:off x="2364509" y="1543443"/>
            <a:ext cx="7167418" cy="3770263"/>
          </a:xfrm>
          <a:prstGeom prst="rect">
            <a:avLst/>
          </a:prstGeom>
        </p:spPr>
        <p:txBody>
          <a:bodyPr wrap="square">
            <a:spAutoFit/>
          </a:bodyPr>
          <a:lstStyle/>
          <a:p>
            <a:pPr algn="ctr"/>
            <a:r>
              <a:rPr lang="en-US" sz="4300" b="1" dirty="0">
                <a:solidFill>
                  <a:srgbClr val="FF0000"/>
                </a:solidFill>
                <a:latin typeface="Times New Roman" panose="02020603050405020304" pitchFamily="18" charset="0"/>
                <a:cs typeface="Times New Roman" panose="02020603050405020304" pitchFamily="18" charset="0"/>
              </a:rPr>
              <a:t>III. </a:t>
            </a:r>
            <a:r>
              <a:rPr lang="en-US" sz="4300" b="1" dirty="0" err="1">
                <a:solidFill>
                  <a:srgbClr val="FF0000"/>
                </a:solidFill>
                <a:latin typeface="Times New Roman" panose="02020603050405020304" pitchFamily="18" charset="0"/>
                <a:cs typeface="Times New Roman" panose="02020603050405020304" pitchFamily="18" charset="0"/>
              </a:rPr>
              <a:t>Tổng</a:t>
            </a:r>
            <a:r>
              <a:rPr lang="en-US" sz="4300" b="1" dirty="0">
                <a:solidFill>
                  <a:srgbClr val="FF0000"/>
                </a:solidFill>
                <a:latin typeface="Times New Roman" panose="02020603050405020304" pitchFamily="18" charset="0"/>
                <a:cs typeface="Times New Roman" panose="02020603050405020304" pitchFamily="18" charset="0"/>
              </a:rPr>
              <a:t> </a:t>
            </a:r>
            <a:r>
              <a:rPr lang="en-US" sz="4300" b="1" dirty="0" err="1">
                <a:solidFill>
                  <a:srgbClr val="FF0000"/>
                </a:solidFill>
                <a:latin typeface="Times New Roman" panose="02020603050405020304" pitchFamily="18" charset="0"/>
                <a:cs typeface="Times New Roman" panose="02020603050405020304" pitchFamily="18" charset="0"/>
              </a:rPr>
              <a:t>kết</a:t>
            </a:r>
            <a:endParaRPr lang="en-US" sz="4300" dirty="0">
              <a:solidFill>
                <a:srgbClr val="FF0000"/>
              </a:solidFill>
              <a:latin typeface="Times New Roman" panose="02020603050405020304" pitchFamily="18" charset="0"/>
              <a:cs typeface="Times New Roman" panose="02020603050405020304" pitchFamily="18" charset="0"/>
            </a:endParaRPr>
          </a:p>
          <a:p>
            <a:pPr algn="just"/>
            <a:r>
              <a:rPr lang="en-US" sz="2800" b="1" dirty="0">
                <a:solidFill>
                  <a:srgbClr val="7030A0"/>
                </a:solidFill>
                <a:latin typeface="Times New Roman" panose="02020603050405020304" pitchFamily="18" charset="0"/>
                <a:cs typeface="Times New Roman" panose="02020603050405020304" pitchFamily="18" charset="0"/>
              </a:rPr>
              <a:t>2. </a:t>
            </a:r>
            <a:r>
              <a:rPr lang="en-US" sz="2800" b="1" dirty="0" err="1">
                <a:solidFill>
                  <a:srgbClr val="7030A0"/>
                </a:solidFill>
                <a:latin typeface="Times New Roman" panose="02020603050405020304" pitchFamily="18" charset="0"/>
                <a:cs typeface="Times New Roman" panose="02020603050405020304" pitchFamily="18" charset="0"/>
              </a:rPr>
              <a:t>Nội</a:t>
            </a:r>
            <a:r>
              <a:rPr lang="en-US" sz="2800" b="1" dirty="0">
                <a:solidFill>
                  <a:srgbClr val="7030A0"/>
                </a:solidFill>
                <a:latin typeface="Times New Roman" panose="02020603050405020304" pitchFamily="18" charset="0"/>
                <a:cs typeface="Times New Roman" panose="02020603050405020304" pitchFamily="18" charset="0"/>
              </a:rPr>
              <a:t> dung – Ý </a:t>
            </a:r>
            <a:r>
              <a:rPr lang="en-US" sz="2800" b="1" dirty="0" err="1">
                <a:solidFill>
                  <a:srgbClr val="7030A0"/>
                </a:solidFill>
                <a:latin typeface="Times New Roman" panose="02020603050405020304" pitchFamily="18" charset="0"/>
                <a:cs typeface="Times New Roman" panose="02020603050405020304" pitchFamily="18" charset="0"/>
              </a:rPr>
              <a:t>nghĩa</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Văn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bản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thiệu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nội</a:t>
            </a:r>
            <a:r>
              <a:rPr lang="en-US" sz="2800" dirty="0">
                <a:solidFill>
                  <a:srgbClr val="7030A0"/>
                </a:solidFill>
                <a:latin typeface="Times New Roman" panose="02020603050405020304" pitchFamily="18" charset="0"/>
                <a:cs typeface="Times New Roman" panose="02020603050405020304" pitchFamily="18" charset="0"/>
              </a:rPr>
              <a:t> dung </a:t>
            </a:r>
            <a:r>
              <a:rPr lang="en-US" sz="2800" dirty="0" err="1">
                <a:solidFill>
                  <a:srgbClr val="7030A0"/>
                </a:solidFill>
                <a:latin typeface="Times New Roman" panose="02020603050405020304" pitchFamily="18" charset="0"/>
                <a:cs typeface="Times New Roman" panose="02020603050405020304" pitchFamily="18" charset="0"/>
              </a:rPr>
              <a:t>cơ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bản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điệp</a:t>
            </a:r>
            <a:r>
              <a:rPr lang="en-US" sz="2800" dirty="0">
                <a:solidFill>
                  <a:srgbClr val="7030A0"/>
                </a:solidFill>
                <a:latin typeface="Times New Roman" panose="02020603050405020304" pitchFamily="18" charset="0"/>
                <a:cs typeface="Times New Roman" panose="02020603050405020304" pitchFamily="18" charset="0"/>
              </a:rPr>
              <a:t> ý </a:t>
            </a:r>
            <a:r>
              <a:rPr lang="en-US" sz="2800" dirty="0" err="1">
                <a:solidFill>
                  <a:srgbClr val="7030A0"/>
                </a:solidFill>
                <a:latin typeface="Times New Roman" panose="02020603050405020304" pitchFamily="18" charset="0"/>
                <a:cs typeface="Times New Roman" panose="02020603050405020304" pitchFamily="18" charset="0"/>
              </a:rPr>
              <a:t>nghĩa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loạt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phim</a:t>
            </a:r>
            <a:r>
              <a:rPr lang="en-US" sz="2800"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Hành</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tinh</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của</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chúng</a:t>
            </a:r>
            <a:r>
              <a:rPr lang="en-US" sz="2800" i="1" dirty="0">
                <a:solidFill>
                  <a:srgbClr val="7030A0"/>
                </a:solidFill>
                <a:latin typeface="Times New Roman" panose="02020603050405020304" pitchFamily="18" charset="0"/>
                <a:cs typeface="Times New Roman" panose="02020603050405020304" pitchFamily="18" charset="0"/>
              </a:rPr>
              <a:t> ta.</a:t>
            </a:r>
            <a:r>
              <a:rPr lang="en-US" sz="2800" dirty="0">
                <a:solidFill>
                  <a:srgbClr val="7030A0"/>
                </a:solidFill>
                <a:latin typeface="Times New Roman" panose="02020603050405020304" pitchFamily="18" charset="0"/>
                <a:cs typeface="Times New Roman" panose="02020603050405020304" pitchFamily="18" charset="0"/>
              </a:rPr>
              <a:t> </a:t>
            </a:r>
          </a:p>
          <a:p>
            <a:pPr algn="just"/>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Giúp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đọc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nhận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ra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vai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trò</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tầm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quan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trọng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việc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bảo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vệ</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dạng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sinh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học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hành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động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cứu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lấy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trước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quá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muộn</a:t>
            </a:r>
            <a:r>
              <a:rPr lang="en-US" sz="2800"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83685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1000"/>
                                        <p:tgtEl>
                                          <p:spTgt spid="5">
                                            <p:txEl>
                                              <p:pRg st="2" end="2"/>
                                            </p:txEl>
                                          </p:spTgt>
                                        </p:tgtEl>
                                      </p:cBhvr>
                                    </p:animEffect>
                                    <p:anim calcmode="lin" valueType="num">
                                      <p:cBhvr>
                                        <p:cTn id="3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2" end="2"/>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0581" y="720436"/>
            <a:ext cx="10381673" cy="5615710"/>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2848597" y="2940462"/>
            <a:ext cx="6265048" cy="1323439"/>
          </a:xfrm>
          <a:prstGeom prst="rect">
            <a:avLst/>
          </a:prstGeom>
        </p:spPr>
        <p:txBody>
          <a:bodyPr wrap="none">
            <a:spAutoFit/>
          </a:bodyPr>
          <a:lstStyle/>
          <a:p>
            <a:r>
              <a:rPr lang="en-US" sz="8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 </a:t>
            </a:r>
            <a:endParaRPr lang="en-US" sz="80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462129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3731491" y="1909813"/>
            <a:ext cx="6253018" cy="2332946"/>
          </a:xfrm>
          <a:prstGeom prst="rect">
            <a:avLst/>
          </a:prstGeom>
        </p:spPr>
        <p:txBody>
          <a:bodyPr wrap="square">
            <a:spAutoFit/>
          </a:bodyPr>
          <a:lstStyle/>
          <a:p>
            <a:pPr algn="just">
              <a:lnSpc>
                <a:spcPct val="130000"/>
              </a:lnSpc>
              <a:spcAft>
                <a:spcPts val="0"/>
              </a:spcAft>
            </a:pPr>
            <a:r>
              <a:rPr lang="en-US" sz="2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7 - 9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hưởng</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điệp</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loạt</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phim</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ta.</a:t>
            </a:r>
            <a:endPar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168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84988108"/>
              </p:ext>
            </p:extLst>
          </p:nvPr>
        </p:nvGraphicFramePr>
        <p:xfrm>
          <a:off x="452581" y="778358"/>
          <a:ext cx="11342255" cy="5809082"/>
        </p:xfrm>
        <a:graphic>
          <a:graphicData uri="http://schemas.openxmlformats.org/drawingml/2006/table">
            <a:tbl>
              <a:tblPr firstRow="1" firstCol="1" lastRow="1" lastCol="1" bandRow="1" bandCol="1">
                <a:tableStyleId>{ED083AE6-46FA-4A59-8FB0-9F97EB10719F}</a:tableStyleId>
              </a:tblPr>
              <a:tblGrid>
                <a:gridCol w="1357746">
                  <a:extLst>
                    <a:ext uri="{9D8B030D-6E8A-4147-A177-3AD203B41FA5}">
                      <a16:colId xmlns:a16="http://schemas.microsoft.com/office/drawing/2014/main" val="871073027"/>
                    </a:ext>
                  </a:extLst>
                </a:gridCol>
                <a:gridCol w="8864764">
                  <a:extLst>
                    <a:ext uri="{9D8B030D-6E8A-4147-A177-3AD203B41FA5}">
                      <a16:colId xmlns:a16="http://schemas.microsoft.com/office/drawing/2014/main" val="1225091027"/>
                    </a:ext>
                  </a:extLst>
                </a:gridCol>
                <a:gridCol w="1119745">
                  <a:extLst>
                    <a:ext uri="{9D8B030D-6E8A-4147-A177-3AD203B41FA5}">
                      <a16:colId xmlns:a16="http://schemas.microsoft.com/office/drawing/2014/main" val="1788880360"/>
                    </a:ext>
                  </a:extLst>
                </a:gridCol>
              </a:tblGrid>
              <a:tr h="437284">
                <a:tc>
                  <a:txBody>
                    <a:bodyPr/>
                    <a:lstStyle/>
                    <a:p>
                      <a:pPr algn="just">
                        <a:lnSpc>
                          <a:spcPct val="130000"/>
                        </a:lnSpc>
                        <a:spcAft>
                          <a:spcPts val="0"/>
                        </a:spcAft>
                      </a:pPr>
                      <a:r>
                        <a:rPr lang="en-US" sz="2300" dirty="0" err="1">
                          <a:effectLst/>
                          <a:latin typeface="Times New Roman" panose="02020603050405020304" pitchFamily="18" charset="0"/>
                          <a:cs typeface="Times New Roman" panose="02020603050405020304" pitchFamily="18" charset="0"/>
                        </a:rPr>
                        <a:t>Tiêu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chí</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tc>
                  <a:txBody>
                    <a:bodyPr/>
                    <a:lstStyle/>
                    <a:p>
                      <a:pPr algn="just">
                        <a:lnSpc>
                          <a:spcPct val="130000"/>
                        </a:lnSpc>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Mô</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tả</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tiêu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chí</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tc>
                  <a:txBody>
                    <a:bodyPr/>
                    <a:lstStyle/>
                    <a:p>
                      <a:pPr algn="just">
                        <a:lnSpc>
                          <a:spcPct val="130000"/>
                        </a:lnSpc>
                        <a:spcAft>
                          <a:spcPts val="0"/>
                        </a:spcAft>
                      </a:pPr>
                      <a:r>
                        <a:rPr lang="en-US" sz="2300">
                          <a:effectLst/>
                          <a:latin typeface="Times New Roman" panose="02020603050405020304" pitchFamily="18" charset="0"/>
                          <a:cs typeface="Times New Roman" panose="02020603050405020304" pitchFamily="18" charset="0"/>
                        </a:rPr>
                        <a:t>Điểm</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extLst>
                  <a:ext uri="{0D108BD9-81ED-4DB2-BD59-A6C34878D82A}">
                    <a16:rowId xmlns:a16="http://schemas.microsoft.com/office/drawing/2014/main" val="3715373937"/>
                  </a:ext>
                </a:extLst>
              </a:tr>
              <a:tr h="543917">
                <a:tc rowSpan="2">
                  <a:txBody>
                    <a:bodyPr/>
                    <a:lstStyle/>
                    <a:p>
                      <a:pPr algn="just">
                        <a:lnSpc>
                          <a:spcPct val="130000"/>
                        </a:lnSpc>
                        <a:spcAft>
                          <a:spcPts val="0"/>
                        </a:spcAft>
                      </a:pPr>
                      <a:r>
                        <a:rPr lang="en-US" sz="2300" dirty="0" err="1">
                          <a:effectLst/>
                          <a:latin typeface="Times New Roman" panose="02020603050405020304" pitchFamily="18" charset="0"/>
                          <a:cs typeface="Times New Roman" panose="02020603050405020304" pitchFamily="18" charset="0"/>
                        </a:rPr>
                        <a:t>Hình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thức</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tc>
                  <a:txBody>
                    <a:bodyPr/>
                    <a:lstStyle/>
                    <a:p>
                      <a:pPr algn="just">
                        <a:lnSpc>
                          <a:spcPct val="130000"/>
                        </a:lnSpc>
                        <a:spcAft>
                          <a:spcPts val="0"/>
                        </a:spcAft>
                      </a:pPr>
                      <a:r>
                        <a:rPr lang="en-US" sz="2300">
                          <a:effectLst/>
                          <a:latin typeface="Times New Roman" panose="02020603050405020304" pitchFamily="18" charset="0"/>
                          <a:cs typeface="Times New Roman" panose="02020603050405020304" pitchFamily="18" charset="0"/>
                        </a:rPr>
                        <a:t>- Đảm bảo hình thức và dung lượng của đoạn văn (khoảng 7 – 9 câu) </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tc>
                  <a:txBody>
                    <a:bodyPr/>
                    <a:lstStyle/>
                    <a:p>
                      <a:pPr algn="ctr">
                        <a:lnSpc>
                          <a:spcPct val="130000"/>
                        </a:lnSpc>
                        <a:spcAft>
                          <a:spcPts val="0"/>
                        </a:spcAft>
                      </a:pPr>
                      <a:r>
                        <a:rPr lang="en-US" sz="2300">
                          <a:effectLst/>
                          <a:latin typeface="Times New Roman" panose="02020603050405020304" pitchFamily="18" charset="0"/>
                          <a:cs typeface="Times New Roman" panose="02020603050405020304" pitchFamily="18" charset="0"/>
                        </a:rPr>
                        <a:t>0,5</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extLst>
                  <a:ext uri="{0D108BD9-81ED-4DB2-BD59-A6C34878D82A}">
                    <a16:rowId xmlns:a16="http://schemas.microsoft.com/office/drawing/2014/main" val="3141893207"/>
                  </a:ext>
                </a:extLst>
              </a:tr>
              <a:tr h="362611">
                <a:tc vMerge="1">
                  <a:txBody>
                    <a:bodyPr/>
                    <a:lstStyle/>
                    <a:p>
                      <a:endParaRPr lang="en-US"/>
                    </a:p>
                  </a:txBody>
                  <a:tcPr/>
                </a:tc>
                <a:tc>
                  <a:txBody>
                    <a:bodyPr/>
                    <a:lstStyle/>
                    <a:p>
                      <a:pPr algn="just">
                        <a:lnSpc>
                          <a:spcPct val="130000"/>
                        </a:lnSpc>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đảm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bảo</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yêu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cầu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về</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hình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thức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và</a:t>
                      </a:r>
                      <a:r>
                        <a:rPr lang="en-US" sz="2300" dirty="0">
                          <a:effectLst/>
                          <a:latin typeface="Times New Roman" panose="02020603050405020304" pitchFamily="18" charset="0"/>
                          <a:cs typeface="Times New Roman" panose="02020603050405020304" pitchFamily="18" charset="0"/>
                        </a:rPr>
                        <a:t> dung </a:t>
                      </a:r>
                      <a:r>
                        <a:rPr lang="en-US" sz="2300" dirty="0" err="1">
                          <a:effectLst/>
                          <a:latin typeface="Times New Roman" panose="02020603050405020304" pitchFamily="18" charset="0"/>
                          <a:cs typeface="Times New Roman" panose="02020603050405020304" pitchFamily="18" charset="0"/>
                        </a:rPr>
                        <a:t>lượng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của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đoạn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văn</a:t>
                      </a:r>
                      <a:r>
                        <a:rPr lang="en-US" sz="2300" dirty="0">
                          <a:effectLst/>
                          <a:latin typeface="Times New Roman" panose="02020603050405020304" pitchFamily="18"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tc>
                  <a:txBody>
                    <a:bodyPr/>
                    <a:lstStyle/>
                    <a:p>
                      <a:pPr algn="ctr">
                        <a:lnSpc>
                          <a:spcPct val="130000"/>
                        </a:lnSpc>
                        <a:spcAft>
                          <a:spcPts val="0"/>
                        </a:spcAft>
                      </a:pPr>
                      <a:r>
                        <a:rPr lang="en-US" sz="2300">
                          <a:effectLst/>
                          <a:latin typeface="Times New Roman" panose="02020603050405020304" pitchFamily="18" charset="0"/>
                          <a:cs typeface="Times New Roman" panose="02020603050405020304" pitchFamily="18" charset="0"/>
                        </a:rPr>
                        <a:t>0</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extLst>
                  <a:ext uri="{0D108BD9-81ED-4DB2-BD59-A6C34878D82A}">
                    <a16:rowId xmlns:a16="http://schemas.microsoft.com/office/drawing/2014/main" val="1130508737"/>
                  </a:ext>
                </a:extLst>
              </a:tr>
              <a:tr h="543917">
                <a:tc rowSpan="4">
                  <a:txBody>
                    <a:bodyPr/>
                    <a:lstStyle/>
                    <a:p>
                      <a:pPr algn="just">
                        <a:lnSpc>
                          <a:spcPct val="130000"/>
                        </a:lnSpc>
                        <a:spcAft>
                          <a:spcPts val="0"/>
                        </a:spcAft>
                      </a:pPr>
                      <a:r>
                        <a:rPr lang="en-US" sz="2300" dirty="0" err="1">
                          <a:effectLst/>
                          <a:latin typeface="Times New Roman" panose="02020603050405020304" pitchFamily="18" charset="0"/>
                          <a:cs typeface="Times New Roman" panose="02020603050405020304" pitchFamily="18" charset="0"/>
                        </a:rPr>
                        <a:t>Nội</a:t>
                      </a:r>
                      <a:r>
                        <a:rPr lang="en-US" sz="2300" dirty="0">
                          <a:effectLst/>
                          <a:latin typeface="Times New Roman" panose="02020603050405020304" pitchFamily="18" charset="0"/>
                          <a:cs typeface="Times New Roman" panose="02020603050405020304" pitchFamily="18" charset="0"/>
                        </a:rPr>
                        <a:t> dung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tc gridSpan="2">
                  <a:txBody>
                    <a:bodyPr/>
                    <a:lstStyle/>
                    <a:p>
                      <a:pPr>
                        <a:lnSpc>
                          <a:spcPct val="130000"/>
                        </a:lnSpc>
                        <a:spcAft>
                          <a:spcPts val="0"/>
                        </a:spcAft>
                      </a:pPr>
                      <a:r>
                        <a:rPr lang="en-US" sz="2300" dirty="0" err="1">
                          <a:effectLst/>
                          <a:latin typeface="Times New Roman" panose="02020603050405020304" pitchFamily="18" charset="0"/>
                          <a:cs typeface="Times New Roman" panose="02020603050405020304" pitchFamily="18" charset="0"/>
                        </a:rPr>
                        <a:t>Sự</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hưởng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ứng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của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em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đối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với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điệp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chính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được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nêu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lên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trong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loạt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phim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Hành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tinh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của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chúng</a:t>
                      </a:r>
                      <a:r>
                        <a:rPr lang="en-US" sz="2300" dirty="0">
                          <a:effectLst/>
                          <a:latin typeface="Times New Roman" panose="02020603050405020304" pitchFamily="18" charset="0"/>
                          <a:cs typeface="Times New Roman" panose="02020603050405020304" pitchFamily="18" charset="0"/>
                        </a:rPr>
                        <a:t> ta</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tc hMerge="1">
                  <a:txBody>
                    <a:bodyPr/>
                    <a:lstStyle/>
                    <a:p>
                      <a:endParaRPr lang="en-US"/>
                    </a:p>
                  </a:txBody>
                  <a:tcPr/>
                </a:tc>
                <a:extLst>
                  <a:ext uri="{0D108BD9-81ED-4DB2-BD59-A6C34878D82A}">
                    <a16:rowId xmlns:a16="http://schemas.microsoft.com/office/drawing/2014/main" val="1352542982"/>
                  </a:ext>
                </a:extLst>
              </a:tr>
              <a:tr h="362611">
                <a:tc vMerge="1">
                  <a:txBody>
                    <a:bodyPr/>
                    <a:lstStyle/>
                    <a:p>
                      <a:endParaRPr lang="en-US"/>
                    </a:p>
                  </a:txBody>
                  <a:tcPr/>
                </a:tc>
                <a:tc>
                  <a:txBody>
                    <a:bodyPr/>
                    <a:lstStyle/>
                    <a:p>
                      <a:pPr algn="just">
                        <a:lnSpc>
                          <a:spcPct val="130000"/>
                        </a:lnSpc>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điệp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chính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được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nêu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lên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trong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loạt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phim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Hành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tinh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của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chúng</a:t>
                      </a:r>
                      <a:r>
                        <a:rPr lang="en-US" sz="2300" dirty="0">
                          <a:effectLst/>
                          <a:latin typeface="Times New Roman" panose="02020603050405020304" pitchFamily="18" charset="0"/>
                          <a:cs typeface="Times New Roman" panose="02020603050405020304" pitchFamily="18" charset="0"/>
                        </a:rPr>
                        <a:t> ta </a:t>
                      </a:r>
                      <a:r>
                        <a:rPr lang="en-US" sz="2300" dirty="0" err="1">
                          <a:effectLst/>
                          <a:latin typeface="Times New Roman" panose="02020603050405020304" pitchFamily="18" charset="0"/>
                          <a:cs typeface="Times New Roman" panose="02020603050405020304" pitchFamily="18" charset="0"/>
                        </a:rPr>
                        <a:t>là</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gì</a:t>
                      </a:r>
                      <a:r>
                        <a:rPr lang="en-US" sz="2300" dirty="0">
                          <a:effectLst/>
                          <a:latin typeface="Times New Roman" panose="02020603050405020304" pitchFamily="18" charset="0"/>
                          <a:cs typeface="Times New Roman" panose="02020603050405020304" pitchFamily="18" charset="0"/>
                        </a:rPr>
                        <a:t>?</a:t>
                      </a:r>
                    </a:p>
                  </a:txBody>
                  <a:tcPr marL="48277" marR="48277" marT="0" marB="0"/>
                </a:tc>
                <a:tc>
                  <a:txBody>
                    <a:bodyPr/>
                    <a:lstStyle/>
                    <a:p>
                      <a:pPr algn="ctr">
                        <a:lnSpc>
                          <a:spcPct val="130000"/>
                        </a:lnSpc>
                        <a:spcAft>
                          <a:spcPts val="0"/>
                        </a:spcAft>
                      </a:pPr>
                      <a:r>
                        <a:rPr lang="en-US" sz="2300">
                          <a:effectLst/>
                          <a:latin typeface="Times New Roman" panose="02020603050405020304" pitchFamily="18" charset="0"/>
                          <a:cs typeface="Times New Roman" panose="02020603050405020304" pitchFamily="18" charset="0"/>
                        </a:rPr>
                        <a:t>2</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extLst>
                  <a:ext uri="{0D108BD9-81ED-4DB2-BD59-A6C34878D82A}">
                    <a16:rowId xmlns:a16="http://schemas.microsoft.com/office/drawing/2014/main" val="3541974495"/>
                  </a:ext>
                </a:extLst>
              </a:tr>
              <a:tr h="362611">
                <a:tc vMerge="1">
                  <a:txBody>
                    <a:bodyPr/>
                    <a:lstStyle/>
                    <a:p>
                      <a:endParaRPr lang="en-US"/>
                    </a:p>
                  </a:txBody>
                  <a:tcPr/>
                </a:tc>
                <a:tc>
                  <a:txBody>
                    <a:bodyPr/>
                    <a:lstStyle/>
                    <a:p>
                      <a:pPr indent="254000" algn="just">
                        <a:lnSpc>
                          <a:spcPct val="130000"/>
                        </a:lnSpc>
                        <a:spcAft>
                          <a:spcPts val="0"/>
                        </a:spcAft>
                        <a:tabLst>
                          <a:tab pos="524510" algn="l"/>
                        </a:tabLst>
                      </a:pPr>
                      <a:r>
                        <a:rPr lang="en-US" sz="2300" dirty="0">
                          <a:effectLst/>
                          <a:latin typeface="Times New Roman" panose="02020603050405020304" pitchFamily="18" charset="0"/>
                          <a:cs typeface="Times New Roman" panose="02020603050405020304" pitchFamily="18" charset="0"/>
                        </a:rPr>
                        <a:t>+ Chia </a:t>
                      </a:r>
                      <a:r>
                        <a:rPr lang="en-US" sz="2300" dirty="0" err="1">
                          <a:effectLst/>
                          <a:latin typeface="Times New Roman" panose="02020603050405020304" pitchFamily="18" charset="0"/>
                          <a:cs typeface="Times New Roman" panose="02020603050405020304" pitchFamily="18" charset="0"/>
                        </a:rPr>
                        <a:t>sẻ</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quan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điểm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thái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độ</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sự</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đồng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cảm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của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bản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thân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đối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với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điệp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trên</a:t>
                      </a:r>
                      <a:r>
                        <a:rPr lang="en-US" sz="2300" dirty="0">
                          <a:effectLst/>
                          <a:latin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77" marR="48277" marT="0" marB="0"/>
                </a:tc>
                <a:tc>
                  <a:txBody>
                    <a:bodyPr/>
                    <a:lstStyle/>
                    <a:p>
                      <a:pPr algn="ctr">
                        <a:lnSpc>
                          <a:spcPct val="130000"/>
                        </a:lnSpc>
                        <a:spcAft>
                          <a:spcPts val="0"/>
                        </a:spcAft>
                      </a:pPr>
                      <a:r>
                        <a:rPr lang="en-US" sz="2300">
                          <a:effectLst/>
                          <a:latin typeface="Times New Roman" panose="02020603050405020304" pitchFamily="18" charset="0"/>
                          <a:cs typeface="Times New Roman" panose="02020603050405020304" pitchFamily="18" charset="0"/>
                        </a:rPr>
                        <a:t>3</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extLst>
                  <a:ext uri="{0D108BD9-81ED-4DB2-BD59-A6C34878D82A}">
                    <a16:rowId xmlns:a16="http://schemas.microsoft.com/office/drawing/2014/main" val="1183252700"/>
                  </a:ext>
                </a:extLst>
              </a:tr>
              <a:tr h="362611">
                <a:tc vMerge="1">
                  <a:txBody>
                    <a:bodyPr/>
                    <a:lstStyle/>
                    <a:p>
                      <a:endParaRPr lang="en-US"/>
                    </a:p>
                  </a:txBody>
                  <a:tcPr/>
                </a:tc>
                <a:tc>
                  <a:txBody>
                    <a:bodyPr/>
                    <a:lstStyle/>
                    <a:p>
                      <a:pPr algn="just">
                        <a:lnSpc>
                          <a:spcPct val="130000"/>
                        </a:lnSpc>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Em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sẽ</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làm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gì</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để</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giúp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mọi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người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cùng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thực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hiện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điệp</a:t>
                      </a:r>
                      <a:r>
                        <a:rPr lang="en-US" sz="2300" dirty="0">
                          <a:effectLst/>
                          <a:latin typeface="Times New Roman" panose="02020603050405020304" pitchFamily="18" charset="0"/>
                          <a:cs typeface="Times New Roman" panose="02020603050405020304" pitchFamily="18" charset="0"/>
                        </a:rPr>
                        <a:t>?</a:t>
                      </a:r>
                    </a:p>
                  </a:txBody>
                  <a:tcPr marL="48277" marR="48277" marT="0" marB="0"/>
                </a:tc>
                <a:tc>
                  <a:txBody>
                    <a:bodyPr/>
                    <a:lstStyle/>
                    <a:p>
                      <a:pPr algn="ctr">
                        <a:lnSpc>
                          <a:spcPct val="130000"/>
                        </a:lnSpc>
                        <a:spcAft>
                          <a:spcPts val="0"/>
                        </a:spcAft>
                      </a:pPr>
                      <a:r>
                        <a:rPr lang="en-US" sz="2300">
                          <a:effectLst/>
                          <a:latin typeface="Times New Roman" panose="02020603050405020304" pitchFamily="18" charset="0"/>
                          <a:cs typeface="Times New Roman" panose="02020603050405020304" pitchFamily="18" charset="0"/>
                        </a:rPr>
                        <a:t>3</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extLst>
                  <a:ext uri="{0D108BD9-81ED-4DB2-BD59-A6C34878D82A}">
                    <a16:rowId xmlns:a16="http://schemas.microsoft.com/office/drawing/2014/main" val="2149862734"/>
                  </a:ext>
                </a:extLst>
              </a:tr>
              <a:tr h="543917">
                <a:tc>
                  <a:txBody>
                    <a:bodyPr/>
                    <a:lstStyle/>
                    <a:p>
                      <a:pPr algn="just">
                        <a:lnSpc>
                          <a:spcPct val="130000"/>
                        </a:lnSpc>
                        <a:spcAft>
                          <a:spcPts val="0"/>
                        </a:spcAft>
                      </a:pPr>
                      <a:r>
                        <a:rPr lang="en-US" sz="2300">
                          <a:effectLst/>
                          <a:latin typeface="Times New Roman" panose="02020603050405020304" pitchFamily="18" charset="0"/>
                          <a:cs typeface="Times New Roman" panose="02020603050405020304" pitchFamily="18" charset="0"/>
                        </a:rPr>
                        <a:t>Chính tả, ngữ pháp</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tc>
                  <a:txBody>
                    <a:bodyPr/>
                    <a:lstStyle/>
                    <a:p>
                      <a:pPr algn="just">
                        <a:lnSpc>
                          <a:spcPct val="130000"/>
                        </a:lnSpc>
                        <a:spcAft>
                          <a:spcPts val="0"/>
                        </a:spcAft>
                      </a:pPr>
                      <a:r>
                        <a:rPr lang="vi-VN" sz="2300" dirty="0">
                          <a:effectLst/>
                          <a:latin typeface="Times New Roman" panose="02020603050405020304" pitchFamily="18" charset="0"/>
                          <a:cs typeface="Times New Roman" panose="02020603050405020304" pitchFamily="18" charset="0"/>
                        </a:rPr>
                        <a:t>Đảm bảo chuẩn chính tả, ngữ pháp tiếng Việt.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tc>
                  <a:txBody>
                    <a:bodyPr/>
                    <a:lstStyle/>
                    <a:p>
                      <a:pPr algn="ctr">
                        <a:lnSpc>
                          <a:spcPct val="130000"/>
                        </a:lnSpc>
                        <a:spcAft>
                          <a:spcPts val="0"/>
                        </a:spcAft>
                      </a:pPr>
                      <a:r>
                        <a:rPr lang="en-US" sz="2300" dirty="0">
                          <a:effectLst/>
                          <a:latin typeface="Times New Roman" panose="02020603050405020304" pitchFamily="18" charset="0"/>
                          <a:cs typeface="Times New Roman" panose="02020603050405020304" pitchFamily="18" charset="0"/>
                        </a:rPr>
                        <a:t>0,5</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extLst>
                  <a:ext uri="{0D108BD9-81ED-4DB2-BD59-A6C34878D82A}">
                    <a16:rowId xmlns:a16="http://schemas.microsoft.com/office/drawing/2014/main" val="1072034847"/>
                  </a:ext>
                </a:extLst>
              </a:tr>
              <a:tr h="543917">
                <a:tc>
                  <a:txBody>
                    <a:bodyPr/>
                    <a:lstStyle/>
                    <a:p>
                      <a:pPr algn="just">
                        <a:lnSpc>
                          <a:spcPct val="130000"/>
                        </a:lnSpc>
                        <a:spcAft>
                          <a:spcPts val="0"/>
                        </a:spcAft>
                      </a:pPr>
                      <a:r>
                        <a:rPr lang="en-US" sz="2300">
                          <a:effectLst/>
                          <a:latin typeface="Times New Roman" panose="02020603050405020304" pitchFamily="18" charset="0"/>
                          <a:cs typeface="Times New Roman" panose="02020603050405020304" pitchFamily="18" charset="0"/>
                        </a:rPr>
                        <a:t>Sáng tạo</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tc>
                  <a:txBody>
                    <a:bodyPr/>
                    <a:lstStyle/>
                    <a:p>
                      <a:pPr algn="just">
                        <a:lnSpc>
                          <a:spcPct val="130000"/>
                        </a:lnSpc>
                        <a:spcAft>
                          <a:spcPts val="0"/>
                        </a:spcAft>
                      </a:pPr>
                      <a:r>
                        <a:rPr lang="vi-VN" sz="2300" dirty="0">
                          <a:effectLst/>
                          <a:latin typeface="Times New Roman" panose="02020603050405020304" pitchFamily="18" charset="0"/>
                          <a:cs typeface="Times New Roman" panose="02020603050405020304" pitchFamily="18" charset="0"/>
                        </a:rPr>
                        <a:t>Thể hiện suy nghĩ sâu sắc về </a:t>
                      </a:r>
                      <a:r>
                        <a:rPr lang="en-US" sz="2300" dirty="0" err="1">
                          <a:effectLst/>
                          <a:latin typeface="Times New Roman" panose="02020603050405020304" pitchFamily="18" charset="0"/>
                          <a:cs typeface="Times New Roman" panose="02020603050405020304" pitchFamily="18" charset="0"/>
                        </a:rPr>
                        <a:t>vấn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đề</a:t>
                      </a:r>
                      <a:r>
                        <a:rPr lang="vi-VN" sz="2300" dirty="0">
                          <a:effectLst/>
                          <a:latin typeface="Times New Roman" panose="02020603050405020304" pitchFamily="18" charset="0"/>
                          <a:cs typeface="Times New Roman" panose="02020603050405020304" pitchFamily="18" charset="0"/>
                        </a:rPr>
                        <a:t>; có cách diễn đạt mới mẻ</a:t>
                      </a:r>
                      <a:r>
                        <a:rPr lang="en-US" sz="2300" dirty="0">
                          <a:effectLst/>
                          <a:latin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tc>
                  <a:txBody>
                    <a:bodyPr/>
                    <a:lstStyle/>
                    <a:p>
                      <a:pPr algn="ctr">
                        <a:lnSpc>
                          <a:spcPct val="130000"/>
                        </a:lnSpc>
                        <a:spcAft>
                          <a:spcPts val="0"/>
                        </a:spcAft>
                      </a:pPr>
                      <a:r>
                        <a:rPr lang="en-US" sz="2300" dirty="0">
                          <a:effectLst/>
                          <a:latin typeface="Times New Roman" panose="02020603050405020304" pitchFamily="18" charset="0"/>
                          <a:cs typeface="Times New Roman" panose="02020603050405020304" pitchFamily="18" charset="0"/>
                        </a:rPr>
                        <a:t>1,0</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277" marR="48277" marT="0" marB="0"/>
                </a:tc>
                <a:extLst>
                  <a:ext uri="{0D108BD9-81ED-4DB2-BD59-A6C34878D82A}">
                    <a16:rowId xmlns:a16="http://schemas.microsoft.com/office/drawing/2014/main" val="2335440241"/>
                  </a:ext>
                </a:extLst>
              </a:tr>
            </a:tbl>
          </a:graphicData>
        </a:graphic>
      </p:graphicFrame>
      <p:sp>
        <p:nvSpPr>
          <p:cNvPr id="5" name="Rectangle 4"/>
          <p:cNvSpPr/>
          <p:nvPr/>
        </p:nvSpPr>
        <p:spPr>
          <a:xfrm>
            <a:off x="3257874" y="71656"/>
            <a:ext cx="5048177" cy="596574"/>
          </a:xfrm>
          <a:prstGeom prst="rect">
            <a:avLst/>
          </a:prstGeom>
        </p:spPr>
        <p:txBody>
          <a:bodyPr wrap="none">
            <a:spAutoFit/>
          </a:bodyPr>
          <a:lstStyle/>
          <a:p>
            <a:pPr marL="318770" marR="541655" algn="ctr">
              <a:lnSpc>
                <a:spcPct val="130000"/>
              </a:lnSpc>
              <a:spcAft>
                <a:spcPts val="0"/>
              </a:spcAft>
            </a:pPr>
            <a:r>
              <a:rPr lang="en-US" sz="2800" b="1" dirty="0">
                <a:solidFill>
                  <a:srgbClr val="FF0000"/>
                </a:solidFill>
                <a:latin typeface="Times New Roman" panose="02020603050405020304" pitchFamily="18" charset="0"/>
                <a:ea typeface="Palatino Linotype" panose="02040502050505030304" pitchFamily="18" charset="0"/>
                <a:cs typeface="Times New Roman" panose="02020603050405020304" pitchFamily="18" charset="0"/>
              </a:rPr>
              <a:t>Rubric </a:t>
            </a:r>
            <a:r>
              <a:rPr lang="en-US" sz="2800" b="1" dirty="0" err="1">
                <a:solidFill>
                  <a:srgbClr val="FF0000"/>
                </a:solidFill>
                <a:latin typeface="Times New Roman" panose="02020603050405020304" pitchFamily="18" charset="0"/>
                <a:ea typeface="Palatino Linotype" panose="02040502050505030304" pitchFamily="18" charset="0"/>
                <a:cs typeface="Times New Roman" panose="02020603050405020304" pitchFamily="18" charset="0"/>
              </a:rPr>
              <a:t>đánh</a:t>
            </a:r>
            <a:r>
              <a:rPr lang="en-US" sz="2800" b="1" dirty="0">
                <a:solidFill>
                  <a:srgbClr val="FF0000"/>
                </a:solidFill>
                <a:latin typeface="Times New Roman" panose="02020603050405020304" pitchFamily="18" charset="0"/>
                <a:ea typeface="Palatino Linotype" panose="0204050205050503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Palatino Linotype" panose="02040502050505030304" pitchFamily="18" charset="0"/>
                <a:cs typeface="Times New Roman" panose="02020603050405020304" pitchFamily="18" charset="0"/>
              </a:rPr>
              <a:t>giá</a:t>
            </a:r>
            <a:r>
              <a:rPr lang="en-US" sz="2800" b="1" dirty="0">
                <a:solidFill>
                  <a:srgbClr val="FF0000"/>
                </a:solidFill>
                <a:latin typeface="Times New Roman" panose="02020603050405020304" pitchFamily="18" charset="0"/>
                <a:ea typeface="Palatino Linotype" panose="0204050205050503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Palatino Linotype" panose="0204050205050503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ea typeface="Palatino Linotype" panose="0204050205050503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Palatino Linotype" panose="02040502050505030304" pitchFamily="18" charset="0"/>
                <a:cs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85116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936509"/>
          </a:xfrm>
        </p:spPr>
      </p:pic>
      <p:sp>
        <p:nvSpPr>
          <p:cNvPr id="5" name="Rectangle 4"/>
          <p:cNvSpPr/>
          <p:nvPr/>
        </p:nvSpPr>
        <p:spPr>
          <a:xfrm>
            <a:off x="346663" y="-1"/>
            <a:ext cx="3950120" cy="1107996"/>
          </a:xfrm>
          <a:prstGeom prst="rect">
            <a:avLst/>
          </a:prstGeom>
        </p:spPr>
        <p:txBody>
          <a:bodyPr wrap="none">
            <a:spAutoFit/>
          </a:bodyPr>
          <a:lstStyle/>
          <a:p>
            <a:r>
              <a:rPr lang="en-US" sz="6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6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6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6600" dirty="0">
              <a:solidFill>
                <a:srgbClr val="00B05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290618" y="1501561"/>
            <a:ext cx="7970981" cy="3933384"/>
          </a:xfrm>
          <a:prstGeom prst="rect">
            <a:avLst/>
          </a:prstGeom>
        </p:spPr>
        <p:txBody>
          <a:bodyPr wrap="square">
            <a:spAutoFit/>
          </a:bodyPr>
          <a:lstStyle/>
          <a:p>
            <a:pPr algn="just">
              <a:lnSpc>
                <a:spcPct val="130000"/>
              </a:lnSpc>
              <a:spcAft>
                <a:spcPts val="0"/>
              </a:spcAft>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NV1:</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tương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gặp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R="30480">
              <a:lnSpc>
                <a:spcPct val="130000"/>
              </a:lnSpc>
              <a:spcAft>
                <a:spcPts val="0"/>
              </a:spcAft>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NV2:</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Tuyên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môi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trường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Yêu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2400" dirty="0">
                <a:latin typeface="Times New Roman" panose="02020603050405020304" pitchFamily="18" charset="0"/>
                <a:ea typeface="Calibri" panose="020F0502020204030204" pitchFamily="34" charset="0"/>
                <a:cs typeface="Times New Roman" panose="02020603050405020304" pitchFamily="18" charset="0"/>
              </a:rPr>
              <a:t> (4 – 5HS):</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poster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286538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246909" y="746031"/>
            <a:ext cx="10106891" cy="4401205"/>
          </a:xfrm>
          <a:prstGeom prst="rect">
            <a:avLst/>
          </a:prstGeom>
        </p:spPr>
        <p:txBody>
          <a:bodyPr wrap="squar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Gợi</a:t>
            </a:r>
            <a:r>
              <a:rPr lang="en-US" sz="2800" b="1" dirty="0">
                <a:solidFill>
                  <a:srgbClr val="FF0000"/>
                </a:solidFill>
                <a:latin typeface="Times New Roman" panose="02020603050405020304" pitchFamily="18" charset="0"/>
                <a:cs typeface="Times New Roman" panose="02020603050405020304" pitchFamily="18" charset="0"/>
              </a:rPr>
              <a:t> ý</a:t>
            </a:r>
            <a:endParaRPr lang="en-US" sz="2800" dirty="0">
              <a:solidFill>
                <a:srgbClr val="FF0000"/>
              </a:solidFill>
              <a:latin typeface="Times New Roman" panose="02020603050405020304" pitchFamily="18" charset="0"/>
              <a:cs typeface="Times New Roman" panose="02020603050405020304" pitchFamily="18" charset="0"/>
            </a:endParaRPr>
          </a:p>
          <a:p>
            <a:pPr lvl="0" algn="ctr"/>
            <a:r>
              <a:rPr lang="en-US" sz="2800" b="1" dirty="0" err="1">
                <a:solidFill>
                  <a:srgbClr val="FF0000"/>
                </a:solidFill>
                <a:latin typeface="Times New Roman" panose="02020603050405020304" pitchFamily="18" charset="0"/>
                <a:cs typeface="Times New Roman" panose="02020603050405020304" pitchFamily="18" charset="0"/>
              </a:rPr>
              <a:t>Nhiệm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vụ</a:t>
            </a:r>
            <a:r>
              <a:rPr lang="en-US" sz="2800" b="1" dirty="0">
                <a:solidFill>
                  <a:srgbClr val="FF0000"/>
                </a:solidFill>
                <a:latin typeface="Times New Roman" panose="02020603050405020304" pitchFamily="18" charset="0"/>
                <a:cs typeface="Times New Roman" panose="02020603050405020304" pitchFamily="18" charset="0"/>
              </a:rPr>
              <a:t> 1:</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HS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ta. </a:t>
            </a:r>
            <a:endParaRPr lang="en-US" sz="2800" dirty="0">
              <a:latin typeface="Times New Roman" panose="02020603050405020304" pitchFamily="18" charset="0"/>
              <a:cs typeface="Times New Roman" panose="02020603050405020304" pitchFamily="18" charset="0"/>
            </a:endParaRPr>
          </a:p>
          <a:p>
            <a:pPr algn="just"/>
            <a:r>
              <a:rPr lang="vi-VN" sz="2800" b="1" dirty="0">
                <a:latin typeface="Times New Roman" panose="02020603050405020304" pitchFamily="18" charset="0"/>
                <a:cs typeface="Times New Roman" panose="02020603050405020304" pitchFamily="18" charset="0"/>
              </a:rPr>
              <a:t>Ví dụ: </a:t>
            </a:r>
            <a:r>
              <a:rPr lang="vi-VN" sz="2800" dirty="0">
                <a:latin typeface="Times New Roman" panose="02020603050405020304" pitchFamily="18" charset="0"/>
                <a:cs typeface="Times New Roman" panose="02020603050405020304" pitchFamily="18" charset="0"/>
              </a:rPr>
              <a:t>Nhiếp ảnh gia Nguyễn Linh Vinh Quốc (SN 1971, Gia Lai) vừa đoạt giải Nhất cuộc thi ảnh quốc tế Nhiếp ảnh gia môi trường 2017 (EPOTY 2017) với tác phẩm “Đôi mắt hy vọng”. Bức ảnh được anh chụp tại một bãi rác ở thành phố Kon Tum (tỉnh Kon Tum) vào ngày</a:t>
            </a:r>
            <a:r>
              <a:rPr lang="en-US" sz="2800" dirty="0">
                <a:latin typeface="Times New Roman" panose="02020603050405020304" pitchFamily="18" charset="0"/>
                <a:cs typeface="Times New Roman" panose="02020603050405020304" pitchFamily="18" charset="0"/>
              </a:rPr>
              <a:t> 23/6/2017.</a:t>
            </a:r>
            <a:r>
              <a:rPr lang="vi-VN"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9730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246909" y="746031"/>
            <a:ext cx="10106891" cy="1384995"/>
          </a:xfrm>
          <a:prstGeom prst="rect">
            <a:avLst/>
          </a:prstGeom>
        </p:spPr>
        <p:txBody>
          <a:bodyPr wrap="squar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Gợi</a:t>
            </a:r>
            <a:r>
              <a:rPr lang="en-US" sz="2800" b="1" dirty="0">
                <a:solidFill>
                  <a:srgbClr val="FF0000"/>
                </a:solidFill>
                <a:latin typeface="Times New Roman" panose="02020603050405020304" pitchFamily="18" charset="0"/>
                <a:cs typeface="Times New Roman" panose="02020603050405020304" pitchFamily="18" charset="0"/>
              </a:rPr>
              <a:t> ý</a:t>
            </a:r>
            <a:endParaRPr lang="en-US" sz="2800" dirty="0">
              <a:solidFill>
                <a:srgbClr val="FF0000"/>
              </a:solidFill>
              <a:latin typeface="Times New Roman" panose="02020603050405020304" pitchFamily="18" charset="0"/>
              <a:cs typeface="Times New Roman" panose="02020603050405020304" pitchFamily="18" charset="0"/>
            </a:endParaRPr>
          </a:p>
          <a:p>
            <a:pPr lvl="0" algn="ctr"/>
            <a:r>
              <a:rPr lang="en-US" sz="2800" b="1" dirty="0" err="1">
                <a:solidFill>
                  <a:srgbClr val="FF0000"/>
                </a:solidFill>
                <a:latin typeface="Times New Roman" panose="02020603050405020304" pitchFamily="18" charset="0"/>
                <a:cs typeface="Times New Roman" panose="02020603050405020304" pitchFamily="18" charset="0"/>
              </a:rPr>
              <a:t>Nhiệm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vụ</a:t>
            </a:r>
            <a:r>
              <a:rPr lang="en-US" sz="2800" b="1" dirty="0">
                <a:solidFill>
                  <a:srgbClr val="FF0000"/>
                </a:solidFill>
                <a:latin typeface="Times New Roman" panose="02020603050405020304" pitchFamily="18" charset="0"/>
                <a:cs typeface="Times New Roman" panose="02020603050405020304" pitchFamily="18" charset="0"/>
              </a:rPr>
              <a:t> 1:</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90418" y="1224127"/>
            <a:ext cx="3650590" cy="38776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p:cNvSpPr/>
          <p:nvPr/>
        </p:nvSpPr>
        <p:spPr>
          <a:xfrm>
            <a:off x="4897498" y="2055813"/>
            <a:ext cx="6731083" cy="3933384"/>
          </a:xfrm>
          <a:prstGeom prst="rect">
            <a:avLst/>
          </a:prstGeom>
        </p:spPr>
        <p:txBody>
          <a:bodyPr wrap="square">
            <a:spAutoFit/>
          </a:bodyPr>
          <a:lstStyle/>
          <a:p>
            <a:pPr marL="171450" algn="just">
              <a:lnSpc>
                <a:spcPct val="130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sở</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tỏ</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riêng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25544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764145" y="2274838"/>
            <a:ext cx="7675418" cy="2308324"/>
          </a:xfrm>
          <a:prstGeom prst="rect">
            <a:avLst/>
          </a:prstGeom>
        </p:spPr>
        <p:txBody>
          <a:bodyPr wrap="square">
            <a:spAutoFit/>
          </a:bodyPr>
          <a:lstStyle/>
          <a:p>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Em</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có</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cảm</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nhận</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gì</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về</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thiên</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nhiên</a:t>
            </a:r>
            <a:r>
              <a:rPr lang="en-US" sz="3600" dirty="0">
                <a:solidFill>
                  <a:srgbClr val="7030A0"/>
                </a:solidFill>
                <a:latin typeface="Times New Roman" panose="02020603050405020304" pitchFamily="18" charset="0"/>
                <a:ea typeface="MS Mincho"/>
                <a:cs typeface="Times New Roman" panose="02020603050405020304" pitchFamily="18" charset="0"/>
              </a:rPr>
              <a:t> qua </a:t>
            </a:r>
            <a:r>
              <a:rPr lang="en-US" sz="3600" dirty="0" err="1">
                <a:solidFill>
                  <a:srgbClr val="7030A0"/>
                </a:solidFill>
                <a:latin typeface="Times New Roman" panose="02020603050405020304" pitchFamily="18" charset="0"/>
                <a:ea typeface="MS Mincho"/>
                <a:cs typeface="Times New Roman" panose="02020603050405020304" pitchFamily="18" charset="0"/>
              </a:rPr>
              <a:t>những</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hình</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ảnh</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trên</a:t>
            </a:r>
            <a:r>
              <a:rPr lang="en-US" sz="3600" dirty="0">
                <a:solidFill>
                  <a:srgbClr val="7030A0"/>
                </a:solidFill>
                <a:latin typeface="Times New Roman" panose="02020603050405020304" pitchFamily="18" charset="0"/>
                <a:ea typeface="MS Mincho"/>
                <a:cs typeface="Times New Roman" panose="02020603050405020304" pitchFamily="18" charset="0"/>
              </a:rPr>
              <a:t> video? </a:t>
            </a:r>
            <a:r>
              <a:rPr lang="en-US" sz="3600" dirty="0" err="1">
                <a:solidFill>
                  <a:srgbClr val="7030A0"/>
                </a:solidFill>
                <a:latin typeface="Times New Roman" panose="02020603050405020304" pitchFamily="18" charset="0"/>
                <a:ea typeface="MS Mincho"/>
                <a:cs typeface="Times New Roman" panose="02020603050405020304" pitchFamily="18" charset="0"/>
              </a:rPr>
              <a:t>Làm</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thế</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nào</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để</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giữ</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gìn</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vẻ</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đẹp</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thế</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giới</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tự</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nhiên</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mãi</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phong</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phú</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như</a:t>
            </a:r>
            <a:r>
              <a:rPr lang="en-US" sz="3600" dirty="0">
                <a:solidFill>
                  <a:srgbClr val="7030A0"/>
                </a:solidFill>
                <a:latin typeface="Times New Roman" panose="02020603050405020304" pitchFamily="18" charset="0"/>
                <a:ea typeface="MS Mincho"/>
                <a:cs typeface="Times New Roman" panose="02020603050405020304" pitchFamily="18" charset="0"/>
              </a:rPr>
              <a:t> </a:t>
            </a:r>
            <a:r>
              <a:rPr lang="en-US" sz="3600" dirty="0" err="1">
                <a:solidFill>
                  <a:srgbClr val="7030A0"/>
                </a:solidFill>
                <a:latin typeface="Times New Roman" panose="02020603050405020304" pitchFamily="18" charset="0"/>
                <a:ea typeface="MS Mincho"/>
                <a:cs typeface="Times New Roman" panose="02020603050405020304" pitchFamily="18" charset="0"/>
              </a:rPr>
              <a:t>vậy</a:t>
            </a:r>
            <a:r>
              <a:rPr lang="en-US" sz="3600" dirty="0">
                <a:solidFill>
                  <a:srgbClr val="7030A0"/>
                </a:solidFill>
                <a:latin typeface="Times New Roman" panose="02020603050405020304" pitchFamily="18" charset="0"/>
                <a:ea typeface="MS Mincho"/>
                <a:cs typeface="Times New Roman" panose="02020603050405020304" pitchFamily="18" charset="0"/>
              </a:rPr>
              <a:t>?</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9512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154546" y="530444"/>
            <a:ext cx="10106891" cy="1815882"/>
          </a:xfrm>
          <a:prstGeom prst="rect">
            <a:avLst/>
          </a:prstGeom>
        </p:spPr>
        <p:txBody>
          <a:bodyPr wrap="squar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Gợi</a:t>
            </a:r>
            <a:r>
              <a:rPr lang="en-US" sz="2800" b="1" dirty="0">
                <a:solidFill>
                  <a:srgbClr val="FF0000"/>
                </a:solidFill>
                <a:latin typeface="Times New Roman" panose="02020603050405020304" pitchFamily="18" charset="0"/>
                <a:cs typeface="Times New Roman" panose="02020603050405020304" pitchFamily="18" charset="0"/>
              </a:rPr>
              <a:t> ý</a:t>
            </a:r>
            <a:endParaRPr lang="en-US" sz="2800" dirty="0">
              <a:solidFill>
                <a:srgbClr val="FF0000"/>
              </a:solidFill>
              <a:latin typeface="Times New Roman" panose="02020603050405020304" pitchFamily="18" charset="0"/>
              <a:cs typeface="Times New Roman" panose="02020603050405020304" pitchFamily="18" charset="0"/>
            </a:endParaRPr>
          </a:p>
          <a:p>
            <a:pPr lvl="0" algn="ctr"/>
            <a:r>
              <a:rPr lang="en-US" sz="2800" b="1" dirty="0" err="1">
                <a:solidFill>
                  <a:srgbClr val="FF0000"/>
                </a:solidFill>
                <a:latin typeface="Times New Roman" panose="02020603050405020304" pitchFamily="18" charset="0"/>
                <a:cs typeface="Times New Roman" panose="02020603050405020304" pitchFamily="18" charset="0"/>
              </a:rPr>
              <a:t>Nhiệm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vụ</a:t>
            </a:r>
            <a:r>
              <a:rPr lang="en-US" sz="2800" b="1" dirty="0">
                <a:solidFill>
                  <a:srgbClr val="FF0000"/>
                </a:solidFill>
                <a:latin typeface="Times New Roman" panose="02020603050405020304" pitchFamily="18" charset="0"/>
                <a:cs typeface="Times New Roman" panose="02020603050405020304" pitchFamily="18" charset="0"/>
              </a:rPr>
              <a:t> 2:</a:t>
            </a:r>
          </a:p>
          <a:p>
            <a:pPr lvl="0" algn="ctr"/>
            <a:r>
              <a:rPr lang="en-US" sz="2800" b="1" dirty="0">
                <a:latin typeface="Times New Roman" panose="02020603050405020304" pitchFamily="18" charset="0"/>
                <a:cs typeface="Times New Roman" panose="02020603050405020304" pitchFamily="18" charset="0"/>
              </a:rPr>
              <a:t>HS </a:t>
            </a:r>
            <a:r>
              <a:rPr lang="en-US" sz="2800" b="1" dirty="0" err="1">
                <a:latin typeface="Times New Roman" panose="02020603050405020304" pitchFamily="18" charset="0"/>
                <a:cs typeface="Times New Roman" panose="02020603050405020304" pitchFamily="18" charset="0"/>
              </a:rPr>
              <a:t>thiết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kế</a:t>
            </a:r>
            <a:r>
              <a:rPr lang="en-US" sz="2800" b="1" dirty="0">
                <a:latin typeface="Times New Roman" panose="02020603050405020304" pitchFamily="18" charset="0"/>
                <a:cs typeface="Times New Roman" panose="02020603050405020304" pitchFamily="18" charset="0"/>
              </a:rPr>
              <a:t> poster </a:t>
            </a:r>
            <a:r>
              <a:rPr lang="en-US" sz="2800" b="1" dirty="0" err="1">
                <a:latin typeface="Times New Roman" panose="02020603050405020304" pitchFamily="18" charset="0"/>
                <a:cs typeface="Times New Roman" panose="02020603050405020304" pitchFamily="18" charset="0"/>
              </a:rPr>
              <a:t>tuyên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450022" y="2071738"/>
            <a:ext cx="2580881" cy="28145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5386068" y="2788930"/>
            <a:ext cx="2252405" cy="27577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stretch>
            <a:fillRect/>
          </a:stretch>
        </p:blipFill>
        <p:spPr>
          <a:xfrm>
            <a:off x="8993638" y="3479008"/>
            <a:ext cx="2451837" cy="27464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66274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1701933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0581" y="720436"/>
            <a:ext cx="10381673" cy="5615710"/>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3079506" y="2588552"/>
            <a:ext cx="4791696" cy="2308324"/>
          </a:xfrm>
          <a:prstGeom prst="rect">
            <a:avLst/>
          </a:prstGeom>
        </p:spPr>
        <p:txBody>
          <a:bodyPr wrap="none">
            <a:spAutoFit/>
          </a:bodyPr>
          <a:lstStyle/>
          <a:p>
            <a:r>
              <a:rPr lang="en-US" sz="4800" b="1" dirty="0">
                <a:solidFill>
                  <a:srgbClr val="FF0000"/>
                </a:solidFill>
                <a:latin typeface="Times New Roman" panose="02020603050405020304" pitchFamily="18" charset="0"/>
                <a:ea typeface="Calibri" panose="020F0502020204030204" pitchFamily="34" charset="0"/>
              </a:rPr>
              <a:t>HOẠT ĐỘNG 2:</a:t>
            </a:r>
          </a:p>
          <a:p>
            <a:pPr algn="ctr"/>
            <a:r>
              <a:rPr lang="en-US" sz="4800" b="1" dirty="0">
                <a:solidFill>
                  <a:srgbClr val="FF0000"/>
                </a:solidFill>
                <a:latin typeface="Times New Roman" panose="02020603050405020304" pitchFamily="18" charset="0"/>
                <a:ea typeface="Calibri" panose="020F0502020204030204" pitchFamily="34" charset="0"/>
              </a:rPr>
              <a:t> </a:t>
            </a:r>
            <a:r>
              <a:rPr lang="en-US" sz="4800" b="1" dirty="0">
                <a:solidFill>
                  <a:srgbClr val="00B050"/>
                </a:solidFill>
                <a:latin typeface="Times New Roman" panose="02020603050405020304" pitchFamily="18" charset="0"/>
                <a:ea typeface="Calibri" panose="020F0502020204030204" pitchFamily="34" charset="0"/>
              </a:rPr>
              <a:t>HÌNH THÀNH</a:t>
            </a:r>
          </a:p>
          <a:p>
            <a:pPr algn="ctr"/>
            <a:r>
              <a:rPr lang="en-US" sz="4800" b="1" dirty="0">
                <a:solidFill>
                  <a:srgbClr val="00B050"/>
                </a:solidFill>
                <a:latin typeface="Times New Roman" panose="02020603050405020304" pitchFamily="18" charset="0"/>
                <a:ea typeface="Calibri" panose="020F0502020204030204" pitchFamily="34" charset="0"/>
              </a:rPr>
              <a:t> KIẾN THỨC </a:t>
            </a:r>
            <a:endParaRPr lang="en-US" sz="4800" dirty="0">
              <a:solidFill>
                <a:srgbClr val="00B050"/>
              </a:solidFill>
            </a:endParaRPr>
          </a:p>
        </p:txBody>
      </p:sp>
    </p:spTree>
    <p:extLst>
      <p:ext uri="{BB962C8B-B14F-4D97-AF65-F5344CB8AC3E}">
        <p14:creationId xmlns:p14="http://schemas.microsoft.com/office/powerpoint/2010/main" val="22726878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609601"/>
            <a:ext cx="10141527" cy="5763491"/>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1967344" y="2142836"/>
            <a:ext cx="9162473" cy="1938992"/>
          </a:xfrm>
          <a:prstGeom prst="rect">
            <a:avLst/>
          </a:prstGeom>
        </p:spPr>
        <p:txBody>
          <a:bodyPr wrap="square">
            <a:spAutoFit/>
          </a:bodyPr>
          <a:lstStyle/>
          <a:p>
            <a:pPr algn="just"/>
            <a:r>
              <a:rPr lang="pt-BR"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 DẪN HS ĐỌC</a:t>
            </a:r>
          </a:p>
          <a:p>
            <a:pPr algn="just"/>
            <a:r>
              <a:rPr lang="pt-BR"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VÀ TÌM HIỂU CHUNG</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50793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736436" y="2309090"/>
            <a:ext cx="7703127" cy="1446550"/>
          </a:xfrm>
          <a:prstGeom prst="rect">
            <a:avLst/>
          </a:prstGeom>
        </p:spPr>
        <p:txBody>
          <a:bodyPr wrap="square">
            <a:spAutoFit/>
          </a:bodyPr>
          <a:lstStyle/>
          <a:p>
            <a:pPr algn="ctr"/>
            <a:r>
              <a:rPr lang="en-US" sz="4400" dirty="0">
                <a:solidFill>
                  <a:srgbClr val="00B050"/>
                </a:solidFill>
                <a:latin typeface="Times New Roman" panose="02020603050405020304" pitchFamily="18" charset="0"/>
                <a:ea typeface="MS Mincho"/>
                <a:cs typeface="Times New Roman" panose="02020603050405020304" pitchFamily="18" charset="0"/>
              </a:rPr>
              <a:t> </a:t>
            </a:r>
            <a:r>
              <a:rPr lang="en-US" sz="4400" b="1" dirty="0">
                <a:solidFill>
                  <a:srgbClr val="00B050"/>
                </a:solidFill>
                <a:latin typeface="Times New Roman" panose="02020603050405020304" pitchFamily="18" charset="0"/>
                <a:cs typeface="Times New Roman" panose="02020603050405020304" pitchFamily="18" charset="0"/>
              </a:rPr>
              <a:t>Thao </a:t>
            </a:r>
            <a:r>
              <a:rPr lang="en-US" sz="4400" b="1" dirty="0" err="1">
                <a:solidFill>
                  <a:srgbClr val="00B050"/>
                </a:solidFill>
                <a:latin typeface="Times New Roman" panose="02020603050405020304" pitchFamily="18" charset="0"/>
                <a:cs typeface="Times New Roman" panose="02020603050405020304" pitchFamily="18" charset="0"/>
              </a:rPr>
              <a:t>tác</a:t>
            </a:r>
            <a:r>
              <a:rPr lang="en-US" sz="4400" b="1" dirty="0">
                <a:solidFill>
                  <a:srgbClr val="00B050"/>
                </a:solidFill>
                <a:latin typeface="Times New Roman" panose="02020603050405020304" pitchFamily="18" charset="0"/>
                <a:cs typeface="Times New Roman" panose="02020603050405020304" pitchFamily="18" charset="0"/>
              </a:rPr>
              <a:t> 1: </a:t>
            </a:r>
            <a:r>
              <a:rPr lang="en-US" sz="4400" b="1" dirty="0" err="1">
                <a:solidFill>
                  <a:srgbClr val="00B050"/>
                </a:solidFill>
                <a:latin typeface="Times New Roman" panose="02020603050405020304" pitchFamily="18" charset="0"/>
                <a:cs typeface="Times New Roman" panose="02020603050405020304" pitchFamily="18" charset="0"/>
              </a:rPr>
              <a:t>Tìm</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hiểu</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về</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văn</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bản</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giới</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thiệu</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một</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bộ</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phim</a:t>
            </a:r>
            <a:endParaRPr lang="en-US" sz="44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4972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256655" cy="6858000"/>
          </a:xfrm>
        </p:spPr>
      </p:pic>
      <p:sp>
        <p:nvSpPr>
          <p:cNvPr id="7" name="Rectangle 6"/>
          <p:cNvSpPr/>
          <p:nvPr/>
        </p:nvSpPr>
        <p:spPr>
          <a:xfrm>
            <a:off x="2576945" y="2828891"/>
            <a:ext cx="9194799" cy="3293209"/>
          </a:xfrm>
          <a:prstGeom prst="rect">
            <a:avLst/>
          </a:prstGeom>
        </p:spPr>
        <p:txBody>
          <a:bodyPr wrap="square">
            <a:spAutoFit/>
          </a:bodyPr>
          <a:lstStyle/>
          <a:p>
            <a:pPr>
              <a:lnSpc>
                <a:spcPct val="130000"/>
              </a:lnSpc>
              <a:spcAft>
                <a:spcPts val="0"/>
              </a:spcAft>
            </a:pPr>
            <a:r>
              <a:rPr lang="en-US" sz="3200" b="1" dirty="0" err="1">
                <a:solidFill>
                  <a:srgbClr val="0D0D0D"/>
                </a:solidFill>
                <a:latin typeface="Times New Roman" panose="02020603050405020304" pitchFamily="18" charset="0"/>
                <a:ea typeface="MS Mincho"/>
                <a:cs typeface="Times New Roman" panose="02020603050405020304" pitchFamily="18" charset="0"/>
              </a:rPr>
              <a:t>Dựa</a:t>
            </a:r>
            <a:r>
              <a:rPr lang="en-US" sz="3200" b="1" dirty="0">
                <a:solidFill>
                  <a:srgbClr val="0D0D0D"/>
                </a:solidFill>
                <a:latin typeface="Times New Roman" panose="02020603050405020304" pitchFamily="18" charset="0"/>
                <a:ea typeface="MS Mincho"/>
                <a:cs typeface="Times New Roman" panose="02020603050405020304" pitchFamily="18" charset="0"/>
              </a:rPr>
              <a:t> </a:t>
            </a:r>
            <a:r>
              <a:rPr lang="en-US" sz="3200" b="1" dirty="0" err="1">
                <a:solidFill>
                  <a:srgbClr val="0D0D0D"/>
                </a:solidFill>
                <a:latin typeface="Times New Roman" panose="02020603050405020304" pitchFamily="18" charset="0"/>
                <a:ea typeface="MS Mincho"/>
                <a:cs typeface="Times New Roman" panose="02020603050405020304" pitchFamily="18" charset="0"/>
              </a:rPr>
              <a:t>vào</a:t>
            </a:r>
            <a:r>
              <a:rPr lang="en-US" sz="3200" b="1" dirty="0">
                <a:solidFill>
                  <a:srgbClr val="0D0D0D"/>
                </a:solidFill>
                <a:latin typeface="Times New Roman" panose="02020603050405020304" pitchFamily="18" charset="0"/>
                <a:ea typeface="MS Mincho"/>
                <a:cs typeface="Times New Roman" panose="02020603050405020304" pitchFamily="18" charset="0"/>
              </a:rPr>
              <a:t> </a:t>
            </a:r>
            <a:r>
              <a:rPr lang="en-US" sz="3200" b="1" dirty="0" err="1">
                <a:solidFill>
                  <a:srgbClr val="0D0D0D"/>
                </a:solidFill>
                <a:latin typeface="Times New Roman" panose="02020603050405020304" pitchFamily="18" charset="0"/>
                <a:ea typeface="MS Mincho"/>
                <a:cs typeface="Times New Roman" panose="02020603050405020304" pitchFamily="18" charset="0"/>
              </a:rPr>
              <a:t>phần</a:t>
            </a:r>
            <a:r>
              <a:rPr lang="en-US" sz="3200" b="1" dirty="0">
                <a:solidFill>
                  <a:srgbClr val="0D0D0D"/>
                </a:solidFill>
                <a:latin typeface="Times New Roman" panose="02020603050405020304" pitchFamily="18" charset="0"/>
                <a:ea typeface="MS Mincho"/>
                <a:cs typeface="Times New Roman" panose="02020603050405020304" pitchFamily="18" charset="0"/>
              </a:rPr>
              <a:t> Tri </a:t>
            </a:r>
            <a:r>
              <a:rPr lang="en-US" sz="3200" b="1" dirty="0" err="1">
                <a:solidFill>
                  <a:srgbClr val="0D0D0D"/>
                </a:solidFill>
                <a:latin typeface="Times New Roman" panose="02020603050405020304" pitchFamily="18" charset="0"/>
                <a:ea typeface="MS Mincho"/>
                <a:cs typeface="Times New Roman" panose="02020603050405020304" pitchFamily="18" charset="0"/>
              </a:rPr>
              <a:t>thức</a:t>
            </a:r>
            <a:r>
              <a:rPr lang="en-US" sz="3200" b="1" dirty="0">
                <a:solidFill>
                  <a:srgbClr val="0D0D0D"/>
                </a:solidFill>
                <a:latin typeface="Times New Roman" panose="02020603050405020304" pitchFamily="18" charset="0"/>
                <a:ea typeface="MS Mincho"/>
                <a:cs typeface="Times New Roman" panose="02020603050405020304" pitchFamily="18" charset="0"/>
              </a:rPr>
              <a:t> </a:t>
            </a:r>
            <a:r>
              <a:rPr lang="en-US" sz="3200" b="1" dirty="0" err="1">
                <a:solidFill>
                  <a:srgbClr val="0D0D0D"/>
                </a:solidFill>
                <a:latin typeface="Times New Roman" panose="02020603050405020304" pitchFamily="18" charset="0"/>
                <a:ea typeface="MS Mincho"/>
                <a:cs typeface="Times New Roman" panose="02020603050405020304" pitchFamily="18" charset="0"/>
              </a:rPr>
              <a:t>Ngữ</a:t>
            </a:r>
            <a:r>
              <a:rPr lang="en-US" sz="3200" b="1" dirty="0">
                <a:solidFill>
                  <a:srgbClr val="0D0D0D"/>
                </a:solidFill>
                <a:latin typeface="Times New Roman" panose="02020603050405020304" pitchFamily="18" charset="0"/>
                <a:ea typeface="MS Mincho"/>
                <a:cs typeface="Times New Roman" panose="02020603050405020304" pitchFamily="18" charset="0"/>
              </a:rPr>
              <a:t> </a:t>
            </a:r>
            <a:r>
              <a:rPr lang="en-US" sz="3200" b="1" dirty="0" err="1">
                <a:solidFill>
                  <a:srgbClr val="0D0D0D"/>
                </a:solidFill>
                <a:latin typeface="Times New Roman" panose="02020603050405020304" pitchFamily="18" charset="0"/>
                <a:ea typeface="MS Mincho"/>
                <a:cs typeface="Times New Roman" panose="02020603050405020304" pitchFamily="18" charset="0"/>
              </a:rPr>
              <a:t>văn</a:t>
            </a:r>
            <a:r>
              <a:rPr lang="en-US" sz="3200" b="1" dirty="0">
                <a:solidFill>
                  <a:srgbClr val="0D0D0D"/>
                </a:solidFill>
                <a:latin typeface="Times New Roman" panose="02020603050405020304" pitchFamily="18" charset="0"/>
                <a:ea typeface="MS Mincho"/>
                <a:cs typeface="Times New Roman" panose="02020603050405020304" pitchFamily="18" charset="0"/>
              </a:rPr>
              <a:t> (</a:t>
            </a:r>
            <a:r>
              <a:rPr lang="en-US" sz="3200" b="1" dirty="0" err="1">
                <a:solidFill>
                  <a:srgbClr val="0D0D0D"/>
                </a:solidFill>
                <a:latin typeface="Times New Roman" panose="02020603050405020304" pitchFamily="18" charset="0"/>
                <a:ea typeface="MS Mincho"/>
                <a:cs typeface="Times New Roman" panose="02020603050405020304" pitchFamily="18" charset="0"/>
              </a:rPr>
              <a:t>tr</a:t>
            </a:r>
            <a:r>
              <a:rPr lang="en-US" sz="3200" b="1" dirty="0">
                <a:solidFill>
                  <a:srgbClr val="0D0D0D"/>
                </a:solidFill>
                <a:latin typeface="Times New Roman" panose="02020603050405020304" pitchFamily="18" charset="0"/>
                <a:ea typeface="MS Mincho"/>
                <a:cs typeface="Times New Roman" panose="02020603050405020304" pitchFamily="18" charset="0"/>
              </a:rPr>
              <a:t> 87/SGK), </a:t>
            </a:r>
            <a:r>
              <a:rPr lang="en-US" sz="3200" b="1" dirty="0" err="1">
                <a:solidFill>
                  <a:srgbClr val="0D0D0D"/>
                </a:solidFill>
                <a:latin typeface="Times New Roman" panose="02020603050405020304" pitchFamily="18" charset="0"/>
                <a:ea typeface="MS Mincho"/>
                <a:cs typeface="Times New Roman" panose="02020603050405020304" pitchFamily="18" charset="0"/>
              </a:rPr>
              <a:t>hãy</a:t>
            </a:r>
            <a:r>
              <a:rPr lang="en-US" sz="3200" b="1" dirty="0">
                <a:solidFill>
                  <a:srgbClr val="0D0D0D"/>
                </a:solidFill>
                <a:latin typeface="Times New Roman" panose="02020603050405020304" pitchFamily="18" charset="0"/>
                <a:ea typeface="MS Mincho"/>
                <a:cs typeface="Times New Roman" panose="02020603050405020304" pitchFamily="18" charset="0"/>
              </a:rPr>
              <a:t> </a:t>
            </a:r>
            <a:r>
              <a:rPr lang="en-US" sz="3200" b="1" dirty="0" err="1">
                <a:solidFill>
                  <a:srgbClr val="0D0D0D"/>
                </a:solidFill>
                <a:latin typeface="Times New Roman" panose="02020603050405020304" pitchFamily="18" charset="0"/>
                <a:ea typeface="MS Mincho"/>
                <a:cs typeface="Times New Roman" panose="02020603050405020304" pitchFamily="18" charset="0"/>
              </a:rPr>
              <a:t>cho</a:t>
            </a:r>
            <a:r>
              <a:rPr lang="en-US" sz="3200" b="1" dirty="0">
                <a:solidFill>
                  <a:srgbClr val="0D0D0D"/>
                </a:solidFill>
                <a:latin typeface="Times New Roman" panose="02020603050405020304" pitchFamily="18" charset="0"/>
                <a:ea typeface="MS Mincho"/>
                <a:cs typeface="Times New Roman" panose="02020603050405020304" pitchFamily="18" charset="0"/>
              </a:rPr>
              <a:t> </a:t>
            </a:r>
            <a:r>
              <a:rPr lang="en-US" sz="3200" b="1" dirty="0" err="1">
                <a:solidFill>
                  <a:srgbClr val="0D0D0D"/>
                </a:solidFill>
                <a:latin typeface="Times New Roman" panose="02020603050405020304" pitchFamily="18" charset="0"/>
                <a:ea typeface="MS Mincho"/>
                <a:cs typeface="Times New Roman" panose="02020603050405020304" pitchFamily="18" charset="0"/>
              </a:rPr>
              <a:t>biết</a:t>
            </a:r>
            <a:r>
              <a:rPr lang="en-US" sz="3200" b="1" dirty="0">
                <a:solidFill>
                  <a:srgbClr val="0D0D0D"/>
                </a:solidFill>
                <a:latin typeface="Times New Roman" panose="02020603050405020304" pitchFamily="18" charset="0"/>
                <a:ea typeface="MS Mincho"/>
                <a:cs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30000"/>
              </a:lnSpc>
              <a:spcAft>
                <a:spcPts val="0"/>
              </a:spcAft>
              <a:buClr>
                <a:srgbClr val="0D0D0D"/>
              </a:buClr>
              <a:buSzPts val="1400"/>
              <a:buFont typeface="Times New Roman" panose="02020603050405020304" pitchFamily="18" charset="0"/>
              <a:buChar char="-"/>
            </a:pPr>
            <a:r>
              <a:rPr lang="en-US" sz="3200" dirty="0" err="1">
                <a:solidFill>
                  <a:srgbClr val="0D0D0D"/>
                </a:solidFill>
                <a:latin typeface="Times New Roman" panose="02020603050405020304" pitchFamily="18" charset="0"/>
                <a:ea typeface="MS Mincho"/>
                <a:cs typeface="Times New Roman" panose="02020603050405020304" pitchFamily="18" charset="0"/>
              </a:rPr>
              <a:t>Mục</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đích</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của</a:t>
            </a:r>
            <a:r>
              <a:rPr lang="en-US" sz="3200" dirty="0">
                <a:solidFill>
                  <a:srgbClr val="0D0D0D"/>
                </a:solidFill>
                <a:latin typeface="Times New Roman" panose="02020603050405020304" pitchFamily="18" charset="0"/>
                <a:ea typeface="MS Mincho"/>
                <a:cs typeface="Times New Roman" panose="02020603050405020304" pitchFamily="18" charset="0"/>
              </a:rPr>
              <a:t> VB </a:t>
            </a:r>
            <a:r>
              <a:rPr lang="en-US" sz="3200" dirty="0" err="1">
                <a:solidFill>
                  <a:srgbClr val="0D0D0D"/>
                </a:solidFill>
                <a:latin typeface="Times New Roman" panose="02020603050405020304" pitchFamily="18" charset="0"/>
                <a:ea typeface="MS Mincho"/>
                <a:cs typeface="Times New Roman" panose="02020603050405020304" pitchFamily="18" charset="0"/>
              </a:rPr>
              <a:t>giới</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thiệu</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một</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bộ</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phim</a:t>
            </a:r>
            <a:r>
              <a:rPr lang="en-US" sz="3200" dirty="0">
                <a:solidFill>
                  <a:srgbClr val="0D0D0D"/>
                </a:solidFill>
                <a:latin typeface="Times New Roman" panose="02020603050405020304" pitchFamily="18" charset="0"/>
                <a:ea typeface="MS Mincho"/>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30000"/>
              </a:lnSpc>
              <a:spcAft>
                <a:spcPts val="0"/>
              </a:spcAft>
              <a:buClr>
                <a:srgbClr val="0D0D0D"/>
              </a:buClr>
              <a:buSzPts val="1400"/>
              <a:buFont typeface="Times New Roman" panose="02020603050405020304" pitchFamily="18" charset="0"/>
              <a:buChar char="-"/>
            </a:pPr>
            <a:r>
              <a:rPr lang="en-US" sz="3200" dirty="0" err="1">
                <a:solidFill>
                  <a:srgbClr val="0D0D0D"/>
                </a:solidFill>
                <a:latin typeface="Times New Roman" panose="02020603050405020304" pitchFamily="18" charset="0"/>
                <a:ea typeface="MS Mincho"/>
                <a:cs typeface="Times New Roman" panose="02020603050405020304" pitchFamily="18" charset="0"/>
              </a:rPr>
              <a:t>Đặc</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điểm</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về</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nội</a:t>
            </a:r>
            <a:r>
              <a:rPr lang="en-US" sz="3200" dirty="0">
                <a:solidFill>
                  <a:srgbClr val="0D0D0D"/>
                </a:solidFill>
                <a:latin typeface="Times New Roman" panose="02020603050405020304" pitchFamily="18" charset="0"/>
                <a:ea typeface="MS Mincho"/>
                <a:cs typeface="Times New Roman" panose="02020603050405020304" pitchFamily="18" charset="0"/>
              </a:rPr>
              <a:t> dung </a:t>
            </a:r>
            <a:r>
              <a:rPr lang="en-US" sz="3200" dirty="0" err="1">
                <a:solidFill>
                  <a:srgbClr val="0D0D0D"/>
                </a:solidFill>
                <a:latin typeface="Times New Roman" panose="02020603050405020304" pitchFamily="18" charset="0"/>
                <a:ea typeface="MS Mincho"/>
                <a:cs typeface="Times New Roman" panose="02020603050405020304" pitchFamily="18" charset="0"/>
              </a:rPr>
              <a:t>và</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hình</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thức</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của</a:t>
            </a:r>
            <a:r>
              <a:rPr lang="en-US" sz="3200" dirty="0">
                <a:solidFill>
                  <a:srgbClr val="0D0D0D"/>
                </a:solidFill>
                <a:latin typeface="Times New Roman" panose="02020603050405020304" pitchFamily="18" charset="0"/>
                <a:ea typeface="MS Mincho"/>
                <a:cs typeface="Times New Roman" panose="02020603050405020304" pitchFamily="18" charset="0"/>
              </a:rPr>
              <a:t> VB </a:t>
            </a:r>
            <a:r>
              <a:rPr lang="en-US" sz="3200" dirty="0" err="1">
                <a:solidFill>
                  <a:srgbClr val="0D0D0D"/>
                </a:solidFill>
                <a:latin typeface="Times New Roman" panose="02020603050405020304" pitchFamily="18" charset="0"/>
                <a:ea typeface="MS Mincho"/>
                <a:cs typeface="Times New Roman" panose="02020603050405020304" pitchFamily="18" charset="0"/>
              </a:rPr>
              <a:t>giới</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thiệu</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một</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bộ</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phim</a:t>
            </a:r>
            <a:r>
              <a:rPr lang="en-US" sz="3200" dirty="0">
                <a:solidFill>
                  <a:srgbClr val="0D0D0D"/>
                </a:solidFill>
                <a:latin typeface="Times New Roman" panose="02020603050405020304" pitchFamily="18" charset="0"/>
                <a:ea typeface="MS Mincho"/>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flipH="1">
            <a:off x="-289905" y="2981578"/>
            <a:ext cx="3785570" cy="3638550"/>
          </a:xfrm>
          <a:prstGeom prst="rect">
            <a:avLst/>
          </a:prstGeom>
        </p:spPr>
      </p:pic>
    </p:spTree>
    <p:extLst>
      <p:ext uri="{BB962C8B-B14F-4D97-AF65-F5344CB8AC3E}">
        <p14:creationId xmlns:p14="http://schemas.microsoft.com/office/powerpoint/2010/main" val="33556780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723"/>
            <a:ext cx="12192000" cy="6874723"/>
          </a:xfrm>
        </p:spPr>
      </p:pic>
      <p:sp>
        <p:nvSpPr>
          <p:cNvPr id="5" name="Rectangle 4"/>
          <p:cNvSpPr/>
          <p:nvPr/>
        </p:nvSpPr>
        <p:spPr>
          <a:xfrm>
            <a:off x="738909" y="415636"/>
            <a:ext cx="10898909" cy="577029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R="91440" algn="ctr">
              <a:lnSpc>
                <a:spcPct val="130000"/>
              </a:lnSpc>
              <a:spcAft>
                <a:spcPts val="0"/>
              </a:spcAft>
            </a:pPr>
            <a:r>
              <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VĂN BẢN GIỚI THIỆU MỘT BỘ PHIM</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R="91440">
              <a:lnSpc>
                <a:spcPct val="130000"/>
              </a:lnSpc>
              <a:spcAft>
                <a:spcPts val="0"/>
              </a:spcAft>
            </a:pP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1.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Mục</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đích</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R="91440">
              <a:lnSpc>
                <a:spcPct val="130000"/>
              </a:lnSpc>
              <a:spcAft>
                <a:spcPts val="0"/>
              </a:spcAft>
            </a:pP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Nhằm</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bá</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sản</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ảnh</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hay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giúp</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khán</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giả</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ảnh</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R="91440">
              <a:lnSpc>
                <a:spcPct val="130000"/>
              </a:lnSpc>
              <a:spcAft>
                <a:spcPts val="0"/>
              </a:spcAft>
            </a:pPr>
            <a:r>
              <a:rPr lang="en-US" sz="26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6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6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nội</a:t>
            </a:r>
            <a:r>
              <a:rPr lang="en-US" sz="26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6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hình</a:t>
            </a:r>
            <a:r>
              <a:rPr lang="en-US" sz="26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6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6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6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VB </a:t>
            </a:r>
            <a:r>
              <a:rPr lang="en-US" sz="26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6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26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phim</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R="91440">
              <a:lnSpc>
                <a:spcPct val="130000"/>
              </a:lnSpc>
              <a:spcAft>
                <a:spcPts val="0"/>
              </a:spcAft>
            </a:pPr>
            <a:r>
              <a:rPr lang="en-US" sz="2600" b="1"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600" b="1"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600" b="1"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nội</a:t>
            </a:r>
            <a:r>
              <a:rPr lang="en-US" sz="2600" b="1"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dung</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nêu</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tin </a:t>
            </a:r>
            <a:r>
              <a:rPr lang="en-US" sz="2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sau</a:t>
            </a: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R="91440">
              <a:lnSpc>
                <a:spcPct val="130000"/>
              </a:lnSpc>
              <a:spcAft>
                <a:spcPts val="0"/>
              </a:spcAft>
            </a:pPr>
            <a:r>
              <a:rPr lang="en-US" sz="2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Nhà</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sản</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xuất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R="91440">
              <a:lnSpc>
                <a:spcPct val="130000"/>
              </a:lnSpc>
              <a:spcAft>
                <a:spcPts val="0"/>
              </a:spcAft>
            </a:pP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phát</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hành</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R="91440">
              <a:lnSpc>
                <a:spcPct val="130000"/>
              </a:lnSpc>
              <a:spcAft>
                <a:spcPts val="0"/>
              </a:spcAft>
            </a:pP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viên</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chủ</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chốt</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đoàn</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phim</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R="91440">
              <a:lnSpc>
                <a:spcPct val="130000"/>
              </a:lnSpc>
              <a:spcAft>
                <a:spcPts val="0"/>
              </a:spcAft>
            </a:pP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Nội</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phim</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R="91440">
              <a:lnSpc>
                <a:spcPct val="130000"/>
              </a:lnSpc>
              <a:spcAft>
                <a:spcPts val="0"/>
              </a:spcAft>
            </a:pP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giá</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trị</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nổi</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bật</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phim</a:t>
            </a:r>
            <a:r>
              <a:rPr lang="en-US" sz="26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495160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barn(inVertical)">
                                      <p:cBhvr>
                                        <p:cTn id="35" dur="500"/>
                                        <p:tgtEl>
                                          <p:spTgt spid="5">
                                            <p:txEl>
                                              <p:pRg st="6" end="6"/>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barn(inVertical)">
                                      <p:cBhvr>
                                        <p:cTn id="38" dur="500"/>
                                        <p:tgtEl>
                                          <p:spTgt spid="5">
                                            <p:txEl>
                                              <p:pRg st="7" end="7"/>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Effect transition="in" filter="barn(inVertical)">
                                      <p:cBhvr>
                                        <p:cTn id="41" dur="500"/>
                                        <p:tgtEl>
                                          <p:spTgt spid="5">
                                            <p:txEl>
                                              <p:pRg st="8" end="8"/>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5">
                                            <p:txEl>
                                              <p:pRg st="9" end="9"/>
                                            </p:txEl>
                                          </p:spTgt>
                                        </p:tgtEl>
                                        <p:attrNameLst>
                                          <p:attrName>style.visibility</p:attrName>
                                        </p:attrNameLst>
                                      </p:cBhvr>
                                      <p:to>
                                        <p:strVal val="visible"/>
                                      </p:to>
                                    </p:set>
                                    <p:animEffect transition="in" filter="barn(inVertical)">
                                      <p:cBhvr>
                                        <p:cTn id="44"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2558</Words>
  <Application>Microsoft Office PowerPoint</Application>
  <PresentationFormat>Widescreen</PresentationFormat>
  <Paragraphs>150</Paragraphs>
  <Slides>41</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Times New Roman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24</cp:revision>
  <dcterms:created xsi:type="dcterms:W3CDTF">2024-02-01T05:14:47Z</dcterms:created>
  <dcterms:modified xsi:type="dcterms:W3CDTF">2024-04-12T00:17:34Z</dcterms:modified>
</cp:coreProperties>
</file>