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84"/>
  </p:notesMasterIdLst>
  <p:sldIdLst>
    <p:sldId id="291" r:id="rId5"/>
    <p:sldId id="257" r:id="rId6"/>
    <p:sldId id="256" r:id="rId7"/>
    <p:sldId id="258" r:id="rId8"/>
    <p:sldId id="259" r:id="rId9"/>
    <p:sldId id="260" r:id="rId10"/>
    <p:sldId id="261" r:id="rId11"/>
    <p:sldId id="262" r:id="rId12"/>
    <p:sldId id="263" r:id="rId13"/>
    <p:sldId id="267" r:id="rId14"/>
    <p:sldId id="317" r:id="rId15"/>
    <p:sldId id="318" r:id="rId16"/>
    <p:sldId id="294" r:id="rId17"/>
    <p:sldId id="319" r:id="rId18"/>
    <p:sldId id="268" r:id="rId19"/>
    <p:sldId id="320" r:id="rId20"/>
    <p:sldId id="303" r:id="rId21"/>
    <p:sldId id="272" r:id="rId22"/>
    <p:sldId id="321" r:id="rId23"/>
    <p:sldId id="273" r:id="rId24"/>
    <p:sldId id="274" r:id="rId25"/>
    <p:sldId id="282" r:id="rId26"/>
    <p:sldId id="322" r:id="rId27"/>
    <p:sldId id="276" r:id="rId28"/>
    <p:sldId id="275" r:id="rId29"/>
    <p:sldId id="304" r:id="rId30"/>
    <p:sldId id="278" r:id="rId31"/>
    <p:sldId id="280" r:id="rId32"/>
    <p:sldId id="279" r:id="rId33"/>
    <p:sldId id="323" r:id="rId34"/>
    <p:sldId id="328" r:id="rId35"/>
    <p:sldId id="324" r:id="rId36"/>
    <p:sldId id="330" r:id="rId37"/>
    <p:sldId id="331" r:id="rId38"/>
    <p:sldId id="332" r:id="rId39"/>
    <p:sldId id="333" r:id="rId40"/>
    <p:sldId id="326" r:id="rId41"/>
    <p:sldId id="334" r:id="rId42"/>
    <p:sldId id="327" r:id="rId43"/>
    <p:sldId id="335" r:id="rId44"/>
    <p:sldId id="298" r:id="rId45"/>
    <p:sldId id="336" r:id="rId46"/>
    <p:sldId id="277" r:id="rId47"/>
    <p:sldId id="338" r:id="rId48"/>
    <p:sldId id="339" r:id="rId49"/>
    <p:sldId id="307" r:id="rId50"/>
    <p:sldId id="341" r:id="rId51"/>
    <p:sldId id="342" r:id="rId52"/>
    <p:sldId id="343" r:id="rId53"/>
    <p:sldId id="344" r:id="rId54"/>
    <p:sldId id="345" r:id="rId55"/>
    <p:sldId id="347" r:id="rId56"/>
    <p:sldId id="348" r:id="rId57"/>
    <p:sldId id="346" r:id="rId58"/>
    <p:sldId id="270" r:id="rId59"/>
    <p:sldId id="308" r:id="rId60"/>
    <p:sldId id="309" r:id="rId61"/>
    <p:sldId id="311" r:id="rId62"/>
    <p:sldId id="310" r:id="rId63"/>
    <p:sldId id="314" r:id="rId64"/>
    <p:sldId id="313" r:id="rId65"/>
    <p:sldId id="312" r:id="rId66"/>
    <p:sldId id="283" r:id="rId67"/>
    <p:sldId id="284" r:id="rId68"/>
    <p:sldId id="349" r:id="rId69"/>
    <p:sldId id="350" r:id="rId70"/>
    <p:sldId id="285" r:id="rId71"/>
    <p:sldId id="286" r:id="rId72"/>
    <p:sldId id="351" r:id="rId73"/>
    <p:sldId id="315" r:id="rId74"/>
    <p:sldId id="288" r:id="rId75"/>
    <p:sldId id="352" r:id="rId76"/>
    <p:sldId id="316" r:id="rId77"/>
    <p:sldId id="353" r:id="rId78"/>
    <p:sldId id="290" r:id="rId79"/>
    <p:sldId id="354" r:id="rId80"/>
    <p:sldId id="355" r:id="rId81"/>
    <p:sldId id="289" r:id="rId82"/>
    <p:sldId id="287" r:id="rId83"/>
  </p:sldIdLst>
  <p:sldSz cx="9144000" cy="5143500" type="screen16x9"/>
  <p:notesSz cx="6858000" cy="9144000"/>
  <p:embeddedFontLst>
    <p:embeddedFont>
      <p:font typeface="Bebas Neue" panose="020B0606020202050201" pitchFamily="34" charset="0"/>
      <p:regular r:id="rId85"/>
    </p:embeddedFont>
    <p:embeddedFont>
      <p:font typeface="Calibri" panose="020F0502020204030204" pitchFamily="34" charset="0"/>
      <p:regular r:id="rId86"/>
      <p:bold r:id="rId87"/>
      <p:italic r:id="rId88"/>
      <p:boldItalic r:id="rId89"/>
    </p:embeddedFont>
    <p:embeddedFont>
      <p:font typeface="Calibri Light" panose="020F0302020204030204" pitchFamily="34" charset="0"/>
      <p:regular r:id="rId90"/>
      <p:italic r:id="rId91"/>
    </p:embeddedFont>
    <p:embeddedFont>
      <p:font typeface="Cambria Math" panose="02040503050406030204" pitchFamily="18" charset="0"/>
      <p:regular r:id="rId92"/>
    </p:embeddedFont>
    <p:embeddedFont>
      <p:font typeface="Didact Gothic" panose="00000500000000000000" pitchFamily="2" charset="0"/>
      <p:regular r:id="rId93"/>
    </p:embeddedFont>
    <p:embeddedFont>
      <p:font typeface="DM Sans" pitchFamily="2" charset="0"/>
      <p:regular r:id="rId94"/>
      <p:bold r:id="rId95"/>
      <p:italic r:id="rId96"/>
      <p:boldItalic r:id="rId97"/>
    </p:embeddedFont>
    <p:embeddedFont>
      <p:font typeface="Open Sans" panose="020B0606030504020204" pitchFamily="34" charset="0"/>
      <p:regular r:id="rId98"/>
      <p:bold r:id="rId99"/>
      <p:italic r:id="rId100"/>
      <p:boldItalic r:id="rId101"/>
    </p:embeddedFont>
    <p:embeddedFont>
      <p:font typeface="Roboto Condensed Light" panose="02000000000000000000" pitchFamily="2" charset="0"/>
      <p:regular r:id="rId102"/>
      <p:italic r:id="rId103"/>
    </p:embeddedFont>
    <p:embeddedFont>
      <p:font typeface="Russo One" panose="020B0604020202020204" charset="0"/>
      <p:regular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8.fntdata"/><Relationship Id="rId5" Type="http://schemas.openxmlformats.org/officeDocument/2006/relationships/slide" Target="slides/slide1.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9.fntdata"/><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6.fntdata"/><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86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6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217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39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493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4ce6603a6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24ce6603a6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4ce6603a68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4ce6603a68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33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59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42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448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161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115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48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1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245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51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12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0436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22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06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432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4ce6603a6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4ce6603a6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508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3721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4ce6603a6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4ce6603a6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832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612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325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163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5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0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307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612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955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056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605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662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1120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063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0084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4ce6603a6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4ce6603a6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1226400" y="3100300"/>
            <a:ext cx="6691200" cy="531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55" name="Google Shape;35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56" name="Google Shape;356;p14"/>
          <p:cNvGrpSpPr/>
          <p:nvPr/>
        </p:nvGrpSpPr>
        <p:grpSpPr>
          <a:xfrm>
            <a:off x="713232" y="4034254"/>
            <a:ext cx="560817" cy="662461"/>
            <a:chOff x="4788600" y="633400"/>
            <a:chExt cx="363600" cy="429500"/>
          </a:xfrm>
        </p:grpSpPr>
        <p:sp>
          <p:nvSpPr>
            <p:cNvPr id="357" name="Google Shape;35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4"/>
          <p:cNvSpPr/>
          <p:nvPr/>
        </p:nvSpPr>
        <p:spPr>
          <a:xfrm flipH="1">
            <a:off x="7216050" y="43708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4"/>
          <p:cNvGrpSpPr/>
          <p:nvPr/>
        </p:nvGrpSpPr>
        <p:grpSpPr>
          <a:xfrm>
            <a:off x="8489133" y="4470455"/>
            <a:ext cx="535749" cy="547122"/>
            <a:chOff x="3477650" y="837700"/>
            <a:chExt cx="314425" cy="321100"/>
          </a:xfrm>
        </p:grpSpPr>
        <p:sp>
          <p:nvSpPr>
            <p:cNvPr id="371" name="Google Shape;371;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4"/>
          <p:cNvGrpSpPr/>
          <p:nvPr/>
        </p:nvGrpSpPr>
        <p:grpSpPr>
          <a:xfrm>
            <a:off x="218955" y="172809"/>
            <a:ext cx="738667" cy="502594"/>
            <a:chOff x="200200" y="2278225"/>
            <a:chExt cx="862425" cy="586800"/>
          </a:xfrm>
        </p:grpSpPr>
        <p:sp>
          <p:nvSpPr>
            <p:cNvPr id="374" name="Google Shape;374;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14"/>
          <p:cNvGrpSpPr/>
          <p:nvPr/>
        </p:nvGrpSpPr>
        <p:grpSpPr>
          <a:xfrm>
            <a:off x="8283558" y="3865130"/>
            <a:ext cx="535749" cy="547122"/>
            <a:chOff x="3477650" y="837700"/>
            <a:chExt cx="314425" cy="321100"/>
          </a:xfrm>
        </p:grpSpPr>
        <p:sp>
          <p:nvSpPr>
            <p:cNvPr id="379" name="Google Shape;379;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4"/>
          <p:cNvGrpSpPr/>
          <p:nvPr/>
        </p:nvGrpSpPr>
        <p:grpSpPr>
          <a:xfrm>
            <a:off x="487730" y="675396"/>
            <a:ext cx="738667" cy="502594"/>
            <a:chOff x="200200" y="2278225"/>
            <a:chExt cx="862425" cy="586800"/>
          </a:xfrm>
        </p:grpSpPr>
        <p:sp>
          <p:nvSpPr>
            <p:cNvPr id="382" name="Google Shape;382;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a:off x="8271019" y="365479"/>
            <a:ext cx="560817" cy="662461"/>
            <a:chOff x="4788600" y="633400"/>
            <a:chExt cx="363600" cy="429500"/>
          </a:xfrm>
        </p:grpSpPr>
        <p:sp>
          <p:nvSpPr>
            <p:cNvPr id="387" name="Google Shape;38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35"/>
        <p:cNvGrpSpPr/>
        <p:nvPr/>
      </p:nvGrpSpPr>
      <p:grpSpPr>
        <a:xfrm>
          <a:off x="0" y="0"/>
          <a:ext cx="0" cy="0"/>
          <a:chOff x="0" y="0"/>
          <a:chExt cx="0" cy="0"/>
        </a:xfrm>
      </p:grpSpPr>
      <p:sp>
        <p:nvSpPr>
          <p:cNvPr id="436" name="Google Shape;43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7" name="Google Shape;437;p17"/>
          <p:cNvSpPr txBox="1">
            <a:spLocks noGrp="1"/>
          </p:cNvSpPr>
          <p:nvPr>
            <p:ph type="subTitle" idx="1"/>
          </p:nvPr>
        </p:nvSpPr>
        <p:spPr>
          <a:xfrm>
            <a:off x="1947450" y="2095675"/>
            <a:ext cx="5249100" cy="6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8" name="Google Shape;438;p17"/>
          <p:cNvSpPr txBox="1">
            <a:spLocks noGrp="1"/>
          </p:cNvSpPr>
          <p:nvPr>
            <p:ph type="subTitle" idx="2"/>
          </p:nvPr>
        </p:nvSpPr>
        <p:spPr>
          <a:xfrm>
            <a:off x="1947450" y="3960800"/>
            <a:ext cx="5249100" cy="64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9" name="Google Shape;439;p17"/>
          <p:cNvSpPr txBox="1">
            <a:spLocks noGrp="1"/>
          </p:cNvSpPr>
          <p:nvPr>
            <p:ph type="subTitle" idx="3"/>
          </p:nvPr>
        </p:nvSpPr>
        <p:spPr>
          <a:xfrm>
            <a:off x="1947450" y="187517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40" name="Google Shape;440;p17"/>
          <p:cNvSpPr txBox="1">
            <a:spLocks noGrp="1"/>
          </p:cNvSpPr>
          <p:nvPr>
            <p:ph type="subTitle" idx="4"/>
          </p:nvPr>
        </p:nvSpPr>
        <p:spPr>
          <a:xfrm>
            <a:off x="1947450" y="377632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41" name="Google Shape;441;p17"/>
          <p:cNvGrpSpPr/>
          <p:nvPr/>
        </p:nvGrpSpPr>
        <p:grpSpPr>
          <a:xfrm rot="5400000">
            <a:off x="8411467" y="3644621"/>
            <a:ext cx="738667" cy="502594"/>
            <a:chOff x="200200" y="2278225"/>
            <a:chExt cx="862425" cy="586800"/>
          </a:xfrm>
        </p:grpSpPr>
        <p:sp>
          <p:nvSpPr>
            <p:cNvPr id="442" name="Google Shape;442;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7"/>
          <p:cNvGrpSpPr/>
          <p:nvPr/>
        </p:nvGrpSpPr>
        <p:grpSpPr>
          <a:xfrm>
            <a:off x="8424008" y="197505"/>
            <a:ext cx="535749" cy="547122"/>
            <a:chOff x="3477650" y="837700"/>
            <a:chExt cx="314425" cy="321100"/>
          </a:xfrm>
        </p:grpSpPr>
        <p:sp>
          <p:nvSpPr>
            <p:cNvPr id="447" name="Google Shape;447;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17"/>
          <p:cNvGrpSpPr/>
          <p:nvPr/>
        </p:nvGrpSpPr>
        <p:grpSpPr>
          <a:xfrm>
            <a:off x="8162908" y="894405"/>
            <a:ext cx="535749" cy="547122"/>
            <a:chOff x="3477650" y="837700"/>
            <a:chExt cx="314425" cy="321100"/>
          </a:xfrm>
        </p:grpSpPr>
        <p:sp>
          <p:nvSpPr>
            <p:cNvPr id="450" name="Google Shape;450;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17"/>
          <p:cNvGrpSpPr/>
          <p:nvPr/>
        </p:nvGrpSpPr>
        <p:grpSpPr>
          <a:xfrm rot="5400000">
            <a:off x="123167" y="288209"/>
            <a:ext cx="738667" cy="502594"/>
            <a:chOff x="200200" y="2278225"/>
            <a:chExt cx="862425" cy="586800"/>
          </a:xfrm>
        </p:grpSpPr>
        <p:sp>
          <p:nvSpPr>
            <p:cNvPr id="453" name="Google Shape;453;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7"/>
          <p:cNvGrpSpPr/>
          <p:nvPr/>
        </p:nvGrpSpPr>
        <p:grpSpPr>
          <a:xfrm rot="5400000">
            <a:off x="392480" y="955934"/>
            <a:ext cx="738667" cy="502594"/>
            <a:chOff x="200200" y="2278225"/>
            <a:chExt cx="862425" cy="586800"/>
          </a:xfrm>
        </p:grpSpPr>
        <p:sp>
          <p:nvSpPr>
            <p:cNvPr id="458" name="Google Shape;458;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17"/>
          <p:cNvSpPr/>
          <p:nvPr/>
        </p:nvSpPr>
        <p:spPr>
          <a:xfrm>
            <a:off x="241200" y="44584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3"/>
        <p:cNvGrpSpPr/>
        <p:nvPr/>
      </p:nvGrpSpPr>
      <p:grpSpPr>
        <a:xfrm>
          <a:off x="0" y="0"/>
          <a:ext cx="0" cy="0"/>
          <a:chOff x="0" y="0"/>
          <a:chExt cx="0" cy="0"/>
        </a:xfrm>
      </p:grpSpPr>
      <p:sp>
        <p:nvSpPr>
          <p:cNvPr id="544" name="Google Shape;5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5" name="Google Shape;545;p21"/>
          <p:cNvSpPr txBox="1">
            <a:spLocks noGrp="1"/>
          </p:cNvSpPr>
          <p:nvPr>
            <p:ph type="subTitle" idx="1"/>
          </p:nvPr>
        </p:nvSpPr>
        <p:spPr>
          <a:xfrm>
            <a:off x="110117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6" name="Google Shape;546;p21"/>
          <p:cNvSpPr txBox="1">
            <a:spLocks noGrp="1"/>
          </p:cNvSpPr>
          <p:nvPr>
            <p:ph type="subTitle" idx="2"/>
          </p:nvPr>
        </p:nvSpPr>
        <p:spPr>
          <a:xfrm>
            <a:off x="3578947"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21"/>
          <p:cNvSpPr txBox="1">
            <a:spLocks noGrp="1"/>
          </p:cNvSpPr>
          <p:nvPr>
            <p:ph type="subTitle" idx="3"/>
          </p:nvPr>
        </p:nvSpPr>
        <p:spPr>
          <a:xfrm>
            <a:off x="110117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1"/>
          <p:cNvSpPr txBox="1">
            <a:spLocks noGrp="1"/>
          </p:cNvSpPr>
          <p:nvPr>
            <p:ph type="subTitle" idx="4"/>
          </p:nvPr>
        </p:nvSpPr>
        <p:spPr>
          <a:xfrm>
            <a:off x="3578947"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1"/>
          <p:cNvSpPr txBox="1">
            <a:spLocks noGrp="1"/>
          </p:cNvSpPr>
          <p:nvPr>
            <p:ph type="subTitle" idx="5"/>
          </p:nvPr>
        </p:nvSpPr>
        <p:spPr>
          <a:xfrm>
            <a:off x="605672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1"/>
          <p:cNvSpPr txBox="1">
            <a:spLocks noGrp="1"/>
          </p:cNvSpPr>
          <p:nvPr>
            <p:ph type="subTitle" idx="6"/>
          </p:nvPr>
        </p:nvSpPr>
        <p:spPr>
          <a:xfrm>
            <a:off x="605672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1"/>
          <p:cNvSpPr txBox="1">
            <a:spLocks noGrp="1"/>
          </p:cNvSpPr>
          <p:nvPr>
            <p:ph type="subTitle" idx="7"/>
          </p:nvPr>
        </p:nvSpPr>
        <p:spPr>
          <a:xfrm>
            <a:off x="110117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2" name="Google Shape;552;p21"/>
          <p:cNvSpPr txBox="1">
            <a:spLocks noGrp="1"/>
          </p:cNvSpPr>
          <p:nvPr>
            <p:ph type="subTitle" idx="8"/>
          </p:nvPr>
        </p:nvSpPr>
        <p:spPr>
          <a:xfrm>
            <a:off x="3578947"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3" name="Google Shape;553;p21"/>
          <p:cNvSpPr txBox="1">
            <a:spLocks noGrp="1"/>
          </p:cNvSpPr>
          <p:nvPr>
            <p:ph type="subTitle" idx="9"/>
          </p:nvPr>
        </p:nvSpPr>
        <p:spPr>
          <a:xfrm>
            <a:off x="110117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4" name="Google Shape;554;p21"/>
          <p:cNvSpPr txBox="1">
            <a:spLocks noGrp="1"/>
          </p:cNvSpPr>
          <p:nvPr>
            <p:ph type="subTitle" idx="13"/>
          </p:nvPr>
        </p:nvSpPr>
        <p:spPr>
          <a:xfrm>
            <a:off x="3578947"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5" name="Google Shape;555;p21"/>
          <p:cNvSpPr txBox="1">
            <a:spLocks noGrp="1"/>
          </p:cNvSpPr>
          <p:nvPr>
            <p:ph type="subTitle" idx="14"/>
          </p:nvPr>
        </p:nvSpPr>
        <p:spPr>
          <a:xfrm>
            <a:off x="605672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6" name="Google Shape;556;p21"/>
          <p:cNvSpPr txBox="1">
            <a:spLocks noGrp="1"/>
          </p:cNvSpPr>
          <p:nvPr>
            <p:ph type="subTitle" idx="15"/>
          </p:nvPr>
        </p:nvSpPr>
        <p:spPr>
          <a:xfrm>
            <a:off x="605672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7" name="Google Shape;557;p21"/>
          <p:cNvSpPr/>
          <p:nvPr/>
        </p:nvSpPr>
        <p:spPr>
          <a:xfrm flipH="1">
            <a:off x="570438" y="44757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21"/>
          <p:cNvGrpSpPr/>
          <p:nvPr/>
        </p:nvGrpSpPr>
        <p:grpSpPr>
          <a:xfrm>
            <a:off x="5717058" y="4439843"/>
            <a:ext cx="535749" cy="547122"/>
            <a:chOff x="3477650" y="837700"/>
            <a:chExt cx="314425" cy="321100"/>
          </a:xfrm>
        </p:grpSpPr>
        <p:sp>
          <p:nvSpPr>
            <p:cNvPr id="559" name="Google Shape;559;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7781792" y="109171"/>
            <a:ext cx="738667" cy="502594"/>
            <a:chOff x="200200" y="2278225"/>
            <a:chExt cx="862425" cy="586800"/>
          </a:xfrm>
        </p:grpSpPr>
        <p:sp>
          <p:nvSpPr>
            <p:cNvPr id="562" name="Google Shape;562;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1"/>
          <p:cNvGrpSpPr/>
          <p:nvPr/>
        </p:nvGrpSpPr>
        <p:grpSpPr>
          <a:xfrm>
            <a:off x="774583" y="86905"/>
            <a:ext cx="535749" cy="547122"/>
            <a:chOff x="3477650" y="837700"/>
            <a:chExt cx="314425" cy="321100"/>
          </a:xfrm>
        </p:grpSpPr>
        <p:sp>
          <p:nvSpPr>
            <p:cNvPr id="567" name="Google Shape;567;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a:off x="71333" y="1017718"/>
            <a:ext cx="535749" cy="547122"/>
            <a:chOff x="3477650" y="837700"/>
            <a:chExt cx="314425" cy="321100"/>
          </a:xfrm>
        </p:grpSpPr>
        <p:sp>
          <p:nvSpPr>
            <p:cNvPr id="570" name="Google Shape;570;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21"/>
          <p:cNvGrpSpPr/>
          <p:nvPr/>
        </p:nvGrpSpPr>
        <p:grpSpPr>
          <a:xfrm>
            <a:off x="8203042" y="611771"/>
            <a:ext cx="738667" cy="502594"/>
            <a:chOff x="200200" y="2278225"/>
            <a:chExt cx="862425" cy="586800"/>
          </a:xfrm>
        </p:grpSpPr>
        <p:sp>
          <p:nvSpPr>
            <p:cNvPr id="573" name="Google Shape;573;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31"/>
        <p:cNvGrpSpPr/>
        <p:nvPr/>
      </p:nvGrpSpPr>
      <p:grpSpPr>
        <a:xfrm>
          <a:off x="0" y="0"/>
          <a:ext cx="0" cy="0"/>
          <a:chOff x="0" y="0"/>
          <a:chExt cx="0" cy="0"/>
        </a:xfrm>
      </p:grpSpPr>
      <p:sp>
        <p:nvSpPr>
          <p:cNvPr id="632" name="Google Shape;6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33" name="Google Shape;633;p23"/>
          <p:cNvSpPr/>
          <p:nvPr/>
        </p:nvSpPr>
        <p:spPr>
          <a:xfrm>
            <a:off x="2270950" y="46433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3"/>
          <p:cNvGrpSpPr/>
          <p:nvPr/>
        </p:nvGrpSpPr>
        <p:grpSpPr>
          <a:xfrm>
            <a:off x="8588505" y="3237246"/>
            <a:ext cx="738667" cy="502594"/>
            <a:chOff x="200200" y="2278225"/>
            <a:chExt cx="862425" cy="586800"/>
          </a:xfrm>
        </p:grpSpPr>
        <p:sp>
          <p:nvSpPr>
            <p:cNvPr id="635" name="Google Shape;635;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3"/>
          <p:cNvGrpSpPr/>
          <p:nvPr/>
        </p:nvGrpSpPr>
        <p:grpSpPr>
          <a:xfrm>
            <a:off x="128033" y="172480"/>
            <a:ext cx="535749" cy="547122"/>
            <a:chOff x="3477650" y="837700"/>
            <a:chExt cx="314425" cy="321100"/>
          </a:xfrm>
        </p:grpSpPr>
        <p:sp>
          <p:nvSpPr>
            <p:cNvPr id="640" name="Google Shape;640;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23"/>
          <p:cNvGrpSpPr/>
          <p:nvPr/>
        </p:nvGrpSpPr>
        <p:grpSpPr>
          <a:xfrm rot="5400000">
            <a:off x="8363155" y="2616621"/>
            <a:ext cx="738667" cy="502594"/>
            <a:chOff x="200200" y="2278225"/>
            <a:chExt cx="862425" cy="586800"/>
          </a:xfrm>
        </p:grpSpPr>
        <p:sp>
          <p:nvSpPr>
            <p:cNvPr id="643" name="Google Shape;643;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3"/>
          <p:cNvGrpSpPr/>
          <p:nvPr/>
        </p:nvGrpSpPr>
        <p:grpSpPr>
          <a:xfrm>
            <a:off x="-98092" y="802905"/>
            <a:ext cx="535749" cy="547122"/>
            <a:chOff x="3477650" y="837700"/>
            <a:chExt cx="314425" cy="321100"/>
          </a:xfrm>
        </p:grpSpPr>
        <p:sp>
          <p:nvSpPr>
            <p:cNvPr id="648" name="Google Shape;648;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650"/>
        <p:cNvGrpSpPr/>
        <p:nvPr/>
      </p:nvGrpSpPr>
      <p:grpSpPr>
        <a:xfrm>
          <a:off x="0" y="0"/>
          <a:ext cx="0" cy="0"/>
          <a:chOff x="0" y="0"/>
          <a:chExt cx="0" cy="0"/>
        </a:xfrm>
      </p:grpSpPr>
      <p:sp>
        <p:nvSpPr>
          <p:cNvPr id="651" name="Google Shape;65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52" name="Google Shape;652;p24"/>
          <p:cNvSpPr/>
          <p:nvPr/>
        </p:nvSpPr>
        <p:spPr>
          <a:xfrm>
            <a:off x="8485825" y="3719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24"/>
          <p:cNvGrpSpPr/>
          <p:nvPr/>
        </p:nvGrpSpPr>
        <p:grpSpPr>
          <a:xfrm>
            <a:off x="6423105" y="4608584"/>
            <a:ext cx="738667" cy="502594"/>
            <a:chOff x="200200" y="2278225"/>
            <a:chExt cx="862425" cy="586800"/>
          </a:xfrm>
        </p:grpSpPr>
        <p:sp>
          <p:nvSpPr>
            <p:cNvPr id="654" name="Google Shape;654;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4"/>
          <p:cNvGrpSpPr/>
          <p:nvPr/>
        </p:nvGrpSpPr>
        <p:grpSpPr>
          <a:xfrm>
            <a:off x="584358" y="4700405"/>
            <a:ext cx="535749" cy="547122"/>
            <a:chOff x="3477650" y="837700"/>
            <a:chExt cx="314425" cy="321100"/>
          </a:xfrm>
        </p:grpSpPr>
        <p:sp>
          <p:nvSpPr>
            <p:cNvPr id="659" name="Google Shape;659;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24"/>
          <p:cNvGrpSpPr/>
          <p:nvPr/>
        </p:nvGrpSpPr>
        <p:grpSpPr>
          <a:xfrm rot="5400000">
            <a:off x="-118033" y="226671"/>
            <a:ext cx="738667" cy="502594"/>
            <a:chOff x="200200" y="2278225"/>
            <a:chExt cx="862425" cy="586800"/>
          </a:xfrm>
        </p:grpSpPr>
        <p:sp>
          <p:nvSpPr>
            <p:cNvPr id="662" name="Google Shape;662;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24"/>
          <p:cNvGrpSpPr/>
          <p:nvPr/>
        </p:nvGrpSpPr>
        <p:grpSpPr>
          <a:xfrm>
            <a:off x="98158" y="4271580"/>
            <a:ext cx="535749" cy="547122"/>
            <a:chOff x="3477650" y="837700"/>
            <a:chExt cx="314425" cy="321100"/>
          </a:xfrm>
        </p:grpSpPr>
        <p:sp>
          <p:nvSpPr>
            <p:cNvPr id="667" name="Google Shape;667;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24"/>
          <p:cNvGrpSpPr/>
          <p:nvPr/>
        </p:nvGrpSpPr>
        <p:grpSpPr>
          <a:xfrm rot="5400000">
            <a:off x="99367" y="914221"/>
            <a:ext cx="738667" cy="502594"/>
            <a:chOff x="200200" y="2278225"/>
            <a:chExt cx="862425" cy="586800"/>
          </a:xfrm>
        </p:grpSpPr>
        <p:sp>
          <p:nvSpPr>
            <p:cNvPr id="670" name="Google Shape;670;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5"/>
          <p:cNvSpPr txBox="1">
            <a:spLocks noGrp="1"/>
          </p:cNvSpPr>
          <p:nvPr>
            <p:ph type="subTitle" idx="1"/>
          </p:nvPr>
        </p:nvSpPr>
        <p:spPr>
          <a:xfrm>
            <a:off x="5040058"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5"/>
          <p:cNvSpPr txBox="1">
            <a:spLocks noGrp="1"/>
          </p:cNvSpPr>
          <p:nvPr>
            <p:ph type="subTitle" idx="2"/>
          </p:nvPr>
        </p:nvSpPr>
        <p:spPr>
          <a:xfrm>
            <a:off x="1543450"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5"/>
          <p:cNvSpPr txBox="1">
            <a:spLocks noGrp="1"/>
          </p:cNvSpPr>
          <p:nvPr>
            <p:ph type="subTitle" idx="3"/>
          </p:nvPr>
        </p:nvSpPr>
        <p:spPr>
          <a:xfrm>
            <a:off x="5040058"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 name="Google Shape;113;p5"/>
          <p:cNvSpPr txBox="1">
            <a:spLocks noGrp="1"/>
          </p:cNvSpPr>
          <p:nvPr>
            <p:ph type="subTitle" idx="4"/>
          </p:nvPr>
        </p:nvSpPr>
        <p:spPr>
          <a:xfrm>
            <a:off x="1543450"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4" name="Google Shape;114;p5"/>
          <p:cNvSpPr/>
          <p:nvPr/>
        </p:nvSpPr>
        <p:spPr>
          <a:xfrm>
            <a:off x="293250" y="8997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rot="5400000">
            <a:off x="8418605" y="886121"/>
            <a:ext cx="738667" cy="502594"/>
            <a:chOff x="200200" y="2278225"/>
            <a:chExt cx="862425" cy="586800"/>
          </a:xfrm>
        </p:grpSpPr>
        <p:sp>
          <p:nvSpPr>
            <p:cNvPr id="116" name="Google Shape;116;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5"/>
          <p:cNvSpPr/>
          <p:nvPr/>
        </p:nvSpPr>
        <p:spPr>
          <a:xfrm>
            <a:off x="805400" y="3018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5"/>
          <p:cNvGrpSpPr/>
          <p:nvPr/>
        </p:nvGrpSpPr>
        <p:grpSpPr>
          <a:xfrm>
            <a:off x="7491755" y="4434571"/>
            <a:ext cx="738667" cy="502594"/>
            <a:chOff x="200200" y="2278225"/>
            <a:chExt cx="862425" cy="586800"/>
          </a:xfrm>
        </p:grpSpPr>
        <p:sp>
          <p:nvSpPr>
            <p:cNvPr id="122" name="Google Shape;122;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a:off x="8503483" y="3440193"/>
            <a:ext cx="535749" cy="547122"/>
            <a:chOff x="3477650" y="837700"/>
            <a:chExt cx="314425" cy="321100"/>
          </a:xfrm>
        </p:grpSpPr>
        <p:sp>
          <p:nvSpPr>
            <p:cNvPr id="127" name="Google Shape;127;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135633" y="4335018"/>
            <a:ext cx="535749" cy="547122"/>
            <a:chOff x="3477650" y="837700"/>
            <a:chExt cx="314425" cy="321100"/>
          </a:xfrm>
        </p:grpSpPr>
        <p:sp>
          <p:nvSpPr>
            <p:cNvPr id="130" name="Google Shape;130;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4" name="Google Shape;134;p6"/>
          <p:cNvSpPr/>
          <p:nvPr/>
        </p:nvSpPr>
        <p:spPr>
          <a:xfrm>
            <a:off x="338400" y="641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6"/>
          <p:cNvGrpSpPr/>
          <p:nvPr/>
        </p:nvGrpSpPr>
        <p:grpSpPr>
          <a:xfrm>
            <a:off x="185580" y="4594971"/>
            <a:ext cx="738667" cy="502594"/>
            <a:chOff x="200200" y="2278225"/>
            <a:chExt cx="862425" cy="586800"/>
          </a:xfrm>
        </p:grpSpPr>
        <p:sp>
          <p:nvSpPr>
            <p:cNvPr id="136" name="Google Shape;136;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6"/>
          <p:cNvGrpSpPr/>
          <p:nvPr/>
        </p:nvGrpSpPr>
        <p:grpSpPr>
          <a:xfrm>
            <a:off x="7947333" y="4701530"/>
            <a:ext cx="535749" cy="547122"/>
            <a:chOff x="3477650" y="837700"/>
            <a:chExt cx="314425" cy="321100"/>
          </a:xfrm>
        </p:grpSpPr>
        <p:sp>
          <p:nvSpPr>
            <p:cNvPr id="141" name="Google Shape;141;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rot="5400000">
            <a:off x="-60695" y="3974334"/>
            <a:ext cx="738667" cy="502594"/>
            <a:chOff x="200200" y="2278225"/>
            <a:chExt cx="862425" cy="586800"/>
          </a:xfrm>
        </p:grpSpPr>
        <p:sp>
          <p:nvSpPr>
            <p:cNvPr id="144" name="Google Shape;144;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a:off x="8533883" y="4251730"/>
            <a:ext cx="535749" cy="547122"/>
            <a:chOff x="3477650" y="837700"/>
            <a:chExt cx="314425" cy="321100"/>
          </a:xfrm>
        </p:grpSpPr>
        <p:sp>
          <p:nvSpPr>
            <p:cNvPr id="149" name="Google Shape;149;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7"/>
          <p:cNvSpPr txBox="1">
            <a:spLocks noGrp="1"/>
          </p:cNvSpPr>
          <p:nvPr>
            <p:ph type="subTitle" idx="1"/>
          </p:nvPr>
        </p:nvSpPr>
        <p:spPr>
          <a:xfrm>
            <a:off x="2596450" y="1263375"/>
            <a:ext cx="39510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AutoNum type="arabicPeriod"/>
              <a:defRPr sz="1400"/>
            </a:lvl1pPr>
            <a:lvl2pPr lvl="1" algn="ctr" rtl="0">
              <a:lnSpc>
                <a:spcPct val="100000"/>
              </a:lnSpc>
              <a:spcBef>
                <a:spcPts val="0"/>
              </a:spcBef>
              <a:spcAft>
                <a:spcPts val="0"/>
              </a:spcAft>
              <a:buClr>
                <a:srgbClr val="999999"/>
              </a:buClr>
              <a:buSzPts val="800"/>
              <a:buFont typeface="Open Sans"/>
              <a:buAutoNum type="alphaLcPeriod"/>
              <a:defRPr/>
            </a:lvl2pPr>
            <a:lvl3pPr lvl="2" algn="ctr" rtl="0">
              <a:lnSpc>
                <a:spcPct val="100000"/>
              </a:lnSpc>
              <a:spcBef>
                <a:spcPts val="0"/>
              </a:spcBef>
              <a:spcAft>
                <a:spcPts val="0"/>
              </a:spcAft>
              <a:buClr>
                <a:srgbClr val="999999"/>
              </a:buClr>
              <a:buSzPts val="800"/>
              <a:buFont typeface="Open Sans"/>
              <a:buAutoNum type="romanLcPeriod"/>
              <a:defRPr/>
            </a:lvl3pPr>
            <a:lvl4pPr lvl="3" algn="ctr" rtl="0">
              <a:lnSpc>
                <a:spcPct val="100000"/>
              </a:lnSpc>
              <a:spcBef>
                <a:spcPts val="0"/>
              </a:spcBef>
              <a:spcAft>
                <a:spcPts val="0"/>
              </a:spcAft>
              <a:buClr>
                <a:srgbClr val="999999"/>
              </a:buClr>
              <a:buSzPts val="800"/>
              <a:buFont typeface="Open Sans"/>
              <a:buAutoNum type="arabicPeriod"/>
              <a:defRPr/>
            </a:lvl4pPr>
            <a:lvl5pPr lvl="4" algn="ctr" rtl="0">
              <a:lnSpc>
                <a:spcPct val="100000"/>
              </a:lnSpc>
              <a:spcBef>
                <a:spcPts val="0"/>
              </a:spcBef>
              <a:spcAft>
                <a:spcPts val="0"/>
              </a:spcAft>
              <a:buClr>
                <a:srgbClr val="999999"/>
              </a:buClr>
              <a:buSzPts val="1200"/>
              <a:buFont typeface="Open Sans"/>
              <a:buAutoNum type="alphaLcPeriod"/>
              <a:defRPr/>
            </a:lvl5pPr>
            <a:lvl6pPr lvl="5" algn="ctr" rtl="0">
              <a:lnSpc>
                <a:spcPct val="100000"/>
              </a:lnSpc>
              <a:spcBef>
                <a:spcPts val="0"/>
              </a:spcBef>
              <a:spcAft>
                <a:spcPts val="0"/>
              </a:spcAft>
              <a:buClr>
                <a:srgbClr val="999999"/>
              </a:buClr>
              <a:buSzPts val="1200"/>
              <a:buFont typeface="Open Sans"/>
              <a:buAutoNum type="romanLcPeriod"/>
              <a:defRPr/>
            </a:lvl6pPr>
            <a:lvl7pPr lvl="6" algn="ctr" rtl="0">
              <a:lnSpc>
                <a:spcPct val="100000"/>
              </a:lnSpc>
              <a:spcBef>
                <a:spcPts val="0"/>
              </a:spcBef>
              <a:spcAft>
                <a:spcPts val="0"/>
              </a:spcAft>
              <a:buClr>
                <a:srgbClr val="999999"/>
              </a:buClr>
              <a:buSzPts val="700"/>
              <a:buFont typeface="Open Sans"/>
              <a:buAutoNum type="arabicPeriod"/>
              <a:defRPr/>
            </a:lvl7pPr>
            <a:lvl8pPr lvl="7" algn="ctr" rtl="0">
              <a:lnSpc>
                <a:spcPct val="100000"/>
              </a:lnSpc>
              <a:spcBef>
                <a:spcPts val="0"/>
              </a:spcBef>
              <a:spcAft>
                <a:spcPts val="0"/>
              </a:spcAft>
              <a:buClr>
                <a:srgbClr val="999999"/>
              </a:buClr>
              <a:buSzPts val="700"/>
              <a:buFont typeface="Open Sans"/>
              <a:buAutoNum type="alphaLcPeriod"/>
              <a:defRPr/>
            </a:lvl8pPr>
            <a:lvl9pPr lvl="8" algn="ctr" rtl="0">
              <a:lnSpc>
                <a:spcPct val="100000"/>
              </a:lnSpc>
              <a:spcBef>
                <a:spcPts val="0"/>
              </a:spcBef>
              <a:spcAft>
                <a:spcPts val="0"/>
              </a:spcAft>
              <a:buClr>
                <a:srgbClr val="999999"/>
              </a:buClr>
              <a:buSzPts val="600"/>
              <a:buFont typeface="Open Sans"/>
              <a:buAutoNum type="romanLcPeriod"/>
              <a:defRPr/>
            </a:lvl9pPr>
          </a:lstStyle>
          <a:p>
            <a:endParaRPr/>
          </a:p>
        </p:txBody>
      </p:sp>
      <p:sp>
        <p:nvSpPr>
          <p:cNvPr id="153" name="Google Shape;15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4" name="Google Shape;154;p7"/>
          <p:cNvSpPr/>
          <p:nvPr/>
        </p:nvSpPr>
        <p:spPr>
          <a:xfrm>
            <a:off x="6405600"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7"/>
          <p:cNvGrpSpPr/>
          <p:nvPr/>
        </p:nvGrpSpPr>
        <p:grpSpPr>
          <a:xfrm>
            <a:off x="8494983" y="168055"/>
            <a:ext cx="535749" cy="547122"/>
            <a:chOff x="3477650" y="837700"/>
            <a:chExt cx="314425" cy="321100"/>
          </a:xfrm>
        </p:grpSpPr>
        <p:sp>
          <p:nvSpPr>
            <p:cNvPr id="156" name="Google Shape;156;p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7"/>
          <p:cNvGrpSpPr/>
          <p:nvPr/>
        </p:nvGrpSpPr>
        <p:grpSpPr>
          <a:xfrm rot="5400000">
            <a:off x="99367" y="2141109"/>
            <a:ext cx="738667" cy="502594"/>
            <a:chOff x="200200" y="2278225"/>
            <a:chExt cx="862425" cy="586800"/>
          </a:xfrm>
        </p:grpSpPr>
        <p:sp>
          <p:nvSpPr>
            <p:cNvPr id="159" name="Google Shape;159;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7"/>
          <p:cNvGrpSpPr/>
          <p:nvPr/>
        </p:nvGrpSpPr>
        <p:grpSpPr>
          <a:xfrm rot="5400000">
            <a:off x="-67245" y="1381409"/>
            <a:ext cx="738667" cy="502594"/>
            <a:chOff x="200200" y="2278225"/>
            <a:chExt cx="862425" cy="586800"/>
          </a:xfrm>
        </p:grpSpPr>
        <p:sp>
          <p:nvSpPr>
            <p:cNvPr id="164" name="Google Shape;164;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10/12/2023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svg"/><Relationship Id="rId26" Type="http://schemas.openxmlformats.org/officeDocument/2006/relationships/image" Target="../media/image126.png"/><Relationship Id="rId39" Type="http://schemas.openxmlformats.org/officeDocument/2006/relationships/image" Target="../media/image139.png"/><Relationship Id="rId21" Type="http://schemas.openxmlformats.org/officeDocument/2006/relationships/image" Target="../media/image121.png"/><Relationship Id="rId34" Type="http://schemas.openxmlformats.org/officeDocument/2006/relationships/image" Target="../media/image134.svg"/><Relationship Id="rId42" Type="http://schemas.openxmlformats.org/officeDocument/2006/relationships/image" Target="../media/image142.svg"/><Relationship Id="rId47" Type="http://schemas.openxmlformats.org/officeDocument/2006/relationships/image" Target="../media/image147.png"/><Relationship Id="rId7" Type="http://schemas.openxmlformats.org/officeDocument/2006/relationships/image" Target="../media/image107.png"/><Relationship Id="rId2" Type="http://schemas.openxmlformats.org/officeDocument/2006/relationships/audio" Target="../media/media1.mp3"/><Relationship Id="rId16" Type="http://schemas.openxmlformats.org/officeDocument/2006/relationships/image" Target="../media/image116.svg"/><Relationship Id="rId29" Type="http://schemas.openxmlformats.org/officeDocument/2006/relationships/image" Target="../media/image129.svg"/><Relationship Id="rId1" Type="http://schemas.microsoft.com/office/2007/relationships/media" Target="../media/media1.mp3"/><Relationship Id="rId6" Type="http://schemas.openxmlformats.org/officeDocument/2006/relationships/image" Target="../media/image100.svg"/><Relationship Id="rId11" Type="http://schemas.openxmlformats.org/officeDocument/2006/relationships/image" Target="../media/image111.png"/><Relationship Id="rId24" Type="http://schemas.openxmlformats.org/officeDocument/2006/relationships/image" Target="../media/image124.svg"/><Relationship Id="rId32" Type="http://schemas.openxmlformats.org/officeDocument/2006/relationships/image" Target="../media/image132.png"/><Relationship Id="rId37" Type="http://schemas.openxmlformats.org/officeDocument/2006/relationships/image" Target="../media/image137.png"/><Relationship Id="rId40" Type="http://schemas.openxmlformats.org/officeDocument/2006/relationships/image" Target="../media/image140.svg"/><Relationship Id="rId45" Type="http://schemas.openxmlformats.org/officeDocument/2006/relationships/image" Target="../media/image145.png"/><Relationship Id="rId5" Type="http://schemas.openxmlformats.org/officeDocument/2006/relationships/image" Target="../media/image99.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png"/><Relationship Id="rId36" Type="http://schemas.openxmlformats.org/officeDocument/2006/relationships/image" Target="../media/image136.svg"/><Relationship Id="rId10" Type="http://schemas.openxmlformats.org/officeDocument/2006/relationships/image" Target="../media/image110.svg"/><Relationship Id="rId19" Type="http://schemas.openxmlformats.org/officeDocument/2006/relationships/image" Target="../media/image119.png"/><Relationship Id="rId31" Type="http://schemas.openxmlformats.org/officeDocument/2006/relationships/image" Target="../media/image131.svg"/><Relationship Id="rId44" Type="http://schemas.openxmlformats.org/officeDocument/2006/relationships/image" Target="../media/image144.svg"/><Relationship Id="rId4" Type="http://schemas.openxmlformats.org/officeDocument/2006/relationships/image" Target="../media/image97.jpg"/><Relationship Id="rId9" Type="http://schemas.openxmlformats.org/officeDocument/2006/relationships/image" Target="../media/image109.png"/><Relationship Id="rId14" Type="http://schemas.openxmlformats.org/officeDocument/2006/relationships/image" Target="../media/image114.svg"/><Relationship Id="rId22" Type="http://schemas.openxmlformats.org/officeDocument/2006/relationships/image" Target="../media/image122.svg"/><Relationship Id="rId27" Type="http://schemas.openxmlformats.org/officeDocument/2006/relationships/image" Target="../media/image127.svg"/><Relationship Id="rId30" Type="http://schemas.openxmlformats.org/officeDocument/2006/relationships/image" Target="../media/image130.png"/><Relationship Id="rId35" Type="http://schemas.openxmlformats.org/officeDocument/2006/relationships/image" Target="../media/image135.png"/><Relationship Id="rId43" Type="http://schemas.openxmlformats.org/officeDocument/2006/relationships/image" Target="../media/image143.png"/><Relationship Id="rId8" Type="http://schemas.openxmlformats.org/officeDocument/2006/relationships/image" Target="../media/image108.svg"/><Relationship Id="rId3" Type="http://schemas.openxmlformats.org/officeDocument/2006/relationships/slideLayout" Target="../slideLayouts/slideLayout25.xml"/><Relationship Id="rId12" Type="http://schemas.openxmlformats.org/officeDocument/2006/relationships/image" Target="../media/image112.svg"/><Relationship Id="rId17" Type="http://schemas.openxmlformats.org/officeDocument/2006/relationships/image" Target="../media/image117.png"/><Relationship Id="rId25" Type="http://schemas.openxmlformats.org/officeDocument/2006/relationships/image" Target="../media/image125.png"/><Relationship Id="rId33" Type="http://schemas.openxmlformats.org/officeDocument/2006/relationships/image" Target="../media/image133.png"/><Relationship Id="rId38" Type="http://schemas.openxmlformats.org/officeDocument/2006/relationships/image" Target="../media/image138.svg"/><Relationship Id="rId46" Type="http://schemas.openxmlformats.org/officeDocument/2006/relationships/image" Target="../media/image146.svg"/><Relationship Id="rId20" Type="http://schemas.openxmlformats.org/officeDocument/2006/relationships/image" Target="../media/image120.svg"/><Relationship Id="rId41" Type="http://schemas.openxmlformats.org/officeDocument/2006/relationships/image" Target="../media/image141.png"/></Relationships>
</file>

<file path=ppt/slides/_rels/slide57.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4.png"/><Relationship Id="rId18" Type="http://schemas.openxmlformats.org/officeDocument/2006/relationships/slide" Target="slide61.xml"/><Relationship Id="rId3" Type="http://schemas.openxmlformats.org/officeDocument/2006/relationships/slideLayout" Target="../slideLayouts/slideLayout36.xml"/><Relationship Id="rId21" Type="http://schemas.openxmlformats.org/officeDocument/2006/relationships/image" Target="../media/image158.png"/><Relationship Id="rId7" Type="http://schemas.openxmlformats.org/officeDocument/2006/relationships/image" Target="../media/image151.svg"/><Relationship Id="rId12" Type="http://schemas.openxmlformats.org/officeDocument/2006/relationships/slide" Target="slide58.xml"/><Relationship Id="rId17" Type="http://schemas.openxmlformats.org/officeDocument/2006/relationships/image" Target="../media/image156.png"/><Relationship Id="rId2" Type="http://schemas.openxmlformats.org/officeDocument/2006/relationships/audio" Target="../media/media1.mp3"/><Relationship Id="rId16" Type="http://schemas.openxmlformats.org/officeDocument/2006/relationships/slide" Target="slide62.xml"/><Relationship Id="rId20" Type="http://schemas.openxmlformats.org/officeDocument/2006/relationships/slide" Target="slide60.xml"/><Relationship Id="rId1" Type="http://schemas.microsoft.com/office/2007/relationships/media" Target="../media/media1.mp3"/><Relationship Id="rId6" Type="http://schemas.openxmlformats.org/officeDocument/2006/relationships/image" Target="../media/image150.png"/><Relationship Id="rId11" Type="http://schemas.openxmlformats.org/officeDocument/2006/relationships/slide" Target="slide63.xml"/><Relationship Id="rId5" Type="http://schemas.openxmlformats.org/officeDocument/2006/relationships/image" Target="../media/image149.svg"/><Relationship Id="rId15" Type="http://schemas.openxmlformats.org/officeDocument/2006/relationships/image" Target="../media/image155.png"/><Relationship Id="rId10" Type="http://schemas.openxmlformats.org/officeDocument/2006/relationships/image" Target="../media/image153.svg"/><Relationship Id="rId19" Type="http://schemas.openxmlformats.org/officeDocument/2006/relationships/image" Target="../media/image157.png"/><Relationship Id="rId4" Type="http://schemas.openxmlformats.org/officeDocument/2006/relationships/image" Target="../media/image148.png"/><Relationship Id="rId9" Type="http://schemas.openxmlformats.org/officeDocument/2006/relationships/image" Target="../media/image152.png"/><Relationship Id="rId14" Type="http://schemas.openxmlformats.org/officeDocument/2006/relationships/slide" Target="slide59.xml"/></Relationships>
</file>

<file path=ppt/slides/_rels/slide58.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1.svg"/><Relationship Id="rId7" Type="http://schemas.openxmlformats.org/officeDocument/2006/relationships/slide" Target="slide57.xml"/><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image" Target="../media/image164.png"/><Relationship Id="rId5" Type="http://schemas.openxmlformats.org/officeDocument/2006/relationships/image" Target="../media/image122.svg"/><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51.svg"/><Relationship Id="rId7" Type="http://schemas.openxmlformats.org/officeDocument/2006/relationships/image" Target="../media/image159.png"/><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slide" Target="slide57.xml"/><Relationship Id="rId5" Type="http://schemas.openxmlformats.org/officeDocument/2006/relationships/image" Target="../media/image122.sv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51.svg"/><Relationship Id="rId7" Type="http://schemas.openxmlformats.org/officeDocument/2006/relationships/image" Target="../media/image167.png"/><Relationship Id="rId12" Type="http://schemas.openxmlformats.org/officeDocument/2006/relationships/image" Target="../media/image170.png"/><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image" Target="../media/image166.png"/><Relationship Id="rId11" Type="http://schemas.openxmlformats.org/officeDocument/2006/relationships/image" Target="../media/image159.png"/><Relationship Id="rId5" Type="http://schemas.openxmlformats.org/officeDocument/2006/relationships/image" Target="../media/image122.svg"/><Relationship Id="rId10" Type="http://schemas.openxmlformats.org/officeDocument/2006/relationships/slide" Target="slide57.xml"/><Relationship Id="rId4" Type="http://schemas.openxmlformats.org/officeDocument/2006/relationships/image" Target="../media/image121.png"/><Relationship Id="rId9" Type="http://schemas.openxmlformats.org/officeDocument/2006/relationships/image" Target="../media/image169.png"/></Relationships>
</file>

<file path=ppt/slides/_rels/slide61.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59.png"/><Relationship Id="rId3" Type="http://schemas.openxmlformats.org/officeDocument/2006/relationships/image" Target="../media/image151.svg"/><Relationship Id="rId7" Type="http://schemas.openxmlformats.org/officeDocument/2006/relationships/image" Target="../media/image172.png"/><Relationship Id="rId12" Type="http://schemas.openxmlformats.org/officeDocument/2006/relationships/slide" Target="slide57.xml"/><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22.svg"/><Relationship Id="rId10" Type="http://schemas.openxmlformats.org/officeDocument/2006/relationships/image" Target="../media/image175.png"/><Relationship Id="rId4" Type="http://schemas.openxmlformats.org/officeDocument/2006/relationships/image" Target="../media/image121.png"/><Relationship Id="rId9" Type="http://schemas.openxmlformats.org/officeDocument/2006/relationships/image" Target="../media/image174.png"/></Relationships>
</file>

<file path=ppt/slides/_rels/slide6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1.svg"/><Relationship Id="rId7" Type="http://schemas.openxmlformats.org/officeDocument/2006/relationships/slide" Target="slide57.xml"/><Relationship Id="rId2" Type="http://schemas.openxmlformats.org/officeDocument/2006/relationships/image" Target="../media/image150.png"/><Relationship Id="rId1" Type="http://schemas.openxmlformats.org/officeDocument/2006/relationships/slideLayout" Target="../slideLayouts/slideLayout47.xml"/><Relationship Id="rId6" Type="http://schemas.openxmlformats.org/officeDocument/2006/relationships/image" Target="../media/image177.png"/><Relationship Id="rId5" Type="http://schemas.openxmlformats.org/officeDocument/2006/relationships/image" Target="../media/image122.svg"/><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1.png"/></Relationships>
</file>

<file path=ppt/slides/_rels/slide6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2.png"/></Relationships>
</file>

<file path=ppt/slides/_rels/slide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3.png"/></Relationships>
</file>

<file path=ppt/slides/_rels/slide6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185.png"/></Relationships>
</file>

<file path=ppt/slides/_rels/slide6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187.png"/></Relationships>
</file>

<file path=ppt/slides/_rels/slide6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90.png"/></Relationships>
</file>

<file path=ppt/slides/_rels/slide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91.png"/></Relationships>
</file>

<file path=ppt/slides/_rels/slide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193.png"/><Relationship Id="rId4" Type="http://schemas.openxmlformats.org/officeDocument/2006/relationships/image" Target="../media/image192.png"/></Relationships>
</file>

<file path=ppt/slides/_rels/slide7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94.png"/></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6.xml"/><Relationship Id="rId1" Type="http://schemas.openxmlformats.org/officeDocument/2006/relationships/slideLayout" Target="../slideLayouts/slideLayout20.xml"/><Relationship Id="rId4" Type="http://schemas.openxmlformats.org/officeDocument/2006/relationships/image" Target="../media/image161.png"/></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161.png"/></Relationships>
</file>

<file path=ppt/slides/_rels/slide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337389" y="172236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THÂN MẾN CHÀO CÁC EM HỌC SINH </a:t>
            </a:r>
            <a:br>
              <a:rPr lang="en-US" sz="3500" b="1" dirty="0">
                <a:latin typeface="+mj-lt"/>
              </a:rPr>
            </a:br>
            <a:r>
              <a:rPr lang="en-US" sz="3500" b="1" dirty="0">
                <a:latin typeface="+mj-lt"/>
              </a:rPr>
              <a:t>ĐẾN VỚI BÀI HỌC MỚI</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87" name="Google Shape;987;p44"/>
          <p:cNvSpPr/>
          <p:nvPr/>
        </p:nvSpPr>
        <p:spPr>
          <a:xfrm>
            <a:off x="5770643" y="4493737"/>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8" name="Group 7">
            <a:extLst>
              <a:ext uri="{FF2B5EF4-FFF2-40B4-BE49-F238E27FC236}">
                <a16:creationId xmlns:a16="http://schemas.microsoft.com/office/drawing/2014/main" id="{1551C6C9-FFE1-7F0D-172C-2A5ACE1C0430}"/>
              </a:ext>
            </a:extLst>
          </p:cNvPr>
          <p:cNvGrpSpPr/>
          <p:nvPr/>
        </p:nvGrpSpPr>
        <p:grpSpPr>
          <a:xfrm>
            <a:off x="834597" y="721592"/>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2" name="TextBox 1">
            <a:extLst>
              <a:ext uri="{FF2B5EF4-FFF2-40B4-BE49-F238E27FC236}">
                <a16:creationId xmlns:a16="http://schemas.microsoft.com/office/drawing/2014/main" id="{1DCC09F5-0FFF-FB9C-2D0C-F789432E18EE}"/>
              </a:ext>
            </a:extLst>
          </p:cNvPr>
          <p:cNvSpPr txBox="1"/>
          <p:nvPr/>
        </p:nvSpPr>
        <p:spPr>
          <a:xfrm>
            <a:off x="732986" y="693625"/>
            <a:ext cx="765663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Trong </a:t>
            </a:r>
            <a:r>
              <a:rPr lang="en-US" sz="2200" kern="1200" dirty="0" err="1">
                <a:solidFill>
                  <a:prstClr val="black"/>
                </a:solidFill>
                <a:latin typeface="+mj-lt"/>
                <a:ea typeface="+mn-ea"/>
                <a:cs typeface="Arial" panose="020B0604020202020204" pitchFamily="34" charset="0"/>
              </a:rPr>
              <a:t>những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nào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3CCA05-2C29-C017-EBB6-D3D1631EE53C}"/>
                  </a:ext>
                </a:extLst>
              </p:cNvPr>
              <p:cNvSpPr txBox="1"/>
              <p:nvPr/>
            </p:nvSpPr>
            <p:spPr>
              <a:xfrm>
                <a:off x="2647278" y="2215681"/>
                <a:ext cx="972752" cy="8295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m:oMathPara>
                </a14:m>
                <a:endParaRPr lang="en-US" sz="2200" dirty="0">
                  <a:latin typeface="+mj-lt"/>
                </a:endParaRPr>
              </a:p>
            </p:txBody>
          </p:sp>
        </mc:Choice>
        <mc:Fallback xmlns="">
          <p:sp>
            <p:nvSpPr>
              <p:cNvPr id="3" name="TextBox 2">
                <a:extLst>
                  <a:ext uri="{FF2B5EF4-FFF2-40B4-BE49-F238E27FC236}">
                    <a16:creationId xmlns:a16="http://schemas.microsoft.com/office/drawing/2014/main" id="{F73CCA05-2C29-C017-EBB6-D3D1631EE53C}"/>
                  </a:ext>
                </a:extLst>
              </p:cNvPr>
              <p:cNvSpPr txBox="1">
                <a:spLocks noRot="1" noChangeAspect="1" noMove="1" noResize="1" noEditPoints="1" noAdjustHandles="1" noChangeArrowheads="1" noChangeShapeType="1" noTextEdit="1"/>
              </p:cNvSpPr>
              <p:nvPr/>
            </p:nvSpPr>
            <p:spPr>
              <a:xfrm>
                <a:off x="2647278" y="2215681"/>
                <a:ext cx="972752" cy="829522"/>
              </a:xfrm>
              <a:prstGeom prst="rect">
                <a:avLst/>
              </a:prstGeom>
              <a:blipFill>
                <a:blip r:embed="rId3"/>
                <a:stretch>
                  <a:fillRect r="-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D9D703-5E2D-7A58-C330-C13E6B489FBF}"/>
                  </a:ext>
                </a:extLst>
              </p:cNvPr>
              <p:cNvSpPr txBox="1"/>
              <p:nvPr/>
            </p:nvSpPr>
            <p:spPr>
              <a:xfrm>
                <a:off x="988705" y="3548787"/>
                <a:ext cx="3471062"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4" name="TextBox 3">
                <a:extLst>
                  <a:ext uri="{FF2B5EF4-FFF2-40B4-BE49-F238E27FC236}">
                    <a16:creationId xmlns:a16="http://schemas.microsoft.com/office/drawing/2014/main" id="{6BD9D703-5E2D-7A58-C330-C13E6B489FBF}"/>
                  </a:ext>
                </a:extLst>
              </p:cNvPr>
              <p:cNvSpPr txBox="1">
                <a:spLocks noRot="1" noChangeAspect="1" noMove="1" noResize="1" noEditPoints="1" noAdjustHandles="1" noChangeArrowheads="1" noChangeShapeType="1" noTextEdit="1"/>
              </p:cNvSpPr>
              <p:nvPr/>
            </p:nvSpPr>
            <p:spPr>
              <a:xfrm>
                <a:off x="988705" y="3548787"/>
                <a:ext cx="3471062" cy="1420325"/>
              </a:xfrm>
              <a:prstGeom prst="rect">
                <a:avLst/>
              </a:prstGeom>
              <a:blipFill>
                <a:blip r:embed="rId4"/>
                <a:stretch>
                  <a:fillRect l="-1754" r="-1754" b="-6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C4CBB6-2E35-ECC2-8F84-455A6230C33C}"/>
                  </a:ext>
                </a:extLst>
              </p:cNvPr>
              <p:cNvSpPr txBox="1"/>
              <p:nvPr/>
            </p:nvSpPr>
            <p:spPr>
              <a:xfrm>
                <a:off x="5267780" y="3216944"/>
                <a:ext cx="2873167" cy="1151341"/>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Không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dirty="0">
                    <a:latin typeface="+mj-lt"/>
                  </a:rPr>
                  <a:t> </a:t>
                </a:r>
                <a:r>
                  <a:rPr lang="en-US" sz="2000" dirty="0" err="1">
                    <a:latin typeface="+mj-lt"/>
                  </a:rPr>
                  <a:t>không</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endParaRPr lang="en-US" sz="2000" dirty="0">
                  <a:latin typeface="+mj-lt"/>
                </a:endParaRPr>
              </a:p>
            </p:txBody>
          </p:sp>
        </mc:Choice>
        <mc:Fallback xmlns="">
          <p:sp>
            <p:nvSpPr>
              <p:cNvPr id="5" name="TextBox 4">
                <a:extLst>
                  <a:ext uri="{FF2B5EF4-FFF2-40B4-BE49-F238E27FC236}">
                    <a16:creationId xmlns:a16="http://schemas.microsoft.com/office/drawing/2014/main" id="{81C4CBB6-2E35-ECC2-8F84-455A6230C33C}"/>
                  </a:ext>
                </a:extLst>
              </p:cNvPr>
              <p:cNvSpPr txBox="1">
                <a:spLocks noRot="1" noChangeAspect="1" noMove="1" noResize="1" noEditPoints="1" noAdjustHandles="1" noChangeArrowheads="1" noChangeShapeType="1" noTextEdit="1"/>
              </p:cNvSpPr>
              <p:nvPr/>
            </p:nvSpPr>
            <p:spPr>
              <a:xfrm>
                <a:off x="5267780" y="3216944"/>
                <a:ext cx="2873167" cy="1151341"/>
              </a:xfrm>
              <a:prstGeom prst="rect">
                <a:avLst/>
              </a:prstGeom>
              <a:blipFill>
                <a:blip r:embed="rId5"/>
                <a:stretch>
                  <a:fillRect l="-2123"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221E6F5-7AF3-AE36-CB35-78959CBDD414}"/>
                  </a:ext>
                </a:extLst>
              </p:cNvPr>
              <p:cNvSpPr txBox="1"/>
              <p:nvPr/>
            </p:nvSpPr>
            <p:spPr>
              <a:xfrm>
                <a:off x="4814037" y="2210028"/>
                <a:ext cx="972752" cy="10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num>
                        <m:den>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𝑥</m:t>
                              </m:r>
                            </m:den>
                          </m:f>
                        </m:den>
                      </m:f>
                    </m:oMath>
                  </m:oMathPara>
                </a14:m>
                <a:endParaRPr lang="en-US" sz="2200" dirty="0">
                  <a:latin typeface="+mj-lt"/>
                </a:endParaRPr>
              </a:p>
            </p:txBody>
          </p:sp>
        </mc:Choice>
        <mc:Fallback xmlns="">
          <p:sp>
            <p:nvSpPr>
              <p:cNvPr id="6" name="TextBox 5">
                <a:extLst>
                  <a:ext uri="{FF2B5EF4-FFF2-40B4-BE49-F238E27FC236}">
                    <a16:creationId xmlns:a16="http://schemas.microsoft.com/office/drawing/2014/main" id="{3221E6F5-7AF3-AE36-CB35-78959CBDD414}"/>
                  </a:ext>
                </a:extLst>
              </p:cNvPr>
              <p:cNvSpPr txBox="1">
                <a:spLocks noRot="1" noChangeAspect="1" noMove="1" noResize="1" noEditPoints="1" noAdjustHandles="1" noChangeArrowheads="1" noChangeShapeType="1" noTextEdit="1"/>
              </p:cNvSpPr>
              <p:nvPr/>
            </p:nvSpPr>
            <p:spPr>
              <a:xfrm>
                <a:off x="4814037" y="2210028"/>
                <a:ext cx="972752" cy="1044838"/>
              </a:xfrm>
              <a:prstGeom prst="rect">
                <a:avLst/>
              </a:prstGeom>
              <a:blipFill>
                <a:blip r:embed="rId6"/>
                <a:stretch>
                  <a:fillRect/>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6EE34B2D-CC64-A986-7DEE-61CCD030ED61}"/>
              </a:ext>
            </a:extLst>
          </p:cNvPr>
          <p:cNvSpPr/>
          <p:nvPr/>
        </p:nvSpPr>
        <p:spPr>
          <a:xfrm rot="1854152">
            <a:off x="2818322" y="3003171"/>
            <a:ext cx="221245" cy="42754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Arrow: Down 13">
            <a:extLst>
              <a:ext uri="{FF2B5EF4-FFF2-40B4-BE49-F238E27FC236}">
                <a16:creationId xmlns:a16="http://schemas.microsoft.com/office/drawing/2014/main" id="{7392931A-E123-2F69-A3D7-39B55A2BD81D}"/>
              </a:ext>
            </a:extLst>
          </p:cNvPr>
          <p:cNvSpPr/>
          <p:nvPr/>
        </p:nvSpPr>
        <p:spPr>
          <a:xfrm rot="18763689">
            <a:off x="5796985" y="2965501"/>
            <a:ext cx="257122" cy="42909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7"/>
          <a:stretch>
            <a:fillRect/>
          </a:stretch>
        </p:blipFill>
        <p:spPr>
          <a:xfrm>
            <a:off x="6617216" y="1584798"/>
            <a:ext cx="2223041" cy="125046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1)">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9702B01-4F40-F2E8-189E-9DEB567681B9}"/>
                  </a:ext>
                </a:extLst>
              </p:cNvPr>
              <p:cNvSpPr txBox="1"/>
              <p:nvPr/>
            </p:nvSpPr>
            <p:spPr>
              <a:xfrm>
                <a:off x="604402" y="2682996"/>
                <a:ext cx="7625198" cy="2147896"/>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Quy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tắc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để</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hai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nhau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Hai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den>
                    </m:f>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nhau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viết</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endParaRPr lang="en-US" sz="2000" kern="100"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000" b="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000" b="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604402" y="2682996"/>
                <a:ext cx="7625198" cy="2147896"/>
              </a:xfrm>
              <a:prstGeom prst="rect">
                <a:avLst/>
              </a:prstGeom>
              <a:blipFill>
                <a:blip r:embed="rId2"/>
                <a:stretch>
                  <a:fillRect l="-799"/>
                </a:stretch>
              </a:blipFill>
            </p:spPr>
            <p:txBody>
              <a:bodyPr/>
              <a:lstStyle/>
              <a:p>
                <a:r>
                  <a:rPr lang="en-US">
                    <a:noFill/>
                  </a:rPr>
                  <a:t> </a:t>
                </a:r>
              </a:p>
            </p:txBody>
          </p:sp>
        </mc:Fallback>
      </mc:AlternateContent>
      <p:sp>
        <p:nvSpPr>
          <p:cNvPr id="12" name="Rectangle: Rounded Corners 11">
            <a:extLst>
              <a:ext uri="{FF2B5EF4-FFF2-40B4-BE49-F238E27FC236}">
                <a16:creationId xmlns:a16="http://schemas.microsoft.com/office/drawing/2014/main" id="{1C3D00BF-D5FE-6534-1B10-4775B6B62D32}"/>
              </a:ext>
            </a:extLst>
          </p:cNvPr>
          <p:cNvSpPr/>
          <p:nvPr/>
        </p:nvSpPr>
        <p:spPr>
          <a:xfrm>
            <a:off x="2280640" y="347575"/>
            <a:ext cx="4582717"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2. Hai </a:t>
            </a:r>
            <a:r>
              <a:rPr lang="en-US" sz="2500" b="1" dirty="0" err="1">
                <a:solidFill>
                  <a:schemeClr val="bg1">
                    <a:lumMod val="10000"/>
                  </a:schemeClr>
                </a:solidFill>
                <a:latin typeface="Arial (Body)"/>
              </a:rPr>
              <a:t>phân</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thức</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bằng</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nhau</a:t>
            </a:r>
            <a:endParaRPr lang="en-US" sz="2500" b="1" dirty="0">
              <a:solidFill>
                <a:schemeClr val="bg1">
                  <a:lumMod val="10000"/>
                </a:schemeClr>
              </a:solidFill>
              <a:latin typeface="Arial (Body)"/>
            </a:endParaRPr>
          </a:p>
        </p:txBody>
      </p:sp>
      <p:sp>
        <p:nvSpPr>
          <p:cNvPr id="13" name="Rectangle 12">
            <a:extLst>
              <a:ext uri="{FF2B5EF4-FFF2-40B4-BE49-F238E27FC236}">
                <a16:creationId xmlns:a16="http://schemas.microsoft.com/office/drawing/2014/main" id="{EBAF5B76-1442-C81B-014F-D9AE48E28204}"/>
              </a:ext>
            </a:extLst>
          </p:cNvPr>
          <p:cNvSpPr/>
          <p:nvPr/>
        </p:nvSpPr>
        <p:spPr>
          <a:xfrm>
            <a:off x="397883" y="1542381"/>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grpSp>
        <p:nvGrpSpPr>
          <p:cNvPr id="14" name="Group 13">
            <a:extLst>
              <a:ext uri="{FF2B5EF4-FFF2-40B4-BE49-F238E27FC236}">
                <a16:creationId xmlns:a16="http://schemas.microsoft.com/office/drawing/2014/main" id="{4C57E7A2-E1E2-316A-60AF-AEEA31608CC4}"/>
              </a:ext>
            </a:extLst>
          </p:cNvPr>
          <p:cNvGrpSpPr/>
          <p:nvPr/>
        </p:nvGrpSpPr>
        <p:grpSpPr>
          <a:xfrm>
            <a:off x="146990" y="2103356"/>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ECC19A-8C2E-2BAF-D231-7FCDABE57F55}"/>
                  </a:ext>
                </a:extLst>
              </p:cNvPr>
              <p:cNvSpPr txBox="1"/>
              <p:nvPr/>
            </p:nvSpPr>
            <p:spPr>
              <a:xfrm>
                <a:off x="1101455" y="1352365"/>
                <a:ext cx="7717417" cy="658706"/>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Cho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𝑎</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quy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tắc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để</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bằng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nhau</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1ECC19A-8C2E-2BAF-D231-7FCDABE57F55}"/>
                  </a:ext>
                </a:extLst>
              </p:cNvPr>
              <p:cNvSpPr txBox="1">
                <a:spLocks noRot="1" noChangeAspect="1" noMove="1" noResize="1" noEditPoints="1" noAdjustHandles="1" noChangeArrowheads="1" noChangeShapeType="1" noTextEdit="1"/>
              </p:cNvSpPr>
              <p:nvPr/>
            </p:nvSpPr>
            <p:spPr>
              <a:xfrm>
                <a:off x="1101455" y="1352365"/>
                <a:ext cx="7717417" cy="658706"/>
              </a:xfrm>
              <a:prstGeom prst="rect">
                <a:avLst/>
              </a:prstGeom>
              <a:blipFill>
                <a:blip r:embed="rId4"/>
                <a:stretch>
                  <a:fillRect l="-869" b="-5556"/>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5"/>
          <a:stretch>
            <a:fillRect/>
          </a:stretch>
        </p:blipFill>
        <p:spPr>
          <a:xfrm>
            <a:off x="6686849" y="2041566"/>
            <a:ext cx="2280640" cy="1282860"/>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heel(1)">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89" y="724525"/>
            <a:ext cx="2668620" cy="841800"/>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621213"/>
              </a:xfrm>
              <a:prstGeom prst="rect">
                <a:avLst/>
              </a:prstGeom>
              <a:solidFill>
                <a:srgbClr val="FBB7CA"/>
              </a:solidFill>
            </p:spPr>
            <p:txBody>
              <a:bodyPr wrap="square">
                <a:spAutoFit/>
              </a:bodyPr>
              <a:lstStyle/>
              <a:p>
                <a:pPr algn="just">
                  <a:lnSpc>
                    <a:spcPct val="150000"/>
                  </a:lnSpc>
                  <a:spcBef>
                    <a:spcPts val="600"/>
                  </a:spcBef>
                  <a:spcAft>
                    <a:spcPts val="300"/>
                  </a:spcAft>
                </a:pPr>
                <a:r>
                  <a:rPr lang="en-US" sz="2400" kern="100" dirty="0">
                    <a:latin typeface="+mj-lt"/>
                    <a:ea typeface="Times New Roman" panose="02020603050405020304" pitchFamily="18" charset="0"/>
                    <a:cs typeface="Times New Roman" panose="02020603050405020304" pitchFamily="18" charset="0"/>
                  </a:rPr>
                  <a:t>Hai </a:t>
                </a:r>
                <a:r>
                  <a:rPr lang="en-US" sz="2400" kern="100" dirty="0" err="1">
                    <a:latin typeface="+mj-lt"/>
                    <a:ea typeface="Times New Roman" panose="02020603050405020304" pitchFamily="18" charset="0"/>
                    <a:cs typeface="Times New Roman" panose="02020603050405020304" pitchFamily="18" charset="0"/>
                  </a:rPr>
                  <a:t>phân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số</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den>
                    </m:f>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và</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𝐷</m:t>
                        </m:r>
                      </m:den>
                    </m:f>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được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gọi</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bằng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nhau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nếu</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𝐷</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viết</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𝐷</m:t>
                        </m:r>
                      </m:den>
                    </m:f>
                  </m:oMath>
                </a14:m>
                <a:r>
                  <a:rPr lang="en-US" sz="2400" kern="100" dirty="0">
                    <a:latin typeface="+mj-lt"/>
                    <a:ea typeface="Times New Roman" panose="02020603050405020304" pitchFamily="18" charset="0"/>
                    <a:cs typeface="Times New Roman" panose="02020603050405020304" pitchFamily="18" charset="0"/>
                  </a:rPr>
                  <a:t>.</a:t>
                </a:r>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621213"/>
              </a:xfrm>
              <a:prstGeom prst="rect">
                <a:avLst/>
              </a:prstGeom>
              <a:blipFill>
                <a:blip r:embed="rId3"/>
                <a:stretch>
                  <a:fillRect l="-1142" b="-2632"/>
                </a:stretch>
              </a:blipFill>
            </p:spPr>
            <p:txBody>
              <a:bodyPr/>
              <a:lstStyle/>
              <a:p>
                <a:r>
                  <a:rPr lang="en-US">
                    <a:noFill/>
                  </a:rPr>
                  <a:t> </a:t>
                </a:r>
              </a:p>
            </p:txBody>
          </p:sp>
        </mc:Fallback>
      </mc:AlternateContent>
    </p:spTree>
    <p:extLst>
      <p:ext uri="{BB962C8B-B14F-4D97-AF65-F5344CB8AC3E}">
        <p14:creationId xmlns:p14="http://schemas.microsoft.com/office/powerpoint/2010/main" val="228145544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2977924" y="324594"/>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tr.27</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1434463" y="930503"/>
                <a:ext cx="6275070" cy="132677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Mỗi </a:t>
                </a:r>
                <a:r>
                  <a:rPr lang="en-US" sz="2200" kern="1200" dirty="0" err="1">
                    <a:solidFill>
                      <a:prstClr val="black"/>
                    </a:solidFill>
                    <a:latin typeface="+mj-lt"/>
                    <a:ea typeface="+mn-ea"/>
                    <a:cs typeface="Arial" panose="020B0604020202020204" pitchFamily="34" charset="0"/>
                  </a:rPr>
                  <a:t>cặp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nhau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không</a:t>
                </a:r>
                <a:r>
                  <a:rPr lang="en-US" sz="22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3+2</m:t>
                        </m:r>
                        <m:r>
                          <a:rPr lang="en-US" sz="22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1434463" y="930503"/>
                <a:ext cx="6275070" cy="1326773"/>
              </a:xfrm>
              <a:prstGeom prst="rect">
                <a:avLst/>
              </a:prstGeom>
              <a:blipFill>
                <a:blip r:embed="rId3"/>
                <a:stretch>
                  <a:fillRect l="-1262" b="-276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370874" y="22763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916426-BDCC-E7EE-B2B2-70EDD7EB02F1}"/>
                  </a:ext>
                </a:extLst>
              </p:cNvPr>
              <p:cNvSpPr txBox="1"/>
              <p:nvPr/>
            </p:nvSpPr>
            <p:spPr>
              <a:xfrm>
                <a:off x="857250" y="2863185"/>
                <a:ext cx="7520940" cy="1326773"/>
              </a:xfrm>
              <a:prstGeom prst="rect">
                <a:avLst/>
              </a:prstGeom>
              <a:noFill/>
            </p:spPr>
            <p:txBody>
              <a:bodyPr wrap="square">
                <a:spAutoFit/>
              </a:bodyPr>
              <a:lstStyle/>
              <a:p>
                <a:pPr>
                  <a:lnSpc>
                    <a:spcPct val="150000"/>
                  </a:lnSpc>
                </a:pPr>
                <a:r>
                  <a:rPr lang="en-US" sz="2200" dirty="0">
                    <a:latin typeface="+mn-lt"/>
                  </a:rPr>
                  <a:t>a) Ta </a:t>
                </a:r>
                <a:r>
                  <a:rPr lang="en-US" sz="2200" dirty="0" err="1">
                    <a:latin typeface="+mn-lt"/>
                  </a:rPr>
                  <a:t>có</a:t>
                </a:r>
                <a:r>
                  <a:rPr lang="en-US" sz="2200" dirty="0">
                    <a:latin typeface="+mn-lt"/>
                  </a:rPr>
                  <a:t>: </a:t>
                </a:r>
                <a14:m>
                  <m:oMath xmlns:m="http://schemas.openxmlformats.org/officeDocument/2006/math">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−5</m:t>
                    </m:r>
                    <m:r>
                      <a:rPr lang="en-US" sz="2200" b="0" i="1" smtClean="0">
                        <a:latin typeface="Cambria Math" panose="02040503050406030204" pitchFamily="18" charset="0"/>
                      </a:rPr>
                      <m:t>𝑥</m:t>
                    </m:r>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r>
                      <a:rPr lang="en-US" sz="2200" b="0" i="1" smtClean="0">
                        <a:latin typeface="Cambria Math" panose="02040503050406030204" pitchFamily="18" charset="0"/>
                      </a:rPr>
                      <m:t>5</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−5</m:t>
                    </m:r>
                  </m:oMath>
                </a14:m>
                <a:endParaRPr lang="en-US" sz="2200" dirty="0">
                  <a:latin typeface="+mn-lt"/>
                </a:endParaRPr>
              </a:p>
              <a:p>
                <a:pPr>
                  <a:lnSpc>
                    <a:spcPct val="150000"/>
                  </a:lnSpc>
                </a:pPr>
                <a:r>
                  <a:rPr lang="en-US" sz="2200" dirty="0" err="1">
                    <a:latin typeface="+mn-lt"/>
                  </a:rPr>
                  <a:t>nên</a:t>
                </a:r>
                <a:r>
                  <a:rPr lang="en-US" sz="2200" dirty="0">
                    <a:latin typeface="+mn-lt"/>
                  </a:rPr>
                  <a:t> </a:t>
                </a:r>
                <a14:m>
                  <m:oMath xmlns:m="http://schemas.openxmlformats.org/officeDocument/2006/math">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r>
                      <a:rPr lang="en-US" sz="2200" b="0" i="1" smtClean="0">
                        <a:latin typeface="Cambria Math" panose="02040503050406030204" pitchFamily="18" charset="0"/>
                      </a:rPr>
                      <m:t>)</m:t>
                    </m:r>
                  </m:oMath>
                </a14:m>
                <a:r>
                  <a:rPr lang="en-US" sz="2200" dirty="0">
                    <a:latin typeface="+mn-lt"/>
                  </a:rPr>
                  <a:t>. </a:t>
                </a:r>
                <a:r>
                  <a:rPr lang="en-US" sz="2200" dirty="0" err="1">
                    <a:latin typeface="+mn-lt"/>
                  </a:rPr>
                  <a:t>Vậy</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num>
                      <m:den>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den>
                    </m:f>
                  </m:oMath>
                </a14:m>
                <a:endParaRPr lang="en-US" sz="2200" dirty="0">
                  <a:latin typeface="+mn-lt"/>
                </a:endParaRPr>
              </a:p>
            </p:txBody>
          </p:sp>
        </mc:Choice>
        <mc:Fallback xmlns="">
          <p:sp>
            <p:nvSpPr>
              <p:cNvPr id="3" name="TextBox 2">
                <a:extLst>
                  <a:ext uri="{FF2B5EF4-FFF2-40B4-BE49-F238E27FC236}">
                    <a16:creationId xmlns:a16="http://schemas.microsoft.com/office/drawing/2014/main" id="{13916426-BDCC-E7EE-B2B2-70EDD7EB02F1}"/>
                  </a:ext>
                </a:extLst>
              </p:cNvPr>
              <p:cNvSpPr txBox="1">
                <a:spLocks noRot="1" noChangeAspect="1" noMove="1" noResize="1" noEditPoints="1" noAdjustHandles="1" noChangeArrowheads="1" noChangeShapeType="1" noTextEdit="1"/>
              </p:cNvSpPr>
              <p:nvPr/>
            </p:nvSpPr>
            <p:spPr>
              <a:xfrm>
                <a:off x="857250" y="2863185"/>
                <a:ext cx="7520940" cy="1326773"/>
              </a:xfrm>
              <a:prstGeom prst="rect">
                <a:avLst/>
              </a:prstGeom>
              <a:blipFill>
                <a:blip r:embed="rId4"/>
                <a:stretch>
                  <a:fillRect l="-1054" b="-2765"/>
                </a:stretch>
              </a:blipFill>
            </p:spPr>
            <p:txBody>
              <a:bodyPr/>
              <a:lstStyle/>
              <a:p>
                <a:r>
                  <a:rPr lang="en-US">
                    <a:noFill/>
                  </a:rPr>
                  <a:t> </a:t>
                </a:r>
              </a:p>
            </p:txBody>
          </p:sp>
        </mc:Fallback>
      </mc:AlternateContent>
    </p:spTree>
    <p:extLst>
      <p:ext uri="{BB962C8B-B14F-4D97-AF65-F5344CB8AC3E}">
        <p14:creationId xmlns:p14="http://schemas.microsoft.com/office/powerpoint/2010/main" val="271687224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2977924" y="324594"/>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tr.27</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1434463" y="930503"/>
                <a:ext cx="6275070" cy="132677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Mỗi </a:t>
                </a:r>
                <a:r>
                  <a:rPr lang="en-US" sz="2200" kern="1200" dirty="0" err="1">
                    <a:solidFill>
                      <a:prstClr val="black"/>
                    </a:solidFill>
                    <a:latin typeface="+mj-lt"/>
                    <a:ea typeface="+mn-ea"/>
                    <a:cs typeface="Arial" panose="020B0604020202020204" pitchFamily="34" charset="0"/>
                  </a:rPr>
                  <a:t>cặp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nhau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không</a:t>
                </a:r>
                <a:r>
                  <a:rPr lang="en-US" sz="22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3+2</m:t>
                        </m:r>
                        <m:r>
                          <a:rPr lang="en-US" sz="22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1434463" y="930503"/>
                <a:ext cx="6275070" cy="1326773"/>
              </a:xfrm>
              <a:prstGeom prst="rect">
                <a:avLst/>
              </a:prstGeom>
              <a:blipFill>
                <a:blip r:embed="rId3"/>
                <a:stretch>
                  <a:fillRect l="-1262" b="-276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370874" y="22763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672B0B-7076-5F58-37F5-F6FC674166F0}"/>
                  </a:ext>
                </a:extLst>
              </p:cNvPr>
              <p:cNvSpPr txBox="1"/>
              <p:nvPr/>
            </p:nvSpPr>
            <p:spPr>
              <a:xfrm>
                <a:off x="405763" y="3011653"/>
                <a:ext cx="8332470" cy="1261051"/>
              </a:xfrm>
              <a:prstGeom prst="rect">
                <a:avLst/>
              </a:prstGeom>
              <a:noFill/>
            </p:spPr>
            <p:txBody>
              <a:bodyPr wrap="square">
                <a:spAutoFit/>
              </a:bodyPr>
              <a:lstStyle/>
              <a:p>
                <a:pPr>
                  <a:lnSpc>
                    <a:spcPct val="150000"/>
                  </a:lnSpc>
                </a:pPr>
                <a:r>
                  <a:rPr lang="en-US" sz="2200" kern="1200" dirty="0">
                    <a:solidFill>
                      <a:prstClr val="black"/>
                    </a:solidFill>
                    <a:latin typeface="+mn-lt"/>
                    <a:ea typeface="+mn-ea"/>
                    <a:cs typeface="Arial" panose="020B0604020202020204" pitchFamily="34" charset="0"/>
                  </a:rPr>
                  <a:t>b) Ta </a:t>
                </a:r>
                <a:r>
                  <a:rPr lang="en-US" sz="2200" kern="1200" dirty="0" err="1">
                    <a:solidFill>
                      <a:prstClr val="black"/>
                    </a:solidFill>
                    <a:latin typeface="+mn-lt"/>
                    <a:ea typeface="+mn-ea"/>
                    <a:cs typeface="Arial" panose="020B0604020202020204" pitchFamily="34" charset="0"/>
                  </a:rPr>
                  <a:t>có</a:t>
                </a:r>
                <a:r>
                  <a:rPr lang="en-US" sz="2200" kern="1200" dirty="0">
                    <a:solidFill>
                      <a:prstClr val="black"/>
                    </a:solidFill>
                    <a:latin typeface="+mn-lt"/>
                    <a:ea typeface="+mn-ea"/>
                    <a:cs typeface="Arial" panose="020B0604020202020204" pitchFamily="34" charset="0"/>
                  </a:rPr>
                  <a:t>: </a:t>
                </a:r>
                <a14:m>
                  <m:oMath xmlns:m="http://schemas.openxmlformats.org/officeDocument/2006/math">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e>
                    </m:d>
                    <m:r>
                      <a:rPr lang="en-US" sz="2200" b="0" i="1" kern="1200" smtClean="0">
                        <a:solidFill>
                          <a:prstClr val="black"/>
                        </a:solidFill>
                        <a:latin typeface="Cambria Math" panose="02040503050406030204" pitchFamily="18" charset="0"/>
                        <a:ea typeface="+mn-ea"/>
                        <a:cs typeface="Arial" panose="020B0604020202020204" pitchFamily="34" charset="0"/>
                      </a:rPr>
                      <m:t> . 2=6+2</m:t>
                    </m:r>
                    <m:r>
                      <a:rPr lang="en-US" sz="22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d>
                      <m:dPr>
                        <m:ctrlPr>
                          <a:rPr lang="en-US" sz="2200" b="0" i="1" smtClean="0">
                            <a:latin typeface="Cambria Math" panose="02040503050406030204" pitchFamily="18" charset="0"/>
                          </a:rPr>
                        </m:ctrlPr>
                      </m:dPr>
                      <m:e>
                        <m:r>
                          <a:rPr lang="en-US" sz="2200" b="0" i="1" smtClean="0">
                            <a:latin typeface="Cambria Math" panose="02040503050406030204" pitchFamily="18" charset="0"/>
                          </a:rPr>
                          <m:t>3+2</m:t>
                        </m:r>
                        <m:r>
                          <a:rPr lang="en-US" sz="2200" b="0" i="1" smtClean="0">
                            <a:latin typeface="Cambria Math" panose="02040503050406030204" pitchFamily="18" charset="0"/>
                          </a:rPr>
                          <m:t>𝑥</m:t>
                        </m:r>
                      </m:e>
                    </m:d>
                    <m:r>
                      <a:rPr lang="en-US" sz="2200" b="0" i="1" smtClean="0">
                        <a:latin typeface="Cambria Math" panose="02040503050406030204" pitchFamily="18" charset="0"/>
                      </a:rPr>
                      <m:t> . 1=3+2</m:t>
                    </m:r>
                    <m:r>
                      <a:rPr lang="en-US" sz="2200" b="0" i="1" smtClean="0">
                        <a:latin typeface="Cambria Math" panose="02040503050406030204" pitchFamily="18" charset="0"/>
                      </a:rPr>
                      <m:t>𝑥</m:t>
                    </m:r>
                  </m:oMath>
                </a14:m>
                <a:endParaRPr lang="en-US" sz="2200" dirty="0">
                  <a:latin typeface="+mn-lt"/>
                </a:endParaRPr>
              </a:p>
              <a:p>
                <a:pPr>
                  <a:lnSpc>
                    <a:spcPct val="150000"/>
                  </a:lnSpc>
                </a:pPr>
                <a:r>
                  <a:rPr lang="en-US" sz="2200" dirty="0">
                    <a:latin typeface="+mn-lt"/>
                  </a:rPr>
                  <a:t>Do </a:t>
                </a:r>
                <a14:m>
                  <m:oMath xmlns:m="http://schemas.openxmlformats.org/officeDocument/2006/math">
                    <m:r>
                      <a:rPr lang="en-US" sz="2200" b="0" i="1" smtClean="0">
                        <a:latin typeface="Cambria Math" panose="02040503050406030204" pitchFamily="18" charset="0"/>
                      </a:rPr>
                      <m:t>6+2</m:t>
                    </m:r>
                    <m:r>
                      <a:rPr lang="en-US" sz="2200" b="0" i="1" smtClean="0">
                        <a:latin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≠3+2</m:t>
                    </m:r>
                    <m:r>
                      <a:rPr lang="en-US" sz="2200" b="0" i="1" smtClean="0">
                        <a:latin typeface="Cambria Math" panose="02040503050406030204" pitchFamily="18" charset="0"/>
                        <a:ea typeface="Cambria Math" panose="02040503050406030204" pitchFamily="18" charset="0"/>
                      </a:rPr>
                      <m:t>𝑥</m:t>
                    </m:r>
                  </m:oMath>
                </a14:m>
                <a:r>
                  <a:rPr lang="en-US" sz="2200" dirty="0">
                    <a:latin typeface="+mn-lt"/>
                  </a:rPr>
                  <a:t> </a:t>
                </a:r>
                <a:r>
                  <a:rPr lang="en-US" sz="2200" dirty="0" err="1">
                    <a:latin typeface="+mn-lt"/>
                  </a:rPr>
                  <a:t>nên</a:t>
                </a:r>
                <a:r>
                  <a:rPr lang="en-US" sz="2200" dirty="0">
                    <a:latin typeface="+mn-lt"/>
                  </a:rPr>
                  <a:t> </a:t>
                </a:r>
                <a:r>
                  <a:rPr lang="en-US" sz="2200" dirty="0" err="1">
                    <a:latin typeface="+mn-lt"/>
                  </a:rPr>
                  <a:t>hai</a:t>
                </a:r>
                <a:r>
                  <a:rPr lang="en-US" sz="2200" dirty="0">
                    <a:latin typeface="+mn-lt"/>
                  </a:rPr>
                  <a:t> </a:t>
                </a:r>
                <a:r>
                  <a:rPr lang="en-US" sz="2200" dirty="0" err="1">
                    <a:latin typeface="+mn-lt"/>
                  </a:rPr>
                  <a:t>phân</a:t>
                </a:r>
                <a:r>
                  <a:rPr lang="en-US" sz="2200" dirty="0">
                    <a:latin typeface="+mn-lt"/>
                  </a:rPr>
                  <a:t> </a:t>
                </a:r>
                <a:r>
                  <a:rPr lang="en-US" sz="2200" dirty="0" err="1">
                    <a:latin typeface="+mn-lt"/>
                  </a:rPr>
                  <a:t>thức</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r>
                          <a:rPr lang="en-US" sz="2200" b="0" i="1" smtClean="0">
                            <a:latin typeface="Cambria Math" panose="02040503050406030204" pitchFamily="18" charset="0"/>
                          </a:rPr>
                          <m:t>𝑥</m:t>
                        </m:r>
                      </m:num>
                      <m:den>
                        <m:r>
                          <a:rPr lang="en-US" sz="2200" b="0" i="1" smtClean="0">
                            <a:latin typeface="Cambria Math" panose="02040503050406030204" pitchFamily="18" charset="0"/>
                          </a:rPr>
                          <m:t>3+2</m:t>
                        </m:r>
                        <m:r>
                          <a:rPr lang="en-US" sz="2200" b="0" i="1" smtClean="0">
                            <a:latin typeface="Cambria Math" panose="02040503050406030204" pitchFamily="18" charset="0"/>
                          </a:rPr>
                          <m:t>𝑥</m:t>
                        </m:r>
                      </m:den>
                    </m:f>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oMath>
                </a14:m>
                <a:r>
                  <a:rPr lang="en-US" sz="2200" dirty="0">
                    <a:latin typeface="+mn-lt"/>
                  </a:rPr>
                  <a:t> </a:t>
                </a:r>
                <a:r>
                  <a:rPr lang="en-US" sz="2200" dirty="0" err="1">
                    <a:latin typeface="+mn-lt"/>
                  </a:rPr>
                  <a:t>không</a:t>
                </a:r>
                <a:r>
                  <a:rPr lang="en-US" sz="2200" dirty="0">
                    <a:latin typeface="+mn-lt"/>
                  </a:rPr>
                  <a:t> </a:t>
                </a:r>
                <a:r>
                  <a:rPr lang="en-US" sz="2200" dirty="0" err="1">
                    <a:latin typeface="+mn-lt"/>
                  </a:rPr>
                  <a:t>bằng</a:t>
                </a:r>
                <a:r>
                  <a:rPr lang="en-US" sz="2200" dirty="0">
                    <a:latin typeface="+mn-lt"/>
                  </a:rPr>
                  <a:t> </a:t>
                </a:r>
                <a:r>
                  <a:rPr lang="en-US" sz="2200" dirty="0" err="1">
                    <a:latin typeface="+mn-lt"/>
                  </a:rPr>
                  <a:t>nhau</a:t>
                </a:r>
                <a:endParaRPr lang="en-US" sz="2200" dirty="0">
                  <a:latin typeface="+mn-lt"/>
                </a:endParaRPr>
              </a:p>
            </p:txBody>
          </p:sp>
        </mc:Choice>
        <mc:Fallback xmlns="">
          <p:sp>
            <p:nvSpPr>
              <p:cNvPr id="4" name="TextBox 3">
                <a:extLst>
                  <a:ext uri="{FF2B5EF4-FFF2-40B4-BE49-F238E27FC236}">
                    <a16:creationId xmlns:a16="http://schemas.microsoft.com/office/drawing/2014/main" id="{F6672B0B-7076-5F58-37F5-F6FC674166F0}"/>
                  </a:ext>
                </a:extLst>
              </p:cNvPr>
              <p:cNvSpPr txBox="1">
                <a:spLocks noRot="1" noChangeAspect="1" noMove="1" noResize="1" noEditPoints="1" noAdjustHandles="1" noChangeArrowheads="1" noChangeShapeType="1" noTextEdit="1"/>
              </p:cNvSpPr>
              <p:nvPr/>
            </p:nvSpPr>
            <p:spPr>
              <a:xfrm>
                <a:off x="405763" y="3011653"/>
                <a:ext cx="8332470" cy="1261051"/>
              </a:xfrm>
              <a:prstGeom prst="rect">
                <a:avLst/>
              </a:prstGeom>
              <a:blipFill>
                <a:blip r:embed="rId4"/>
                <a:stretch>
                  <a:fillRect l="-952" r="-732" b="-3382"/>
                </a:stretch>
              </a:blipFill>
            </p:spPr>
            <p:txBody>
              <a:bodyPr/>
              <a:lstStyle/>
              <a:p>
                <a:r>
                  <a:rPr lang="en-US">
                    <a:noFill/>
                  </a:rPr>
                  <a:t> </a:t>
                </a:r>
              </a:p>
            </p:txBody>
          </p:sp>
        </mc:Fallback>
      </mc:AlternateContent>
    </p:spTree>
    <p:extLst>
      <p:ext uri="{BB962C8B-B14F-4D97-AF65-F5344CB8AC3E}">
        <p14:creationId xmlns:p14="http://schemas.microsoft.com/office/powerpoint/2010/main" val="20297765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1394767" y="279873"/>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23964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561EFD-E072-DECD-4C8F-143834648E7C}"/>
                  </a:ext>
                </a:extLst>
              </p:cNvPr>
              <p:cNvSpPr txBox="1"/>
              <p:nvPr/>
            </p:nvSpPr>
            <p:spPr>
              <a:xfrm>
                <a:off x="1511617" y="1181613"/>
                <a:ext cx="6120765" cy="1201098"/>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Mỗi </a:t>
                </a:r>
                <a:r>
                  <a:rPr lang="en-US" sz="2000" kern="1200" dirty="0" err="1">
                    <a:solidFill>
                      <a:prstClr val="black"/>
                    </a:solidFill>
                    <a:latin typeface="+mj-lt"/>
                    <a:ea typeface="+mn-ea"/>
                    <a:cs typeface="Arial" panose="020B0604020202020204" pitchFamily="34" charset="0"/>
                  </a:rPr>
                  <a:t>cặp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3+2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5E561EFD-E072-DECD-4C8F-143834648E7C}"/>
                  </a:ext>
                </a:extLst>
              </p:cNvPr>
              <p:cNvSpPr txBox="1">
                <a:spLocks noRot="1" noChangeAspect="1" noMove="1" noResize="1" noEditPoints="1" noAdjustHandles="1" noChangeArrowheads="1" noChangeShapeType="1" noTextEdit="1"/>
              </p:cNvSpPr>
              <p:nvPr/>
            </p:nvSpPr>
            <p:spPr>
              <a:xfrm>
                <a:off x="1511617" y="1181613"/>
                <a:ext cx="6120765" cy="1201098"/>
              </a:xfrm>
              <a:prstGeom prst="rect">
                <a:avLst/>
              </a:prstGeom>
              <a:blipFill>
                <a:blip r:embed="rId3"/>
                <a:stretch>
                  <a:fillRect l="-1096" b="-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851DC87-0EB5-1F4E-4E1F-1CC48910BB63}"/>
                  </a:ext>
                </a:extLst>
              </p:cNvPr>
              <p:cNvSpPr txBox="1"/>
              <p:nvPr/>
            </p:nvSpPr>
            <p:spPr>
              <a:xfrm>
                <a:off x="920114" y="2865844"/>
                <a:ext cx="7303770" cy="1910716"/>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a) Ta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có</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d>
                      <m:dPr>
                        <m:ctrlP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err="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r>
                      <a:rPr lang="en-US" sz="2000" i="1" kern="100" dirty="0" err="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à </m:t>
                    </m:r>
                    <m:d>
                      <m:dPr>
                        <m:ctrlP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Nên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Vậy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5851DC87-0EB5-1F4E-4E1F-1CC48910BB63}"/>
                  </a:ext>
                </a:extLst>
              </p:cNvPr>
              <p:cNvSpPr txBox="1">
                <a:spLocks noRot="1" noChangeAspect="1" noMove="1" noResize="1" noEditPoints="1" noAdjustHandles="1" noChangeArrowheads="1" noChangeShapeType="1" noTextEdit="1"/>
              </p:cNvSpPr>
              <p:nvPr/>
            </p:nvSpPr>
            <p:spPr>
              <a:xfrm>
                <a:off x="920114" y="2865844"/>
                <a:ext cx="7303770" cy="1910716"/>
              </a:xfrm>
              <a:prstGeom prst="rect">
                <a:avLst/>
              </a:prstGeom>
              <a:blipFill>
                <a:blip r:embed="rId4"/>
                <a:stretch>
                  <a:fillRect l="-918"/>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1394767" y="279873"/>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23964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561EFD-E072-DECD-4C8F-143834648E7C}"/>
                  </a:ext>
                </a:extLst>
              </p:cNvPr>
              <p:cNvSpPr txBox="1"/>
              <p:nvPr/>
            </p:nvSpPr>
            <p:spPr>
              <a:xfrm>
                <a:off x="1511617" y="1181613"/>
                <a:ext cx="6120765" cy="1201098"/>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Mỗi </a:t>
                </a:r>
                <a:r>
                  <a:rPr lang="en-US" sz="2000" kern="1200" dirty="0" err="1">
                    <a:solidFill>
                      <a:prstClr val="black"/>
                    </a:solidFill>
                    <a:latin typeface="+mj-lt"/>
                    <a:ea typeface="+mn-ea"/>
                    <a:cs typeface="Arial" panose="020B0604020202020204" pitchFamily="34" charset="0"/>
                  </a:rPr>
                  <a:t>cặp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3+2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5E561EFD-E072-DECD-4C8F-143834648E7C}"/>
                  </a:ext>
                </a:extLst>
              </p:cNvPr>
              <p:cNvSpPr txBox="1">
                <a:spLocks noRot="1" noChangeAspect="1" noMove="1" noResize="1" noEditPoints="1" noAdjustHandles="1" noChangeArrowheads="1" noChangeShapeType="1" noTextEdit="1"/>
              </p:cNvSpPr>
              <p:nvPr/>
            </p:nvSpPr>
            <p:spPr>
              <a:xfrm>
                <a:off x="1511617" y="1181613"/>
                <a:ext cx="6120765" cy="1201098"/>
              </a:xfrm>
              <a:prstGeom prst="rect">
                <a:avLst/>
              </a:prstGeom>
              <a:blipFill>
                <a:blip r:embed="rId3"/>
                <a:stretch>
                  <a:fillRect l="-1096" b="-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E73F128-361A-EB7A-F406-453B674699DE}"/>
                  </a:ext>
                </a:extLst>
              </p:cNvPr>
              <p:cNvSpPr txBox="1"/>
              <p:nvPr/>
            </p:nvSpPr>
            <p:spPr>
              <a:xfrm>
                <a:off x="814084" y="3023187"/>
                <a:ext cx="7655545" cy="1800429"/>
              </a:xfrm>
              <a:prstGeom prst="rect">
                <a:avLst/>
              </a:prstGeom>
              <a:noFill/>
            </p:spPr>
            <p:txBody>
              <a:bodyPr wrap="square">
                <a:spAutoFit/>
              </a:bodyPr>
              <a:lstStyle/>
              <a:p>
                <a:pPr>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b) Ta có: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và </a:t>
                </a:r>
                <a14:m>
                  <m:oMath xmlns:m="http://schemas.openxmlformats.org/officeDocument/2006/math">
                    <m:d>
                      <m:dPr>
                        <m:ctrlP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baseline="30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m:t>
                        </m:r>
                      </m:e>
                    </m:d>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Do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m:t>
                    </m:r>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1 nên hai phân thức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và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không bằng nhau.</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E73F128-361A-EB7A-F406-453B674699DE}"/>
                  </a:ext>
                </a:extLst>
              </p:cNvPr>
              <p:cNvSpPr txBox="1">
                <a:spLocks noRot="1" noChangeAspect="1" noMove="1" noResize="1" noEditPoints="1" noAdjustHandles="1" noChangeArrowheads="1" noChangeShapeType="1" noTextEdit="1"/>
              </p:cNvSpPr>
              <p:nvPr/>
            </p:nvSpPr>
            <p:spPr>
              <a:xfrm>
                <a:off x="814084" y="3023187"/>
                <a:ext cx="7655545" cy="1800429"/>
              </a:xfrm>
              <a:prstGeom prst="rect">
                <a:avLst/>
              </a:prstGeom>
              <a:blipFill>
                <a:blip r:embed="rId4"/>
                <a:stretch>
                  <a:fillRect l="-876" r="-80" b="-5424"/>
                </a:stretch>
              </a:blipFill>
            </p:spPr>
            <p:txBody>
              <a:bodyPr/>
              <a:lstStyle/>
              <a:p>
                <a:r>
                  <a:rPr lang="en-US">
                    <a:noFill/>
                  </a:rPr>
                  <a:t> </a:t>
                </a:r>
              </a:p>
            </p:txBody>
          </p:sp>
        </mc:Fallback>
      </mc:AlternateContent>
    </p:spTree>
    <p:extLst>
      <p:ext uri="{BB962C8B-B14F-4D97-AF65-F5344CB8AC3E}">
        <p14:creationId xmlns:p14="http://schemas.microsoft.com/office/powerpoint/2010/main" val="3507268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897380" y="2386446"/>
            <a:ext cx="5349240"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TÍNH CHẤT CƠ BẢN </a:t>
            </a:r>
            <a:br>
              <a:rPr lang="en-US" sz="4000" b="1" dirty="0">
                <a:latin typeface="+mj-lt"/>
              </a:rPr>
            </a:br>
            <a:r>
              <a:rPr lang="en-US" sz="4000" b="1" dirty="0">
                <a:latin typeface="+mj-lt"/>
              </a:rPr>
              <a:t>CỦA PHÂN THỨC</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22661E-ECE3-2FCD-15AD-E6D5C6FC20BB}"/>
              </a:ext>
            </a:extLst>
          </p:cNvPr>
          <p:cNvSpPr/>
          <p:nvPr/>
        </p:nvSpPr>
        <p:spPr>
          <a:xfrm>
            <a:off x="2797848" y="300111"/>
            <a:ext cx="354830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Tính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chất</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cơ</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bản</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74BC2A7A-C555-4E0C-E88E-320A06BC83F4}"/>
              </a:ext>
            </a:extLst>
          </p:cNvPr>
          <p:cNvSpPr/>
          <p:nvPr/>
        </p:nvSpPr>
        <p:spPr>
          <a:xfrm>
            <a:off x="497438" y="1298110"/>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p:grpSp>
        <p:nvGrpSpPr>
          <p:cNvPr id="17" name="Group 16">
            <a:extLst>
              <a:ext uri="{FF2B5EF4-FFF2-40B4-BE49-F238E27FC236}">
                <a16:creationId xmlns:a16="http://schemas.microsoft.com/office/drawing/2014/main" id="{8D415333-3CA2-9A89-59FD-3CCA6B7D8549}"/>
              </a:ext>
            </a:extLst>
          </p:cNvPr>
          <p:cNvGrpSpPr/>
          <p:nvPr/>
        </p:nvGrpSpPr>
        <p:grpSpPr>
          <a:xfrm>
            <a:off x="1118809" y="1769318"/>
            <a:ext cx="3453191" cy="496996"/>
            <a:chOff x="844489" y="1809096"/>
            <a:chExt cx="3453191" cy="496996"/>
          </a:xfrm>
        </p:grpSpPr>
        <p:sp>
          <p:nvSpPr>
            <p:cNvPr id="11" name="TextBox 10">
              <a:extLst>
                <a:ext uri="{FF2B5EF4-FFF2-40B4-BE49-F238E27FC236}">
                  <a16:creationId xmlns:a16="http://schemas.microsoft.com/office/drawing/2014/main" id="{38DE7897-B980-7941-545F-6612A377BEA5}"/>
                </a:ext>
              </a:extLst>
            </p:cNvPr>
            <p:cNvSpPr txBox="1"/>
            <p:nvPr/>
          </p:nvSpPr>
          <p:spPr>
            <a:xfrm>
              <a:off x="844489" y="1809096"/>
              <a:ext cx="3453191" cy="496996"/>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Tìm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hợp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cho</a:t>
              </a:r>
              <a:r>
                <a:rPr lang="en-US" sz="2000" kern="100" dirty="0">
                  <a:effectLst/>
                  <a:latin typeface="+mj-lt"/>
                  <a:ea typeface="Calibri" panose="020F0502020204030204" pitchFamily="34" charset="0"/>
                  <a:cs typeface="Times New Roman" panose="02020603050405020304" pitchFamily="18" charset="0"/>
                </a:rPr>
                <a:t>       : </a:t>
              </a:r>
            </a:p>
          </p:txBody>
        </p:sp>
        <p:sp>
          <p:nvSpPr>
            <p:cNvPr id="16" name="Rectangle: Rounded Corners 15">
              <a:extLst>
                <a:ext uri="{FF2B5EF4-FFF2-40B4-BE49-F238E27FC236}">
                  <a16:creationId xmlns:a16="http://schemas.microsoft.com/office/drawing/2014/main" id="{15487765-9383-F00A-FE6A-10CDFA42DCCC}"/>
                </a:ext>
              </a:extLst>
            </p:cNvPr>
            <p:cNvSpPr/>
            <p:nvPr/>
          </p:nvSpPr>
          <p:spPr>
            <a:xfrm>
              <a:off x="3703320" y="1965960"/>
              <a:ext cx="342900" cy="340132"/>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A749FDE-E562-C93C-59AF-D2DF7A4179DA}"/>
                  </a:ext>
                </a:extLst>
              </p:cNvPr>
              <p:cNvSpPr txBox="1"/>
              <p:nvPr/>
            </p:nvSpPr>
            <p:spPr>
              <a:xfrm>
                <a:off x="4405295" y="1518737"/>
                <a:ext cx="2395457" cy="998158"/>
              </a:xfrm>
              <a:prstGeom prst="rect">
                <a:avLst/>
              </a:prstGeom>
              <a:noFill/>
            </p:spPr>
            <p:txBody>
              <a:bodyPr wrap="square">
                <a:spAutoFit/>
              </a:bodyPr>
              <a:lstStyle/>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−7</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−14</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−9</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0A749FDE-E562-C93C-59AF-D2DF7A4179DA}"/>
                  </a:ext>
                </a:extLst>
              </p:cNvPr>
              <p:cNvSpPr txBox="1">
                <a:spLocks noRot="1" noChangeAspect="1" noMove="1" noResize="1" noEditPoints="1" noAdjustHandles="1" noChangeArrowheads="1" noChangeShapeType="1" noTextEdit="1"/>
              </p:cNvSpPr>
              <p:nvPr/>
            </p:nvSpPr>
            <p:spPr>
              <a:xfrm>
                <a:off x="4405295" y="1518737"/>
                <a:ext cx="2395457" cy="998158"/>
              </a:xfrm>
              <a:prstGeom prst="rect">
                <a:avLst/>
              </a:prstGeom>
              <a:blipFill>
                <a:blip r:embed="rId3"/>
                <a:stretch>
                  <a:fillRect/>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C1202E53-28C5-13FE-04E4-105ECB0D54CA}"/>
              </a:ext>
            </a:extLst>
          </p:cNvPr>
          <p:cNvSpPr/>
          <p:nvPr/>
        </p:nvSpPr>
        <p:spPr>
          <a:xfrm>
            <a:off x="5192466" y="2150469"/>
            <a:ext cx="476814" cy="366426"/>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sp>
        <p:nvSpPr>
          <p:cNvPr id="22" name="Rectangle: Rounded Corners 21">
            <a:extLst>
              <a:ext uri="{FF2B5EF4-FFF2-40B4-BE49-F238E27FC236}">
                <a16:creationId xmlns:a16="http://schemas.microsoft.com/office/drawing/2014/main" id="{75E6D2EC-129A-3713-C68F-B8EA0ACBF305}"/>
              </a:ext>
            </a:extLst>
          </p:cNvPr>
          <p:cNvSpPr/>
          <p:nvPr/>
        </p:nvSpPr>
        <p:spPr>
          <a:xfrm>
            <a:off x="6426160" y="1686035"/>
            <a:ext cx="342900" cy="340132"/>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grpSp>
        <p:nvGrpSpPr>
          <p:cNvPr id="23" name="Group 22">
            <a:extLst>
              <a:ext uri="{FF2B5EF4-FFF2-40B4-BE49-F238E27FC236}">
                <a16:creationId xmlns:a16="http://schemas.microsoft.com/office/drawing/2014/main" id="{C4FAE667-7815-C904-F36E-D6285BBE0CF6}"/>
              </a:ext>
            </a:extLst>
          </p:cNvPr>
          <p:cNvGrpSpPr/>
          <p:nvPr/>
        </p:nvGrpSpPr>
        <p:grpSpPr>
          <a:xfrm>
            <a:off x="246545" y="2622080"/>
            <a:ext cx="1342079" cy="510214"/>
            <a:chOff x="8441668" y="4587774"/>
            <a:chExt cx="1263473" cy="823613"/>
          </a:xfrm>
        </p:grpSpPr>
        <p:pic>
          <p:nvPicPr>
            <p:cNvPr id="24" name="Picture 23">
              <a:extLst>
                <a:ext uri="{FF2B5EF4-FFF2-40B4-BE49-F238E27FC236}">
                  <a16:creationId xmlns:a16="http://schemas.microsoft.com/office/drawing/2014/main"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6A0D8A-99C1-BA65-9626-58891A45CBCF}"/>
                  </a:ext>
                </a:extLst>
              </p:cNvPr>
              <p:cNvSpPr txBox="1"/>
              <p:nvPr/>
            </p:nvSpPr>
            <p:spPr>
              <a:xfrm>
                <a:off x="1690669" y="3132294"/>
                <a:ext cx="5429251" cy="159216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Áp </a:t>
                </a:r>
                <a:r>
                  <a:rPr lang="en-US" sz="2000" kern="100" dirty="0" err="1">
                    <a:effectLst/>
                    <a:latin typeface="+mj-lt"/>
                    <a:ea typeface="Times New Roman" panose="02020603050405020304" pitchFamily="18" charset="0"/>
                    <a:cs typeface="Times New Roman" panose="02020603050405020304" pitchFamily="18" charset="0"/>
                  </a:rPr>
                  <a:t>dụng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tính</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chất</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cơ</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bản</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phân</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số</a:t>
                </a:r>
                <a:r>
                  <a:rPr lang="en-US" sz="2000" kern="100" dirty="0">
                    <a:effectLst/>
                    <a:latin typeface="+mj-lt"/>
                    <a:ea typeface="Times New Roman" panose="02020603050405020304" pitchFamily="18" charset="0"/>
                    <a:cs typeface="Times New Roman" panose="02020603050405020304" pitchFamily="18" charset="0"/>
                  </a:rPr>
                  <a:t>, ta </a:t>
                </a:r>
                <a:r>
                  <a:rPr lang="en-US" sz="2000" kern="100" dirty="0" err="1">
                    <a:effectLst/>
                    <a:latin typeface="+mj-lt"/>
                    <a:ea typeface="Times New Roman" panose="02020603050405020304" pitchFamily="18" charset="0"/>
                    <a:cs typeface="Times New Roman" panose="02020603050405020304" pitchFamily="18" charset="0"/>
                  </a:rPr>
                  <a:t>có</a:t>
                </a:r>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2.2</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7.2</m:t>
                          </m:r>
                        </m:den>
                      </m:f>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14</m:t>
                          </m:r>
                        </m:den>
                      </m:f>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num>
                        <m:den>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9</m:t>
                          </m:r>
                        </m:den>
                      </m:f>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9</m:t>
                              </m:r>
                            </m:e>
                          </m:d>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den>
                      </m:f>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690669" y="3132294"/>
                <a:ext cx="5429251" cy="1592167"/>
              </a:xfrm>
              <a:prstGeom prst="rect">
                <a:avLst/>
              </a:prstGeom>
              <a:blipFill>
                <a:blip r:embed="rId5"/>
                <a:stretch>
                  <a:fillRect l="-1122"/>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499"/>
                                          </p:stCondLst>
                                        </p:cTn>
                                        <p:tgtEl>
                                          <p:spTgt spid="2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499"/>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499"/>
                                          </p:stCondLst>
                                        </p:cTn>
                                        <p:tgtEl>
                                          <p:spTgt spid="22"/>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P spid="21" grpId="0" animBg="1"/>
      <p:bldP spid="21" grpId="1" animBg="1"/>
      <p:bldP spid="22" grpId="0" animBg="1"/>
      <p:bldP spid="22" grpId="1"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22661E-ECE3-2FCD-15AD-E6D5C6FC20BB}"/>
              </a:ext>
            </a:extLst>
          </p:cNvPr>
          <p:cNvSpPr/>
          <p:nvPr/>
        </p:nvSpPr>
        <p:spPr>
          <a:xfrm>
            <a:off x="2797848" y="300111"/>
            <a:ext cx="354830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Tính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chất</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cơ</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bản</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74BC2A7A-C555-4E0C-E88E-320A06BC83F4}"/>
              </a:ext>
            </a:extLst>
          </p:cNvPr>
          <p:cNvSpPr/>
          <p:nvPr/>
        </p:nvSpPr>
        <p:spPr>
          <a:xfrm>
            <a:off x="512184" y="138146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p:sp>
        <p:nvSpPr>
          <p:cNvPr id="15" name="TextBox 14">
            <a:extLst>
              <a:ext uri="{FF2B5EF4-FFF2-40B4-BE49-F238E27FC236}">
                <a16:creationId xmlns:a16="http://schemas.microsoft.com/office/drawing/2014/main" id="{7254EA46-5F44-D0BD-821C-FB4F43B8AD44}"/>
              </a:ext>
            </a:extLst>
          </p:cNvPr>
          <p:cNvSpPr txBox="1"/>
          <p:nvPr/>
        </p:nvSpPr>
        <p:spPr>
          <a:xfrm>
            <a:off x="932331" y="1781579"/>
            <a:ext cx="5337811" cy="496996"/>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a:t>
            </a:r>
            <a:r>
              <a:rPr lang="en-US" sz="2000" kern="100" dirty="0" err="1">
                <a:latin typeface="+mj-lt"/>
                <a:ea typeface="Calibri" panose="020F0502020204030204" pitchFamily="34" charset="0"/>
                <a:cs typeface="Times New Roman" panose="02020603050405020304" pitchFamily="18" charset="0"/>
              </a:rPr>
              <a:t>Hãy</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nhắc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lại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chất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cơ</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bản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endParaRPr lang="en-US" sz="2000" kern="100" dirty="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990309A-5BAD-DF0D-4862-7F692CB4DEF0}"/>
              </a:ext>
            </a:extLst>
          </p:cNvPr>
          <p:cNvSpPr txBox="1"/>
          <p:nvPr/>
        </p:nvSpPr>
        <p:spPr>
          <a:xfrm>
            <a:off x="1352479" y="2678685"/>
            <a:ext cx="7143750" cy="1997406"/>
          </a:xfrm>
          <a:prstGeom prst="rect">
            <a:avLst/>
          </a:prstGeom>
          <a:noFill/>
        </p:spPr>
        <p:txBody>
          <a:bodyPr wrap="square">
            <a:spAutoFit/>
          </a:bodyPr>
          <a:lstStyle/>
          <a:p>
            <a:pPr>
              <a:lnSpc>
                <a:spcPct val="150000"/>
              </a:lnSpc>
              <a:spcBef>
                <a:spcPts val="600"/>
              </a:spcBef>
              <a:spcAft>
                <a:spcPts val="300"/>
              </a:spcAft>
            </a:pP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với</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cùng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khác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0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thì</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nhận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chia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ước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chung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chúng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thì</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CCCE5D87-233D-BF96-3F12-1F01C2D50FB9}"/>
              </a:ext>
            </a:extLst>
          </p:cNvPr>
          <p:cNvGrpSpPr/>
          <p:nvPr/>
        </p:nvGrpSpPr>
        <p:grpSpPr>
          <a:xfrm>
            <a:off x="157014" y="2423578"/>
            <a:ext cx="1342079" cy="510214"/>
            <a:chOff x="8441668" y="4587774"/>
            <a:chExt cx="1263473" cy="823613"/>
          </a:xfrm>
        </p:grpSpPr>
        <p:pic>
          <p:nvPicPr>
            <p:cNvPr id="7" name="Picture 6">
              <a:extLst>
                <a:ext uri="{FF2B5EF4-FFF2-40B4-BE49-F238E27FC236}">
                  <a16:creationId xmlns:a16="http://schemas.microsoft.com/office/drawing/2014/main" id="{ACEDE21D-F17A-4635-B55B-3B4341CF6DF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8" name="TextBox 7">
              <a:extLst>
                <a:ext uri="{FF2B5EF4-FFF2-40B4-BE49-F238E27FC236}">
                  <a16:creationId xmlns:a16="http://schemas.microsoft.com/office/drawing/2014/main" id="{23043FA3-7F22-7E54-BB70-473A128DD894}"/>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321293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1AB089F-3573-2BD7-65DA-4076D6C7B110}"/>
                  </a:ext>
                </a:extLst>
              </p:cNvPr>
              <p:cNvSpPr txBox="1"/>
              <p:nvPr/>
            </p:nvSpPr>
            <p:spPr>
              <a:xfrm>
                <a:off x="645359" y="1089815"/>
                <a:ext cx="726241" cy="1197251"/>
              </a:xfrm>
              <a:prstGeom prst="rect">
                <a:avLst/>
              </a:prstGeom>
              <a:noFill/>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𝑏</m:t>
                          </m:r>
                        </m:den>
                      </m:f>
                    </m:oMath>
                  </m:oMathPara>
                </a14:m>
                <a:endParaRPr lang="en-US" sz="2600" dirty="0">
                  <a:effectLst/>
                  <a:latin typeface="+mj-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21AB089F-3573-2BD7-65DA-4076D6C7B110}"/>
                  </a:ext>
                </a:extLst>
              </p:cNvPr>
              <p:cNvSpPr txBox="1">
                <a:spLocks noRot="1" noChangeAspect="1" noMove="1" noResize="1" noEditPoints="1" noAdjustHandles="1" noChangeArrowheads="1" noChangeShapeType="1" noTextEdit="1"/>
              </p:cNvSpPr>
              <p:nvPr/>
            </p:nvSpPr>
            <p:spPr>
              <a:xfrm>
                <a:off x="645359" y="1089815"/>
                <a:ext cx="726241" cy="1197251"/>
              </a:xfrm>
              <a:prstGeom prst="rect">
                <a:avLst/>
              </a:prstGeom>
              <a:blipFill>
                <a:blip r:embed="rId3"/>
                <a:stretch>
                  <a:fillRect/>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A6FAB992-D7C7-4DB2-228B-6FAB2A19740A}"/>
              </a:ext>
            </a:extLst>
          </p:cNvPr>
          <p:cNvCxnSpPr>
            <a:cxnSpLocks/>
          </p:cNvCxnSpPr>
          <p:nvPr/>
        </p:nvCxnSpPr>
        <p:spPr>
          <a:xfrm>
            <a:off x="1577340" y="1704136"/>
            <a:ext cx="765810" cy="0"/>
          </a:xfrm>
          <a:prstGeom prst="straightConnector1">
            <a:avLst/>
          </a:prstGeom>
          <a:ln w="1905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F8636A-3E32-B86A-6D3E-DCFFB9DE8536}"/>
              </a:ext>
            </a:extLst>
          </p:cNvPr>
          <p:cNvSpPr txBox="1"/>
          <p:nvPr/>
        </p:nvSpPr>
        <p:spPr>
          <a:xfrm>
            <a:off x="2548890" y="1390647"/>
            <a:ext cx="1465381" cy="618374"/>
          </a:xfrm>
          <a:prstGeom prst="rect">
            <a:avLst/>
          </a:prstGeom>
          <a:noFill/>
        </p:spPr>
        <p:txBody>
          <a:bodyPr wrap="square">
            <a:spAutoFit/>
          </a:bodyPr>
          <a:lstStyle/>
          <a:p>
            <a:pPr algn="just">
              <a:lnSpc>
                <a:spcPct val="150000"/>
              </a:lnSpc>
              <a:spcBef>
                <a:spcPts val="600"/>
              </a:spcBef>
              <a:spcAft>
                <a:spcPts val="600"/>
              </a:spcAft>
            </a:pPr>
            <a:r>
              <a:rPr lang="en-US" sz="2600" dirty="0" err="1">
                <a:effectLst/>
                <a:latin typeface="+mj-lt"/>
                <a:ea typeface="Arial" panose="020B0604020202020204" pitchFamily="34" charset="0"/>
                <a:cs typeface="Times New Roman" panose="02020603050405020304" pitchFamily="18" charset="0"/>
              </a:rPr>
              <a:t>Phân</a:t>
            </a:r>
            <a:r>
              <a:rPr lang="en-US" sz="2600" dirty="0">
                <a:effectLst/>
                <a:latin typeface="+mj-lt"/>
                <a:ea typeface="Arial" panose="020B0604020202020204" pitchFamily="34" charset="0"/>
                <a:cs typeface="Times New Roman" panose="02020603050405020304" pitchFamily="18" charset="0"/>
              </a:rPr>
              <a:t> </a:t>
            </a:r>
            <a:r>
              <a:rPr lang="en-US" sz="2600" dirty="0" err="1">
                <a:effectLst/>
                <a:latin typeface="+mj-lt"/>
                <a:ea typeface="Arial" panose="020B0604020202020204" pitchFamily="34" charset="0"/>
                <a:cs typeface="Times New Roman" panose="02020603050405020304" pitchFamily="18" charset="0"/>
              </a:rPr>
              <a:t>số</a:t>
            </a:r>
            <a:endParaRPr lang="en-US" sz="2600" dirty="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104F3F6-F096-8A7A-D780-007135504D1B}"/>
                  </a:ext>
                </a:extLst>
              </p:cNvPr>
              <p:cNvSpPr txBox="1"/>
              <p:nvPr/>
            </p:nvSpPr>
            <p:spPr>
              <a:xfrm>
                <a:off x="1054499" y="2799107"/>
                <a:ext cx="726241" cy="1382430"/>
              </a:xfrm>
              <a:prstGeom prst="rect">
                <a:avLst/>
              </a:prstGeom>
              <a:noFill/>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𝑃</m:t>
                          </m:r>
                        </m:num>
                        <m:den>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𝑄</m:t>
                          </m:r>
                        </m:den>
                      </m:f>
                    </m:oMath>
                  </m:oMathPara>
                </a14:m>
                <a:endParaRPr lang="en-US" sz="2600" dirty="0">
                  <a:effectLst/>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C104F3F6-F096-8A7A-D780-007135504D1B}"/>
                  </a:ext>
                </a:extLst>
              </p:cNvPr>
              <p:cNvSpPr txBox="1">
                <a:spLocks noRot="1" noChangeAspect="1" noMove="1" noResize="1" noEditPoints="1" noAdjustHandles="1" noChangeArrowheads="1" noChangeShapeType="1" noTextEdit="1"/>
              </p:cNvSpPr>
              <p:nvPr/>
            </p:nvSpPr>
            <p:spPr>
              <a:xfrm>
                <a:off x="1054499" y="2799107"/>
                <a:ext cx="726241" cy="138243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E545D83E-960C-24AC-4805-25E16240B833}"/>
              </a:ext>
            </a:extLst>
          </p:cNvPr>
          <p:cNvCxnSpPr>
            <a:cxnSpLocks/>
          </p:cNvCxnSpPr>
          <p:nvPr/>
        </p:nvCxnSpPr>
        <p:spPr>
          <a:xfrm>
            <a:off x="1981637" y="3537414"/>
            <a:ext cx="765810" cy="0"/>
          </a:xfrm>
          <a:prstGeom prst="straightConnector1">
            <a:avLst/>
          </a:prstGeom>
          <a:ln w="1905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70FF7D-4F3B-95D7-990B-3C5DE9825132}"/>
              </a:ext>
            </a:extLst>
          </p:cNvPr>
          <p:cNvSpPr txBox="1"/>
          <p:nvPr/>
        </p:nvSpPr>
        <p:spPr>
          <a:xfrm>
            <a:off x="3205680" y="3181135"/>
            <a:ext cx="55266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a:t>
            </a:r>
            <a:endParaRPr lang="en-US" sz="2600" dirty="0">
              <a:effectLst/>
              <a:latin typeface="+mj-lt"/>
              <a:ea typeface="Arial" panose="020B06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DA3853D-AAB3-1F06-9923-2DAD80329763}"/>
              </a:ext>
            </a:extLst>
          </p:cNvPr>
          <p:cNvPicPr>
            <a:picLocks noChangeAspect="1"/>
          </p:cNvPicPr>
          <p:nvPr/>
        </p:nvPicPr>
        <p:blipFill>
          <a:blip r:embed="rId5"/>
          <a:stretch>
            <a:fillRect/>
          </a:stretch>
        </p:blipFill>
        <p:spPr>
          <a:xfrm>
            <a:off x="6160770" y="3616543"/>
            <a:ext cx="2983230" cy="1678067"/>
          </a:xfrm>
          <a:prstGeom prst="rect">
            <a:avLst/>
          </a:prstGeom>
        </p:spPr>
      </p:pic>
      <mc:AlternateContent xmlns:mc="http://schemas.openxmlformats.org/markup-compatibility/2006" xmlns:a14="http://schemas.microsoft.com/office/drawing/2010/main">
        <mc:Choice Requires="a14">
          <p:sp>
            <p:nvSpPr>
              <p:cNvPr id="13" name="Thought Bubble: Cloud 12">
                <a:extLst>
                  <a:ext uri="{FF2B5EF4-FFF2-40B4-BE49-F238E27FC236}">
                    <a16:creationId xmlns:a16="http://schemas.microsoft.com/office/drawing/2014/main" id="{4CE7323E-1B2C-BF4A-B8C9-961ABEE6F3D5}"/>
                  </a:ext>
                </a:extLst>
              </p:cNvPr>
              <p:cNvSpPr/>
              <p:nvPr/>
            </p:nvSpPr>
            <p:spPr>
              <a:xfrm>
                <a:off x="4572000" y="1314450"/>
                <a:ext cx="3926641" cy="1908293"/>
              </a:xfrm>
              <a:prstGeom prst="cloudCallout">
                <a:avLst>
                  <a:gd name="adj1" fmla="val 25462"/>
                  <a:gd name="adj2" fmla="val 74571"/>
                </a:avLst>
              </a:prstGeom>
              <a:solidFill>
                <a:srgbClr val="FFE4B9"/>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2400" dirty="0">
                    <a:solidFill>
                      <a:schemeClr val="bg1">
                        <a:lumMod val="10000"/>
                      </a:schemeClr>
                    </a:solidFill>
                    <a:latin typeface="+mj-lt"/>
                  </a:rPr>
                  <a:t>Khi </a:t>
                </a:r>
                <a:r>
                  <a:rPr lang="en-US" sz="2400" dirty="0" err="1">
                    <a:solidFill>
                      <a:schemeClr val="bg1">
                        <a:lumMod val="10000"/>
                      </a:schemeClr>
                    </a:solidFill>
                    <a:latin typeface="+mj-lt"/>
                  </a:rPr>
                  <a:t>đó</a:t>
                </a:r>
                <a:r>
                  <a:rPr lang="en-US" sz="2400" dirty="0">
                    <a:solidFill>
                      <a:schemeClr val="bg1">
                        <a:lumMod val="10000"/>
                      </a:schemeClr>
                    </a:solidFill>
                    <a:latin typeface="+mj-lt"/>
                  </a:rPr>
                  <a:t>, </a:t>
                </a:r>
                <a:r>
                  <a:rPr lang="en-US" sz="2400" dirty="0" err="1">
                    <a:solidFill>
                      <a:schemeClr val="bg1">
                        <a:lumMod val="10000"/>
                      </a:schemeClr>
                    </a:solidFill>
                    <a:latin typeface="+mj-lt"/>
                  </a:rPr>
                  <a:t>biểu</a:t>
                </a:r>
                <a:r>
                  <a:rPr lang="en-US" sz="2400" dirty="0">
                    <a:solidFill>
                      <a:schemeClr val="bg1">
                        <a:lumMod val="10000"/>
                      </a:schemeClr>
                    </a:solidFill>
                    <a:latin typeface="+mj-lt"/>
                  </a:rPr>
                  <a:t> </a:t>
                </a:r>
                <a:r>
                  <a:rPr lang="en-US" sz="2400" dirty="0" err="1">
                    <a:solidFill>
                      <a:schemeClr val="bg1">
                        <a:lumMod val="10000"/>
                      </a:schemeClr>
                    </a:solidFill>
                    <a:latin typeface="+mj-lt"/>
                  </a:rPr>
                  <a:t>thức</a:t>
                </a:r>
                <a:r>
                  <a:rPr lang="en-US" sz="2400" dirty="0">
                    <a:solidFill>
                      <a:schemeClr val="bg1">
                        <a:lumMod val="10000"/>
                      </a:schemeClr>
                    </a:solidFill>
                    <a:latin typeface="+mj-lt"/>
                  </a:rPr>
                  <a:t> </a:t>
                </a:r>
                <a14:m>
                  <m:oMath xmlns:m="http://schemas.openxmlformats.org/officeDocument/2006/math">
                    <m:f>
                      <m:fPr>
                        <m:ctrlPr>
                          <a:rPr lang="en-US" sz="2400" b="0" i="1" smtClean="0">
                            <a:solidFill>
                              <a:schemeClr val="bg1">
                                <a:lumMod val="10000"/>
                              </a:schemeClr>
                            </a:solidFill>
                            <a:latin typeface="Cambria Math" panose="02040503050406030204" pitchFamily="18" charset="0"/>
                          </a:rPr>
                        </m:ctrlPr>
                      </m:fPr>
                      <m:num>
                        <m:r>
                          <a:rPr lang="en-US" sz="2400" b="0" i="1" smtClean="0">
                            <a:solidFill>
                              <a:schemeClr val="bg1">
                                <a:lumMod val="10000"/>
                              </a:schemeClr>
                            </a:solidFill>
                            <a:latin typeface="Cambria Math" panose="02040503050406030204" pitchFamily="18" charset="0"/>
                          </a:rPr>
                          <m:t>𝑃</m:t>
                        </m:r>
                      </m:num>
                      <m:den>
                        <m:r>
                          <a:rPr lang="en-US" sz="2400" b="0" i="1" smtClean="0">
                            <a:solidFill>
                              <a:schemeClr val="bg1">
                                <a:lumMod val="10000"/>
                              </a:schemeClr>
                            </a:solidFill>
                            <a:latin typeface="Cambria Math" panose="02040503050406030204" pitchFamily="18" charset="0"/>
                          </a:rPr>
                          <m:t>𝑄</m:t>
                        </m:r>
                      </m:den>
                    </m:f>
                  </m:oMath>
                </a14:m>
                <a:r>
                  <a:rPr lang="en-US" sz="2400" dirty="0">
                    <a:solidFill>
                      <a:schemeClr val="bg1">
                        <a:lumMod val="10000"/>
                      </a:schemeClr>
                    </a:solidFill>
                    <a:latin typeface="+mj-lt"/>
                  </a:rPr>
                  <a:t> </a:t>
                </a:r>
                <a:r>
                  <a:rPr lang="en-US" sz="2400" dirty="0" err="1">
                    <a:solidFill>
                      <a:schemeClr val="bg1">
                        <a:lumMod val="10000"/>
                      </a:schemeClr>
                    </a:solidFill>
                    <a:latin typeface="+mj-lt"/>
                  </a:rPr>
                  <a:t>được</a:t>
                </a:r>
                <a:r>
                  <a:rPr lang="en-US" sz="2400" dirty="0">
                    <a:solidFill>
                      <a:schemeClr val="bg1">
                        <a:lumMod val="10000"/>
                      </a:schemeClr>
                    </a:solidFill>
                    <a:latin typeface="+mj-lt"/>
                  </a:rPr>
                  <a:t> </a:t>
                </a:r>
                <a:r>
                  <a:rPr lang="en-US" sz="2400" dirty="0" err="1">
                    <a:solidFill>
                      <a:schemeClr val="bg1">
                        <a:lumMod val="10000"/>
                      </a:schemeClr>
                    </a:solidFill>
                    <a:latin typeface="+mj-lt"/>
                  </a:rPr>
                  <a:t>gọi</a:t>
                </a:r>
                <a:r>
                  <a:rPr lang="en-US" sz="2400" dirty="0">
                    <a:solidFill>
                      <a:schemeClr val="bg1">
                        <a:lumMod val="10000"/>
                      </a:schemeClr>
                    </a:solidFill>
                    <a:latin typeface="+mj-lt"/>
                  </a:rPr>
                  <a:t> </a:t>
                </a:r>
                <a:r>
                  <a:rPr lang="en-US" sz="2400" dirty="0" err="1">
                    <a:solidFill>
                      <a:schemeClr val="bg1">
                        <a:lumMod val="10000"/>
                      </a:schemeClr>
                    </a:solidFill>
                    <a:latin typeface="+mj-lt"/>
                  </a:rPr>
                  <a:t>là</a:t>
                </a:r>
                <a:r>
                  <a:rPr lang="en-US" sz="2400" dirty="0">
                    <a:solidFill>
                      <a:schemeClr val="bg1">
                        <a:lumMod val="10000"/>
                      </a:schemeClr>
                    </a:solidFill>
                    <a:latin typeface="+mj-lt"/>
                  </a:rPr>
                  <a:t> </a:t>
                </a:r>
                <a:r>
                  <a:rPr lang="en-US" sz="2400" dirty="0" err="1">
                    <a:solidFill>
                      <a:schemeClr val="bg1">
                        <a:lumMod val="10000"/>
                      </a:schemeClr>
                    </a:solidFill>
                    <a:latin typeface="+mj-lt"/>
                  </a:rPr>
                  <a:t>gì</a:t>
                </a:r>
                <a:r>
                  <a:rPr lang="en-US" sz="2400" dirty="0">
                    <a:solidFill>
                      <a:schemeClr val="bg1">
                        <a:lumMod val="10000"/>
                      </a:schemeClr>
                    </a:solidFill>
                    <a:latin typeface="+mj-lt"/>
                  </a:rPr>
                  <a:t>?</a:t>
                </a:r>
              </a:p>
            </p:txBody>
          </p:sp>
        </mc:Choice>
        <mc:Fallback xmlns="">
          <p:sp>
            <p:nvSpPr>
              <p:cNvPr id="13" name="Thought Bubble: Cloud 12">
                <a:extLst>
                  <a:ext uri="{FF2B5EF4-FFF2-40B4-BE49-F238E27FC236}">
                    <a16:creationId xmlns:a16="http://schemas.microsoft.com/office/drawing/2014/main" id="{4CE7323E-1B2C-BF4A-B8C9-961ABEE6F3D5}"/>
                  </a:ext>
                </a:extLst>
              </p:cNvPr>
              <p:cNvSpPr>
                <a:spLocks noRot="1" noChangeAspect="1" noMove="1" noResize="1" noEditPoints="1" noAdjustHandles="1" noChangeArrowheads="1" noChangeShapeType="1" noTextEdit="1"/>
              </p:cNvSpPr>
              <p:nvPr/>
            </p:nvSpPr>
            <p:spPr>
              <a:xfrm>
                <a:off x="4572000" y="1314450"/>
                <a:ext cx="3926641" cy="1908293"/>
              </a:xfrm>
              <a:prstGeom prst="cloudCallout">
                <a:avLst>
                  <a:gd name="adj1" fmla="val 25462"/>
                  <a:gd name="adj2" fmla="val 74571"/>
                </a:avLst>
              </a:prstGeom>
              <a:blipFill>
                <a:blip r:embed="rId6"/>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079ECB0-46E7-B466-0A22-671067800C3E}"/>
              </a:ext>
            </a:extLst>
          </p:cNvPr>
          <p:cNvSpPr txBox="1"/>
          <p:nvPr/>
        </p:nvSpPr>
        <p:spPr>
          <a:xfrm>
            <a:off x="403860" y="2227330"/>
            <a:ext cx="416814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Trong </a:t>
            </a:r>
            <a:r>
              <a:rPr lang="en-US" sz="2600" dirty="0" err="1">
                <a:latin typeface="+mj-lt"/>
                <a:ea typeface="Arial" panose="020B0604020202020204" pitchFamily="34" charset="0"/>
                <a:cs typeface="Times New Roman" panose="02020603050405020304" pitchFamily="18" charset="0"/>
              </a:rPr>
              <a:t>đó</a:t>
            </a:r>
            <a:r>
              <a:rPr lang="en-US" sz="2600" dirty="0">
                <a:latin typeface="+mj-lt"/>
                <a:ea typeface="Arial" panose="020B0604020202020204" pitchFamily="34" charset="0"/>
                <a:cs typeface="Times New Roman" panose="02020603050405020304" pitchFamily="18" charset="0"/>
              </a:rPr>
              <a:t> a, b </a:t>
            </a:r>
            <a:r>
              <a:rPr lang="en-US" sz="2600" dirty="0" err="1">
                <a:latin typeface="+mj-lt"/>
                <a:ea typeface="Arial" panose="020B0604020202020204" pitchFamily="34" charset="0"/>
                <a:cs typeface="Times New Roman" panose="02020603050405020304" pitchFamily="18" charset="0"/>
              </a:rPr>
              <a:t>là</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số</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nguyên</a:t>
            </a:r>
            <a:endParaRPr lang="en-US" sz="2600" dirty="0">
              <a:effectLst/>
              <a:latin typeface="+mj-lt"/>
              <a:ea typeface="Arial" panose="020B06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08F79CE-6B84-8E0F-54D8-2A6755FA0B1E}"/>
              </a:ext>
            </a:extLst>
          </p:cNvPr>
          <p:cNvSpPr txBox="1"/>
          <p:nvPr/>
        </p:nvSpPr>
        <p:spPr>
          <a:xfrm>
            <a:off x="668220" y="3900061"/>
            <a:ext cx="416814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Trong </a:t>
            </a:r>
            <a:r>
              <a:rPr lang="en-US" sz="2600" dirty="0" err="1">
                <a:latin typeface="+mj-lt"/>
                <a:ea typeface="Arial" panose="020B0604020202020204" pitchFamily="34" charset="0"/>
                <a:cs typeface="Times New Roman" panose="02020603050405020304" pitchFamily="18" charset="0"/>
              </a:rPr>
              <a:t>đó</a:t>
            </a:r>
            <a:r>
              <a:rPr lang="en-US" sz="2600" dirty="0">
                <a:latin typeface="+mj-lt"/>
                <a:ea typeface="Arial" panose="020B0604020202020204" pitchFamily="34" charset="0"/>
                <a:cs typeface="Times New Roman" panose="02020603050405020304" pitchFamily="18" charset="0"/>
              </a:rPr>
              <a:t> P, Q </a:t>
            </a:r>
            <a:r>
              <a:rPr lang="en-US" sz="2600" dirty="0" err="1">
                <a:latin typeface="+mj-lt"/>
                <a:ea typeface="Arial" panose="020B0604020202020204" pitchFamily="34" charset="0"/>
                <a:cs typeface="Times New Roman" panose="02020603050405020304" pitchFamily="18" charset="0"/>
              </a:rPr>
              <a:t>là</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đa</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thức</a:t>
            </a:r>
            <a:endParaRPr lang="en-US" sz="2600" dirty="0">
              <a:effectLst/>
              <a:latin typeface="+mj-lt"/>
              <a:ea typeface="Arial" panose="020B060402020202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6" grpId="0"/>
      <p:bldP spid="7" grpId="0"/>
      <p:bldP spid="10" grpId="0"/>
      <p:bldP spid="13" grpId="0" animBg="1"/>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4" name="Google Shape;802;p36">
            <a:extLst>
              <a:ext uri="{FF2B5EF4-FFF2-40B4-BE49-F238E27FC236}">
                <a16:creationId xmlns:a16="http://schemas.microsoft.com/office/drawing/2014/main" id="{ABD78760-6F2C-E1EE-4A7A-C2618661134C}"/>
              </a:ext>
            </a:extLst>
          </p:cNvPr>
          <p:cNvSpPr txBox="1">
            <a:spLocks/>
          </p:cNvSpPr>
          <p:nvPr/>
        </p:nvSpPr>
        <p:spPr>
          <a:xfrm>
            <a:off x="3237690" y="342899"/>
            <a:ext cx="2668620" cy="571501"/>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FE2307-74DE-5582-D40F-01559D557335}"/>
                  </a:ext>
                </a:extLst>
              </p:cNvPr>
              <p:cNvSpPr txBox="1"/>
              <p:nvPr/>
            </p:nvSpPr>
            <p:spPr>
              <a:xfrm>
                <a:off x="667941" y="1204482"/>
                <a:ext cx="7808118" cy="1627112"/>
              </a:xfrm>
              <a:prstGeom prst="roundRect">
                <a:avLst/>
              </a:prstGeom>
              <a:solidFill>
                <a:srgbClr val="FBB7CA"/>
              </a:solidFill>
            </p:spPr>
            <p:txBody>
              <a:bodyPr wrap="square">
                <a:spAutoFit/>
              </a:bodyPr>
              <a:lstStyle/>
              <a:p>
                <a:pPr algn="just">
                  <a:lnSpc>
                    <a:spcPct val="150000"/>
                  </a:lnSpc>
                  <a:spcBef>
                    <a:spcPts val="600"/>
                  </a:spcBef>
                  <a:spcAft>
                    <a:spcPts val="300"/>
                  </a:spcAft>
                </a:pP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Nếu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tử</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và</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mẫu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của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với</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cùng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khác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0 </a:t>
                </a:r>
                <a:r>
                  <a:rPr lang="nl-NL" sz="1600" kern="100" dirty="0" err="1">
                    <a:latin typeface="+mj-lt"/>
                    <a:ea typeface="Calibri" panose="020F0502020204030204" pitchFamily="34" charset="0"/>
                    <a:cs typeface="Times New Roman" panose="02020603050405020304" pitchFamily="18" charset="0"/>
                  </a:rPr>
                  <a:t>thì</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được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bằng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cho</a:t>
                </a:r>
                <a:r>
                  <a:rPr lang="nl-NL" sz="16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den>
                    </m:f>
                    <m:r>
                      <a:rPr lang="nl-NL" sz="16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den>
                    </m:f>
                  </m:oMath>
                </a14:m>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với</a:t>
                </a:r>
                <a:r>
                  <a:rPr lang="nl-NL" sz="1600" kern="100" dirty="0">
                    <a:latin typeface="+mj-lt"/>
                    <a:ea typeface="Times New Roman" panose="02020603050405020304" pitchFamily="18" charset="0"/>
                    <a:cs typeface="Times New Roman" panose="02020603050405020304" pitchFamily="18" charset="0"/>
                  </a:rPr>
                  <a:t> M </a:t>
                </a:r>
                <a:r>
                  <a:rPr lang="nl-NL" sz="1600" kern="100" dirty="0" err="1">
                    <a:latin typeface="+mj-lt"/>
                    <a:ea typeface="Times New Roman" panose="02020603050405020304" pitchFamily="18" charset="0"/>
                    <a:cs typeface="Times New Roman" panose="02020603050405020304" pitchFamily="18" charset="0"/>
                  </a:rPr>
                  <a:t>là</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một</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khác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0.</a:t>
                </a:r>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9FE2307-74DE-5582-D40F-01559D557335}"/>
                  </a:ext>
                </a:extLst>
              </p:cNvPr>
              <p:cNvSpPr txBox="1">
                <a:spLocks noRot="1" noChangeAspect="1" noMove="1" noResize="1" noEditPoints="1" noAdjustHandles="1" noChangeArrowheads="1" noChangeShapeType="1" noTextEdit="1"/>
              </p:cNvSpPr>
              <p:nvPr/>
            </p:nvSpPr>
            <p:spPr>
              <a:xfrm>
                <a:off x="667941" y="1204482"/>
                <a:ext cx="7808118" cy="1627112"/>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5C5D418-0447-A81B-2A1C-052FF67C729E}"/>
                  </a:ext>
                </a:extLst>
              </p:cNvPr>
              <p:cNvSpPr txBox="1"/>
              <p:nvPr/>
            </p:nvSpPr>
            <p:spPr>
              <a:xfrm>
                <a:off x="667941" y="3034348"/>
                <a:ext cx="7808118" cy="1627112"/>
              </a:xfrm>
              <a:prstGeom prst="roundRect">
                <a:avLst/>
              </a:prstGeom>
              <a:solidFill>
                <a:srgbClr val="FBB7CA"/>
              </a:solidFill>
            </p:spPr>
            <p:txBody>
              <a:bodyPr wrap="square">
                <a:spAutoFit/>
              </a:bodyPr>
              <a:lstStyle/>
              <a:p>
                <a:pPr algn="just">
                  <a:lnSpc>
                    <a:spcPct val="150000"/>
                  </a:lnSpc>
                  <a:spcBef>
                    <a:spcPts val="600"/>
                  </a:spcBef>
                  <a:spcAft>
                    <a:spcPts val="300"/>
                  </a:spcAft>
                </a:pP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Nếu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tử</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và</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mẫu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của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với</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cùng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khác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0 </a:t>
                </a:r>
                <a:r>
                  <a:rPr lang="nl-NL" sz="1600" kern="100" dirty="0" err="1">
                    <a:latin typeface="+mj-lt"/>
                    <a:ea typeface="Calibri" panose="020F0502020204030204" pitchFamily="34" charset="0"/>
                    <a:cs typeface="Times New Roman" panose="02020603050405020304" pitchFamily="18" charset="0"/>
                  </a:rPr>
                  <a:t>thì</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được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bằng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cho</a:t>
                </a:r>
                <a:r>
                  <a:rPr lang="nl-NL" sz="16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den>
                    </m:f>
                    <m:r>
                      <a:rPr lang="nl-NL" sz="16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den>
                    </m:f>
                  </m:oMath>
                </a14:m>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với</a:t>
                </a:r>
                <a:r>
                  <a:rPr lang="nl-NL" sz="1600" kern="100" dirty="0">
                    <a:latin typeface="+mj-lt"/>
                    <a:ea typeface="Times New Roman" panose="02020603050405020304" pitchFamily="18" charset="0"/>
                    <a:cs typeface="Times New Roman" panose="02020603050405020304" pitchFamily="18" charset="0"/>
                  </a:rPr>
                  <a:t> M </a:t>
                </a:r>
                <a:r>
                  <a:rPr lang="nl-NL" sz="1600" kern="100" dirty="0" err="1">
                    <a:latin typeface="+mj-lt"/>
                    <a:ea typeface="Times New Roman" panose="02020603050405020304" pitchFamily="18" charset="0"/>
                    <a:cs typeface="Times New Roman" panose="02020603050405020304" pitchFamily="18" charset="0"/>
                  </a:rPr>
                  <a:t>là</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một</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khác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0.</a:t>
                </a:r>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15C5D418-0447-A81B-2A1C-052FF67C729E}"/>
                  </a:ext>
                </a:extLst>
              </p:cNvPr>
              <p:cNvSpPr txBox="1">
                <a:spLocks noRot="1" noChangeAspect="1" noMove="1" noResize="1" noEditPoints="1" noAdjustHandles="1" noChangeArrowheads="1" noChangeShapeType="1" noTextEdit="1"/>
              </p:cNvSpPr>
              <p:nvPr/>
            </p:nvSpPr>
            <p:spPr>
              <a:xfrm>
                <a:off x="667941" y="3034348"/>
                <a:ext cx="7808118" cy="1627112"/>
              </a:xfrm>
              <a:prstGeom prst="roundRect">
                <a:avLst/>
              </a:prstGeom>
              <a:blipFill>
                <a:blip r:embed="rId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4" name="Oval Callout 29">
            <a:extLst>
              <a:ext uri="{FF2B5EF4-FFF2-40B4-BE49-F238E27FC236}">
                <a16:creationId xmlns:a16="http://schemas.microsoft.com/office/drawing/2014/main" id="{5F882A73-3CAE-C2FD-2962-3D3CF69AE1A8}"/>
              </a:ext>
            </a:extLst>
          </p:cNvPr>
          <p:cNvSpPr/>
          <p:nvPr/>
        </p:nvSpPr>
        <p:spPr>
          <a:xfrm>
            <a:off x="223763" y="1572898"/>
            <a:ext cx="972752" cy="425555"/>
          </a:xfrm>
          <a:prstGeom prst="wedgeEllipseCallout">
            <a:avLst>
              <a:gd name="adj1" fmla="val 34388"/>
              <a:gd name="adj2" fmla="val 6725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9444A341-6280-C3BD-6F37-1EF1A3EB3DAD}"/>
              </a:ext>
            </a:extLst>
          </p:cNvPr>
          <p:cNvSpPr txBox="1"/>
          <p:nvPr/>
        </p:nvSpPr>
        <p:spPr>
          <a:xfrm>
            <a:off x="3773151" y="47311"/>
            <a:ext cx="4227850" cy="872034"/>
          </a:xfrm>
          <a:prstGeom prst="rect">
            <a:avLst/>
          </a:prstGeom>
          <a:noFill/>
        </p:spPr>
        <p:txBody>
          <a:bodyPr wrap="square">
            <a:spAutoFit/>
          </a:bodyPr>
          <a:lstStyle/>
          <a:p>
            <a:pPr>
              <a:lnSpc>
                <a:spcPct val="150000"/>
              </a:lnSpc>
            </a:pPr>
            <a:r>
              <a:rPr lang="en-US" sz="1800" kern="1200" dirty="0" err="1">
                <a:solidFill>
                  <a:prstClr val="black"/>
                </a:solidFill>
                <a:latin typeface="+mj-lt"/>
                <a:ea typeface="+mn-ea"/>
                <a:cs typeface="Arial" panose="020B0604020202020204" pitchFamily="34" charset="0"/>
              </a:rPr>
              <a:t>Dùng</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chất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bản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hãy</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giải</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thích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vì</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sao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có</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thể</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viết</a:t>
            </a:r>
            <a:endParaRPr lang="en-US" sz="1800" dirty="0">
              <a:latin typeface="+mj-lt"/>
            </a:endParaRPr>
          </a:p>
        </p:txBody>
      </p:sp>
      <p:sp>
        <p:nvSpPr>
          <p:cNvPr id="6" name="TextBox 5">
            <a:extLst>
              <a:ext uri="{FF2B5EF4-FFF2-40B4-BE49-F238E27FC236}">
                <a16:creationId xmlns:a16="http://schemas.microsoft.com/office/drawing/2014/main" id="{6C5F3544-2503-0EEE-5637-0F1E7DE97044}"/>
              </a:ext>
            </a:extLst>
          </p:cNvPr>
          <p:cNvSpPr txBox="1"/>
          <p:nvPr/>
        </p:nvSpPr>
        <p:spPr>
          <a:xfrm>
            <a:off x="824267" y="202013"/>
            <a:ext cx="2821903" cy="562630"/>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3: SGK – tr.31</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AB73EC-E21F-D1E6-BEAA-58885FEDF8BE}"/>
                  </a:ext>
                </a:extLst>
              </p:cNvPr>
              <p:cNvSpPr txBox="1"/>
              <p:nvPr/>
            </p:nvSpPr>
            <p:spPr>
              <a:xfrm>
                <a:off x="1683636" y="929004"/>
                <a:ext cx="5537181" cy="643894"/>
              </a:xfrm>
              <a:prstGeom prst="rect">
                <a:avLst/>
              </a:prstGeom>
              <a:noFill/>
            </p:spPr>
            <p:txBody>
              <a:bodyPr wrap="square">
                <a:spAutoFit/>
              </a:bodyPr>
              <a:lstStyle/>
              <a:p>
                <a:pPr>
                  <a:lnSpc>
                    <a:spcPct val="150000"/>
                  </a:lnSpc>
                </a:pPr>
                <a:r>
                  <a:rPr lang="en-US" sz="18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4−</m:t>
                        </m:r>
                        <m:r>
                          <a:rPr lang="en-US" sz="1800" b="0" i="1" kern="1200" smtClean="0">
                            <a:solidFill>
                              <a:prstClr val="black"/>
                            </a:solidFill>
                            <a:latin typeface="Cambria Math" panose="02040503050406030204" pitchFamily="18" charset="0"/>
                            <a:ea typeface="+mn-ea"/>
                            <a:cs typeface="Arial" panose="020B0604020202020204" pitchFamily="34" charset="0"/>
                          </a:rPr>
                          <m:t>𝑥</m:t>
                        </m:r>
                      </m:den>
                    </m:f>
                    <m:r>
                      <a:rPr lang="en-US" sz="1800" b="0" i="0"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0" kern="1200" smtClean="0">
                            <a:solidFill>
                              <a:prstClr val="black"/>
                            </a:solidFill>
                            <a:latin typeface="Cambria Math" panose="02040503050406030204" pitchFamily="18" charset="0"/>
                            <a:ea typeface="+mn-ea"/>
                            <a:cs typeface="Arial" panose="020B0604020202020204" pitchFamily="34" charset="0"/>
                          </a:rPr>
                          <m:t>3</m:t>
                        </m:r>
                      </m:num>
                      <m:den>
                        <m:r>
                          <m:rPr>
                            <m:sty m:val="p"/>
                          </m:rPr>
                          <a:rPr lang="en-US" sz="1800" b="0" i="0" kern="1200" smtClean="0">
                            <a:solidFill>
                              <a:prstClr val="black"/>
                            </a:solidFill>
                            <a:latin typeface="Cambria Math" panose="02040503050406030204" pitchFamily="18" charset="0"/>
                            <a:ea typeface="+mn-ea"/>
                            <a:cs typeface="Arial" panose="020B0604020202020204" pitchFamily="34" charset="0"/>
                          </a:rPr>
                          <m:t>x</m:t>
                        </m:r>
                        <m:r>
                          <a:rPr lang="en-US" sz="1800" b="0" i="0" kern="1200" smtClean="0">
                            <a:solidFill>
                              <a:prstClr val="black"/>
                            </a:solidFill>
                            <a:latin typeface="Cambria Math" panose="02040503050406030204" pitchFamily="18" charset="0"/>
                            <a:ea typeface="+mn-ea"/>
                            <a:cs typeface="Arial" panose="020B0604020202020204" pitchFamily="34" charset="0"/>
                          </a:rPr>
                          <m:t>−4</m:t>
                        </m:r>
                      </m:den>
                    </m:f>
                  </m:oMath>
                </a14:m>
                <a:r>
                  <a:rPr lang="en-US" sz="1800" dirty="0">
                    <a:latin typeface="+mj-lt"/>
                  </a:rPr>
                  <a:t>			b)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𝑦</m:t>
                        </m:r>
                      </m:num>
                      <m:den>
                        <m:r>
                          <a:rPr lang="en-US" sz="1800" b="0" i="1" smtClean="0">
                            <a:latin typeface="Cambria Math" panose="02040503050406030204" pitchFamily="18" charset="0"/>
                          </a:rPr>
                          <m:t>𝑥𝑦</m:t>
                        </m:r>
                        <m:r>
                          <a:rPr lang="en-US" sz="1800" b="0" i="1" smtClean="0">
                            <a:latin typeface="Cambria Math" panose="02040503050406030204" pitchFamily="18" charset="0"/>
                          </a:rPr>
                          <m:t>−</m:t>
                        </m:r>
                        <m:r>
                          <a:rPr lang="en-US" sz="1800" b="0" i="1" smtClean="0">
                            <a:latin typeface="Cambria Math" panose="02040503050406030204" pitchFamily="18" charset="0"/>
                          </a:rPr>
                          <m:t>𝑥</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𝑦</m:t>
                        </m:r>
                        <m:r>
                          <a:rPr lang="en-US" sz="1800" b="0" i="1" smtClean="0">
                            <a:latin typeface="Cambria Math" panose="02040503050406030204" pitchFamily="18" charset="0"/>
                          </a:rPr>
                          <m:t>−</m:t>
                        </m:r>
                        <m:r>
                          <a:rPr lang="en-US" sz="1800" b="0" i="1" smtClean="0">
                            <a:latin typeface="Cambria Math" panose="02040503050406030204" pitchFamily="18" charset="0"/>
                          </a:rPr>
                          <m:t>𝑥</m:t>
                        </m:r>
                      </m:num>
                      <m:den>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𝑥𝑦</m:t>
                        </m:r>
                      </m:den>
                    </m:f>
                  </m:oMath>
                </a14:m>
                <a:endParaRPr lang="en-US" sz="1800" dirty="0">
                  <a:latin typeface="+mj-lt"/>
                </a:endParaRPr>
              </a:p>
            </p:txBody>
          </p:sp>
        </mc:Choice>
        <mc:Fallback xmlns="">
          <p:sp>
            <p:nvSpPr>
              <p:cNvPr id="7" name="TextBox 6">
                <a:extLst>
                  <a:ext uri="{FF2B5EF4-FFF2-40B4-BE49-F238E27FC236}">
                    <a16:creationId xmlns:a16="http://schemas.microsoft.com/office/drawing/2014/main" id="{1DAB73EC-E21F-D1E6-BEAA-58885FEDF8BE}"/>
                  </a:ext>
                </a:extLst>
              </p:cNvPr>
              <p:cNvSpPr txBox="1">
                <a:spLocks noRot="1" noChangeAspect="1" noMove="1" noResize="1" noEditPoints="1" noAdjustHandles="1" noChangeArrowheads="1" noChangeShapeType="1" noTextEdit="1"/>
              </p:cNvSpPr>
              <p:nvPr/>
            </p:nvSpPr>
            <p:spPr>
              <a:xfrm>
                <a:off x="1683636" y="929004"/>
                <a:ext cx="5537181" cy="643894"/>
              </a:xfrm>
              <a:prstGeom prst="rect">
                <a:avLst/>
              </a:prstGeom>
              <a:blipFill>
                <a:blip r:embed="rId3"/>
                <a:stretch>
                  <a:fillRect l="-880" b="-28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962235-C4F8-E4B3-2043-4ED8C0A884EB}"/>
                  </a:ext>
                </a:extLst>
              </p:cNvPr>
              <p:cNvSpPr txBox="1"/>
              <p:nvPr/>
            </p:nvSpPr>
            <p:spPr>
              <a:xfrm>
                <a:off x="892849" y="1998719"/>
                <a:ext cx="3679151" cy="1304268"/>
              </a:xfrm>
              <a:prstGeom prst="rect">
                <a:avLst/>
              </a:prstGeom>
              <a:noFill/>
            </p:spPr>
            <p:txBody>
              <a:bodyPr wrap="square">
                <a:spAutoFit/>
              </a:bodyPr>
              <a:lstStyle/>
              <a:p>
                <a:pPr>
                  <a:lnSpc>
                    <a:spcPct val="150000"/>
                  </a:lnSpc>
                </a:pPr>
                <a:r>
                  <a:rPr lang="en-US" sz="1800" kern="1200" dirty="0">
                    <a:solidFill>
                      <a:prstClr val="black"/>
                    </a:solidFill>
                    <a:latin typeface="+mj-lt"/>
                    <a:ea typeface="+mn-ea"/>
                    <a:cs typeface="Arial" panose="020B0604020202020204" pitchFamily="34" charset="0"/>
                  </a:rPr>
                  <a:t>a) Ta </a:t>
                </a:r>
                <a:r>
                  <a:rPr lang="en-US" sz="1800" kern="1200" dirty="0" err="1">
                    <a:solidFill>
                      <a:prstClr val="black"/>
                    </a:solidFill>
                    <a:latin typeface="+mj-lt"/>
                    <a:ea typeface="+mn-ea"/>
                    <a:cs typeface="Arial" panose="020B0604020202020204" pitchFamily="34" charset="0"/>
                  </a:rPr>
                  <a:t>có</a:t>
                </a:r>
                <a:r>
                  <a:rPr lang="en-US" sz="1800" i="1"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4−</m:t>
                        </m:r>
                        <m:r>
                          <a:rPr lang="en-US" sz="1800" b="0" i="1" kern="1200" smtClean="0">
                            <a:solidFill>
                              <a:prstClr val="black"/>
                            </a:solidFill>
                            <a:latin typeface="Cambria Math" panose="02040503050406030204" pitchFamily="18" charset="0"/>
                            <a:ea typeface="+mn-ea"/>
                            <a:cs typeface="Arial" panose="020B0604020202020204" pitchFamily="34" charset="0"/>
                          </a:rPr>
                          <m:t>𝑥</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 . (−1)</m:t>
                        </m:r>
                      </m:num>
                      <m:den>
                        <m:d>
                          <m:dPr>
                            <m:ctrlPr>
                              <a:rPr lang="en-US" sz="1800" b="0" i="1" kern="1200" smtClean="0">
                                <a:solidFill>
                                  <a:prstClr val="black"/>
                                </a:solidFill>
                                <a:latin typeface="Cambria Math" panose="02040503050406030204" pitchFamily="18" charset="0"/>
                                <a:ea typeface="+mn-ea"/>
                                <a:cs typeface="Arial" panose="020B0604020202020204" pitchFamily="34" charset="0"/>
                              </a:rPr>
                            </m:ctrlPr>
                          </m:dPr>
                          <m:e>
                            <m:r>
                              <a:rPr lang="en-US" sz="1800" b="0" i="1" kern="1200" smtClean="0">
                                <a:solidFill>
                                  <a:prstClr val="black"/>
                                </a:solidFill>
                                <a:latin typeface="Cambria Math" panose="02040503050406030204" pitchFamily="18" charset="0"/>
                                <a:ea typeface="+mn-ea"/>
                                <a:cs typeface="Arial" panose="020B0604020202020204" pitchFamily="34" charset="0"/>
                              </a:rPr>
                              <m:t>4−</m:t>
                            </m:r>
                            <m:r>
                              <a:rPr lang="en-US" sz="1800" b="0" i="1" kern="1200" smtClean="0">
                                <a:solidFill>
                                  <a:prstClr val="black"/>
                                </a:solidFill>
                                <a:latin typeface="Cambria Math" panose="02040503050406030204" pitchFamily="18" charset="0"/>
                                <a:ea typeface="+mn-ea"/>
                                <a:cs typeface="Arial" panose="020B0604020202020204" pitchFamily="34" charset="0"/>
                              </a:rPr>
                              <m:t>𝑥</m:t>
                            </m:r>
                          </m:e>
                        </m:d>
                        <m:r>
                          <a:rPr lang="en-US" sz="1800" b="0" i="1" kern="1200" smtClean="0">
                            <a:solidFill>
                              <a:prstClr val="black"/>
                            </a:solidFill>
                            <a:latin typeface="Cambria Math" panose="02040503050406030204" pitchFamily="18" charset="0"/>
                            <a:ea typeface="+mn-ea"/>
                            <a:cs typeface="Arial" panose="020B0604020202020204" pitchFamily="34" charset="0"/>
                          </a:rPr>
                          <m:t> . (−1)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−4</m:t>
                        </m:r>
                      </m:den>
                    </m:f>
                  </m:oMath>
                </a14:m>
                <a:endParaRPr lang="en-US" sz="1800" i="1" dirty="0">
                  <a:latin typeface="+mj-lt"/>
                </a:endParaRPr>
              </a:p>
              <a:p>
                <a:pPr>
                  <a:lnSpc>
                    <a:spcPct val="150000"/>
                  </a:lnSpc>
                </a:pPr>
                <a:r>
                  <a:rPr lang="en-US" sz="1800" dirty="0" err="1">
                    <a:latin typeface="+mj-lt"/>
                  </a:rPr>
                  <a:t>Vậy</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4−</m:t>
                        </m:r>
                        <m:r>
                          <a:rPr lang="en-US" sz="1800" b="0" i="1" smtClean="0">
                            <a:latin typeface="Cambria Math" panose="02040503050406030204" pitchFamily="18" charset="0"/>
                          </a:rPr>
                          <m:t>𝑥</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𝑥</m:t>
                        </m:r>
                        <m:r>
                          <a:rPr lang="en-US" sz="1800" b="0" i="1" smtClean="0">
                            <a:latin typeface="Cambria Math" panose="02040503050406030204" pitchFamily="18" charset="0"/>
                          </a:rPr>
                          <m:t>−4</m:t>
                        </m:r>
                      </m:den>
                    </m:f>
                  </m:oMath>
                </a14:m>
                <a:endParaRPr lang="en-US" sz="1800" dirty="0">
                  <a:latin typeface="+mj-lt"/>
                </a:endParaRPr>
              </a:p>
            </p:txBody>
          </p:sp>
        </mc:Choice>
        <mc:Fallback xmlns="">
          <p:sp>
            <p:nvSpPr>
              <p:cNvPr id="2" name="TextBox 1">
                <a:extLst>
                  <a:ext uri="{FF2B5EF4-FFF2-40B4-BE49-F238E27FC236}">
                    <a16:creationId xmlns:a16="http://schemas.microsoft.com/office/drawing/2014/main" id="{27962235-C4F8-E4B3-2043-4ED8C0A884EB}"/>
                  </a:ext>
                </a:extLst>
              </p:cNvPr>
              <p:cNvSpPr txBox="1">
                <a:spLocks noRot="1" noChangeAspect="1" noMove="1" noResize="1" noEditPoints="1" noAdjustHandles="1" noChangeArrowheads="1" noChangeShapeType="1" noTextEdit="1"/>
              </p:cNvSpPr>
              <p:nvPr/>
            </p:nvSpPr>
            <p:spPr>
              <a:xfrm>
                <a:off x="892849" y="1998719"/>
                <a:ext cx="3679151" cy="1304268"/>
              </a:xfrm>
              <a:prstGeom prst="rect">
                <a:avLst/>
              </a:prstGeom>
              <a:blipFill>
                <a:blip r:embed="rId4"/>
                <a:stretch>
                  <a:fillRect l="-1325" b="-9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BF2C36-F9BD-C0A2-AA9C-DAFD26BBED25}"/>
                  </a:ext>
                </a:extLst>
              </p:cNvPr>
              <p:cNvSpPr txBox="1"/>
              <p:nvPr/>
            </p:nvSpPr>
            <p:spPr>
              <a:xfrm>
                <a:off x="4754710" y="1972911"/>
                <a:ext cx="4389290" cy="1355884"/>
              </a:xfrm>
              <a:prstGeom prst="rect">
                <a:avLst/>
              </a:prstGeom>
              <a:noFill/>
            </p:spPr>
            <p:txBody>
              <a:bodyPr wrap="square">
                <a:spAutoFit/>
              </a:bodyPr>
              <a:lstStyle/>
              <a:p>
                <a:pPr>
                  <a:lnSpc>
                    <a:spcPct val="150000"/>
                  </a:lnSpc>
                </a:pPr>
                <a:r>
                  <a:rPr lang="en-US" sz="1800" kern="1200" dirty="0">
                    <a:solidFill>
                      <a:prstClr val="black"/>
                    </a:solidFill>
                    <a:latin typeface="+mj-lt"/>
                    <a:ea typeface="+mn-ea"/>
                    <a:cs typeface="Arial" panose="020B0604020202020204" pitchFamily="34" charset="0"/>
                  </a:rPr>
                  <a:t>b) Ta </a:t>
                </a:r>
                <a:r>
                  <a:rPr lang="en-US" sz="1800" kern="1200" dirty="0" err="1">
                    <a:solidFill>
                      <a:prstClr val="black"/>
                    </a:solidFill>
                    <a:latin typeface="+mj-lt"/>
                    <a:ea typeface="+mn-ea"/>
                    <a:cs typeface="Arial" panose="020B0604020202020204" pitchFamily="34" charset="0"/>
                  </a:rPr>
                  <a:t>có</a:t>
                </a:r>
                <a:r>
                  <a:rPr lang="en-US" sz="1800" i="1"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𝑦</m:t>
                        </m:r>
                      </m:num>
                      <m:den>
                        <m:r>
                          <a:rPr lang="en-US" sz="1800" b="0" i="1" kern="1200" smtClean="0">
                            <a:solidFill>
                              <a:prstClr val="black"/>
                            </a:solidFill>
                            <a:latin typeface="Cambria Math" panose="02040503050406030204" pitchFamily="18" charset="0"/>
                            <a:ea typeface="+mn-ea"/>
                            <a:cs typeface="Arial" panose="020B0604020202020204" pitchFamily="34" charset="0"/>
                          </a:rPr>
                          <m:t>𝑥𝑦</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𝑦</m:t>
                        </m:r>
                        <m:r>
                          <a:rPr lang="en-US" sz="1800" b="0" i="1" kern="1200" smtClean="0">
                            <a:solidFill>
                              <a:prstClr val="black"/>
                            </a:solidFill>
                            <a:latin typeface="Cambria Math" panose="02040503050406030204" pitchFamily="18" charset="0"/>
                            <a:ea typeface="+mn-ea"/>
                            <a:cs typeface="Arial" panose="020B0604020202020204" pitchFamily="34" charset="0"/>
                          </a:rPr>
                          <m:t>) . (−1)</m:t>
                        </m:r>
                      </m:num>
                      <m:den>
                        <m:d>
                          <m:dPr>
                            <m:ctrlPr>
                              <a:rPr lang="en-US" sz="1800" b="0" i="1" kern="1200" smtClean="0">
                                <a:solidFill>
                                  <a:prstClr val="black"/>
                                </a:solidFill>
                                <a:latin typeface="Cambria Math" panose="02040503050406030204" pitchFamily="18" charset="0"/>
                                <a:ea typeface="+mn-ea"/>
                                <a:cs typeface="Arial" panose="020B0604020202020204" pitchFamily="34" charset="0"/>
                              </a:rPr>
                            </m:ctrlPr>
                          </m:dPr>
                          <m:e>
                            <m:r>
                              <a:rPr lang="en-US" sz="1800" b="0" i="1" kern="1200" smtClean="0">
                                <a:solidFill>
                                  <a:prstClr val="black"/>
                                </a:solidFill>
                                <a:latin typeface="Cambria Math" panose="02040503050406030204" pitchFamily="18" charset="0"/>
                                <a:ea typeface="+mn-ea"/>
                                <a:cs typeface="Arial" panose="020B0604020202020204" pitchFamily="34" charset="0"/>
                              </a:rPr>
                              <m:t>𝑥𝑦</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e>
                        </m:d>
                        <m:r>
                          <a:rPr lang="en-US" sz="1800" b="0" i="1" kern="1200" smtClean="0">
                            <a:solidFill>
                              <a:prstClr val="black"/>
                            </a:solidFill>
                            <a:latin typeface="Cambria Math" panose="02040503050406030204" pitchFamily="18" charset="0"/>
                            <a:ea typeface="+mn-ea"/>
                            <a:cs typeface="Arial" panose="020B0604020202020204" pitchFamily="34" charset="0"/>
                          </a:rPr>
                          <m:t> . (−1)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𝑦</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𝑥𝑦</m:t>
                        </m:r>
                      </m:den>
                    </m:f>
                  </m:oMath>
                </a14:m>
                <a:endParaRPr lang="en-US" sz="1800" i="1" dirty="0">
                  <a:latin typeface="+mj-lt"/>
                </a:endParaRPr>
              </a:p>
              <a:p>
                <a:pPr>
                  <a:lnSpc>
                    <a:spcPct val="150000"/>
                  </a:lnSpc>
                </a:pPr>
                <a:r>
                  <a:rPr lang="en-US" sz="1800" dirty="0" err="1">
                    <a:latin typeface="+mj-lt"/>
                  </a:rPr>
                  <a:t>Vậy</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𝑦</m:t>
                        </m:r>
                      </m:num>
                      <m:den>
                        <m:r>
                          <a:rPr lang="en-US" sz="1800" b="0" i="1" smtClean="0">
                            <a:latin typeface="Cambria Math" panose="02040503050406030204" pitchFamily="18" charset="0"/>
                          </a:rPr>
                          <m:t>𝑥𝑦</m:t>
                        </m:r>
                        <m:r>
                          <a:rPr lang="en-US" sz="1800" b="0" i="1" smtClean="0">
                            <a:latin typeface="Cambria Math" panose="02040503050406030204" pitchFamily="18" charset="0"/>
                          </a:rPr>
                          <m:t>−</m:t>
                        </m:r>
                        <m:r>
                          <a:rPr lang="en-US" sz="1800" b="0" i="1" smtClean="0">
                            <a:latin typeface="Cambria Math" panose="02040503050406030204" pitchFamily="18" charset="0"/>
                          </a:rPr>
                          <m:t>𝑥</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𝑦</m:t>
                        </m:r>
                        <m:r>
                          <a:rPr lang="en-US" sz="1800" b="0" i="1" smtClean="0">
                            <a:latin typeface="Cambria Math" panose="02040503050406030204" pitchFamily="18" charset="0"/>
                          </a:rPr>
                          <m:t>−</m:t>
                        </m:r>
                        <m:r>
                          <a:rPr lang="en-US" sz="1800" b="0" i="1" smtClean="0">
                            <a:latin typeface="Cambria Math" panose="02040503050406030204" pitchFamily="18" charset="0"/>
                          </a:rPr>
                          <m:t>𝑥</m:t>
                        </m:r>
                      </m:num>
                      <m:den>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𝑥𝑦</m:t>
                        </m:r>
                      </m:den>
                    </m:f>
                  </m:oMath>
                </a14:m>
                <a:endParaRPr lang="en-US" sz="1800" dirty="0">
                  <a:latin typeface="+mj-lt"/>
                </a:endParaRPr>
              </a:p>
            </p:txBody>
          </p:sp>
        </mc:Choice>
        <mc:Fallback xmlns="">
          <p:sp>
            <p:nvSpPr>
              <p:cNvPr id="3" name="TextBox 2">
                <a:extLst>
                  <a:ext uri="{FF2B5EF4-FFF2-40B4-BE49-F238E27FC236}">
                    <a16:creationId xmlns:a16="http://schemas.microsoft.com/office/drawing/2014/main" id="{A5BF2C36-F9BD-C0A2-AA9C-DAFD26BBED25}"/>
                  </a:ext>
                </a:extLst>
              </p:cNvPr>
              <p:cNvSpPr txBox="1">
                <a:spLocks noRot="1" noChangeAspect="1" noMove="1" noResize="1" noEditPoints="1" noAdjustHandles="1" noChangeArrowheads="1" noChangeShapeType="1" noTextEdit="1"/>
              </p:cNvSpPr>
              <p:nvPr/>
            </p:nvSpPr>
            <p:spPr>
              <a:xfrm>
                <a:off x="4754710" y="1972911"/>
                <a:ext cx="4389290" cy="1355884"/>
              </a:xfrm>
              <a:prstGeom prst="rect">
                <a:avLst/>
              </a:prstGeom>
              <a:blipFill>
                <a:blip r:embed="rId5"/>
                <a:stretch>
                  <a:fillRect l="-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B44C062-83EE-91BB-B224-7E5E6EF617A5}"/>
                  </a:ext>
                </a:extLst>
              </p:cNvPr>
              <p:cNvSpPr txBox="1"/>
              <p:nvPr/>
            </p:nvSpPr>
            <p:spPr>
              <a:xfrm>
                <a:off x="223762" y="3328795"/>
                <a:ext cx="8325877" cy="1839927"/>
              </a:xfrm>
              <a:prstGeom prst="rect">
                <a:avLst/>
              </a:prstGeom>
              <a:noFill/>
            </p:spPr>
            <p:txBody>
              <a:bodyPr wrap="square">
                <a:spAutoFit/>
              </a:bodyPr>
              <a:lstStyle/>
              <a:p>
                <a:pPr>
                  <a:lnSpc>
                    <a:spcPct val="150000"/>
                  </a:lnSpc>
                  <a:spcBef>
                    <a:spcPts val="600"/>
                  </a:spcBef>
                  <a:spcAft>
                    <a:spcPts val="300"/>
                  </a:spcAft>
                </a:pPr>
                <a:r>
                  <a:rPr lang="nl-NL" sz="1800" b="1" kern="100" dirty="0" err="1">
                    <a:effectLst/>
                    <a:latin typeface="+mj-lt"/>
                    <a:ea typeface="Times New Roman" panose="02020603050405020304" pitchFamily="18" charset="0"/>
                    <a:cs typeface="Times New Roman" panose="02020603050405020304" pitchFamily="18" charset="0"/>
                  </a:rPr>
                  <a:t>Lưu</a:t>
                </a:r>
                <a:r>
                  <a:rPr lang="nl-NL" sz="1800" b="1" kern="100" dirty="0">
                    <a:effectLst/>
                    <a:latin typeface="+mj-lt"/>
                    <a:ea typeface="Times New Roman" panose="02020603050405020304" pitchFamily="18" charset="0"/>
                    <a:cs typeface="Times New Roman" panose="02020603050405020304" pitchFamily="18" charset="0"/>
                  </a:rPr>
                  <a:t> ý: </a:t>
                </a:r>
                <a:r>
                  <a:rPr lang="nl-NL" sz="1800" kern="100" dirty="0" err="1">
                    <a:effectLst/>
                    <a:latin typeface="+mj-lt"/>
                    <a:ea typeface="Times New Roman" panose="02020603050405020304" pitchFamily="18" charset="0"/>
                    <a:cs typeface="Times New Roman" panose="02020603050405020304" pitchFamily="18" charset="0"/>
                  </a:rPr>
                  <a:t>Nếu</a:t>
                </a:r>
                <a:r>
                  <a:rPr lang="nl-NL" sz="1800" kern="100" dirty="0">
                    <a:effectLst/>
                    <a:latin typeface="+mj-lt"/>
                    <a:ea typeface="Times New Roman" panose="02020603050405020304" pitchFamily="18" charset="0"/>
                    <a:cs typeface="Times New Roman" panose="02020603050405020304" pitchFamily="18" charset="0"/>
                  </a:rPr>
                  <a:t> ta </a:t>
                </a:r>
                <a:r>
                  <a:rPr lang="nl-NL" sz="1800" kern="100" dirty="0" err="1">
                    <a:effectLst/>
                    <a:latin typeface="+mj-lt"/>
                    <a:ea typeface="Times New Roman" panose="02020603050405020304" pitchFamily="18" charset="0"/>
                    <a:cs typeface="Times New Roman" panose="02020603050405020304" pitchFamily="18" charset="0"/>
                  </a:rPr>
                  <a:t>đổi</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dấu</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cả</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tử</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và</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mẫu</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của</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một</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thì</a:t>
                </a:r>
                <a:r>
                  <a:rPr lang="nl-NL" sz="1800" kern="100" dirty="0">
                    <a:effectLst/>
                    <a:latin typeface="+mj-lt"/>
                    <a:ea typeface="Times New Roman" panose="02020603050405020304" pitchFamily="18" charset="0"/>
                    <a:cs typeface="Times New Roman" panose="02020603050405020304" pitchFamily="18" charset="0"/>
                  </a:rPr>
                  <a:t> ta </a:t>
                </a:r>
                <a:r>
                  <a:rPr lang="nl-NL" sz="1800" kern="100" dirty="0" err="1">
                    <a:effectLst/>
                    <a:latin typeface="+mj-lt"/>
                    <a:ea typeface="Times New Roman" panose="02020603050405020304" pitchFamily="18" charset="0"/>
                    <a:cs typeface="Times New Roman" panose="02020603050405020304" pitchFamily="18" charset="0"/>
                  </a:rPr>
                  <a:t>được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một</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bằng</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đã</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cho</a:t>
                </a:r>
                <a:r>
                  <a:rPr lang="nl-NL"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oMath>
                  </m:oMathPara>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BB44C062-83EE-91BB-B224-7E5E6EF617A5}"/>
                  </a:ext>
                </a:extLst>
              </p:cNvPr>
              <p:cNvSpPr txBox="1">
                <a:spLocks noRot="1" noChangeAspect="1" noMove="1" noResize="1" noEditPoints="1" noAdjustHandles="1" noChangeArrowheads="1" noChangeShapeType="1" noTextEdit="1"/>
              </p:cNvSpPr>
              <p:nvPr/>
            </p:nvSpPr>
            <p:spPr>
              <a:xfrm>
                <a:off x="223762" y="3328795"/>
                <a:ext cx="8325877" cy="1839927"/>
              </a:xfrm>
              <a:prstGeom prst="rect">
                <a:avLst/>
              </a:prstGeom>
              <a:blipFill>
                <a:blip r:embed="rId6"/>
                <a:stretch>
                  <a:fillRect l="-65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2" grpId="0"/>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AB552DC-B1BE-D105-36E4-56F90B5EC6AF}"/>
                  </a:ext>
                </a:extLst>
              </p:cNvPr>
              <p:cNvSpPr txBox="1"/>
              <p:nvPr/>
            </p:nvSpPr>
            <p:spPr>
              <a:xfrm>
                <a:off x="937584" y="1019733"/>
                <a:ext cx="7268827" cy="3377528"/>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Bạ</a:t>
                </a:r>
                <a:r>
                  <a:rPr lang="en-US" sz="2000" kern="1200" dirty="0" err="1">
                    <a:solidFill>
                      <a:prstClr val="black"/>
                    </a:solidFill>
                    <a:latin typeface="+mj-lt"/>
                    <a:ea typeface="+mn-ea"/>
                    <a:cs typeface="Arial" panose="020B0604020202020204" pitchFamily="34" charset="0"/>
                  </a:rPr>
                  <a:t>n</a:t>
                </a:r>
                <a:r>
                  <a:rPr lang="en-US" sz="2000" kern="1200" dirty="0">
                    <a:solidFill>
                      <a:prstClr val="black"/>
                    </a:solidFill>
                    <a:latin typeface="+mj-lt"/>
                    <a:ea typeface="+mn-ea"/>
                    <a:cs typeface="Arial" panose="020B0604020202020204" pitchFamily="34" charset="0"/>
                  </a:rPr>
                  <a:t> Hà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0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+3</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000" dirty="0">
                    <a:latin typeface="+mj-lt"/>
                  </a:rPr>
                  <a:t> </a:t>
                </a:r>
                <a:r>
                  <a:rPr lang="en-US" sz="2000" dirty="0" err="1">
                    <a:latin typeface="+mj-lt"/>
                  </a:rPr>
                  <a:t>và</a:t>
                </a:r>
                <a:r>
                  <a:rPr lang="en-US" sz="2000" dirty="0">
                    <a:latin typeface="+mj-lt"/>
                  </a:rPr>
                  <a:t> </a:t>
                </a:r>
                <a:r>
                  <a:rPr lang="en-US" sz="2000" dirty="0" err="1">
                    <a:latin typeface="+mj-lt"/>
                  </a:rPr>
                  <a:t>giải</a:t>
                </a:r>
                <a:r>
                  <a:rPr lang="en-US" sz="2000" dirty="0">
                    <a:latin typeface="+mj-lt"/>
                  </a:rPr>
                  <a:t> </a:t>
                </a:r>
                <a:r>
                  <a:rPr lang="en-US" sz="2000" dirty="0" err="1">
                    <a:latin typeface="+mj-lt"/>
                  </a:rPr>
                  <a:t>thích</a:t>
                </a:r>
                <a:r>
                  <a:rPr lang="en-US" sz="2000" dirty="0">
                    <a:latin typeface="+mj-lt"/>
                  </a:rPr>
                  <a:t> </a:t>
                </a:r>
                <a:r>
                  <a:rPr lang="en-US" sz="2000" dirty="0" err="1">
                    <a:latin typeface="+mj-lt"/>
                  </a:rPr>
                  <a:t>bạn</a:t>
                </a:r>
                <a:r>
                  <a:rPr lang="en-US" sz="2000" dirty="0">
                    <a:latin typeface="+mj-lt"/>
                  </a:rPr>
                  <a:t> </a:t>
                </a:r>
                <a:r>
                  <a:rPr lang="en-US" sz="2000" dirty="0" err="1">
                    <a:latin typeface="+mj-lt"/>
                  </a:rPr>
                  <a:t>đã</a:t>
                </a:r>
                <a:r>
                  <a:rPr lang="en-US" sz="2000" dirty="0">
                    <a:latin typeface="+mj-lt"/>
                  </a:rPr>
                  <a:t> chia </a:t>
                </a:r>
                <a:r>
                  <a:rPr lang="en-US" sz="2000" dirty="0" err="1">
                    <a:latin typeface="+mj-lt"/>
                  </a:rPr>
                  <a:t>cả</a:t>
                </a:r>
                <a:r>
                  <a:rPr lang="en-US" sz="2000" dirty="0">
                    <a:latin typeface="+mj-lt"/>
                  </a:rPr>
                  <a:t> </a:t>
                </a:r>
                <a:r>
                  <a:rPr lang="en-US" sz="2000" dirty="0" err="1">
                    <a:latin typeface="+mj-lt"/>
                  </a:rPr>
                  <a:t>tử</a:t>
                </a:r>
                <a:r>
                  <a:rPr lang="en-US" sz="2000" dirty="0">
                    <a:latin typeface="+mj-lt"/>
                  </a:rPr>
                  <a:t> </a:t>
                </a:r>
                <a:r>
                  <a:rPr lang="en-US" sz="2000" dirty="0" err="1">
                    <a:latin typeface="+mj-lt"/>
                  </a:rPr>
                  <a:t>và</a:t>
                </a:r>
                <a:r>
                  <a:rPr lang="en-US" sz="2000" dirty="0">
                    <a:latin typeface="+mj-lt"/>
                  </a:rPr>
                  <a:t> </a:t>
                </a:r>
                <a:r>
                  <a:rPr lang="en-US" sz="2000" dirty="0" err="1">
                    <a:latin typeface="+mj-lt"/>
                  </a:rPr>
                  <a:t>mẫu</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+3</m:t>
                        </m:r>
                      </m:den>
                    </m:f>
                  </m:oMath>
                </a14:m>
                <a:r>
                  <a:rPr lang="en-US" sz="2000" dirty="0">
                    <a:latin typeface="+mj-lt"/>
                  </a:rPr>
                  <a:t> </a:t>
                </a:r>
                <a:r>
                  <a:rPr lang="en-US" sz="2000" dirty="0" err="1">
                    <a:latin typeface="+mj-lt"/>
                  </a:rPr>
                  <a:t>cho</a:t>
                </a:r>
                <a:r>
                  <a:rPr lang="en-US" sz="2000" dirty="0">
                    <a:latin typeface="+mj-lt"/>
                  </a:rPr>
                  <a:t> 3 </a:t>
                </a:r>
                <a:r>
                  <a:rPr lang="en-US" sz="2000" dirty="0" err="1">
                    <a:latin typeface="+mj-lt"/>
                  </a:rPr>
                  <a:t>để</a:t>
                </a:r>
                <a:r>
                  <a:rPr lang="en-US" sz="2000" dirty="0">
                    <a:latin typeface="+mj-lt"/>
                  </a:rPr>
                  <a:t> </a:t>
                </a:r>
                <a:r>
                  <a:rPr lang="en-US" sz="2000" dirty="0" err="1">
                    <a:latin typeface="+mj-lt"/>
                  </a:rPr>
                  <a:t>được</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Bạn</a:t>
                </a:r>
                <a:r>
                  <a:rPr lang="en-US" sz="2000" dirty="0">
                    <a:latin typeface="+mj-lt"/>
                  </a:rPr>
                  <a:t> Liên </a:t>
                </a:r>
                <a:r>
                  <a:rPr lang="en-US" sz="2000" dirty="0" err="1">
                    <a:latin typeface="+mj-lt"/>
                  </a:rPr>
                  <a:t>lại</a:t>
                </a:r>
                <a:r>
                  <a:rPr lang="en-US" sz="2000" dirty="0">
                    <a:latin typeface="+mj-lt"/>
                  </a:rPr>
                  <a:t> </a:t>
                </a:r>
                <a:r>
                  <a:rPr lang="en-US" sz="2000" dirty="0" err="1">
                    <a:latin typeface="+mj-lt"/>
                  </a:rPr>
                  <a:t>viết</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+3</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1+3</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oMath>
                </a14:m>
                <a:r>
                  <a:rPr lang="en-US" sz="2000" dirty="0">
                    <a:latin typeface="+mj-lt"/>
                  </a:rPr>
                  <a:t> </a:t>
                </a:r>
                <a:r>
                  <a:rPr lang="en-US" sz="2000" dirty="0" err="1">
                    <a:latin typeface="+mj-lt"/>
                  </a:rPr>
                  <a:t>và</a:t>
                </a:r>
                <a:r>
                  <a:rPr lang="en-US" sz="2000" dirty="0">
                    <a:latin typeface="+mj-lt"/>
                  </a:rPr>
                  <a:t> </a:t>
                </a:r>
                <a:r>
                  <a:rPr lang="en-US" sz="2000" dirty="0" err="1">
                    <a:latin typeface="+mj-lt"/>
                  </a:rPr>
                  <a:t>giải</a:t>
                </a:r>
                <a:r>
                  <a:rPr lang="en-US" sz="2000" dirty="0">
                    <a:latin typeface="+mj-lt"/>
                  </a:rPr>
                  <a:t> </a:t>
                </a:r>
                <a:r>
                  <a:rPr lang="en-US" sz="2000" dirty="0" err="1">
                    <a:latin typeface="+mj-lt"/>
                  </a:rPr>
                  <a:t>thích</a:t>
                </a:r>
                <a:r>
                  <a:rPr lang="en-US" sz="2000" dirty="0">
                    <a:latin typeface="+mj-lt"/>
                  </a:rPr>
                  <a:t> </a:t>
                </a:r>
                <a:r>
                  <a:rPr lang="en-US" sz="2000" dirty="0" err="1">
                    <a:latin typeface="+mj-lt"/>
                  </a:rPr>
                  <a:t>bạn</a:t>
                </a:r>
                <a:r>
                  <a:rPr lang="en-US" sz="2000" dirty="0">
                    <a:latin typeface="+mj-lt"/>
                  </a:rPr>
                  <a:t> </a:t>
                </a:r>
                <a:r>
                  <a:rPr lang="en-US" sz="2000" dirty="0" err="1">
                    <a:latin typeface="+mj-lt"/>
                  </a:rPr>
                  <a:t>đã</a:t>
                </a:r>
                <a:r>
                  <a:rPr lang="en-US" sz="2000" dirty="0">
                    <a:latin typeface="+mj-lt"/>
                  </a:rPr>
                  <a:t> chia </a:t>
                </a:r>
                <a:r>
                  <a:rPr lang="en-US" sz="2000" dirty="0" err="1">
                    <a:latin typeface="+mj-lt"/>
                  </a:rPr>
                  <a:t>cả</a:t>
                </a:r>
                <a:r>
                  <a:rPr lang="en-US" sz="2000" dirty="0">
                    <a:latin typeface="+mj-lt"/>
                  </a:rPr>
                  <a:t> </a:t>
                </a:r>
                <a:r>
                  <a:rPr lang="en-US" sz="2000" dirty="0" err="1">
                    <a:latin typeface="+mj-lt"/>
                  </a:rPr>
                  <a:t>tử</a:t>
                </a:r>
                <a:r>
                  <a:rPr lang="en-US" sz="2000" dirty="0">
                    <a:latin typeface="+mj-lt"/>
                  </a:rPr>
                  <a:t> </a:t>
                </a:r>
                <a:r>
                  <a:rPr lang="en-US" sz="2000" dirty="0" err="1">
                    <a:latin typeface="+mj-lt"/>
                  </a:rPr>
                  <a:t>và</a:t>
                </a:r>
                <a:r>
                  <a:rPr lang="en-US" sz="2000" dirty="0">
                    <a:latin typeface="+mj-lt"/>
                  </a:rPr>
                  <a:t> </a:t>
                </a:r>
                <a:r>
                  <a:rPr lang="en-US" sz="2000" dirty="0" err="1">
                    <a:latin typeface="+mj-lt"/>
                  </a:rPr>
                  <a:t>mẫu</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+3</m:t>
                        </m:r>
                      </m:den>
                    </m:f>
                  </m:oMath>
                </a14:m>
                <a:r>
                  <a:rPr lang="en-US" sz="2000" dirty="0">
                    <a:latin typeface="+mj-lt"/>
                  </a:rPr>
                  <a:t> </a:t>
                </a:r>
                <a:r>
                  <a:rPr lang="en-US" sz="2000" dirty="0" err="1">
                    <a:latin typeface="+mj-lt"/>
                  </a:rPr>
                  <a:t>cho</a:t>
                </a:r>
                <a:r>
                  <a:rPr lang="en-US" sz="2000" dirty="0">
                    <a:latin typeface="+mj-lt"/>
                  </a:rPr>
                  <a:t> </a:t>
                </a:r>
                <a14:m>
                  <m:oMath xmlns:m="http://schemas.openxmlformats.org/officeDocument/2006/math">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oMath>
                </a14:m>
                <a:r>
                  <a:rPr lang="en-US" sz="2000" dirty="0">
                    <a:latin typeface="+mj-lt"/>
                  </a:rPr>
                  <a:t> </a:t>
                </a:r>
                <a:r>
                  <a:rPr lang="en-US" sz="2000" dirty="0" err="1">
                    <a:latin typeface="+mj-lt"/>
                  </a:rPr>
                  <a:t>để</a:t>
                </a:r>
                <a:r>
                  <a:rPr lang="en-US" sz="2000" dirty="0">
                    <a:latin typeface="+mj-lt"/>
                  </a:rPr>
                  <a:t> </a:t>
                </a:r>
                <a:r>
                  <a:rPr lang="en-US" sz="2000" dirty="0" err="1">
                    <a:latin typeface="+mj-lt"/>
                  </a:rPr>
                  <a:t>được</a:t>
                </a:r>
                <a:r>
                  <a:rPr lang="en-US" sz="2000" dirty="0">
                    <a:latin typeface="+mj-lt"/>
                  </a:rPr>
                  <a:t> </a:t>
                </a:r>
                <a:r>
                  <a:rPr lang="en-US" sz="2000" dirty="0" err="1">
                    <a:latin typeface="+mj-lt"/>
                  </a:rPr>
                  <a:t>kết</a:t>
                </a:r>
                <a:r>
                  <a:rPr lang="en-US" sz="2000" dirty="0">
                    <a:latin typeface="+mj-lt"/>
                  </a:rPr>
                  <a:t> </a:t>
                </a:r>
                <a:r>
                  <a:rPr lang="en-US" sz="2000" dirty="0" err="1">
                    <a:latin typeface="+mj-lt"/>
                  </a:rPr>
                  <a:t>quả</a:t>
                </a:r>
                <a:r>
                  <a:rPr lang="en-US" sz="2000" dirty="0">
                    <a:latin typeface="+mj-lt"/>
                  </a:rPr>
                  <a:t> </a:t>
                </a:r>
                <a:r>
                  <a:rPr lang="en-US" sz="2000" dirty="0" err="1">
                    <a:latin typeface="+mj-lt"/>
                  </a:rPr>
                  <a:t>như</a:t>
                </a:r>
                <a:r>
                  <a:rPr lang="en-US" sz="2000" dirty="0">
                    <a:latin typeface="+mj-lt"/>
                  </a:rPr>
                  <a:t> </a:t>
                </a:r>
                <a:r>
                  <a:rPr lang="en-US" sz="2000" dirty="0" err="1">
                    <a:latin typeface="+mj-lt"/>
                  </a:rPr>
                  <a:t>vậy</a:t>
                </a:r>
                <a:r>
                  <a:rPr lang="en-US" sz="2000" dirty="0">
                    <a:latin typeface="+mj-lt"/>
                  </a:rPr>
                  <a:t>. </a:t>
                </a:r>
                <a:r>
                  <a:rPr lang="en-US" sz="2000" dirty="0" err="1">
                    <a:latin typeface="+mj-lt"/>
                  </a:rPr>
                  <a:t>Hỏi</a:t>
                </a:r>
                <a:r>
                  <a:rPr lang="en-US" sz="2000" dirty="0">
                    <a:latin typeface="+mj-lt"/>
                  </a:rPr>
                  <a:t> </a:t>
                </a:r>
                <a:r>
                  <a:rPr lang="en-US" sz="2000" dirty="0" err="1">
                    <a:latin typeface="+mj-lt"/>
                  </a:rPr>
                  <a:t>bạn</a:t>
                </a:r>
                <a:r>
                  <a:rPr lang="en-US" sz="2000" dirty="0">
                    <a:latin typeface="+mj-lt"/>
                  </a:rPr>
                  <a:t> </a:t>
                </a:r>
                <a:r>
                  <a:rPr lang="en-US" sz="2000" dirty="0" err="1">
                    <a:latin typeface="+mj-lt"/>
                  </a:rPr>
                  <a:t>nào</a:t>
                </a:r>
                <a:r>
                  <a:rPr lang="en-US" sz="2000" dirty="0">
                    <a:latin typeface="+mj-lt"/>
                  </a:rPr>
                  <a:t> </a:t>
                </a:r>
                <a:r>
                  <a:rPr lang="en-US" sz="2000" dirty="0" err="1">
                    <a:latin typeface="+mj-lt"/>
                  </a:rPr>
                  <a:t>làm</a:t>
                </a:r>
                <a:r>
                  <a:rPr lang="en-US" sz="2000" dirty="0">
                    <a:latin typeface="+mj-lt"/>
                  </a:rPr>
                  <a:t> </a:t>
                </a:r>
                <a:r>
                  <a:rPr lang="en-US" sz="2000" dirty="0" err="1">
                    <a:latin typeface="+mj-lt"/>
                  </a:rPr>
                  <a:t>đúng</a:t>
                </a:r>
                <a:r>
                  <a:rPr lang="en-US" sz="2000" dirty="0">
                    <a:latin typeface="+mj-lt"/>
                  </a:rPr>
                  <a:t>, </a:t>
                </a:r>
                <a:r>
                  <a:rPr lang="en-US" sz="2000" dirty="0" err="1">
                    <a:latin typeface="+mj-lt"/>
                  </a:rPr>
                  <a:t>bạn</a:t>
                </a:r>
                <a:r>
                  <a:rPr lang="en-US" sz="2000" dirty="0">
                    <a:latin typeface="+mj-lt"/>
                  </a:rPr>
                  <a:t> </a:t>
                </a:r>
                <a:r>
                  <a:rPr lang="en-US" sz="2000" dirty="0" err="1">
                    <a:latin typeface="+mj-lt"/>
                  </a:rPr>
                  <a:t>nào</a:t>
                </a:r>
                <a:r>
                  <a:rPr lang="en-US" sz="2000" dirty="0">
                    <a:latin typeface="+mj-lt"/>
                  </a:rPr>
                  <a:t> </a:t>
                </a:r>
                <a:r>
                  <a:rPr lang="en-US" sz="2000" dirty="0" err="1">
                    <a:latin typeface="+mj-lt"/>
                  </a:rPr>
                  <a:t>làm</a:t>
                </a:r>
                <a:r>
                  <a:rPr lang="en-US" sz="2000" dirty="0">
                    <a:latin typeface="+mj-lt"/>
                  </a:rPr>
                  <a:t> </a:t>
                </a:r>
                <a:r>
                  <a:rPr lang="en-US" sz="2000" dirty="0" err="1">
                    <a:latin typeface="+mj-lt"/>
                  </a:rPr>
                  <a:t>chưa</a:t>
                </a:r>
                <a:r>
                  <a:rPr lang="en-US" sz="2000" dirty="0">
                    <a:latin typeface="+mj-lt"/>
                  </a:rPr>
                  <a:t> </a:t>
                </a:r>
                <a:r>
                  <a:rPr lang="en-US" sz="2000" dirty="0" err="1">
                    <a:latin typeface="+mj-lt"/>
                  </a:rPr>
                  <a:t>đúng</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p:txBody>
          </p:sp>
        </mc:Choice>
        <mc:Fallback xmlns="">
          <p:sp>
            <p:nvSpPr>
              <p:cNvPr id="7" name="TextBox 6">
                <a:extLst>
                  <a:ext uri="{FF2B5EF4-FFF2-40B4-BE49-F238E27FC236}">
                    <a16:creationId xmlns:a16="http://schemas.microsoft.com/office/drawing/2014/main" id="{4AB552DC-B1BE-D105-36E4-56F90B5EC6AF}"/>
                  </a:ext>
                </a:extLst>
              </p:cNvPr>
              <p:cNvSpPr txBox="1">
                <a:spLocks noRot="1" noChangeAspect="1" noMove="1" noResize="1" noEditPoints="1" noAdjustHandles="1" noChangeArrowheads="1" noChangeShapeType="1" noTextEdit="1"/>
              </p:cNvSpPr>
              <p:nvPr/>
            </p:nvSpPr>
            <p:spPr>
              <a:xfrm>
                <a:off x="937584" y="1019733"/>
                <a:ext cx="7268827" cy="3377528"/>
              </a:xfrm>
              <a:prstGeom prst="rect">
                <a:avLst/>
              </a:prstGeom>
              <a:blipFill>
                <a:blip r:embed="rId3"/>
                <a:stretch>
                  <a:fillRect l="-923" b="-234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tr.31</a:t>
            </a:r>
            <a:endParaRPr lang="en-US" sz="2200" kern="1200" dirty="0">
              <a:solidFill>
                <a:prstClr val="black"/>
              </a:solidFill>
              <a:latin typeface="+mn-lt"/>
              <a:ea typeface="+mn-ea"/>
              <a:cs typeface="Arial" panose="020B0604020202020204" pitchFamily="34" charset="0"/>
            </a:endParaRPr>
          </a:p>
        </p:txBody>
      </p:sp>
      <p:pic>
        <p:nvPicPr>
          <p:cNvPr id="2" name="Picture 1">
            <a:extLst>
              <a:ext uri="{FF2B5EF4-FFF2-40B4-BE49-F238E27FC236}">
                <a16:creationId xmlns:a16="http://schemas.microsoft.com/office/drawing/2014/main" id="{E8D8B9A7-91AD-6C95-3B29-A095F6F8CB01}"/>
              </a:ext>
            </a:extLst>
          </p:cNvPr>
          <p:cNvPicPr>
            <a:picLocks noChangeAspect="1"/>
          </p:cNvPicPr>
          <p:nvPr/>
        </p:nvPicPr>
        <p:blipFill>
          <a:blip r:embed="rId4"/>
          <a:stretch>
            <a:fillRect/>
          </a:stretch>
        </p:blipFill>
        <p:spPr>
          <a:xfrm>
            <a:off x="7582806" y="3893647"/>
            <a:ext cx="1247210" cy="124985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622334" y="109076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tr.31</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43FB56-086B-870A-D402-C63D997ED419}"/>
                  </a:ext>
                </a:extLst>
              </p:cNvPr>
              <p:cNvSpPr txBox="1"/>
              <p:nvPr/>
            </p:nvSpPr>
            <p:spPr>
              <a:xfrm>
                <a:off x="1595086" y="1303546"/>
                <a:ext cx="4480152" cy="138178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dirty="0">
                    <a:latin typeface="+mj-lt"/>
                  </a:rPr>
                  <a:t>Ta </a:t>
                </a:r>
                <a:r>
                  <a:rPr lang="en-US" sz="2200" dirty="0" err="1">
                    <a:latin typeface="+mj-lt"/>
                  </a:rPr>
                  <a:t>có</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bạn</a:t>
                </a:r>
                <a:r>
                  <a:rPr lang="en-US" sz="2200" dirty="0">
                    <a:latin typeface="+mj-lt"/>
                  </a:rPr>
                  <a:t> Hà </a:t>
                </a:r>
                <a:r>
                  <a:rPr lang="en-US" sz="2200" dirty="0" err="1">
                    <a:latin typeface="+mj-lt"/>
                  </a:rPr>
                  <a:t>làm</a:t>
                </a:r>
                <a:r>
                  <a:rPr lang="en-US" sz="2200" dirty="0">
                    <a:latin typeface="+mj-lt"/>
                  </a:rPr>
                  <a:t> </a:t>
                </a:r>
                <a:r>
                  <a:rPr lang="en-US" sz="2200" dirty="0" err="1">
                    <a:latin typeface="+mj-lt"/>
                  </a:rPr>
                  <a:t>đúng</a:t>
                </a:r>
                <a:endParaRPr lang="en-US" sz="2200" dirty="0">
                  <a:latin typeface="+mj-lt"/>
                </a:endParaRPr>
              </a:p>
            </p:txBody>
          </p:sp>
        </mc:Choice>
        <mc:Fallback xmlns="">
          <p:sp>
            <p:nvSpPr>
              <p:cNvPr id="11" name="TextBox 10">
                <a:extLst>
                  <a:ext uri="{FF2B5EF4-FFF2-40B4-BE49-F238E27FC236}">
                    <a16:creationId xmlns:a16="http://schemas.microsoft.com/office/drawing/2014/main" id="{3843FB56-086B-870A-D402-C63D997ED419}"/>
                  </a:ext>
                </a:extLst>
              </p:cNvPr>
              <p:cNvSpPr txBox="1">
                <a:spLocks noRot="1" noChangeAspect="1" noMove="1" noResize="1" noEditPoints="1" noAdjustHandles="1" noChangeArrowheads="1" noChangeShapeType="1" noTextEdit="1"/>
              </p:cNvSpPr>
              <p:nvPr/>
            </p:nvSpPr>
            <p:spPr>
              <a:xfrm>
                <a:off x="1595086" y="1303546"/>
                <a:ext cx="4480152" cy="1381789"/>
              </a:xfrm>
              <a:prstGeom prst="rect">
                <a:avLst/>
              </a:prstGeom>
              <a:blipFill>
                <a:blip r:embed="rId3"/>
                <a:stretch>
                  <a:fillRect l="-1769" b="-79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3E7F2F-E740-DF0D-3ED6-2F0E0D74717F}"/>
                  </a:ext>
                </a:extLst>
              </p:cNvPr>
              <p:cNvSpPr txBox="1"/>
              <p:nvPr/>
            </p:nvSpPr>
            <p:spPr>
              <a:xfrm>
                <a:off x="1595086" y="2691145"/>
                <a:ext cx="4931445" cy="18342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dirty="0">
                    <a:latin typeface="+mj-lt"/>
                  </a:rPr>
                  <a:t>Bạn Liên </a:t>
                </a:r>
                <a:r>
                  <a:rPr lang="en-US" sz="2200" dirty="0" err="1">
                    <a:latin typeface="+mj-lt"/>
                  </a:rPr>
                  <a:t>làm</a:t>
                </a:r>
                <a:r>
                  <a:rPr lang="en-US" sz="2200" dirty="0">
                    <a:latin typeface="+mj-lt"/>
                  </a:rPr>
                  <a:t> </a:t>
                </a:r>
                <a:r>
                  <a:rPr lang="en-US" sz="2200" dirty="0" err="1">
                    <a:latin typeface="+mj-lt"/>
                  </a:rPr>
                  <a:t>chưa</a:t>
                </a:r>
                <a:r>
                  <a:rPr lang="en-US" sz="2200" dirty="0">
                    <a:latin typeface="+mj-lt"/>
                  </a:rPr>
                  <a:t> </a:t>
                </a:r>
                <a:r>
                  <a:rPr lang="en-US" sz="2200" dirty="0" err="1">
                    <a:latin typeface="+mj-lt"/>
                  </a:rPr>
                  <a:t>đúng</a:t>
                </a:r>
                <a:r>
                  <a:rPr lang="en-US" sz="2200" dirty="0">
                    <a:latin typeface="+mj-lt"/>
                  </a:rPr>
                  <a:t> </a:t>
                </a:r>
                <a:r>
                  <a:rPr lang="en-US" sz="2200" dirty="0" err="1">
                    <a:latin typeface="+mj-lt"/>
                  </a:rPr>
                  <a:t>vì</a:t>
                </a:r>
                <a:r>
                  <a:rPr lang="en-US" sz="2200" dirty="0">
                    <a:latin typeface="+mj-lt"/>
                  </a:rPr>
                  <a:t> </a:t>
                </a:r>
                <a14:m>
                  <m:oMath xmlns:m="http://schemas.openxmlformats.org/officeDocument/2006/math">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dirty="0">
                    <a:latin typeface="+mj-lt"/>
                  </a:rPr>
                  <a:t> </a:t>
                </a:r>
                <a:r>
                  <a:rPr lang="en-US" sz="2200" dirty="0" err="1">
                    <a:latin typeface="+mj-lt"/>
                  </a:rPr>
                  <a:t>không</a:t>
                </a:r>
                <a:r>
                  <a:rPr lang="en-US" sz="2200" dirty="0">
                    <a:latin typeface="+mj-lt"/>
                  </a:rPr>
                  <a:t> </a:t>
                </a:r>
                <a:r>
                  <a:rPr lang="en-US" sz="2200" dirty="0" err="1">
                    <a:latin typeface="+mj-lt"/>
                  </a:rPr>
                  <a:t>phải</a:t>
                </a:r>
                <a:r>
                  <a:rPr lang="en-US" sz="2200" dirty="0">
                    <a:latin typeface="+mj-lt"/>
                  </a:rPr>
                  <a:t> </a:t>
                </a:r>
                <a:r>
                  <a:rPr lang="en-US" sz="2200" dirty="0" err="1">
                    <a:latin typeface="+mj-lt"/>
                  </a:rPr>
                  <a:t>là</a:t>
                </a:r>
                <a:r>
                  <a:rPr lang="en-US" sz="2200" dirty="0">
                    <a:latin typeface="+mj-lt"/>
                  </a:rPr>
                  <a:t> </a:t>
                </a:r>
                <a:r>
                  <a:rPr lang="en-US" sz="2200" dirty="0" err="1">
                    <a:latin typeface="+mj-lt"/>
                  </a:rPr>
                  <a:t>nhân</a:t>
                </a:r>
                <a:r>
                  <a:rPr lang="en-US" sz="2200" dirty="0">
                    <a:latin typeface="+mj-lt"/>
                  </a:rPr>
                  <a:t> </a:t>
                </a:r>
                <a:r>
                  <a:rPr lang="en-US" sz="2200" dirty="0" err="1">
                    <a:latin typeface="+mj-lt"/>
                  </a:rPr>
                  <a:t>tử</a:t>
                </a:r>
                <a:r>
                  <a:rPr lang="en-US" sz="2200" dirty="0">
                    <a:latin typeface="+mj-lt"/>
                  </a:rPr>
                  <a:t> </a:t>
                </a:r>
                <a:r>
                  <a:rPr lang="en-US" sz="2200" dirty="0" err="1">
                    <a:latin typeface="+mj-lt"/>
                  </a:rPr>
                  <a:t>chung</a:t>
                </a:r>
                <a:r>
                  <a:rPr lang="en-US" sz="2200" dirty="0">
                    <a:latin typeface="+mj-lt"/>
                  </a:rPr>
                  <a:t> </a:t>
                </a:r>
                <a:r>
                  <a:rPr lang="en-US" sz="2200" dirty="0" err="1">
                    <a:latin typeface="+mj-lt"/>
                  </a:rPr>
                  <a:t>của</a:t>
                </a:r>
                <a:r>
                  <a:rPr lang="en-US" sz="2200" dirty="0">
                    <a:latin typeface="+mj-lt"/>
                  </a:rPr>
                  <a:t> </a:t>
                </a:r>
                <a:r>
                  <a:rPr lang="en-US" sz="2200" dirty="0" err="1">
                    <a:latin typeface="+mj-lt"/>
                  </a:rPr>
                  <a:t>tử</a:t>
                </a:r>
                <a:r>
                  <a:rPr lang="en-US" sz="2200" dirty="0">
                    <a:latin typeface="+mj-lt"/>
                  </a:rPr>
                  <a:t> </a:t>
                </a:r>
                <a:r>
                  <a:rPr lang="en-US" sz="2200" dirty="0" err="1">
                    <a:latin typeface="+mj-lt"/>
                  </a:rPr>
                  <a:t>và</a:t>
                </a:r>
                <a:r>
                  <a:rPr lang="en-US" sz="2200" dirty="0">
                    <a:latin typeface="+mj-lt"/>
                  </a:rPr>
                  <a:t> </a:t>
                </a:r>
                <a:r>
                  <a:rPr lang="en-US" sz="2200" dirty="0" err="1">
                    <a:latin typeface="+mj-lt"/>
                  </a:rPr>
                  <a:t>mẫu</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+3</m:t>
                        </m:r>
                      </m:den>
                    </m:f>
                  </m:oMath>
                </a14:m>
                <a:endParaRPr lang="en-US" sz="2200" dirty="0">
                  <a:latin typeface="+mj-lt"/>
                </a:endParaRPr>
              </a:p>
            </p:txBody>
          </p:sp>
        </mc:Choice>
        <mc:Fallback xmlns="">
          <p:sp>
            <p:nvSpPr>
              <p:cNvPr id="12" name="TextBox 11">
                <a:extLst>
                  <a:ext uri="{FF2B5EF4-FFF2-40B4-BE49-F238E27FC236}">
                    <a16:creationId xmlns:a16="http://schemas.microsoft.com/office/drawing/2014/main" id="{233E7F2F-E740-DF0D-3ED6-2F0E0D74717F}"/>
                  </a:ext>
                </a:extLst>
              </p:cNvPr>
              <p:cNvSpPr txBox="1">
                <a:spLocks noRot="1" noChangeAspect="1" noMove="1" noResize="1" noEditPoints="1" noAdjustHandles="1" noChangeArrowheads="1" noChangeShapeType="1" noTextEdit="1"/>
              </p:cNvSpPr>
              <p:nvPr/>
            </p:nvSpPr>
            <p:spPr>
              <a:xfrm>
                <a:off x="1595086" y="2691145"/>
                <a:ext cx="4931445" cy="1834285"/>
              </a:xfrm>
              <a:prstGeom prst="rect">
                <a:avLst/>
              </a:prstGeom>
              <a:blipFill>
                <a:blip r:embed="rId4"/>
                <a:stretch>
                  <a:fillRect l="-1483" b="-1993"/>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5"/>
          <a:stretch>
            <a:fillRect/>
          </a:stretch>
        </p:blipFill>
        <p:spPr>
          <a:xfrm>
            <a:off x="6720840" y="2140418"/>
            <a:ext cx="1970207" cy="1974382"/>
          </a:xfrm>
          <a:prstGeom prst="rect">
            <a:avLst/>
          </a:prstGeom>
        </p:spPr>
      </p:pic>
    </p:spTree>
    <p:extLst>
      <p:ext uri="{BB962C8B-B14F-4D97-AF65-F5344CB8AC3E}">
        <p14:creationId xmlns:p14="http://schemas.microsoft.com/office/powerpoint/2010/main" val="3196331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grpSp>
        <p:nvGrpSpPr>
          <p:cNvPr id="4" name="Group 3">
            <a:extLst>
              <a:ext uri="{FF2B5EF4-FFF2-40B4-BE49-F238E27FC236}">
                <a16:creationId xmlns:a16="http://schemas.microsoft.com/office/drawing/2014/main" id="{4C284577-74A7-7613-B331-23B4AAB1AE58}"/>
              </a:ext>
            </a:extLst>
          </p:cNvPr>
          <p:cNvGrpSpPr/>
          <p:nvPr/>
        </p:nvGrpSpPr>
        <p:grpSpPr>
          <a:xfrm>
            <a:off x="822961" y="397294"/>
            <a:ext cx="2114343" cy="739140"/>
            <a:chOff x="1624734" y="1360680"/>
            <a:chExt cx="5309466" cy="1569778"/>
          </a:xfrm>
        </p:grpSpPr>
        <p:sp>
          <p:nvSpPr>
            <p:cNvPr id="5" name="Rectangle 4">
              <a:extLst>
                <a:ext uri="{FF2B5EF4-FFF2-40B4-BE49-F238E27FC236}">
                  <a16:creationId xmlns:a16="http://schemas.microsoft.com/office/drawing/2014/main" id="{A424007C-E52B-8536-D3FE-0DC516F2A36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F670247E-1A8A-970A-59A4-C6C646538DE6}"/>
                </a:ext>
              </a:extLst>
            </p:cNvPr>
            <p:cNvSpPr/>
            <p:nvPr/>
          </p:nvSpPr>
          <p:spPr>
            <a:xfrm>
              <a:off x="1882801" y="1549559"/>
              <a:ext cx="4793328" cy="1192020"/>
            </a:xfrm>
            <a:prstGeom prst="rect">
              <a:avLst/>
            </a:prstGeom>
            <a:solidFill>
              <a:schemeClr val="accent1">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3</a:t>
              </a:r>
            </a:p>
          </p:txBody>
        </p:sp>
      </p:grpSp>
      <p:sp>
        <p:nvSpPr>
          <p:cNvPr id="7" name="TextBox 6">
            <a:extLst>
              <a:ext uri="{FF2B5EF4-FFF2-40B4-BE49-F238E27FC236}">
                <a16:creationId xmlns:a16="http://schemas.microsoft.com/office/drawing/2014/main" id="{A7FB614B-B9C4-E505-9026-0FC72406C041}"/>
              </a:ext>
            </a:extLst>
          </p:cNvPr>
          <p:cNvSpPr txBox="1"/>
          <p:nvPr/>
        </p:nvSpPr>
        <p:spPr>
          <a:xfrm>
            <a:off x="777342" y="494159"/>
            <a:ext cx="7589313"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Dùng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chất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cơ</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bản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hãy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giải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có</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thể</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AA86A7E-AB4F-1F8E-B646-5D1FFA466FF1}"/>
                  </a:ext>
                </a:extLst>
              </p:cNvPr>
              <p:cNvSpPr txBox="1"/>
              <p:nvPr/>
            </p:nvSpPr>
            <p:spPr>
              <a:xfrm>
                <a:off x="1524510" y="1489870"/>
                <a:ext cx="6094976" cy="1198149"/>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num>
                        <m:den>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oMath>
                  </m:oMathPara>
                </a14:m>
                <a:endParaRPr lang="en-US" sz="2200" kern="12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6AA86A7E-AB4F-1F8E-B646-5D1FFA466FF1}"/>
                  </a:ext>
                </a:extLst>
              </p:cNvPr>
              <p:cNvSpPr txBox="1">
                <a:spLocks noRot="1" noChangeAspect="1" noMove="1" noResize="1" noEditPoints="1" noAdjustHandles="1" noChangeArrowheads="1" noChangeShapeType="1" noTextEdit="1"/>
              </p:cNvSpPr>
              <p:nvPr/>
            </p:nvSpPr>
            <p:spPr>
              <a:xfrm>
                <a:off x="1524510" y="1489870"/>
                <a:ext cx="6094976" cy="1198149"/>
              </a:xfrm>
              <a:prstGeom prst="rect">
                <a:avLst/>
              </a:prstGeom>
              <a:blipFill>
                <a:blip r:embed="rId3"/>
                <a:stretch>
                  <a:fillRect/>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1B0DB6D8-E9BE-6D43-2D41-582D8A7E8FF5}"/>
              </a:ext>
            </a:extLst>
          </p:cNvPr>
          <p:cNvSpPr/>
          <p:nvPr/>
        </p:nvSpPr>
        <p:spPr>
          <a:xfrm>
            <a:off x="336585" y="257175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B926CF-3A3B-305E-9962-A1AF11A6956E}"/>
                  </a:ext>
                </a:extLst>
              </p:cNvPr>
              <p:cNvSpPr txBox="1"/>
              <p:nvPr/>
            </p:nvSpPr>
            <p:spPr>
              <a:xfrm>
                <a:off x="560068" y="3032167"/>
                <a:ext cx="8195312" cy="1512786"/>
              </a:xfrm>
              <a:prstGeom prst="rect">
                <a:avLst/>
              </a:prstGeom>
              <a:noFill/>
            </p:spPr>
            <p:txBody>
              <a:bodyPr wrap="square">
                <a:spAutoFit/>
              </a:bodyPr>
              <a:lstStyle/>
              <a:p>
                <a:pPr>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Nhân </a:t>
                </a:r>
                <a:r>
                  <a:rPr lang="en-US" sz="2200" kern="100" dirty="0" err="1">
                    <a:latin typeface="+mj-lt"/>
                    <a:ea typeface="Calibri" panose="020F0502020204030204" pitchFamily="34" charset="0"/>
                    <a:cs typeface="Times New Roman" panose="02020603050405020304" pitchFamily="18" charset="0"/>
                  </a:rPr>
                  <a:t>cả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mẫu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của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y, ta </a:t>
                </a:r>
                <a:r>
                  <a:rPr lang="en-US" sz="2200" kern="100" dirty="0" err="1">
                    <a:latin typeface="+mj-lt"/>
                    <a:ea typeface="Calibri" panose="020F0502020204030204" pitchFamily="34" charset="0"/>
                    <a:cs typeface="Times New Roman" panose="02020603050405020304" pitchFamily="18" charset="0"/>
                  </a:rPr>
                  <a:t>được</a:t>
                </a:r>
                <a:r>
                  <a:rPr lang="en-US" sz="2200" kern="100" dirty="0">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14:m>
                  <m:oMath xmlns:m="http://schemas.openxmlformats.org/officeDocument/2006/math">
                    <m:f>
                      <m:f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dPr>
                          <m:e>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e>
                        </m:d>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𝑦</m:t>
                        </m:r>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3</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𝑥𝑦</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2</m:t>
                                </m:r>
                              </m:sup>
                            </m:sSup>
                          </m:e>
                        </m:d>
                      </m:num>
                      <m:den>
                        <m:sSup>
                          <m:sSupPr>
                            <m:ctrlP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dirty="0">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dirty="0">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200" i="1" kern="100" dirty="0">
                        <a:latin typeface="Cambria Math" panose="02040503050406030204" pitchFamily="18" charset="0"/>
                        <a:ea typeface="Calibri" panose="020F0502020204030204" pitchFamily="34" charset="0"/>
                        <a:cs typeface="Times New Roman" panose="02020603050405020304" pitchFamily="18" charset="0"/>
                      </a:rPr>
                      <m:t> </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200" kern="100" dirty="0">
                    <a:latin typeface="+mj-lt"/>
                    <a:ea typeface="Calibri" panose="020F0502020204030204" pitchFamily="34" charset="0"/>
                    <a:cs typeface="Times New Roman" panose="02020603050405020304" pitchFamily="18" charset="0"/>
                  </a:rPr>
                  <a:t>(</a:t>
                </a:r>
                <a:r>
                  <a:rPr lang="en-US" sz="2200" kern="100" dirty="0" err="1">
                    <a:latin typeface="+mj-lt"/>
                    <a:ea typeface="Calibri" panose="020F0502020204030204" pitchFamily="34" charset="0"/>
                    <a:cs typeface="Times New Roman" panose="02020603050405020304" pitchFamily="18" charset="0"/>
                  </a:rPr>
                  <a:t>theo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tính</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chất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cơ</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bản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của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560068" y="3032167"/>
                <a:ext cx="8195312" cy="1512786"/>
              </a:xfrm>
              <a:prstGeom prst="rect">
                <a:avLst/>
              </a:prstGeom>
              <a:blipFill>
                <a:blip r:embed="rId4"/>
                <a:stretch>
                  <a:fillRect l="-967" r="-52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391726" y="1194187"/>
            <a:ext cx="336874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a) Rút </a:t>
            </a:r>
            <a:r>
              <a:rPr lang="nl-NL" sz="2200" b="1" i="1" kern="1200" dirty="0" err="1">
                <a:solidFill>
                  <a:srgbClr val="0070C0"/>
                </a:solidFill>
                <a:latin typeface="Arial" panose="020B0604020202020204" pitchFamily="34" charset="0"/>
                <a:ea typeface="+mn-ea"/>
                <a:cs typeface="Arial" panose="020B0604020202020204" pitchFamily="34" charset="0"/>
              </a:rPr>
              <a:t>gọn</a:t>
            </a:r>
            <a:r>
              <a:rPr lang="nl-NL" sz="2200" b="1" i="1" kern="1200" dirty="0">
                <a:solidFill>
                  <a:srgbClr val="0070C0"/>
                </a:solidFill>
                <a:latin typeface="Arial" panose="020B0604020202020204" pitchFamily="34" charset="0"/>
                <a:ea typeface="+mn-ea"/>
                <a:cs typeface="Arial" panose="020B0604020202020204" pitchFamily="34" charset="0"/>
              </a:rPr>
              <a:t> </a:t>
            </a:r>
            <a:r>
              <a:rPr lang="nl-NL" sz="2200" b="1" i="1" kern="1200" dirty="0" err="1">
                <a:solidFill>
                  <a:srgbClr val="0070C0"/>
                </a:solidFill>
                <a:latin typeface="Arial" panose="020B0604020202020204" pitchFamily="34" charset="0"/>
                <a:ea typeface="+mn-ea"/>
                <a:cs typeface="Arial" panose="020B0604020202020204" pitchFamily="34" charset="0"/>
              </a:rPr>
              <a:t>phân</a:t>
            </a:r>
            <a:r>
              <a:rPr lang="nl-NL" sz="2200" b="1" i="1" kern="1200" dirty="0">
                <a:solidFill>
                  <a:srgbClr val="0070C0"/>
                </a:solidFill>
                <a:latin typeface="Arial" panose="020B0604020202020204" pitchFamily="34" charset="0"/>
                <a:ea typeface="+mn-ea"/>
                <a:cs typeface="Arial" panose="020B0604020202020204" pitchFamily="34" charset="0"/>
              </a:rPr>
              <a:t> </a:t>
            </a:r>
            <a:r>
              <a:rPr lang="nl-NL" sz="2200" b="1" i="1" kern="1200" dirty="0" err="1">
                <a:solidFill>
                  <a:srgbClr val="0070C0"/>
                </a:solidFill>
                <a:latin typeface="Arial" panose="020B0604020202020204" pitchFamily="34" charset="0"/>
                <a:ea typeface="+mn-ea"/>
                <a:cs typeface="Arial" panose="020B0604020202020204" pitchFamily="34" charset="0"/>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28936310-4B91-8EFE-9725-0D26DE5D3DB8}"/>
              </a:ext>
            </a:extLst>
          </p:cNvPr>
          <p:cNvSpPr/>
          <p:nvPr/>
        </p:nvSpPr>
        <p:spPr>
          <a:xfrm>
            <a:off x="3382028" y="256039"/>
            <a:ext cx="237994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2. </a:t>
            </a:r>
            <a:r>
              <a:rPr lang="en-US" sz="2500" b="1" dirty="0" err="1">
                <a:solidFill>
                  <a:schemeClr val="bg1">
                    <a:lumMod val="10000"/>
                  </a:schemeClr>
                </a:solidFill>
                <a:latin typeface="Arial (Body)"/>
              </a:rPr>
              <a:t>Ứng</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dụng</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23E45BFA-2CC7-62BF-4EE3-4310704A0736}"/>
              </a:ext>
            </a:extLst>
          </p:cNvPr>
          <p:cNvSpPr/>
          <p:nvPr/>
        </p:nvSpPr>
        <p:spPr>
          <a:xfrm>
            <a:off x="574776" y="1924975"/>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4.</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AB8B36-011C-3AFA-2030-8A9B24868AC1}"/>
                  </a:ext>
                </a:extLst>
              </p:cNvPr>
              <p:cNvSpPr txBox="1"/>
              <p:nvPr/>
            </p:nvSpPr>
            <p:spPr>
              <a:xfrm>
                <a:off x="1447932" y="1649767"/>
                <a:ext cx="2631319" cy="870495"/>
              </a:xfrm>
              <a:prstGeom prst="rect">
                <a:avLst/>
              </a:prstGeom>
              <a:noFill/>
            </p:spPr>
            <p:txBody>
              <a:bodyPr wrap="square">
                <a:spAutoFit/>
              </a:bodyPr>
              <a:lstStyle/>
              <a:p>
                <a:pPr>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Cho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200" kern="100" dirty="0">
                    <a:effectLst/>
                    <a:latin typeface="+mj-lt"/>
                    <a:ea typeface="Calibri" panose="020F0502020204030204" pitchFamily="34"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AEAB8B36-011C-3AFA-2030-8A9B24868AC1}"/>
                  </a:ext>
                </a:extLst>
              </p:cNvPr>
              <p:cNvSpPr txBox="1">
                <a:spLocks noRot="1" noChangeAspect="1" noMove="1" noResize="1" noEditPoints="1" noAdjustHandles="1" noChangeArrowheads="1" noChangeShapeType="1" noTextEdit="1"/>
              </p:cNvSpPr>
              <p:nvPr/>
            </p:nvSpPr>
            <p:spPr>
              <a:xfrm>
                <a:off x="1447932" y="1649767"/>
                <a:ext cx="2631319" cy="870495"/>
              </a:xfrm>
              <a:prstGeom prst="rect">
                <a:avLst/>
              </a:prstGeom>
              <a:blipFill>
                <a:blip r:embed="rId3"/>
                <a:stretch>
                  <a:fillRect l="-3016" b="-70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03B4CCB-85EF-BFD3-013C-39CECF574813}"/>
              </a:ext>
            </a:extLst>
          </p:cNvPr>
          <p:cNvSpPr txBox="1"/>
          <p:nvPr/>
        </p:nvSpPr>
        <p:spPr>
          <a:xfrm>
            <a:off x="601799" y="2518119"/>
            <a:ext cx="7940401" cy="1668470"/>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a) </a:t>
            </a:r>
            <a:r>
              <a:rPr lang="en-US" sz="2200" kern="100" dirty="0" err="1">
                <a:effectLst/>
                <a:latin typeface="+mj-lt"/>
                <a:ea typeface="Calibri" panose="020F0502020204030204" pitchFamily="34" charset="0"/>
                <a:cs typeface="Times New Roman" panose="02020603050405020304" pitchFamily="18" charset="0"/>
              </a:rPr>
              <a:t>Tìm</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nhân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chung</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của</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và</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mẫu</a:t>
            </a:r>
            <a:r>
              <a:rPr lang="en-US" sz="22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a:t>
            </a:r>
            <a:r>
              <a:rPr lang="en-US" sz="2200" kern="100" dirty="0" err="1">
                <a:effectLst/>
                <a:latin typeface="+mj-lt"/>
                <a:ea typeface="Calibri" panose="020F0502020204030204" pitchFamily="34" charset="0"/>
                <a:cs typeface="Times New Roman" panose="02020603050405020304" pitchFamily="18" charset="0"/>
              </a:rPr>
              <a:t>Tìm</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phâ</a:t>
            </a:r>
            <a:r>
              <a:rPr lang="en-US" sz="2200" kern="100" dirty="0" err="1">
                <a:latin typeface="+mj-lt"/>
                <a:ea typeface="Calibri" panose="020F0502020204030204" pitchFamily="34" charset="0"/>
                <a:cs typeface="Times New Roman" panose="02020603050405020304" pitchFamily="18" charset="0"/>
              </a:rPr>
              <a:t>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nhận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được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sau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khi</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cả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mẫu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chung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đó</a:t>
            </a:r>
            <a:r>
              <a:rPr lang="en-US" sz="2200" kern="100" dirty="0">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4"/>
          <a:stretch>
            <a:fillRect/>
          </a:stretch>
        </p:blipFill>
        <p:spPr>
          <a:xfrm>
            <a:off x="5944849" y="1194187"/>
            <a:ext cx="2966167" cy="16684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7" name="Oval Callout 29">
            <a:extLst>
              <a:ext uri="{FF2B5EF4-FFF2-40B4-BE49-F238E27FC236}">
                <a16:creationId xmlns:a16="http://schemas.microsoft.com/office/drawing/2014/main" id="{FA48945B-79F4-7BC2-EC31-3795F3E725B7}"/>
              </a:ext>
            </a:extLst>
          </p:cNvPr>
          <p:cNvSpPr/>
          <p:nvPr/>
        </p:nvSpPr>
        <p:spPr>
          <a:xfrm>
            <a:off x="7244267" y="343274"/>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4D6037B-BF14-B6EE-6EC6-764B62DD3A50}"/>
              </a:ext>
            </a:extLst>
          </p:cNvPr>
          <p:cNvSpPr/>
          <p:nvPr/>
        </p:nvSpPr>
        <p:spPr>
          <a:xfrm>
            <a:off x="1413357" y="209380"/>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4.</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C88ED4-5DCE-05B0-48D5-B4AEF6FAB7A8}"/>
                  </a:ext>
                </a:extLst>
              </p:cNvPr>
              <p:cNvSpPr txBox="1"/>
              <p:nvPr/>
            </p:nvSpPr>
            <p:spPr>
              <a:xfrm>
                <a:off x="392353" y="707645"/>
                <a:ext cx="8488176" cy="2050754"/>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a) </a:t>
                </a:r>
                <a:r>
                  <a:rPr lang="en-US" sz="18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chung</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và</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là</a:t>
                </a:r>
                <a:r>
                  <a:rPr lang="en-US" sz="1800" kern="100" dirty="0">
                    <a:solidFill>
                      <a:srgbClr val="000000"/>
                    </a:solidFill>
                    <a:effectLst/>
                    <a:latin typeface="+mj-lt"/>
                    <a:ea typeface="Calibri" panose="020F0502020204030204" pitchFamily="34" charset="0"/>
                    <a:cs typeface="Times New Roman" panose="02020603050405020304" pitchFamily="18" charset="0"/>
                  </a:rPr>
                  <a:t> 2xy.</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solidFill>
                      <a:srgbClr val="000000"/>
                    </a:solidFill>
                    <a:effectLst/>
                    <a:latin typeface="+mj-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xy</m:t>
                            </m:r>
                          </m:e>
                          <m: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xy</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xy</m:t>
                            </m:r>
                          </m:e>
                          <m: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xy</m:t>
                        </m:r>
                      </m:den>
                    </m:f>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num>
                      <m:den>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den>
                    </m:f>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solidFill>
                      <a:srgbClr val="000000"/>
                    </a:solidFill>
                    <a:effectLst/>
                    <a:latin typeface="+mj-lt"/>
                    <a:ea typeface="Calibri" panose="020F0502020204030204" pitchFamily="34" charset="0"/>
                    <a:cs typeface="Times New Roman" panose="02020603050405020304" pitchFamily="18" charset="0"/>
                  </a:rPr>
                  <a:t>Vậy sau khi chia cả tử và mẫu cho nhân tử chung thì phân thức nhận được là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num>
                      <m:den>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den>
                    </m:f>
                  </m:oMath>
                </a14:m>
                <a:r>
                  <a:rPr lang="pt-BR" sz="18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EC88ED4-5DCE-05B0-48D5-B4AEF6FAB7A8}"/>
                  </a:ext>
                </a:extLst>
              </p:cNvPr>
              <p:cNvSpPr txBox="1">
                <a:spLocks noRot="1" noChangeAspect="1" noMove="1" noResize="1" noEditPoints="1" noAdjustHandles="1" noChangeArrowheads="1" noChangeShapeType="1" noTextEdit="1"/>
              </p:cNvSpPr>
              <p:nvPr/>
            </p:nvSpPr>
            <p:spPr>
              <a:xfrm>
                <a:off x="392353" y="707645"/>
                <a:ext cx="8488176" cy="2050754"/>
              </a:xfrm>
              <a:prstGeom prst="rect">
                <a:avLst/>
              </a:prstGeom>
              <a:blipFill>
                <a:blip r:embed="rId3"/>
                <a:stretch>
                  <a:fillRect l="-57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DED66A3-993F-C3E5-0B29-516122AED7C2}"/>
              </a:ext>
            </a:extLst>
          </p:cNvPr>
          <p:cNvPicPr>
            <a:picLocks noChangeAspect="1"/>
          </p:cNvPicPr>
          <p:nvPr/>
        </p:nvPicPr>
        <p:blipFill>
          <a:blip r:embed="rId4"/>
          <a:stretch>
            <a:fillRect/>
          </a:stretch>
        </p:blipFill>
        <p:spPr>
          <a:xfrm>
            <a:off x="6661709" y="3523297"/>
            <a:ext cx="2880360" cy="1620203"/>
          </a:xfrm>
          <a:prstGeom prst="rect">
            <a:avLst/>
          </a:prstGeom>
        </p:spPr>
      </p:pic>
      <p:sp>
        <p:nvSpPr>
          <p:cNvPr id="10" name="Thought Bubble: Cloud 9">
            <a:extLst>
              <a:ext uri="{FF2B5EF4-FFF2-40B4-BE49-F238E27FC236}">
                <a16:creationId xmlns:a16="http://schemas.microsoft.com/office/drawing/2014/main" id="{96C7DA4C-0AC4-BA1D-C50E-CCC0B07AE31E}"/>
              </a:ext>
            </a:extLst>
          </p:cNvPr>
          <p:cNvSpPr/>
          <p:nvPr/>
        </p:nvSpPr>
        <p:spPr>
          <a:xfrm>
            <a:off x="595740" y="2758399"/>
            <a:ext cx="6568517" cy="2050753"/>
          </a:xfrm>
          <a:prstGeom prst="cloudCallout">
            <a:avLst>
              <a:gd name="adj1" fmla="val 57406"/>
              <a:gd name="adj2" fmla="val 10987"/>
            </a:avLst>
          </a:prstGeom>
          <a:solidFill>
            <a:srgbClr val="E5F8FF"/>
          </a:solidFill>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pPr>
            <a:r>
              <a:rPr lang="en-US" sz="1600" b="0" dirty="0">
                <a:solidFill>
                  <a:srgbClr val="000000"/>
                </a:solidFill>
                <a:latin typeface="+mj-lt"/>
              </a:rPr>
              <a:t>Khi chia </a:t>
            </a:r>
            <a:r>
              <a:rPr lang="en-US" sz="1600" b="0" dirty="0" err="1">
                <a:solidFill>
                  <a:srgbClr val="000000"/>
                </a:solidFill>
                <a:latin typeface="+mj-lt"/>
              </a:rPr>
              <a:t>cả</a:t>
            </a:r>
            <a:r>
              <a:rPr lang="en-US" sz="1600" b="0" dirty="0">
                <a:solidFill>
                  <a:srgbClr val="000000"/>
                </a:solidFill>
                <a:latin typeface="+mj-lt"/>
              </a:rPr>
              <a:t> </a:t>
            </a:r>
            <a:r>
              <a:rPr lang="en-US" sz="1600" b="0" dirty="0" err="1">
                <a:solidFill>
                  <a:srgbClr val="000000"/>
                </a:solidFill>
                <a:latin typeface="+mj-lt"/>
              </a:rPr>
              <a:t>tử</a:t>
            </a:r>
            <a:r>
              <a:rPr lang="en-US" sz="1600" b="0" dirty="0">
                <a:solidFill>
                  <a:srgbClr val="000000"/>
                </a:solidFill>
                <a:latin typeface="+mj-lt"/>
              </a:rPr>
              <a:t> </a:t>
            </a:r>
            <a:r>
              <a:rPr lang="en-US" sz="1600" b="0" dirty="0" err="1">
                <a:solidFill>
                  <a:srgbClr val="000000"/>
                </a:solidFill>
                <a:latin typeface="+mj-lt"/>
              </a:rPr>
              <a:t>và</a:t>
            </a:r>
            <a:r>
              <a:rPr lang="en-US" sz="1600" b="0" dirty="0">
                <a:solidFill>
                  <a:srgbClr val="000000"/>
                </a:solidFill>
                <a:latin typeface="+mj-lt"/>
              </a:rPr>
              <a:t> </a:t>
            </a:r>
            <a:r>
              <a:rPr lang="en-US" sz="1600" b="0" dirty="0" err="1">
                <a:solidFill>
                  <a:srgbClr val="000000"/>
                </a:solidFill>
                <a:latin typeface="+mj-lt"/>
              </a:rPr>
              <a:t>mẫu</a:t>
            </a:r>
            <a:r>
              <a:rPr lang="en-US" sz="1600" b="0" dirty="0">
                <a:solidFill>
                  <a:srgbClr val="000000"/>
                </a:solidFill>
                <a:latin typeface="+mj-lt"/>
              </a:rPr>
              <a:t> </a:t>
            </a:r>
            <a:r>
              <a:rPr lang="en-US" sz="1600" b="0" dirty="0" err="1">
                <a:solidFill>
                  <a:srgbClr val="000000"/>
                </a:solidFill>
                <a:latin typeface="+mj-lt"/>
              </a:rPr>
              <a:t>của</a:t>
            </a:r>
            <a:r>
              <a:rPr lang="en-US" sz="1600" b="0" dirty="0">
                <a:solidFill>
                  <a:srgbClr val="000000"/>
                </a:solidFill>
                <a:latin typeface="+mj-lt"/>
              </a:rPr>
              <a:t> </a:t>
            </a:r>
            <a:r>
              <a:rPr lang="en-US" sz="1600" b="0" dirty="0" err="1">
                <a:solidFill>
                  <a:srgbClr val="000000"/>
                </a:solidFill>
                <a:latin typeface="+mj-lt"/>
              </a:rPr>
              <a:t>một</a:t>
            </a:r>
            <a:r>
              <a:rPr lang="en-US" sz="1600" b="0" dirty="0">
                <a:solidFill>
                  <a:srgbClr val="000000"/>
                </a:solidFill>
                <a:latin typeface="+mj-lt"/>
              </a:rPr>
              <a:t> </a:t>
            </a:r>
            <a:r>
              <a:rPr lang="en-US" sz="1600" b="0" dirty="0" err="1">
                <a:solidFill>
                  <a:srgbClr val="000000"/>
                </a:solidFill>
                <a:latin typeface="+mj-lt"/>
              </a:rPr>
              <a:t>phân</a:t>
            </a:r>
            <a:r>
              <a:rPr lang="en-US" sz="1600" b="0" dirty="0">
                <a:solidFill>
                  <a:srgbClr val="000000"/>
                </a:solidFill>
                <a:latin typeface="+mj-lt"/>
              </a:rPr>
              <a:t> </a:t>
            </a:r>
            <a:r>
              <a:rPr lang="en-US" sz="1600" b="0" dirty="0" err="1">
                <a:solidFill>
                  <a:srgbClr val="000000"/>
                </a:solidFill>
                <a:latin typeface="+mj-lt"/>
              </a:rPr>
              <a:t>thức</a:t>
            </a:r>
            <a:r>
              <a:rPr lang="en-US" sz="1600" b="0" dirty="0">
                <a:solidFill>
                  <a:srgbClr val="000000"/>
                </a:solidFill>
                <a:latin typeface="+mj-lt"/>
              </a:rPr>
              <a:t> </a:t>
            </a:r>
            <a:r>
              <a:rPr lang="en-US" sz="1600" b="0" dirty="0" err="1">
                <a:solidFill>
                  <a:srgbClr val="000000"/>
                </a:solidFill>
                <a:latin typeface="+mj-lt"/>
              </a:rPr>
              <a:t>cho</a:t>
            </a:r>
            <a:r>
              <a:rPr lang="en-US" sz="1600" b="0" dirty="0">
                <a:solidFill>
                  <a:srgbClr val="000000"/>
                </a:solidFill>
                <a:latin typeface="+mj-lt"/>
              </a:rPr>
              <a:t> </a:t>
            </a:r>
            <a:r>
              <a:rPr lang="en-US" sz="1600" b="0" dirty="0" err="1">
                <a:solidFill>
                  <a:srgbClr val="000000"/>
                </a:solidFill>
                <a:latin typeface="+mj-lt"/>
              </a:rPr>
              <a:t>một</a:t>
            </a:r>
            <a:r>
              <a:rPr lang="en-US" sz="1600" b="0" dirty="0">
                <a:solidFill>
                  <a:srgbClr val="000000"/>
                </a:solidFill>
                <a:latin typeface="+mj-lt"/>
              </a:rPr>
              <a:t> </a:t>
            </a:r>
            <a:r>
              <a:rPr lang="en-US" sz="1600" b="0" dirty="0" err="1">
                <a:solidFill>
                  <a:srgbClr val="000000"/>
                </a:solidFill>
                <a:latin typeface="+mj-lt"/>
              </a:rPr>
              <a:t>nhân</a:t>
            </a:r>
            <a:r>
              <a:rPr lang="en-US" sz="1600" b="0" dirty="0">
                <a:solidFill>
                  <a:srgbClr val="000000"/>
                </a:solidFill>
                <a:latin typeface="+mj-lt"/>
              </a:rPr>
              <a:t> </a:t>
            </a:r>
            <a:r>
              <a:rPr lang="en-US" sz="1600" b="0" dirty="0" err="1">
                <a:solidFill>
                  <a:srgbClr val="000000"/>
                </a:solidFill>
                <a:latin typeface="+mj-lt"/>
              </a:rPr>
              <a:t>tử</a:t>
            </a:r>
            <a:r>
              <a:rPr lang="en-US" sz="1600" b="0" dirty="0">
                <a:solidFill>
                  <a:srgbClr val="000000"/>
                </a:solidFill>
                <a:latin typeface="+mj-lt"/>
              </a:rPr>
              <a:t> </a:t>
            </a:r>
            <a:r>
              <a:rPr lang="en-US" sz="1600" b="0" dirty="0" err="1">
                <a:solidFill>
                  <a:srgbClr val="000000"/>
                </a:solidFill>
                <a:latin typeface="+mj-lt"/>
              </a:rPr>
              <a:t>chung</a:t>
            </a:r>
            <a:r>
              <a:rPr lang="en-US" sz="1600" b="0" dirty="0">
                <a:solidFill>
                  <a:srgbClr val="000000"/>
                </a:solidFill>
                <a:latin typeface="+mj-lt"/>
              </a:rPr>
              <a:t> </a:t>
            </a:r>
            <a:r>
              <a:rPr lang="en-US" sz="1600" b="0" dirty="0" err="1">
                <a:solidFill>
                  <a:srgbClr val="000000"/>
                </a:solidFill>
                <a:latin typeface="+mj-lt"/>
              </a:rPr>
              <a:t>của</a:t>
            </a:r>
            <a:r>
              <a:rPr lang="en-US" sz="1600" b="0" dirty="0">
                <a:solidFill>
                  <a:srgbClr val="000000"/>
                </a:solidFill>
                <a:latin typeface="+mj-lt"/>
              </a:rPr>
              <a:t> </a:t>
            </a:r>
            <a:r>
              <a:rPr lang="en-US" sz="1600" b="0" dirty="0" err="1">
                <a:solidFill>
                  <a:srgbClr val="000000"/>
                </a:solidFill>
                <a:latin typeface="+mj-lt"/>
              </a:rPr>
              <a:t>chúng</a:t>
            </a:r>
            <a:r>
              <a:rPr lang="en-US" sz="1600" b="0" dirty="0">
                <a:solidFill>
                  <a:srgbClr val="000000"/>
                </a:solidFill>
                <a:latin typeface="+mj-lt"/>
              </a:rPr>
              <a:t> </a:t>
            </a:r>
            <a:r>
              <a:rPr lang="en-US" sz="1600" b="0" dirty="0" err="1">
                <a:solidFill>
                  <a:srgbClr val="000000"/>
                </a:solidFill>
                <a:latin typeface="+mj-lt"/>
              </a:rPr>
              <a:t>để</a:t>
            </a:r>
            <a:r>
              <a:rPr lang="en-US" sz="1600" b="0" dirty="0">
                <a:solidFill>
                  <a:srgbClr val="000000"/>
                </a:solidFill>
                <a:latin typeface="+mj-lt"/>
              </a:rPr>
              <a:t> </a:t>
            </a:r>
            <a:r>
              <a:rPr lang="en-US" sz="1600" b="0" dirty="0" err="1">
                <a:solidFill>
                  <a:srgbClr val="000000"/>
                </a:solidFill>
                <a:latin typeface="+mj-lt"/>
              </a:rPr>
              <a:t>được</a:t>
            </a:r>
            <a:r>
              <a:rPr lang="en-US" sz="1600" b="0" dirty="0">
                <a:solidFill>
                  <a:srgbClr val="000000"/>
                </a:solidFill>
                <a:latin typeface="+mj-lt"/>
              </a:rPr>
              <a:t> </a:t>
            </a:r>
            <a:r>
              <a:rPr lang="en-US" sz="1600" b="0" dirty="0" err="1">
                <a:solidFill>
                  <a:srgbClr val="000000"/>
                </a:solidFill>
                <a:latin typeface="+mj-lt"/>
              </a:rPr>
              <a:t>phân</a:t>
            </a:r>
            <a:r>
              <a:rPr lang="en-US" sz="1600" b="0" dirty="0">
                <a:solidFill>
                  <a:srgbClr val="000000"/>
                </a:solidFill>
                <a:latin typeface="+mj-lt"/>
              </a:rPr>
              <a:t> </a:t>
            </a:r>
            <a:r>
              <a:rPr lang="en-US" sz="1600" b="0" dirty="0" err="1">
                <a:solidFill>
                  <a:srgbClr val="000000"/>
                </a:solidFill>
                <a:latin typeface="+mj-lt"/>
              </a:rPr>
              <a:t>thức</a:t>
            </a:r>
            <a:r>
              <a:rPr lang="en-US" sz="1600" b="0" dirty="0">
                <a:solidFill>
                  <a:srgbClr val="000000"/>
                </a:solidFill>
                <a:latin typeface="+mj-lt"/>
              </a:rPr>
              <a:t> </a:t>
            </a:r>
            <a:r>
              <a:rPr lang="en-US" sz="1600" b="0" dirty="0" err="1">
                <a:solidFill>
                  <a:srgbClr val="000000"/>
                </a:solidFill>
                <a:latin typeface="+mj-lt"/>
              </a:rPr>
              <a:t>mới</a:t>
            </a:r>
            <a:r>
              <a:rPr lang="en-US" sz="1600" b="0" dirty="0">
                <a:solidFill>
                  <a:srgbClr val="000000"/>
                </a:solidFill>
                <a:latin typeface="+mj-lt"/>
              </a:rPr>
              <a:t> (</a:t>
            </a:r>
            <a:r>
              <a:rPr lang="en-US" sz="1600" b="0" dirty="0" err="1">
                <a:solidFill>
                  <a:srgbClr val="000000"/>
                </a:solidFill>
                <a:latin typeface="+mj-lt"/>
              </a:rPr>
              <a:t>đơn</a:t>
            </a:r>
            <a:r>
              <a:rPr lang="en-US" sz="1600" b="0" dirty="0">
                <a:solidFill>
                  <a:srgbClr val="000000"/>
                </a:solidFill>
                <a:latin typeface="+mj-lt"/>
              </a:rPr>
              <a:t> </a:t>
            </a:r>
            <a:r>
              <a:rPr lang="en-US" sz="1600" b="0" dirty="0" err="1">
                <a:solidFill>
                  <a:srgbClr val="000000"/>
                </a:solidFill>
                <a:latin typeface="+mj-lt"/>
              </a:rPr>
              <a:t>giản</a:t>
            </a:r>
            <a:r>
              <a:rPr lang="en-US" sz="1600" b="0" dirty="0">
                <a:solidFill>
                  <a:srgbClr val="000000"/>
                </a:solidFill>
                <a:latin typeface="+mj-lt"/>
              </a:rPr>
              <a:t> </a:t>
            </a:r>
            <a:r>
              <a:rPr lang="en-US" sz="1600" b="0" dirty="0" err="1">
                <a:solidFill>
                  <a:srgbClr val="000000"/>
                </a:solidFill>
                <a:latin typeface="+mj-lt"/>
              </a:rPr>
              <a:t>hơn</a:t>
            </a:r>
            <a:r>
              <a:rPr lang="en-US" sz="1600" b="0" dirty="0">
                <a:solidFill>
                  <a:srgbClr val="000000"/>
                </a:solidFill>
                <a:latin typeface="+mj-lt"/>
              </a:rPr>
              <a:t>) </a:t>
            </a:r>
            <a:r>
              <a:rPr lang="en-US" sz="1600" b="0" dirty="0" err="1">
                <a:solidFill>
                  <a:srgbClr val="000000"/>
                </a:solidFill>
                <a:latin typeface="+mj-lt"/>
              </a:rPr>
              <a:t>thì</a:t>
            </a:r>
            <a:r>
              <a:rPr lang="en-US" sz="1600" b="0" dirty="0">
                <a:solidFill>
                  <a:srgbClr val="000000"/>
                </a:solidFill>
                <a:latin typeface="+mj-lt"/>
              </a:rPr>
              <a:t> </a:t>
            </a:r>
            <a:r>
              <a:rPr lang="en-US" sz="1600" b="0" dirty="0" err="1">
                <a:solidFill>
                  <a:srgbClr val="000000"/>
                </a:solidFill>
                <a:latin typeface="+mj-lt"/>
              </a:rPr>
              <a:t>cách</a:t>
            </a:r>
            <a:r>
              <a:rPr lang="en-US" sz="1600" b="0" dirty="0">
                <a:solidFill>
                  <a:srgbClr val="000000"/>
                </a:solidFill>
                <a:latin typeface="+mj-lt"/>
              </a:rPr>
              <a:t> </a:t>
            </a:r>
            <a:r>
              <a:rPr lang="en-US" sz="1600" b="0" dirty="0" err="1">
                <a:solidFill>
                  <a:srgbClr val="000000"/>
                </a:solidFill>
                <a:latin typeface="+mj-lt"/>
              </a:rPr>
              <a:t>làm</a:t>
            </a:r>
            <a:r>
              <a:rPr lang="en-US" sz="1600" b="0" dirty="0">
                <a:solidFill>
                  <a:srgbClr val="000000"/>
                </a:solidFill>
                <a:latin typeface="+mj-lt"/>
              </a:rPr>
              <a:t> </a:t>
            </a:r>
            <a:r>
              <a:rPr lang="en-US" sz="1600" b="0" dirty="0" err="1">
                <a:solidFill>
                  <a:srgbClr val="000000"/>
                </a:solidFill>
                <a:latin typeface="+mj-lt"/>
              </a:rPr>
              <a:t>đó</a:t>
            </a:r>
            <a:r>
              <a:rPr lang="en-US" sz="1600" b="0" dirty="0">
                <a:solidFill>
                  <a:srgbClr val="000000"/>
                </a:solidFill>
                <a:latin typeface="+mj-lt"/>
              </a:rPr>
              <a:t> </a:t>
            </a:r>
            <a:r>
              <a:rPr lang="en-US" sz="1600" b="0" dirty="0" err="1">
                <a:solidFill>
                  <a:srgbClr val="000000"/>
                </a:solidFill>
                <a:latin typeface="+mj-lt"/>
              </a:rPr>
              <a:t>được</a:t>
            </a:r>
            <a:r>
              <a:rPr lang="en-US" sz="1600" b="0" dirty="0">
                <a:solidFill>
                  <a:srgbClr val="000000"/>
                </a:solidFill>
                <a:latin typeface="+mj-lt"/>
              </a:rPr>
              <a:t> </a:t>
            </a:r>
            <a:r>
              <a:rPr lang="en-US" sz="1600" b="0" dirty="0" err="1">
                <a:solidFill>
                  <a:srgbClr val="000000"/>
                </a:solidFill>
                <a:latin typeface="+mj-lt"/>
              </a:rPr>
              <a:t>gọi</a:t>
            </a:r>
            <a:r>
              <a:rPr lang="en-US" sz="1600" b="0" dirty="0">
                <a:solidFill>
                  <a:srgbClr val="000000"/>
                </a:solidFill>
                <a:latin typeface="+mj-lt"/>
              </a:rPr>
              <a:t> </a:t>
            </a:r>
            <a:r>
              <a:rPr lang="en-US" sz="1600" b="0" dirty="0" err="1">
                <a:solidFill>
                  <a:srgbClr val="000000"/>
                </a:solidFill>
                <a:latin typeface="+mj-lt"/>
              </a:rPr>
              <a:t>là</a:t>
            </a:r>
            <a:r>
              <a:rPr lang="en-US" sz="1600" b="0" dirty="0">
                <a:solidFill>
                  <a:srgbClr val="000000"/>
                </a:solidFill>
                <a:latin typeface="+mj-lt"/>
              </a:rPr>
              <a:t> </a:t>
            </a:r>
            <a:r>
              <a:rPr lang="en-US" sz="1600" b="0" dirty="0" err="1">
                <a:solidFill>
                  <a:srgbClr val="000000"/>
                </a:solidFill>
                <a:latin typeface="+mj-lt"/>
              </a:rPr>
              <a:t>rút</a:t>
            </a:r>
            <a:r>
              <a:rPr lang="en-US" sz="1600" b="0" dirty="0">
                <a:solidFill>
                  <a:srgbClr val="000000"/>
                </a:solidFill>
                <a:latin typeface="+mj-lt"/>
              </a:rPr>
              <a:t> </a:t>
            </a:r>
            <a:r>
              <a:rPr lang="en-US" sz="1600" b="0" dirty="0" err="1">
                <a:solidFill>
                  <a:srgbClr val="000000"/>
                </a:solidFill>
                <a:latin typeface="+mj-lt"/>
              </a:rPr>
              <a:t>gọn</a:t>
            </a:r>
            <a:r>
              <a:rPr lang="en-US" sz="1600" b="0" dirty="0">
                <a:solidFill>
                  <a:srgbClr val="000000"/>
                </a:solidFill>
                <a:latin typeface="+mj-lt"/>
              </a:rPr>
              <a:t> </a:t>
            </a:r>
            <a:r>
              <a:rPr lang="en-US" sz="1600" b="0" dirty="0" err="1">
                <a:solidFill>
                  <a:srgbClr val="000000"/>
                </a:solidFill>
                <a:latin typeface="+mj-lt"/>
              </a:rPr>
              <a:t>phân</a:t>
            </a:r>
            <a:r>
              <a:rPr lang="en-US" sz="1600" b="0" dirty="0">
                <a:solidFill>
                  <a:srgbClr val="000000"/>
                </a:solidFill>
                <a:latin typeface="+mj-lt"/>
              </a:rPr>
              <a:t> </a:t>
            </a:r>
            <a:r>
              <a:rPr lang="en-US" sz="1600" b="0" dirty="0" err="1">
                <a:solidFill>
                  <a:srgbClr val="000000"/>
                </a:solidFill>
                <a:latin typeface="+mj-lt"/>
              </a:rPr>
              <a:t>thức</a:t>
            </a:r>
            <a:r>
              <a:rPr lang="en-US" sz="1600" b="0" dirty="0">
                <a:solidFill>
                  <a:srgbClr val="000000"/>
                </a:solidFill>
                <a:latin typeface="+mj-lt"/>
              </a:rPr>
              <a:t>.</a:t>
            </a:r>
          </a:p>
        </p:txBody>
      </p:sp>
    </p:spTree>
    <p:extLst>
      <p:ext uri="{BB962C8B-B14F-4D97-AF65-F5344CB8AC3E}">
        <p14:creationId xmlns:p14="http://schemas.microsoft.com/office/powerpoint/2010/main" val="17854566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65947" y="1588770"/>
            <a:ext cx="8012106" cy="2330190"/>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en-US" sz="2200" b="1" u="sng" dirty="0" err="1">
                <a:solidFill>
                  <a:schemeClr val="tx2">
                    <a:lumMod val="10000"/>
                  </a:schemeClr>
                </a:solidFill>
                <a:effectLst/>
                <a:latin typeface="+mj-lt"/>
                <a:ea typeface="Arial" panose="020B0604020202020204" pitchFamily="34" charset="0"/>
                <a:cs typeface="Times New Roman" panose="02020603050405020304" pitchFamily="18" charset="0"/>
              </a:rPr>
              <a:t>Nhận</a:t>
            </a:r>
            <a:r>
              <a:rPr lang="en-US" sz="2200" b="1" u="sng" dirty="0">
                <a:solidFill>
                  <a:schemeClr val="tx2">
                    <a:lumMod val="10000"/>
                  </a:schemeClr>
                </a:solidFill>
                <a:effectLst/>
                <a:latin typeface="+mj-lt"/>
                <a:ea typeface="Arial" panose="020B0604020202020204" pitchFamily="34" charset="0"/>
                <a:cs typeface="Times New Roman" panose="02020603050405020304" pitchFamily="18" charset="0"/>
              </a:rPr>
              <a:t> </a:t>
            </a:r>
            <a:r>
              <a:rPr lang="en-US" sz="2200" b="1" u="sng" dirty="0" err="1">
                <a:solidFill>
                  <a:schemeClr val="tx2">
                    <a:lumMod val="10000"/>
                  </a:schemeClr>
                </a:solidFill>
                <a:effectLst/>
                <a:latin typeface="+mj-lt"/>
                <a:ea typeface="Arial" panose="020B0604020202020204" pitchFamily="34" charset="0"/>
                <a:cs typeface="Times New Roman" panose="02020603050405020304" pitchFamily="18" charset="0"/>
              </a:rPr>
              <a:t>xét</a:t>
            </a:r>
            <a:r>
              <a:rPr lang="en-US" sz="2200" b="1" u="sng" dirty="0">
                <a:solidFill>
                  <a:schemeClr val="tx2">
                    <a:lumMod val="10000"/>
                  </a:schemeClr>
                </a:solidFill>
                <a:effectLst/>
                <a:latin typeface="+mj-lt"/>
                <a:ea typeface="Arial" panose="020B0604020202020204" pitchFamily="34" charset="0"/>
                <a:cs typeface="Times New Roman" panose="02020603050405020304" pitchFamily="18" charset="0"/>
              </a:rPr>
              <a:t>:</a:t>
            </a:r>
            <a:r>
              <a:rPr lang="en-US" sz="2200" dirty="0">
                <a:solidFill>
                  <a:schemeClr val="tx2">
                    <a:lumMod val="10000"/>
                  </a:schemeClr>
                </a:solidFill>
                <a:effectLst/>
                <a:latin typeface="+mj-lt"/>
                <a:ea typeface="Arial" panose="020B0604020202020204" pitchFamily="34" charset="0"/>
                <a:cs typeface="Times New Roman" panose="02020603050405020304" pitchFamily="18" charset="0"/>
              </a:rPr>
              <a:t>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Muốn rút gọn phân thức, ta có thể làm như sau: </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200" i="1" kern="100" dirty="0">
                <a:solidFill>
                  <a:schemeClr val="tx2">
                    <a:lumMod val="10000"/>
                  </a:schemeClr>
                </a:solidFill>
                <a:latin typeface="+mj-lt"/>
                <a:ea typeface="Times New Roman" panose="02020603050405020304" pitchFamily="18" charset="0"/>
                <a:cs typeface="Times New Roman" panose="02020603050405020304" pitchFamily="18" charset="0"/>
              </a:rPr>
              <a:t>Bước 1: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Phân tích tử và mẫu thành nhân tử (nếu cần).</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200" i="1" kern="100" dirty="0">
                <a:solidFill>
                  <a:schemeClr val="tx2">
                    <a:lumMod val="10000"/>
                  </a:schemeClr>
                </a:solidFill>
                <a:latin typeface="+mj-lt"/>
                <a:ea typeface="Times New Roman" panose="02020603050405020304" pitchFamily="18" charset="0"/>
                <a:cs typeface="Times New Roman" panose="02020603050405020304" pitchFamily="18" charset="0"/>
              </a:rPr>
              <a:t>Bước 2: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Tìm nhân tử chung của tử và mẫu rồi chia cả tử và mẫu cho nhân tử chung đó.</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80485" y="810816"/>
            <a:ext cx="1383030" cy="777954"/>
          </a:xfrm>
          <a:prstGeom prst="rect">
            <a:avLst/>
          </a:prstGeom>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187393" y="202965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465882" y="1028974"/>
                <a:ext cx="8072328" cy="870495"/>
              </a:xfrm>
              <a:prstGeom prst="rect">
                <a:avLst/>
              </a:prstGeom>
              <a:noFill/>
            </p:spPr>
            <p:txBody>
              <a:bodyPr wrap="square">
                <a:spAutoFit/>
              </a:bodyPr>
              <a:lstStyle/>
              <a:p>
                <a:pPr>
                  <a:lnSpc>
                    <a:spcPct val="150000"/>
                  </a:lnSpc>
                </a:pPr>
                <a:r>
                  <a:rPr lang="en-US" sz="2200" dirty="0">
                    <a:latin typeface="+mj-lt"/>
                  </a:rPr>
                  <a:t>Rút </a:t>
                </a:r>
                <a:r>
                  <a:rPr lang="en-US" sz="2200" dirty="0" err="1">
                    <a:latin typeface="+mj-lt"/>
                  </a:rPr>
                  <a:t>gọn</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r>
                  <a:rPr lang="en-US" sz="2200" dirty="0" err="1">
                    <a:latin typeface="+mj-lt"/>
                  </a:rPr>
                  <a:t>sau</a:t>
                </a:r>
                <a:r>
                  <a:rPr lang="en-US" sz="2200" dirty="0">
                    <a:latin typeface="+mj-lt"/>
                  </a:rPr>
                  <a:t>: a)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r>
                          <a:rPr lang="en-US" sz="2200" b="0" i="1" smtClean="0">
                            <a:latin typeface="Cambria Math" panose="02040503050406030204" pitchFamily="18" charset="0"/>
                          </a:rPr>
                          <m:t>𝑥</m:t>
                        </m:r>
                        <m:r>
                          <a:rPr lang="en-US" sz="2200" b="0" i="1" smtClean="0">
                            <a:latin typeface="Cambria Math" panose="02040503050406030204" pitchFamily="18" charset="0"/>
                          </a:rPr>
                          <m:t>+4</m:t>
                        </m:r>
                      </m:den>
                    </m:f>
                  </m:oMath>
                </a14:m>
                <a:r>
                  <a:rPr lang="en-US" sz="2200" dirty="0">
                    <a:latin typeface="+mj-lt"/>
                  </a:rPr>
                  <a:t>		b)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den>
                    </m:f>
                  </m:oMath>
                </a14:m>
                <a:endParaRPr lang="en-US" sz="2200" dirty="0">
                  <a:latin typeface="+mj-lt"/>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465882" y="1028974"/>
                <a:ext cx="8072328" cy="870495"/>
              </a:xfrm>
              <a:prstGeom prst="rect">
                <a:avLst/>
              </a:prstGeom>
              <a:blipFill>
                <a:blip r:embed="rId3"/>
                <a:stretch>
                  <a:fillRect l="-98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613F29A-5805-B5C0-D425-F5C5F90C132D}"/>
              </a:ext>
            </a:extLst>
          </p:cNvPr>
          <p:cNvSpPr txBox="1"/>
          <p:nvPr/>
        </p:nvSpPr>
        <p:spPr>
          <a:xfrm>
            <a:off x="2977925" y="367026"/>
            <a:ext cx="3188149" cy="605909"/>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5: SGK – tr.29</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885825" y="2250527"/>
                <a:ext cx="2554605" cy="1559722"/>
              </a:xfrm>
              <a:prstGeom prst="rect">
                <a:avLst/>
              </a:prstGeom>
              <a:noFill/>
            </p:spPr>
            <p:txBody>
              <a:bodyPr wrap="square">
                <a:spAutoFit/>
              </a:bodyPr>
              <a:lstStyle/>
              <a:p>
                <a:pPr>
                  <a:lnSpc>
                    <a:spcPct val="150000"/>
                  </a:lnSpc>
                </a:pPr>
                <a:r>
                  <a:rPr lang="en-US" sz="2200" dirty="0">
                    <a:latin typeface="+mj-lt"/>
                  </a:rPr>
                  <a:t>a)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r>
                          <a:rPr lang="en-US" sz="2200" b="0" i="1" smtClean="0">
                            <a:latin typeface="Cambria Math" panose="02040503050406030204" pitchFamily="18" charset="0"/>
                          </a:rPr>
                          <m:t>𝑥</m:t>
                        </m:r>
                        <m:r>
                          <a:rPr lang="en-US" sz="2200" b="0" i="1" smtClean="0">
                            <a:latin typeface="Cambria Math" panose="02040503050406030204" pitchFamily="18" charset="0"/>
                          </a:rPr>
                          <m:t>+4</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num>
                      <m:den>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e>
                          <m:sup>
                            <m:r>
                              <a:rPr lang="en-US" sz="2200" b="0" i="1" smtClean="0">
                                <a:latin typeface="Cambria Math" panose="02040503050406030204" pitchFamily="18" charset="0"/>
                              </a:rPr>
                              <m:t>2</m:t>
                            </m:r>
                          </m:sup>
                        </m:sSup>
                      </m:den>
                    </m:f>
                  </m:oMath>
                </a14:m>
                <a:endParaRPr lang="en-US" sz="2200" dirty="0">
                  <a:latin typeface="+mj-lt"/>
                </a:endParaRPr>
              </a:p>
              <a:p>
                <a:pPr>
                  <a:lnSpc>
                    <a:spcPct val="150000"/>
                  </a:lnSpc>
                </a:pPr>
                <a:r>
                  <a:rPr lang="en-US" sz="2200" dirty="0">
                    <a:latin typeface="+mj-lt"/>
                  </a:rPr>
                  <a:t>	     </a:t>
                </a:r>
                <a14:m>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den>
                    </m:f>
                  </m:oMath>
                </a14:m>
                <a:r>
                  <a:rPr lang="en-US" sz="2200" dirty="0">
                    <a:latin typeface="+mj-lt"/>
                  </a:rPr>
                  <a:t> </a:t>
                </a: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885825" y="2250527"/>
                <a:ext cx="2554605" cy="1559722"/>
              </a:xfrm>
              <a:prstGeom prst="rect">
                <a:avLst/>
              </a:prstGeom>
              <a:blipFill>
                <a:blip r:embed="rId4"/>
                <a:stretch>
                  <a:fillRect l="-310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5"/>
          <a:stretch>
            <a:fillRect/>
          </a:stretch>
        </p:blipFill>
        <p:spPr>
          <a:xfrm>
            <a:off x="7360920" y="3956922"/>
            <a:ext cx="1885950" cy="1060847"/>
          </a:xfrm>
          <a:prstGeom prst="rect">
            <a:avLst/>
          </a:prstGeom>
        </p:spPr>
      </p:pic>
      <p:cxnSp>
        <p:nvCxnSpPr>
          <p:cNvPr id="2" name="Straight Arrow Connector 1">
            <a:extLst>
              <a:ext uri="{FF2B5EF4-FFF2-40B4-BE49-F238E27FC236}">
                <a16:creationId xmlns:a16="http://schemas.microsoft.com/office/drawing/2014/main" id="{FD991E9F-3722-8F43-C77F-14A6F5438FFE}"/>
              </a:ext>
            </a:extLst>
          </p:cNvPr>
          <p:cNvCxnSpPr>
            <a:cxnSpLocks/>
          </p:cNvCxnSpPr>
          <p:nvPr/>
        </p:nvCxnSpPr>
        <p:spPr>
          <a:xfrm flipH="1">
            <a:off x="3370392" y="2817021"/>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B892E7B-5FF7-753E-ECDB-CFBA46DB4518}"/>
              </a:ext>
            </a:extLst>
          </p:cNvPr>
          <p:cNvSpPr txBox="1"/>
          <p:nvPr/>
        </p:nvSpPr>
        <p:spPr>
          <a:xfrm>
            <a:off x="4060632" y="2571750"/>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Phân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tích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thành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5EDC0230-9747-BDFA-9B65-20CFA29F1200}"/>
              </a:ext>
            </a:extLst>
          </p:cNvPr>
          <p:cNvCxnSpPr>
            <a:cxnSpLocks/>
          </p:cNvCxnSpPr>
          <p:nvPr/>
        </p:nvCxnSpPr>
        <p:spPr>
          <a:xfrm flipH="1">
            <a:off x="3377659" y="3562446"/>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D459C0-005F-4B67-BE65-1754FDF8FFCB}"/>
                  </a:ext>
                </a:extLst>
              </p:cNvPr>
              <p:cNvSpPr txBox="1"/>
              <p:nvPr/>
            </p:nvSpPr>
            <p:spPr>
              <a:xfrm>
                <a:off x="4060632" y="3332916"/>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Chia </a:t>
                </a:r>
                <a:r>
                  <a:rPr lang="en-US" sz="1600" i="1" kern="100" dirty="0" err="1">
                    <a:solidFill>
                      <a:srgbClr val="0070C0"/>
                    </a:solidFill>
                    <a:latin typeface="+mj-lt"/>
                    <a:ea typeface="Calibri" panose="020F0502020204030204" pitchFamily="34" charset="0"/>
                    <a:cs typeface="Times New Roman" panose="02020603050405020304" pitchFamily="18" charset="0"/>
                  </a:rPr>
                  <a:t>cả</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cho</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chung</a:t>
                </a:r>
                <a:r>
                  <a:rPr lang="en-US" sz="1600" i="1" kern="100" dirty="0">
                    <a:solidFill>
                      <a:srgbClr val="0070C0"/>
                    </a:solidFill>
                    <a:latin typeface="+mj-lt"/>
                    <a:ea typeface="Calibri" panose="020F0502020204030204" pitchFamily="34" charset="0"/>
                    <a:cs typeface="Times New Roman" panose="02020603050405020304" pitchFamily="18" charset="0"/>
                  </a:rPr>
                  <a:t> </a:t>
                </a:r>
                <a14:m>
                  <m:oMath xmlns:m="http://schemas.openxmlformats.org/officeDocument/2006/math">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ED459C0-005F-4B67-BE65-1754FDF8FFCB}"/>
                  </a:ext>
                </a:extLst>
              </p:cNvPr>
              <p:cNvSpPr txBox="1">
                <a:spLocks noRot="1" noChangeAspect="1" noMove="1" noResize="1" noEditPoints="1" noAdjustHandles="1" noChangeArrowheads="1" noChangeShapeType="1" noTextEdit="1"/>
              </p:cNvSpPr>
              <p:nvPr/>
            </p:nvSpPr>
            <p:spPr>
              <a:xfrm>
                <a:off x="4060632" y="3332916"/>
                <a:ext cx="4283268" cy="416011"/>
              </a:xfrm>
              <a:prstGeom prst="rect">
                <a:avLst/>
              </a:prstGeom>
              <a:blipFill>
                <a:blip r:embed="rId6"/>
                <a:stretch>
                  <a:fillRect l="-711"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11FA10-CF62-97EE-55AD-0E273ECC3719}"/>
                  </a:ext>
                </a:extLst>
              </p:cNvPr>
              <p:cNvSpPr txBox="1"/>
              <p:nvPr/>
            </p:nvSpPr>
            <p:spPr>
              <a:xfrm>
                <a:off x="885824" y="3707484"/>
                <a:ext cx="5617846" cy="870495"/>
              </a:xfrm>
              <a:prstGeom prst="rect">
                <a:avLst/>
              </a:prstGeom>
              <a:noFill/>
            </p:spPr>
            <p:txBody>
              <a:bodyPr wrap="square">
                <a:spAutoFit/>
              </a:bodyPr>
              <a:lstStyle/>
              <a:p>
                <a:pPr>
                  <a:lnSpc>
                    <a:spcPct val="150000"/>
                  </a:lnSpc>
                </a:pPr>
                <a:r>
                  <a:rPr lang="en-US" sz="2200" dirty="0">
                    <a:latin typeface="+mj-lt"/>
                  </a:rPr>
                  <a:t>b)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a14:m>
                <a:endParaRPr lang="en-US" sz="2200" dirty="0">
                  <a:latin typeface="+mj-lt"/>
                </a:endParaRPr>
              </a:p>
            </p:txBody>
          </p:sp>
        </mc:Choice>
        <mc:Fallback xmlns="">
          <p:sp>
            <p:nvSpPr>
              <p:cNvPr id="13" name="TextBox 12">
                <a:extLst>
                  <a:ext uri="{FF2B5EF4-FFF2-40B4-BE49-F238E27FC236}">
                    <a16:creationId xmlns:a16="http://schemas.microsoft.com/office/drawing/2014/main" id="{6F11FA10-CF62-97EE-55AD-0E273ECC3719}"/>
                  </a:ext>
                </a:extLst>
              </p:cNvPr>
              <p:cNvSpPr txBox="1">
                <a:spLocks noRot="1" noChangeAspect="1" noMove="1" noResize="1" noEditPoints="1" noAdjustHandles="1" noChangeArrowheads="1" noChangeShapeType="1" noTextEdit="1"/>
              </p:cNvSpPr>
              <p:nvPr/>
            </p:nvSpPr>
            <p:spPr>
              <a:xfrm>
                <a:off x="885824" y="3707484"/>
                <a:ext cx="5617846" cy="870495"/>
              </a:xfrm>
              <a:prstGeom prst="rect">
                <a:avLst/>
              </a:prstGeom>
              <a:blipFill>
                <a:blip r:embed="rId7"/>
                <a:stretch>
                  <a:fillRect l="-1410" b="-69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righ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3" grpId="0"/>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3514828" y="358929"/>
            <a:ext cx="2114343" cy="73914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1052751"/>
                <a:ext cx="7029553" cy="870495"/>
              </a:xfrm>
              <a:prstGeom prst="rect">
                <a:avLst/>
              </a:prstGeom>
              <a:noFill/>
            </p:spPr>
            <p:txBody>
              <a:bodyPr wrap="square">
                <a:spAutoFit/>
              </a:bodyPr>
              <a:lstStyle/>
              <a:p>
                <a:pPr>
                  <a:lnSpc>
                    <a:spcPct val="150000"/>
                  </a:lnSpc>
                </a:pPr>
                <a:r>
                  <a:rPr lang="en-US" sz="2200" dirty="0"/>
                  <a:t>Rút </a:t>
                </a:r>
                <a:r>
                  <a:rPr lang="en-US" sz="2200" dirty="0" err="1"/>
                  <a:t>gọn</a:t>
                </a:r>
                <a:r>
                  <a:rPr lang="en-US" sz="2200" dirty="0"/>
                  <a:t> </a:t>
                </a:r>
                <a:r>
                  <a:rPr lang="en-US" sz="2200" dirty="0" err="1"/>
                  <a:t>phân</a:t>
                </a:r>
                <a:r>
                  <a:rPr lang="en-US" sz="2200" dirty="0"/>
                  <a:t> </a:t>
                </a:r>
                <a:r>
                  <a:rPr lang="en-US" sz="2200" dirty="0" err="1"/>
                  <a:t>thức</a:t>
                </a:r>
                <a:r>
                  <a:rPr lang="en-US" sz="2200" dirty="0"/>
                  <a:t> </a:t>
                </a:r>
                <a:r>
                  <a:rPr lang="en-US" sz="2200" dirty="0" err="1"/>
                  <a:t>sau</a:t>
                </a:r>
                <a:r>
                  <a:rPr lang="en-US" sz="2200" dirty="0"/>
                  <a:t>: a)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8</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r>
                          <a:rPr lang="en-US" sz="2200" b="0" i="1" smtClean="0">
                            <a:latin typeface="Cambria Math" panose="02040503050406030204" pitchFamily="18" charset="0"/>
                          </a:rPr>
                          <m:t>𝑥</m:t>
                        </m:r>
                      </m:num>
                      <m:den>
                        <m:r>
                          <a:rPr lang="en-US" sz="2200" b="0" i="1" smtClean="0">
                            <a:latin typeface="Cambria Math" panose="02040503050406030204" pitchFamily="18" charset="0"/>
                          </a:rPr>
                          <m:t>1−4</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den>
                    </m:f>
                  </m:oMath>
                </a14:m>
                <a:r>
                  <a:rPr lang="en-US" sz="2200" dirty="0"/>
                  <a:t>		b)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3</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2</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𝑥𝑦</m:t>
                        </m:r>
                      </m:den>
                    </m:f>
                  </m:oMath>
                </a14:m>
                <a:endParaRPr lang="en-US" sz="2200" dirty="0"/>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1052751"/>
                <a:ext cx="7029553" cy="870495"/>
              </a:xfrm>
              <a:prstGeom prst="rect">
                <a:avLst/>
              </a:prstGeom>
              <a:blipFill>
                <a:blip r:embed="rId3"/>
                <a:stretch>
                  <a:fillRect l="-1127" b="-704"/>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01795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770815" y="2571750"/>
                <a:ext cx="7892737" cy="1885388"/>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8</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i="1" kern="100" dirty="0">
                    <a:effectLst/>
                    <a:latin typeface="+mj-lt"/>
                    <a:ea typeface="Times New Roman" panose="02020603050405020304" pitchFamily="18" charset="0"/>
                    <a:cs typeface="Times New Roman" panose="02020603050405020304" pitchFamily="18" charset="0"/>
                  </a:rPr>
                  <a:t> </a:t>
                </a:r>
                <a:endParaRPr lang="en-US" sz="22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770815" y="2571750"/>
                <a:ext cx="7892737" cy="1885388"/>
              </a:xfrm>
              <a:prstGeom prst="rect">
                <a:avLst/>
              </a:prstGeom>
              <a:blipFill>
                <a:blip r:embed="rId4"/>
                <a:stretch>
                  <a:fillRect l="-1004"/>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1635918" y="1965960"/>
            <a:ext cx="5872163"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1:</a:t>
            </a:r>
          </a:p>
          <a:p>
            <a:pPr>
              <a:lnSpc>
                <a:spcPct val="150000"/>
              </a:lnSpc>
            </a:pPr>
            <a:r>
              <a:rPr lang="en-US" sz="4000" b="1" dirty="0">
                <a:solidFill>
                  <a:schemeClr val="bg1">
                    <a:lumMod val="10000"/>
                  </a:schemeClr>
                </a:solidFill>
                <a:latin typeface="+mj-lt"/>
              </a:rPr>
              <a:t>PHÂN THỨC ĐẠI SỐ</a:t>
            </a:r>
          </a:p>
        </p:txBody>
      </p:sp>
      <p:sp>
        <p:nvSpPr>
          <p:cNvPr id="4" name="TextBox 3">
            <a:extLst>
              <a:ext uri="{FF2B5EF4-FFF2-40B4-BE49-F238E27FC236}">
                <a16:creationId xmlns:a16="http://schemas.microsoft.com/office/drawing/2014/main" id="{6E79367B-46F8-AC8E-BF88-643F1F3676EF}"/>
              </a:ext>
            </a:extLst>
          </p:cNvPr>
          <p:cNvSpPr txBox="1"/>
          <p:nvPr/>
        </p:nvSpPr>
        <p:spPr>
          <a:xfrm>
            <a:off x="497205" y="949431"/>
            <a:ext cx="8149590" cy="861133"/>
          </a:xfrm>
          <a:prstGeom prst="rect">
            <a:avLst/>
          </a:prstGeom>
          <a:noFill/>
        </p:spPr>
        <p:txBody>
          <a:bodyPr wrap="square">
            <a:spAutoFit/>
          </a:bodyPr>
          <a:lstStyle/>
          <a:p>
            <a:pPr marL="457200" marR="0" lvl="0" indent="-317500" algn="ctr" defTabSz="914400" rtl="0" eaLnBrk="1" fontAlgn="auto" latinLnBrk="0" hangingPunct="1">
              <a:lnSpc>
                <a:spcPct val="150000"/>
              </a:lnSpc>
              <a:spcBef>
                <a:spcPts val="0"/>
              </a:spcBef>
              <a:spcAft>
                <a:spcPts val="0"/>
              </a:spcAft>
              <a:buClr>
                <a:srgbClr val="150045"/>
              </a:buClr>
              <a:buSzPts val="1400"/>
              <a:buFont typeface="Didact Gothic"/>
              <a:buNone/>
              <a:tabLst/>
              <a:defRPr/>
            </a:pPr>
            <a:r>
              <a:rPr kumimoji="0" lang="en-US" sz="3800" b="1" i="0" u="none" strike="noStrike" kern="0" cap="none" spc="0" normalizeH="0" baseline="0" noProof="0" dirty="0">
                <a:ln>
                  <a:noFill/>
                </a:ln>
                <a:solidFill>
                  <a:srgbClr val="0070C0"/>
                </a:solidFill>
                <a:effectLst/>
                <a:uLnTx/>
                <a:uFillTx/>
                <a:latin typeface="Arial"/>
                <a:sym typeface="Didact Gothic"/>
              </a:rPr>
              <a:t>CHƯƠNG II: PHÂN THỨC ĐẠI SỐ</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368866" y="900850"/>
            <a:ext cx="5723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b</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Quy</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đồng</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mẫu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nhiều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phân</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23E45BFA-2CC7-62BF-4EE3-4310704A0736}"/>
              </a:ext>
            </a:extLst>
          </p:cNvPr>
          <p:cNvSpPr/>
          <p:nvPr/>
        </p:nvSpPr>
        <p:spPr>
          <a:xfrm>
            <a:off x="601799" y="1745898"/>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AB8B36-011C-3AFA-2030-8A9B24868AC1}"/>
                  </a:ext>
                </a:extLst>
              </p:cNvPr>
              <p:cNvSpPr txBox="1"/>
              <p:nvPr/>
            </p:nvSpPr>
            <p:spPr>
              <a:xfrm>
                <a:off x="1474955" y="1493550"/>
                <a:ext cx="4324218" cy="804195"/>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Cho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hai</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phân</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oMath>
                </a14:m>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en-US" sz="2200" b="0" i="0" u="none" strike="noStrike" kern="100" cap="none" spc="0" normalizeH="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sSup>
                          <m:sSupPr>
                            <m:ctrlP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a14:m>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p:txBody>
          </p:sp>
        </mc:Choice>
        <mc:Fallback xmlns="">
          <p:sp>
            <p:nvSpPr>
              <p:cNvPr id="5" name="TextBox 4">
                <a:extLst>
                  <a:ext uri="{FF2B5EF4-FFF2-40B4-BE49-F238E27FC236}">
                    <a16:creationId xmlns:a16="http://schemas.microsoft.com/office/drawing/2014/main" id="{AEAB8B36-011C-3AFA-2030-8A9B24868AC1}"/>
                  </a:ext>
                </a:extLst>
              </p:cNvPr>
              <p:cNvSpPr txBox="1">
                <a:spLocks noRot="1" noChangeAspect="1" noMove="1" noResize="1" noEditPoints="1" noAdjustHandles="1" noChangeArrowheads="1" noChangeShapeType="1" noTextEdit="1"/>
              </p:cNvSpPr>
              <p:nvPr/>
            </p:nvSpPr>
            <p:spPr>
              <a:xfrm>
                <a:off x="1474955" y="1493550"/>
                <a:ext cx="4324218" cy="804195"/>
              </a:xfrm>
              <a:prstGeom prst="rect">
                <a:avLst/>
              </a:prstGeom>
              <a:blipFill>
                <a:blip r:embed="rId3"/>
                <a:stretch>
                  <a:fillRect l="-1834" b="-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3B4CCB-85EF-BFD3-013C-39CECF574813}"/>
                  </a:ext>
                </a:extLst>
              </p:cNvPr>
              <p:cNvSpPr txBox="1"/>
              <p:nvPr/>
            </p:nvSpPr>
            <p:spPr>
              <a:xfrm>
                <a:off x="601799" y="2550093"/>
                <a:ext cx="7940401" cy="1668470"/>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dirty="0">
                    <a:ea typeface="Calibri" panose="020F0502020204030204" pitchFamily="34" charset="0"/>
                    <a:cs typeface="Times New Roman" panose="02020603050405020304" pitchFamily="18" charset="0"/>
                  </a:rPr>
                  <a:t>a) </a:t>
                </a:r>
                <a:r>
                  <a:rPr lang="en-US" sz="2200" kern="100" dirty="0" err="1">
                    <a:ea typeface="Calibri" panose="020F0502020204030204" pitchFamily="34" charset="0"/>
                    <a:cs typeface="Times New Roman" panose="02020603050405020304" pitchFamily="18" charset="0"/>
                  </a:rPr>
                  <a:t>Hãy</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cả</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tử</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và</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nhất</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với</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cả</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tử</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và</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hai</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với</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r>
                  <a:rPr lang="en-US" sz="2200" kern="100" dirty="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dirty="0">
                    <a:ea typeface="Calibri" panose="020F0502020204030204" pitchFamily="34" charset="0"/>
                    <a:cs typeface="Times New Roman" panose="02020603050405020304" pitchFamily="18" charset="0"/>
                  </a:rPr>
                  <a:t>b) </a:t>
                </a:r>
                <a:r>
                  <a:rPr lang="en-US" sz="2200" kern="100" dirty="0" err="1">
                    <a:ea typeface="Calibri" panose="020F0502020204030204" pitchFamily="34" charset="0"/>
                    <a:cs typeface="Times New Roman" panose="02020603050405020304" pitchFamily="18" charset="0"/>
                  </a:rPr>
                  <a:t>Nhận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xét</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gì</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về</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hai</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được</a:t>
                </a:r>
                <a:r>
                  <a:rPr lang="en-US" sz="2200" kern="100" dirty="0">
                    <a:ea typeface="Calibri" panose="020F0502020204030204" pitchFamily="34" charset="0"/>
                    <a:cs typeface="Times New Roman" panose="02020603050405020304" pitchFamily="18" charset="0"/>
                  </a:rPr>
                  <a:t> </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7" name="TextBox 6">
                <a:extLst>
                  <a:ext uri="{FF2B5EF4-FFF2-40B4-BE49-F238E27FC236}">
                    <a16:creationId xmlns:a16="http://schemas.microsoft.com/office/drawing/2014/main" id="{803B4CCB-85EF-BFD3-013C-39CECF574813}"/>
                  </a:ext>
                </a:extLst>
              </p:cNvPr>
              <p:cNvSpPr txBox="1">
                <a:spLocks noRot="1" noChangeAspect="1" noMove="1" noResize="1" noEditPoints="1" noAdjustHandles="1" noChangeArrowheads="1" noChangeShapeType="1" noTextEdit="1"/>
              </p:cNvSpPr>
              <p:nvPr/>
            </p:nvSpPr>
            <p:spPr>
              <a:xfrm>
                <a:off x="601799" y="2550093"/>
                <a:ext cx="7940401" cy="1668470"/>
              </a:xfrm>
              <a:prstGeom prst="rect">
                <a:avLst/>
              </a:prstGeom>
              <a:blipFill>
                <a:blip r:embed="rId4"/>
                <a:stretch>
                  <a:fillRect l="-998" r="-461" b="-693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5"/>
          <a:srcRect/>
          <a:stretch/>
        </p:blipFill>
        <p:spPr>
          <a:xfrm>
            <a:off x="6692182" y="482780"/>
            <a:ext cx="2451818" cy="1379148"/>
          </a:xfrm>
          <a:prstGeom prst="rect">
            <a:avLst/>
          </a:prstGeom>
        </p:spPr>
      </p:pic>
    </p:spTree>
    <p:extLst>
      <p:ext uri="{BB962C8B-B14F-4D97-AF65-F5344CB8AC3E}">
        <p14:creationId xmlns:p14="http://schemas.microsoft.com/office/powerpoint/2010/main" val="6870655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471736" y="604307"/>
            <a:ext cx="5723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b</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Quy</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đồng</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mẫu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nhiều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phân</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23E45BFA-2CC7-62BF-4EE3-4310704A0736}"/>
              </a:ext>
            </a:extLst>
          </p:cNvPr>
          <p:cNvSpPr/>
          <p:nvPr/>
        </p:nvSpPr>
        <p:spPr>
          <a:xfrm>
            <a:off x="471736" y="1154132"/>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3B4CCB-85EF-BFD3-013C-39CECF574813}"/>
                  </a:ext>
                </a:extLst>
              </p:cNvPr>
              <p:cNvSpPr txBox="1"/>
              <p:nvPr/>
            </p:nvSpPr>
            <p:spPr>
              <a:xfrm>
                <a:off x="601799" y="1585019"/>
                <a:ext cx="7940401" cy="3421321"/>
              </a:xfrm>
              <a:prstGeom prst="rect">
                <a:avLst/>
              </a:prstGeom>
              <a:noFill/>
            </p:spPr>
            <p:txBody>
              <a:bodyPr wrap="square">
                <a:spAutoFit/>
              </a:bodyPr>
              <a:lstStyle/>
              <a:p>
                <a:pPr>
                  <a:lnSpc>
                    <a:spcPct val="150000"/>
                  </a:lnSpc>
                  <a:spcBef>
                    <a:spcPts val="600"/>
                  </a:spcBef>
                  <a:spcAft>
                    <a:spcPts val="300"/>
                  </a:spcAft>
                </a:pPr>
                <a:r>
                  <a:rPr lang="pt-BR" sz="2200" kern="100" dirty="0">
                    <a:solidFill>
                      <a:srgbClr val="000000"/>
                    </a:solidFill>
                    <a:effectLst/>
                    <a:latin typeface="+mj-lt"/>
                    <a:ea typeface="Times New Roman" panose="02020603050405020304" pitchFamily="18" charset="0"/>
                    <a:cs typeface="Times New Roman" panose="02020603050405020304" pitchFamily="18" charset="0"/>
                  </a:rPr>
                  <a:t>a) Nhân cả tử và mẫu của phân thức thứ nhất với </a:t>
                </a:r>
                <a14:m>
                  <m:oMath xmlns:m="http://schemas.openxmlformats.org/officeDocument/2006/math">
                    <m:r>
                      <a:rPr lang="pt-BR" sz="22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pt-BR" sz="2200" kern="100" dirty="0">
                    <a:solidFill>
                      <a:srgbClr val="000000"/>
                    </a:solidFill>
                    <a:effectLst/>
                    <a:latin typeface="+mj-lt"/>
                    <a:ea typeface="Times New Roman" panose="02020603050405020304" pitchFamily="18" charset="0"/>
                    <a:cs typeface="Times New Roman" panose="02020603050405020304" pitchFamily="18" charset="0"/>
                  </a:rPr>
                  <a:t>, ta được:</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sz="22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2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cả</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tử</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và</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hai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với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200" kern="100" dirty="0">
                    <a:solidFill>
                      <a:srgbClr val="000000"/>
                    </a:solidFill>
                    <a:effectLst/>
                    <a:latin typeface="+mj-lt"/>
                    <a:ea typeface="Calibri" panose="020F0502020204030204" pitchFamily="34" charset="0"/>
                    <a:cs typeface="Times New Roman" panose="02020603050405020304" pitchFamily="18" charset="0"/>
                  </a:rPr>
                  <a:t>, ta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2200" kern="100" dirty="0">
                    <a:solidFill>
                      <a:srgbClr val="000000"/>
                    </a:solidFill>
                    <a:effectLst/>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2200" i="1"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03B4CCB-85EF-BFD3-013C-39CECF574813}"/>
                  </a:ext>
                </a:extLst>
              </p:cNvPr>
              <p:cNvSpPr txBox="1">
                <a:spLocks noRot="1" noChangeAspect="1" noMove="1" noResize="1" noEditPoints="1" noAdjustHandles="1" noChangeArrowheads="1" noChangeShapeType="1" noTextEdit="1"/>
              </p:cNvSpPr>
              <p:nvPr/>
            </p:nvSpPr>
            <p:spPr>
              <a:xfrm>
                <a:off x="601799" y="1585019"/>
                <a:ext cx="7940401" cy="3421321"/>
              </a:xfrm>
              <a:prstGeom prst="rect">
                <a:avLst/>
              </a:prstGeom>
              <a:blipFill>
                <a:blip r:embed="rId3"/>
                <a:stretch>
                  <a:fillRect l="-99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4"/>
          <a:srcRect/>
          <a:stretch/>
        </p:blipFill>
        <p:spPr>
          <a:xfrm>
            <a:off x="7452360" y="2299878"/>
            <a:ext cx="1828800" cy="1028700"/>
          </a:xfrm>
          <a:prstGeom prst="rect">
            <a:avLst/>
          </a:prstGeom>
        </p:spPr>
      </p:pic>
      <p:sp>
        <p:nvSpPr>
          <p:cNvPr id="2" name="Oval Callout 29">
            <a:extLst>
              <a:ext uri="{FF2B5EF4-FFF2-40B4-BE49-F238E27FC236}">
                <a16:creationId xmlns:a16="http://schemas.microsoft.com/office/drawing/2014/main" id="{D35D3130-2A69-07A3-9DA0-112AD037F8B1}"/>
              </a:ext>
            </a:extLst>
          </p:cNvPr>
          <p:cNvSpPr/>
          <p:nvPr/>
        </p:nvSpPr>
        <p:spPr>
          <a:xfrm>
            <a:off x="7699512" y="819750"/>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Tree>
    <p:extLst>
      <p:ext uri="{BB962C8B-B14F-4D97-AF65-F5344CB8AC3E}">
        <p14:creationId xmlns:p14="http://schemas.microsoft.com/office/powerpoint/2010/main" val="3283574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7" name="Oval Callout 29">
            <a:extLst>
              <a:ext uri="{FF2B5EF4-FFF2-40B4-BE49-F238E27FC236}">
                <a16:creationId xmlns:a16="http://schemas.microsoft.com/office/drawing/2014/main" id="{FA48945B-79F4-7BC2-EC31-3795F3E725B7}"/>
              </a:ext>
            </a:extLst>
          </p:cNvPr>
          <p:cNvSpPr/>
          <p:nvPr/>
        </p:nvSpPr>
        <p:spPr>
          <a:xfrm>
            <a:off x="7562097" y="516427"/>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2" name="Rectangle 1">
            <a:extLst>
              <a:ext uri="{FF2B5EF4-FFF2-40B4-BE49-F238E27FC236}">
                <a16:creationId xmlns:a16="http://schemas.microsoft.com/office/drawing/2014/main" id="{A4D6037B-BF14-B6EE-6EC6-764B62DD3A50}"/>
              </a:ext>
            </a:extLst>
          </p:cNvPr>
          <p:cNvSpPr/>
          <p:nvPr/>
        </p:nvSpPr>
        <p:spPr>
          <a:xfrm>
            <a:off x="595740" y="661925"/>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C88ED4-5DCE-05B0-48D5-B4AEF6FAB7A8}"/>
                  </a:ext>
                </a:extLst>
              </p:cNvPr>
              <p:cNvSpPr txBox="1"/>
              <p:nvPr/>
            </p:nvSpPr>
            <p:spPr>
              <a:xfrm>
                <a:off x="405765" y="1082812"/>
                <a:ext cx="8332470" cy="537391"/>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Times New Roman" panose="02020603050405020304" pitchFamily="18" charset="0"/>
                    <a:cs typeface="Times New Roman" panose="02020603050405020304" pitchFamily="18" charset="0"/>
                  </a:rPr>
                  <a:t>b) </a:t>
                </a:r>
                <a:r>
                  <a:rPr lang="en-US" sz="22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hai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nhau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và</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đều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baseline="300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100" baseline="300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200" kern="100" dirty="0">
                    <a:solidFill>
                      <a:srgbClr val="000000"/>
                    </a:solidFill>
                    <a:effectLst/>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EC88ED4-5DCE-05B0-48D5-B4AEF6FAB7A8}"/>
                  </a:ext>
                </a:extLst>
              </p:cNvPr>
              <p:cNvSpPr txBox="1">
                <a:spLocks noRot="1" noChangeAspect="1" noMove="1" noResize="1" noEditPoints="1" noAdjustHandles="1" noChangeArrowheads="1" noChangeShapeType="1" noTextEdit="1"/>
              </p:cNvSpPr>
              <p:nvPr/>
            </p:nvSpPr>
            <p:spPr>
              <a:xfrm>
                <a:off x="405765" y="1082812"/>
                <a:ext cx="8332470" cy="537391"/>
              </a:xfrm>
              <a:prstGeom prst="rect">
                <a:avLst/>
              </a:prstGeom>
              <a:blipFill>
                <a:blip r:embed="rId3"/>
                <a:stretch>
                  <a:fillRect l="-952" r="-220" b="-2272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DED66A3-993F-C3E5-0B29-516122AED7C2}"/>
              </a:ext>
            </a:extLst>
          </p:cNvPr>
          <p:cNvPicPr>
            <a:picLocks noChangeAspect="1"/>
          </p:cNvPicPr>
          <p:nvPr/>
        </p:nvPicPr>
        <p:blipFill>
          <a:blip r:embed="rId4"/>
          <a:stretch>
            <a:fillRect/>
          </a:stretch>
        </p:blipFill>
        <p:spPr>
          <a:xfrm>
            <a:off x="7318795" y="2744215"/>
            <a:ext cx="2151422" cy="1210175"/>
          </a:xfrm>
          <a:prstGeom prst="rect">
            <a:avLst/>
          </a:prstGeom>
        </p:spPr>
      </p:pic>
      <p:sp>
        <p:nvSpPr>
          <p:cNvPr id="10" name="Thought Bubble: Cloud 9">
            <a:extLst>
              <a:ext uri="{FF2B5EF4-FFF2-40B4-BE49-F238E27FC236}">
                <a16:creationId xmlns:a16="http://schemas.microsoft.com/office/drawing/2014/main" id="{96C7DA4C-0AC4-BA1D-C50E-CCC0B07AE31E}"/>
              </a:ext>
            </a:extLst>
          </p:cNvPr>
          <p:cNvSpPr/>
          <p:nvPr/>
        </p:nvSpPr>
        <p:spPr>
          <a:xfrm>
            <a:off x="285750" y="1785111"/>
            <a:ext cx="7104897" cy="1918209"/>
          </a:xfrm>
          <a:prstGeom prst="cloudCallout">
            <a:avLst>
              <a:gd name="adj1" fmla="val 57084"/>
              <a:gd name="adj2" fmla="val 23721"/>
            </a:avLst>
          </a:prstGeom>
          <a:solidFill>
            <a:srgbClr val="E5F8FF"/>
          </a:solidFill>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Bef>
                <a:spcPts val="600"/>
              </a:spcBef>
              <a:spcAft>
                <a:spcPts val="300"/>
              </a:spcAft>
            </a:pP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Khi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biến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đổi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các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đã</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cho</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thành</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những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mới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bằng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chúng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và</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có</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cùng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mẫu</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thì</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cách</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biến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đổi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đó</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được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gọi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là</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quy</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đồng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mẫu</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nhiều</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8A7BD156-1DFB-0F64-4597-00D3AE6721F9}"/>
              </a:ext>
            </a:extLst>
          </p:cNvPr>
          <p:cNvSpPr txBox="1"/>
          <p:nvPr/>
        </p:nvSpPr>
        <p:spPr>
          <a:xfrm>
            <a:off x="1153692" y="3868228"/>
            <a:ext cx="6836616" cy="1045223"/>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2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Nhận</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en-US" sz="22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xét</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a:t>
            </a:r>
            <a:r>
              <a:rPr kumimoji="0" lang="en-US" sz="22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Mẫu</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chung</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(MTC) chia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hết</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cho</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mẫu</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của</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mỗi</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phân</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đã</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cho</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a:t>
            </a:r>
            <a:endParaRPr lang="en-US" sz="2200" kern="100" dirty="0">
              <a:solidFill>
                <a:srgbClr val="EEEEEE">
                  <a:lumMod val="10000"/>
                </a:srgbClr>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360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39343" y="958357"/>
            <a:ext cx="90601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6.</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671270" y="1899166"/>
                <a:ext cx="7614546" cy="2291718"/>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noProof="0" dirty="0">
                    <a:ea typeface="Calibri" panose="020F0502020204030204" pitchFamily="34" charset="0"/>
                    <a:cs typeface="Times New Roman" panose="02020603050405020304" pitchFamily="18" charset="0"/>
                  </a:rPr>
                  <a:t>Để </a:t>
                </a:r>
                <a:r>
                  <a:rPr lang="en-US" sz="2200" kern="100" noProof="0" dirty="0" err="1">
                    <a:ea typeface="Calibri" panose="020F0502020204030204" pitchFamily="34" charset="0"/>
                    <a:cs typeface="Times New Roman" panose="02020603050405020304" pitchFamily="18" charset="0"/>
                  </a:rPr>
                  <a:t>tìm</a:t>
                </a:r>
                <a:r>
                  <a:rPr lang="en-US" sz="2200" kern="100" noProof="0" dirty="0">
                    <a:ea typeface="Calibri" panose="020F0502020204030204" pitchFamily="34" charset="0"/>
                    <a:cs typeface="Times New Roman" panose="02020603050405020304" pitchFamily="18" charset="0"/>
                  </a:rPr>
                  <a:t> MTC </a:t>
                </a:r>
                <a:r>
                  <a:rPr lang="en-US" sz="2200" kern="100" noProof="0" dirty="0" err="1">
                    <a:ea typeface="Calibri" panose="020F0502020204030204" pitchFamily="34" charset="0"/>
                    <a:cs typeface="Times New Roman" panose="02020603050405020304" pitchFamily="18" charset="0"/>
                  </a:rPr>
                  <a:t>của</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hai</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phân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thức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trên</a:t>
                </a:r>
                <a:r>
                  <a:rPr lang="en-US" sz="2200" kern="100" noProof="0" dirty="0">
                    <a:ea typeface="Calibri" panose="020F0502020204030204" pitchFamily="34" charset="0"/>
                    <a:cs typeface="Times New Roman" panose="02020603050405020304" pitchFamily="18" charset="0"/>
                  </a:rPr>
                  <a:t>, ta </a:t>
                </a:r>
                <a:r>
                  <a:rPr lang="en-US" sz="2200" kern="100" noProof="0" dirty="0" err="1">
                    <a:ea typeface="Calibri" panose="020F0502020204030204" pitchFamily="34" charset="0"/>
                    <a:cs typeface="Times New Roman" panose="02020603050405020304" pitchFamily="18" charset="0"/>
                  </a:rPr>
                  <a:t>có</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thể</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làm</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như</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sau</a:t>
                </a:r>
                <a:r>
                  <a:rPr lang="en-US" sz="2200" kern="100" noProof="0" dirty="0">
                    <a:ea typeface="Calibri" panose="020F0502020204030204" pitchFamily="34" charset="0"/>
                    <a:cs typeface="Times New Roman" panose="02020603050405020304" pitchFamily="18" charset="0"/>
                  </a:rPr>
                  <a:t>:</a:t>
                </a:r>
                <a:endParaRPr lang="en-US" sz="22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i="1" kern="100" noProof="0" dirty="0" err="1">
                    <a:solidFill>
                      <a:srgbClr val="0070C0"/>
                    </a:solidFill>
                    <a:ea typeface="Calibri" panose="020F0502020204030204" pitchFamily="34" charset="0"/>
                    <a:cs typeface="Times New Roman" panose="02020603050405020304" pitchFamily="18" charset="0"/>
                  </a:rPr>
                  <a:t>Bước</a:t>
                </a:r>
                <a:r>
                  <a:rPr lang="en-US" sz="2200" i="1" kern="100" noProof="0" dirty="0">
                    <a:solidFill>
                      <a:srgbClr val="0070C0"/>
                    </a:solidFill>
                    <a:ea typeface="Calibri" panose="020F0502020204030204" pitchFamily="34" charset="0"/>
                    <a:cs typeface="Times New Roman" panose="02020603050405020304" pitchFamily="18" charset="0"/>
                  </a:rPr>
                  <a:t> 1: </a:t>
                </a:r>
                <a:r>
                  <a:rPr lang="en-US" sz="2200" kern="100" noProof="0" dirty="0" err="1">
                    <a:ea typeface="Calibri" panose="020F0502020204030204" pitchFamily="34" charset="0"/>
                    <a:cs typeface="Times New Roman" panose="02020603050405020304" pitchFamily="18" charset="0"/>
                  </a:rPr>
                  <a:t>Phân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tích</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các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mẫu</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thức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thành</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nhân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tử</a:t>
                </a:r>
                <a:endParaRPr lang="en-US" sz="22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2</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+6=2</m:t>
                      </m:r>
                      <m:d>
                        <m:dPr>
                          <m:ctrlP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ctrlPr>
                        </m:dPr>
                        <m:e>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e>
                      </m:d>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−9=(</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2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i="1" kern="100" dirty="0" err="1">
                    <a:solidFill>
                      <a:srgbClr val="0070C0"/>
                    </a:solidFill>
                    <a:ea typeface="Calibri" panose="020F0502020204030204" pitchFamily="34" charset="0"/>
                    <a:cs typeface="Times New Roman" panose="02020603050405020304" pitchFamily="18" charset="0"/>
                  </a:rPr>
                  <a:t>Bước</a:t>
                </a:r>
                <a:r>
                  <a:rPr lang="en-US" sz="2200" i="1" kern="100" dirty="0">
                    <a:solidFill>
                      <a:srgbClr val="0070C0"/>
                    </a:solidFill>
                    <a:ea typeface="Calibri" panose="020F0502020204030204" pitchFamily="34" charset="0"/>
                    <a:cs typeface="Times New Roman" panose="02020603050405020304" pitchFamily="18" charset="0"/>
                  </a:rPr>
                  <a:t> 2: </a:t>
                </a:r>
                <a:r>
                  <a:rPr lang="en-US" sz="2200" kern="100" dirty="0" err="1">
                    <a:ea typeface="Calibri" panose="020F0502020204030204" pitchFamily="34" charset="0"/>
                    <a:cs typeface="Times New Roman" panose="02020603050405020304" pitchFamily="18" charset="0"/>
                  </a:rPr>
                  <a:t>Chọn</a:t>
                </a:r>
                <a:r>
                  <a:rPr lang="en-US" sz="2200" kern="100" dirty="0">
                    <a:ea typeface="Calibri" panose="020F0502020204030204" pitchFamily="34" charset="0"/>
                    <a:cs typeface="Times New Roman" panose="02020603050405020304" pitchFamily="18" charset="0"/>
                  </a:rPr>
                  <a:t> MTC </a:t>
                </a:r>
                <a:r>
                  <a:rPr lang="en-US" sz="2200" kern="100" dirty="0" err="1">
                    <a:ea typeface="Calibri" panose="020F0502020204030204" pitchFamily="34" charset="0"/>
                    <a:cs typeface="Times New Roman" panose="02020603050405020304" pitchFamily="18" charset="0"/>
                  </a:rPr>
                  <a:t>là</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200" kern="100" noProof="0" dirty="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671270" y="1899166"/>
                <a:ext cx="7614546" cy="2291718"/>
              </a:xfrm>
              <a:prstGeom prst="rect">
                <a:avLst/>
              </a:prstGeom>
              <a:blipFill>
                <a:blip r:embed="rId3"/>
                <a:stretch>
                  <a:fillRect l="-1041" b="-480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4"/>
          <a:srcRect l="26375" r="25583"/>
          <a:stretch/>
        </p:blipFill>
        <p:spPr>
          <a:xfrm>
            <a:off x="7511978" y="3286382"/>
            <a:ext cx="1178696" cy="1380067"/>
          </a:xfrm>
          <a:prstGeom prst="rect">
            <a:avLst/>
          </a:prstGeom>
        </p:spPr>
      </p:pic>
      <p:grpSp>
        <p:nvGrpSpPr>
          <p:cNvPr id="9" name="Group 8">
            <a:extLst>
              <a:ext uri="{FF2B5EF4-FFF2-40B4-BE49-F238E27FC236}">
                <a16:creationId xmlns:a16="http://schemas.microsoft.com/office/drawing/2014/main" id="{D92E130D-4685-A0FF-5F89-C04570F43046}"/>
              </a:ext>
            </a:extLst>
          </p:cNvPr>
          <p:cNvGrpSpPr/>
          <p:nvPr/>
        </p:nvGrpSpPr>
        <p:grpSpPr>
          <a:xfrm>
            <a:off x="1393355" y="607646"/>
            <a:ext cx="6493345" cy="1067574"/>
            <a:chOff x="1393355" y="276176"/>
            <a:chExt cx="5884385" cy="1067574"/>
          </a:xfrm>
        </p:grpSpPr>
        <p:grpSp>
          <p:nvGrpSpPr>
            <p:cNvPr id="15" name="Group 14">
              <a:extLst>
                <a:ext uri="{FF2B5EF4-FFF2-40B4-BE49-F238E27FC236}">
                  <a16:creationId xmlns:a16="http://schemas.microsoft.com/office/drawing/2014/main" id="{1DE1E54C-EB91-55DD-B81F-FE386B534EF1}"/>
                </a:ext>
              </a:extLst>
            </p:cNvPr>
            <p:cNvGrpSpPr/>
            <p:nvPr/>
          </p:nvGrpSpPr>
          <p:grpSpPr>
            <a:xfrm>
              <a:off x="1393355" y="278522"/>
              <a:ext cx="5385963" cy="1065228"/>
              <a:chOff x="1416215" y="1073136"/>
              <a:chExt cx="5385963" cy="1065228"/>
            </a:xfrm>
          </p:grpSpPr>
          <p:sp>
            <p:nvSpPr>
              <p:cNvPr id="4" name="Rectangle 3">
                <a:extLst>
                  <a:ext uri="{FF2B5EF4-FFF2-40B4-BE49-F238E27FC236}">
                    <a16:creationId xmlns:a16="http://schemas.microsoft.com/office/drawing/2014/main" id="{BCBA9373-849F-2485-E1F8-36B5F79EA451}"/>
                  </a:ext>
                </a:extLst>
              </p:cNvPr>
              <p:cNvSpPr/>
              <p:nvPr/>
            </p:nvSpPr>
            <p:spPr>
              <a:xfrm>
                <a:off x="1416215" y="1319441"/>
                <a:ext cx="5385963" cy="53739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Tìm</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MTC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hai</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phân</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thức</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và</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212067" y="1073136"/>
                    <a:ext cx="1852764" cy="1065228"/>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5</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+6</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212067" y="1073136"/>
                    <a:ext cx="1852764" cy="1065228"/>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D3F8B32-3907-88EE-22D8-44C42645A0F2}"/>
                    </a:ext>
                  </a:extLst>
                </p:cNvPr>
                <p:cNvSpPr/>
                <p:nvPr/>
              </p:nvSpPr>
              <p:spPr>
                <a:xfrm>
                  <a:off x="5424976" y="276176"/>
                  <a:ext cx="1852764" cy="104644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3</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−9</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8" name="Rectangle 7">
                  <a:extLst>
                    <a:ext uri="{FF2B5EF4-FFF2-40B4-BE49-F238E27FC236}">
                      <a16:creationId xmlns:a16="http://schemas.microsoft.com/office/drawing/2014/main" id="{5D3F8B32-3907-88EE-22D8-44C42645A0F2}"/>
                    </a:ext>
                  </a:extLst>
                </p:cNvPr>
                <p:cNvSpPr>
                  <a:spLocks noRot="1" noChangeAspect="1" noMove="1" noResize="1" noEditPoints="1" noAdjustHandles="1" noChangeArrowheads="1" noChangeShapeType="1" noTextEdit="1"/>
                </p:cNvSpPr>
                <p:nvPr/>
              </p:nvSpPr>
              <p:spPr>
                <a:xfrm>
                  <a:off x="5424976" y="276176"/>
                  <a:ext cx="1852764" cy="1046440"/>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41259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fade">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barn(inVertical)">
                                      <p:cBhvr>
                                        <p:cTn id="29"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3"/>
          <a:srcRect l="26375" r="25583"/>
          <a:stretch/>
        </p:blipFill>
        <p:spPr>
          <a:xfrm>
            <a:off x="5637458" y="5272500"/>
            <a:ext cx="1083382" cy="1268469"/>
          </a:xfrm>
          <a:prstGeom prst="rect">
            <a:avLst/>
          </a:prstGeom>
        </p:spPr>
      </p:pic>
      <p:sp>
        <p:nvSpPr>
          <p:cNvPr id="4" name="Rectangle 3">
            <a:extLst>
              <a:ext uri="{FF2B5EF4-FFF2-40B4-BE49-F238E27FC236}">
                <a16:creationId xmlns:a16="http://schemas.microsoft.com/office/drawing/2014/main" id="{BCBA9373-849F-2485-E1F8-36B5F79EA451}"/>
              </a:ext>
            </a:extLst>
          </p:cNvPr>
          <p:cNvSpPr/>
          <p:nvPr/>
        </p:nvSpPr>
        <p:spPr>
          <a:xfrm>
            <a:off x="628650" y="477051"/>
            <a:ext cx="7612380" cy="95866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Có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thể</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mô</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tả</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tìm</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mẫu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thức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chung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thức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trên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bởi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bảng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sau</a:t>
            </a:r>
            <a:r>
              <a:rPr lang="en-US" sz="2000" kern="1200" dirty="0">
                <a:solidFill>
                  <a:prstClr val="black"/>
                </a:solidFill>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AlternateContent xmlns:mc="http://schemas.openxmlformats.org/markup-compatibility/2006" xmlns:a14="http://schemas.microsoft.com/office/drawing/2010/main">
        <mc:Choice Requires="a14">
          <p:graphicFrame>
            <p:nvGraphicFramePr>
              <p:cNvPr id="2" name="Table 4">
                <a:extLst>
                  <a:ext uri="{FF2B5EF4-FFF2-40B4-BE49-F238E27FC236}">
                    <a16:creationId xmlns:a16="http://schemas.microsoft.com/office/drawing/2014/main" id="{9C991C0A-6AEE-2E0C-5EB4-DBF2B964098B}"/>
                  </a:ext>
                </a:extLst>
              </p:cNvPr>
              <p:cNvGraphicFramePr>
                <a:graphicFrameLocks noGrp="1"/>
              </p:cNvGraphicFramePr>
              <p:nvPr>
                <p:extLst>
                  <p:ext uri="{D42A27DB-BD31-4B8C-83A1-F6EECF244321}">
                    <p14:modId xmlns:p14="http://schemas.microsoft.com/office/powerpoint/2010/main" val="853796964"/>
                  </p:ext>
                </p:extLst>
              </p:nvPr>
            </p:nvGraphicFramePr>
            <p:xfrm>
              <a:off x="381000" y="1585852"/>
              <a:ext cx="8260080" cy="2734688"/>
            </p:xfrm>
            <a:graphic>
              <a:graphicData uri="http://schemas.openxmlformats.org/drawingml/2006/table">
                <a:tbl>
                  <a:tblPr firstRow="1" bandRow="1">
                    <a:tableStyleId>{C8C91E4D-BB2E-458C-97EC-07CEA4E99414}</a:tableStyleId>
                  </a:tblPr>
                  <a:tblGrid>
                    <a:gridCol w="2407920">
                      <a:extLst>
                        <a:ext uri="{9D8B030D-6E8A-4147-A177-3AD203B41FA5}">
                          <a16:colId xmlns:a16="http://schemas.microsoft.com/office/drawing/2014/main" val="311445422"/>
                        </a:ext>
                      </a:extLst>
                    </a:gridCol>
                    <a:gridCol w="1840230">
                      <a:extLst>
                        <a:ext uri="{9D8B030D-6E8A-4147-A177-3AD203B41FA5}">
                          <a16:colId xmlns:a16="http://schemas.microsoft.com/office/drawing/2014/main" val="4274234718"/>
                        </a:ext>
                      </a:extLst>
                    </a:gridCol>
                    <a:gridCol w="2011680">
                      <a:extLst>
                        <a:ext uri="{9D8B030D-6E8A-4147-A177-3AD203B41FA5}">
                          <a16:colId xmlns:a16="http://schemas.microsoft.com/office/drawing/2014/main" val="3265088195"/>
                        </a:ext>
                      </a:extLst>
                    </a:gridCol>
                    <a:gridCol w="2000250">
                      <a:extLst>
                        <a:ext uri="{9D8B030D-6E8A-4147-A177-3AD203B41FA5}">
                          <a16:colId xmlns:a16="http://schemas.microsoft.com/office/drawing/2014/main" val="2877200366"/>
                        </a:ext>
                      </a:extLst>
                    </a:gridCol>
                  </a:tblGrid>
                  <a:tr h="683672">
                    <a:tc>
                      <a:txBody>
                        <a:bodyPr/>
                        <a:lstStyle/>
                        <a:p>
                          <a:pPr algn="ct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err="1">
                              <a:solidFill>
                                <a:schemeClr val="bg1">
                                  <a:lumMod val="10000"/>
                                </a:schemeClr>
                              </a:solidFill>
                              <a:latin typeface="+mj-lt"/>
                            </a:rPr>
                            <a:t>Nhân</a:t>
                          </a:r>
                          <a:r>
                            <a:rPr lang="en-US" sz="1600" dirty="0">
                              <a:solidFill>
                                <a:schemeClr val="bg1">
                                  <a:lumMod val="10000"/>
                                </a:schemeClr>
                              </a:solidFill>
                              <a:latin typeface="+mj-lt"/>
                            </a:rPr>
                            <a:t> </a:t>
                          </a:r>
                          <a:r>
                            <a:rPr lang="en-US" sz="1600" dirty="0" err="1">
                              <a:solidFill>
                                <a:schemeClr val="bg1">
                                  <a:lumMod val="10000"/>
                                </a:schemeClr>
                              </a:solidFill>
                              <a:latin typeface="+mj-lt"/>
                            </a:rPr>
                            <a:t>tử</a:t>
                          </a:r>
                          <a:r>
                            <a:rPr lang="en-US" sz="1600" dirty="0">
                              <a:solidFill>
                                <a:schemeClr val="bg1">
                                  <a:lumMod val="10000"/>
                                </a:schemeClr>
                              </a:solidFill>
                              <a:latin typeface="+mj-lt"/>
                            </a:rPr>
                            <a:t> </a:t>
                          </a:r>
                          <a:r>
                            <a:rPr lang="en-US" sz="1600" dirty="0" err="1">
                              <a:solidFill>
                                <a:schemeClr val="bg1">
                                  <a:lumMod val="10000"/>
                                </a:schemeClr>
                              </a:solidFill>
                              <a:latin typeface="+mj-lt"/>
                            </a:rPr>
                            <a:t>bằng</a:t>
                          </a:r>
                          <a:r>
                            <a:rPr lang="en-US" sz="1600" dirty="0">
                              <a:solidFill>
                                <a:schemeClr val="bg1">
                                  <a:lumMod val="10000"/>
                                </a:schemeClr>
                              </a:solidFill>
                              <a:latin typeface="+mj-lt"/>
                            </a:rPr>
                            <a:t> </a:t>
                          </a:r>
                          <a:r>
                            <a:rPr lang="en-US" sz="1600" dirty="0" err="1">
                              <a:solidFill>
                                <a:schemeClr val="bg1">
                                  <a:lumMod val="10000"/>
                                </a:schemeClr>
                              </a:solidFill>
                              <a:latin typeface="+mj-lt"/>
                            </a:rPr>
                            <a:t>số</a:t>
                          </a: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a:solidFill>
                                <a:schemeClr val="bg1">
                                  <a:lumMod val="10000"/>
                                </a:schemeClr>
                              </a:solidFill>
                              <a:latin typeface="+mj-lt"/>
                            </a:rPr>
                            <a:t>Lũy </a:t>
                          </a:r>
                          <a:r>
                            <a:rPr lang="en-US" sz="1600" dirty="0" err="1">
                              <a:solidFill>
                                <a:schemeClr val="bg1">
                                  <a:lumMod val="10000"/>
                                </a:schemeClr>
                              </a:solidFill>
                              <a:latin typeface="+mj-lt"/>
                            </a:rPr>
                            <a:t>thừa</a:t>
                          </a:r>
                          <a:r>
                            <a:rPr lang="en-US" sz="1600" dirty="0">
                              <a:solidFill>
                                <a:schemeClr val="bg1">
                                  <a:lumMod val="10000"/>
                                </a:schemeClr>
                              </a:solidFill>
                              <a:latin typeface="+mj-lt"/>
                            </a:rPr>
                            <a:t> </a:t>
                          </a:r>
                          <a:r>
                            <a:rPr lang="en-US" sz="1600" dirty="0" err="1">
                              <a:solidFill>
                                <a:schemeClr val="bg1">
                                  <a:lumMod val="10000"/>
                                </a:schemeClr>
                              </a:solidFill>
                              <a:latin typeface="+mj-lt"/>
                            </a:rPr>
                            <a:t>của</a:t>
                          </a:r>
                          <a:r>
                            <a:rPr lang="en-US" sz="1600" dirty="0">
                              <a:solidFill>
                                <a:schemeClr val="bg1">
                                  <a:lumMod val="10000"/>
                                </a:schemeClr>
                              </a:solidFill>
                              <a:latin typeface="+mj-lt"/>
                            </a:rPr>
                            <a:t> </a:t>
                          </a:r>
                          <a14:m>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a:solidFill>
                                <a:schemeClr val="bg1">
                                  <a:lumMod val="10000"/>
                                </a:schemeClr>
                              </a:solidFill>
                              <a:latin typeface="+mj-lt"/>
                            </a:rPr>
                            <a:t>Lũy </a:t>
                          </a:r>
                          <a:r>
                            <a:rPr lang="en-US" sz="1600" dirty="0" err="1">
                              <a:solidFill>
                                <a:schemeClr val="bg1">
                                  <a:lumMod val="10000"/>
                                </a:schemeClr>
                              </a:solidFill>
                              <a:latin typeface="+mj-lt"/>
                            </a:rPr>
                            <a:t>thừa</a:t>
                          </a:r>
                          <a:r>
                            <a:rPr lang="en-US" sz="1600" dirty="0">
                              <a:solidFill>
                                <a:schemeClr val="bg1">
                                  <a:lumMod val="10000"/>
                                </a:schemeClr>
                              </a:solidFill>
                              <a:latin typeface="+mj-lt"/>
                            </a:rPr>
                            <a:t> </a:t>
                          </a:r>
                          <a:r>
                            <a:rPr lang="en-US" sz="1600" dirty="0" err="1">
                              <a:solidFill>
                                <a:schemeClr val="bg1">
                                  <a:lumMod val="10000"/>
                                </a:schemeClr>
                              </a:solidFill>
                              <a:latin typeface="+mj-lt"/>
                            </a:rPr>
                            <a:t>của</a:t>
                          </a:r>
                          <a:r>
                            <a:rPr lang="en-US" sz="1600" dirty="0">
                              <a:solidFill>
                                <a:schemeClr val="bg1">
                                  <a:lumMod val="10000"/>
                                </a:schemeClr>
                              </a:solidFill>
                              <a:latin typeface="+mj-lt"/>
                            </a:rPr>
                            <a:t> </a:t>
                          </a:r>
                          <a14:m>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62196447"/>
                      </a:ext>
                    </a:extLst>
                  </a:tr>
                  <a:tr h="683672">
                    <a:tc>
                      <a:txBody>
                        <a:bodyPr/>
                        <a:lstStyle/>
                        <a:p>
                          <a:pPr algn="ctr"/>
                          <a:r>
                            <a:rPr lang="en-US" sz="1600" dirty="0">
                              <a:solidFill>
                                <a:schemeClr val="bg1">
                                  <a:lumMod val="10000"/>
                                </a:schemeClr>
                              </a:solidFill>
                              <a:latin typeface="+mj-lt"/>
                            </a:rPr>
                            <a:t>Mẫu </a:t>
                          </a:r>
                          <a:r>
                            <a:rPr lang="en-US" sz="1600" dirty="0" err="1">
                              <a:solidFill>
                                <a:schemeClr val="bg1">
                                  <a:lumMod val="10000"/>
                                </a:schemeClr>
                              </a:solidFill>
                              <a:latin typeface="+mj-lt"/>
                            </a:rPr>
                            <a:t>thức</a:t>
                          </a:r>
                          <a:endParaRPr lang="en-US" sz="1600" dirty="0">
                            <a:solidFill>
                              <a:schemeClr val="bg1">
                                <a:lumMod val="10000"/>
                              </a:schemeClr>
                            </a:solidFill>
                            <a:latin typeface="+mj-lt"/>
                          </a:endParaRPr>
                        </a:p>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2</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+6=2(</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1600" dirty="0">
                              <a:solidFill>
                                <a:schemeClr val="bg1">
                                  <a:lumMod val="10000"/>
                                </a:schemeClr>
                              </a:solidFill>
                              <a:latin typeface="+mj-lt"/>
                            </a:rPr>
                            <a:t>2</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endParaRPr lang="en-US" sz="160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569042474"/>
                      </a:ext>
                    </a:extLst>
                  </a:tr>
                  <a:tr h="683672">
                    <a:tc>
                      <a:txBody>
                        <a:bodyPr/>
                        <a:lstStyle/>
                        <a:p>
                          <a:pPr algn="ctr"/>
                          <a:r>
                            <a:rPr lang="en-US" sz="1600" dirty="0">
                              <a:solidFill>
                                <a:schemeClr val="bg1">
                                  <a:lumMod val="10000"/>
                                </a:schemeClr>
                              </a:solidFill>
                              <a:latin typeface="+mj-lt"/>
                            </a:rPr>
                            <a:t>Mẫu </a:t>
                          </a:r>
                          <a:r>
                            <a:rPr lang="en-US" sz="1600" dirty="0" err="1">
                              <a:solidFill>
                                <a:schemeClr val="bg1">
                                  <a:lumMod val="10000"/>
                                </a:schemeClr>
                              </a:solidFill>
                              <a:latin typeface="+mj-lt"/>
                            </a:rPr>
                            <a:t>thức</a:t>
                          </a:r>
                          <a:endParaRPr lang="en-US" sz="1600" dirty="0">
                            <a:solidFill>
                              <a:schemeClr val="bg1">
                                <a:lumMod val="10000"/>
                              </a:schemeClr>
                            </a:solidFill>
                            <a:latin typeface="+mj-lt"/>
                          </a:endParaRPr>
                        </a:p>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bg1">
                                            <a:lumMod val="10000"/>
                                          </a:schemeClr>
                                        </a:solidFill>
                                        <a:latin typeface="Cambria Math" panose="02040503050406030204" pitchFamily="18" charset="0"/>
                                      </a:rPr>
                                    </m:ctrlPr>
                                  </m:sSupPr>
                                  <m:e>
                                    <m:r>
                                      <a:rPr lang="en-US" sz="1600" b="0" i="1" smtClean="0">
                                        <a:solidFill>
                                          <a:schemeClr val="bg1">
                                            <a:lumMod val="10000"/>
                                          </a:schemeClr>
                                        </a:solidFill>
                                        <a:latin typeface="Cambria Math" panose="02040503050406030204" pitchFamily="18" charset="0"/>
                                      </a:rPr>
                                      <m:t>𝑥</m:t>
                                    </m:r>
                                  </m:e>
                                  <m:sup>
                                    <m:r>
                                      <a:rPr lang="en-US" sz="1600" b="0" i="1" smtClean="0">
                                        <a:solidFill>
                                          <a:schemeClr val="bg1">
                                            <a:lumMod val="10000"/>
                                          </a:schemeClr>
                                        </a:solidFill>
                                        <a:latin typeface="Cambria Math" panose="02040503050406030204" pitchFamily="18" charset="0"/>
                                      </a:rPr>
                                      <m:t>2</m:t>
                                    </m:r>
                                  </m:sup>
                                </m:sSup>
                                <m:r>
                                  <a:rPr lang="en-US" sz="1600" b="0" i="1" smtClean="0">
                                    <a:solidFill>
                                      <a:schemeClr val="bg1">
                                        <a:lumMod val="10000"/>
                                      </a:schemeClr>
                                    </a:solidFill>
                                    <a:latin typeface="Cambria Math" panose="02040503050406030204" pitchFamily="18" charset="0"/>
                                  </a:rPr>
                                  <m:t>−9=(</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1600" dirty="0">
                              <a:solidFill>
                                <a:schemeClr val="bg1">
                                  <a:lumMod val="10000"/>
                                </a:schemeClr>
                              </a:solidFill>
                              <a:latin typeface="+mj-lt"/>
                            </a:rPr>
                            <a:t>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825793907"/>
                      </a:ext>
                    </a:extLst>
                  </a:tr>
                  <a:tr h="683672">
                    <a:tc>
                      <a:txBody>
                        <a:bodyPr/>
                        <a:lstStyle/>
                        <a:p>
                          <a:pPr algn="ctr"/>
                          <a:r>
                            <a:rPr lang="en-US" sz="1600" dirty="0">
                              <a:solidFill>
                                <a:schemeClr val="bg1">
                                  <a:lumMod val="10000"/>
                                </a:schemeClr>
                              </a:solidFill>
                              <a:latin typeface="+mj-lt"/>
                            </a:rPr>
                            <a:t>MTC</a:t>
                          </a:r>
                        </a:p>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2</m:t>
                                </m:r>
                                <m:d>
                                  <m:dPr>
                                    <m:ctrlPr>
                                      <a:rPr lang="en-US" sz="1600" b="0" i="1" smtClean="0">
                                        <a:solidFill>
                                          <a:schemeClr val="bg1">
                                            <a:lumMod val="10000"/>
                                          </a:schemeClr>
                                        </a:solidFill>
                                        <a:latin typeface="Cambria Math" panose="02040503050406030204" pitchFamily="18" charset="0"/>
                                      </a:rPr>
                                    </m:ctrlPr>
                                  </m:dPr>
                                  <m:e>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e>
                                </m:d>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1600" dirty="0">
                              <a:solidFill>
                                <a:schemeClr val="bg1">
                                  <a:lumMod val="10000"/>
                                </a:schemeClr>
                              </a:solidFill>
                              <a:latin typeface="+mj-lt"/>
                            </a:rPr>
                            <a:t>2 = BCNN(2,1)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3118763340"/>
                      </a:ext>
                    </a:extLst>
                  </a:tr>
                </a:tbl>
              </a:graphicData>
            </a:graphic>
          </p:graphicFrame>
        </mc:Choice>
        <mc:Fallback xmlns="">
          <p:graphicFrame>
            <p:nvGraphicFramePr>
              <p:cNvPr id="2" name="Table 4">
                <a:extLst>
                  <a:ext uri="{FF2B5EF4-FFF2-40B4-BE49-F238E27FC236}">
                    <a16:creationId xmlns:a16="http://schemas.microsoft.com/office/drawing/2014/main" id="{9C991C0A-6AEE-2E0C-5EB4-DBF2B964098B}"/>
                  </a:ext>
                </a:extLst>
              </p:cNvPr>
              <p:cNvGraphicFramePr>
                <a:graphicFrameLocks noGrp="1"/>
              </p:cNvGraphicFramePr>
              <p:nvPr>
                <p:extLst>
                  <p:ext uri="{D42A27DB-BD31-4B8C-83A1-F6EECF244321}">
                    <p14:modId xmlns:p14="http://schemas.microsoft.com/office/powerpoint/2010/main" val="853796964"/>
                  </p:ext>
                </p:extLst>
              </p:nvPr>
            </p:nvGraphicFramePr>
            <p:xfrm>
              <a:off x="381000" y="1585852"/>
              <a:ext cx="8260080" cy="2734688"/>
            </p:xfrm>
            <a:graphic>
              <a:graphicData uri="http://schemas.openxmlformats.org/drawingml/2006/table">
                <a:tbl>
                  <a:tblPr firstRow="1" bandRow="1">
                    <a:tableStyleId>{C8C91E4D-BB2E-458C-97EC-07CEA4E99414}</a:tableStyleId>
                  </a:tblPr>
                  <a:tblGrid>
                    <a:gridCol w="2407920">
                      <a:extLst>
                        <a:ext uri="{9D8B030D-6E8A-4147-A177-3AD203B41FA5}">
                          <a16:colId xmlns:a16="http://schemas.microsoft.com/office/drawing/2014/main" val="311445422"/>
                        </a:ext>
                      </a:extLst>
                    </a:gridCol>
                    <a:gridCol w="1840230">
                      <a:extLst>
                        <a:ext uri="{9D8B030D-6E8A-4147-A177-3AD203B41FA5}">
                          <a16:colId xmlns:a16="http://schemas.microsoft.com/office/drawing/2014/main" val="4274234718"/>
                        </a:ext>
                      </a:extLst>
                    </a:gridCol>
                    <a:gridCol w="2011680">
                      <a:extLst>
                        <a:ext uri="{9D8B030D-6E8A-4147-A177-3AD203B41FA5}">
                          <a16:colId xmlns:a16="http://schemas.microsoft.com/office/drawing/2014/main" val="3265088195"/>
                        </a:ext>
                      </a:extLst>
                    </a:gridCol>
                    <a:gridCol w="2000250">
                      <a:extLst>
                        <a:ext uri="{9D8B030D-6E8A-4147-A177-3AD203B41FA5}">
                          <a16:colId xmlns:a16="http://schemas.microsoft.com/office/drawing/2014/main" val="2877200366"/>
                        </a:ext>
                      </a:extLst>
                    </a:gridCol>
                  </a:tblGrid>
                  <a:tr h="683672">
                    <a:tc>
                      <a:txBody>
                        <a:bodyPr/>
                        <a:lstStyle/>
                        <a:p>
                          <a:pPr algn="ct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err="1">
                              <a:solidFill>
                                <a:schemeClr val="bg1">
                                  <a:lumMod val="10000"/>
                                </a:schemeClr>
                              </a:solidFill>
                              <a:latin typeface="+mj-lt"/>
                            </a:rPr>
                            <a:t>Nhân</a:t>
                          </a:r>
                          <a:r>
                            <a:rPr lang="en-US" sz="1600" dirty="0">
                              <a:solidFill>
                                <a:schemeClr val="bg1">
                                  <a:lumMod val="10000"/>
                                </a:schemeClr>
                              </a:solidFill>
                              <a:latin typeface="+mj-lt"/>
                            </a:rPr>
                            <a:t> </a:t>
                          </a:r>
                          <a:r>
                            <a:rPr lang="en-US" sz="1600" dirty="0" err="1">
                              <a:solidFill>
                                <a:schemeClr val="bg1">
                                  <a:lumMod val="10000"/>
                                </a:schemeClr>
                              </a:solidFill>
                              <a:latin typeface="+mj-lt"/>
                            </a:rPr>
                            <a:t>tử</a:t>
                          </a:r>
                          <a:r>
                            <a:rPr lang="en-US" sz="1600" dirty="0">
                              <a:solidFill>
                                <a:schemeClr val="bg1">
                                  <a:lumMod val="10000"/>
                                </a:schemeClr>
                              </a:solidFill>
                              <a:latin typeface="+mj-lt"/>
                            </a:rPr>
                            <a:t> </a:t>
                          </a:r>
                          <a:r>
                            <a:rPr lang="en-US" sz="1600" dirty="0" err="1">
                              <a:solidFill>
                                <a:schemeClr val="bg1">
                                  <a:lumMod val="10000"/>
                                </a:schemeClr>
                              </a:solidFill>
                              <a:latin typeface="+mj-lt"/>
                            </a:rPr>
                            <a:t>bằng</a:t>
                          </a:r>
                          <a:r>
                            <a:rPr lang="en-US" sz="1600" dirty="0">
                              <a:solidFill>
                                <a:schemeClr val="bg1">
                                  <a:lumMod val="10000"/>
                                </a:schemeClr>
                              </a:solidFill>
                              <a:latin typeface="+mj-lt"/>
                            </a:rPr>
                            <a:t> </a:t>
                          </a:r>
                          <a:r>
                            <a:rPr lang="en-US" sz="1600" dirty="0" err="1">
                              <a:solidFill>
                                <a:schemeClr val="bg1">
                                  <a:lumMod val="10000"/>
                                </a:schemeClr>
                              </a:solidFill>
                              <a:latin typeface="+mj-lt"/>
                            </a:rPr>
                            <a:t>số</a:t>
                          </a: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0876" t="-893" r="-99698" b="-302679"/>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893" r="-610" b="-302679"/>
                          </a:stretch>
                        </a:blipFill>
                      </a:tcPr>
                    </a:tc>
                    <a:extLst>
                      <a:ext uri="{0D108BD9-81ED-4DB2-BD59-A6C34878D82A}">
                        <a16:rowId xmlns:a16="http://schemas.microsoft.com/office/drawing/2014/main" val="3962196447"/>
                      </a:ext>
                    </a:extLst>
                  </a:tr>
                  <a:tr h="68367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53" t="-100000" r="-243797" b="-200000"/>
                          </a:stretch>
                        </a:blipFill>
                      </a:tcPr>
                    </a:tc>
                    <a:tc>
                      <a:txBody>
                        <a:bodyPr/>
                        <a:lstStyle/>
                        <a:p>
                          <a:pPr algn="ctr"/>
                          <a:r>
                            <a:rPr lang="en-US" sz="1600" dirty="0">
                              <a:solidFill>
                                <a:schemeClr val="bg1">
                                  <a:lumMod val="10000"/>
                                </a:schemeClr>
                              </a:solidFill>
                              <a:latin typeface="+mj-lt"/>
                            </a:rPr>
                            <a:t>2</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endParaRPr lang="en-US" sz="160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100000" r="-610" b="-200000"/>
                          </a:stretch>
                        </a:blipFill>
                      </a:tcPr>
                    </a:tc>
                    <a:extLst>
                      <a:ext uri="{0D108BD9-81ED-4DB2-BD59-A6C34878D82A}">
                        <a16:rowId xmlns:a16="http://schemas.microsoft.com/office/drawing/2014/main" val="1569042474"/>
                      </a:ext>
                    </a:extLst>
                  </a:tr>
                  <a:tr h="68367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53" t="-201786" r="-243797" b="-101786"/>
                          </a:stretch>
                        </a:blipFill>
                      </a:tcPr>
                    </a:tc>
                    <a:tc>
                      <a:txBody>
                        <a:bodyPr/>
                        <a:lstStyle/>
                        <a:p>
                          <a:pPr algn="ctr"/>
                          <a:r>
                            <a:rPr lang="en-US" sz="1600" dirty="0">
                              <a:solidFill>
                                <a:schemeClr val="bg1">
                                  <a:lumMod val="10000"/>
                                </a:schemeClr>
                              </a:solidFill>
                              <a:latin typeface="+mj-lt"/>
                            </a:rPr>
                            <a:t>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0876" t="-201786" r="-99698" b="-101786"/>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201786" r="-610" b="-101786"/>
                          </a:stretch>
                        </a:blipFill>
                      </a:tcPr>
                    </a:tc>
                    <a:extLst>
                      <a:ext uri="{0D108BD9-81ED-4DB2-BD59-A6C34878D82A}">
                        <a16:rowId xmlns:a16="http://schemas.microsoft.com/office/drawing/2014/main" val="825793907"/>
                      </a:ext>
                    </a:extLst>
                  </a:tr>
                  <a:tr h="68367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53" t="-301786" r="-243797" b="-1786"/>
                          </a:stretch>
                        </a:blipFill>
                      </a:tcPr>
                    </a:tc>
                    <a:tc>
                      <a:txBody>
                        <a:bodyPr/>
                        <a:lstStyle/>
                        <a:p>
                          <a:pPr algn="ctr"/>
                          <a:r>
                            <a:rPr lang="en-US" sz="1600" dirty="0">
                              <a:solidFill>
                                <a:schemeClr val="bg1">
                                  <a:lumMod val="10000"/>
                                </a:schemeClr>
                              </a:solidFill>
                              <a:latin typeface="+mj-lt"/>
                            </a:rPr>
                            <a:t>2 = BCNN(2,1)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0876" t="-301786" r="-99698" b="-1786"/>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301786" r="-610" b="-1786"/>
                          </a:stretch>
                        </a:blipFill>
                      </a:tcPr>
                    </a:tc>
                    <a:extLst>
                      <a:ext uri="{0D108BD9-81ED-4DB2-BD59-A6C34878D82A}">
                        <a16:rowId xmlns:a16="http://schemas.microsoft.com/office/drawing/2014/main" val="3118763340"/>
                      </a:ext>
                    </a:extLst>
                  </a:tr>
                </a:tbl>
              </a:graphicData>
            </a:graphic>
          </p:graphicFrame>
        </mc:Fallback>
      </mc:AlternateContent>
    </p:spTree>
    <p:extLst>
      <p:ext uri="{BB962C8B-B14F-4D97-AF65-F5344CB8AC3E}">
        <p14:creationId xmlns:p14="http://schemas.microsoft.com/office/powerpoint/2010/main" val="2440860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97505" y="692646"/>
            <a:ext cx="7745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7.</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597492" y="1215101"/>
                <a:ext cx="8386488" cy="151836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kern="100" noProof="0" dirty="0">
                    <a:ea typeface="Calibri" panose="020F0502020204030204" pitchFamily="34" charset="0"/>
                    <a:cs typeface="Times New Roman" panose="02020603050405020304" pitchFamily="18" charset="0"/>
                  </a:rPr>
                  <a:t>Để </a:t>
                </a:r>
                <a:r>
                  <a:rPr lang="en-US" sz="1800" kern="100" dirty="0" err="1">
                    <a:ea typeface="Calibri" panose="020F0502020204030204" pitchFamily="34" charset="0"/>
                    <a:cs typeface="Times New Roman" panose="02020603050405020304" pitchFamily="18" charset="0"/>
                  </a:rPr>
                  <a:t>quy</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đồng</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mẫu</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của</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hai</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phân</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trên</a:t>
                </a:r>
                <a:r>
                  <a:rPr lang="en-US" sz="1800" kern="100" noProof="0" dirty="0">
                    <a:ea typeface="Calibri" panose="020F0502020204030204" pitchFamily="34" charset="0"/>
                    <a:cs typeface="Times New Roman" panose="02020603050405020304" pitchFamily="18" charset="0"/>
                  </a:rPr>
                  <a:t>, ta </a:t>
                </a:r>
                <a:r>
                  <a:rPr lang="en-US" sz="1800" kern="100" noProof="0" dirty="0" err="1">
                    <a:ea typeface="Calibri" panose="020F0502020204030204" pitchFamily="34" charset="0"/>
                    <a:cs typeface="Times New Roman" panose="02020603050405020304" pitchFamily="18" charset="0"/>
                  </a:rPr>
                  <a:t>làm</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như</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sau</a:t>
                </a:r>
                <a:r>
                  <a:rPr lang="en-US" sz="1800" kern="100" noProof="0" dirty="0">
                    <a:ea typeface="Calibri" panose="020F0502020204030204" pitchFamily="34" charset="0"/>
                    <a:cs typeface="Times New Roman" panose="02020603050405020304" pitchFamily="18" charset="0"/>
                  </a:rPr>
                  <a:t>:</a:t>
                </a:r>
                <a:endParaRPr lang="en-US" sz="18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i="1" kern="100" noProof="0" dirty="0" err="1">
                    <a:solidFill>
                      <a:srgbClr val="0070C0"/>
                    </a:solidFill>
                    <a:ea typeface="Calibri" panose="020F0502020204030204" pitchFamily="34" charset="0"/>
                    <a:cs typeface="Times New Roman" panose="02020603050405020304" pitchFamily="18" charset="0"/>
                  </a:rPr>
                  <a:t>Bước</a:t>
                </a:r>
                <a:r>
                  <a:rPr lang="en-US" sz="1800" i="1" kern="100" noProof="0" dirty="0">
                    <a:solidFill>
                      <a:srgbClr val="0070C0"/>
                    </a:solidFill>
                    <a:ea typeface="Calibri" panose="020F0502020204030204" pitchFamily="34" charset="0"/>
                    <a:cs typeface="Times New Roman" panose="02020603050405020304" pitchFamily="18" charset="0"/>
                  </a:rPr>
                  <a:t> 1: </a:t>
                </a:r>
                <a:r>
                  <a:rPr lang="en-US" sz="1800" kern="100" noProof="0" dirty="0" err="1">
                    <a:ea typeface="Calibri" panose="020F0502020204030204" pitchFamily="34" charset="0"/>
                    <a:cs typeface="Times New Roman" panose="02020603050405020304" pitchFamily="18" charset="0"/>
                  </a:rPr>
                  <a:t>Tìm</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mẫu</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chung</a:t>
                </a:r>
                <a:endParaRPr lang="en-US" sz="18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Chọn</a:t>
                </a:r>
                <a:r>
                  <a:rPr lang="en-US" sz="1800" kern="100" dirty="0">
                    <a:ea typeface="Calibri" panose="020F0502020204030204" pitchFamily="34" charset="0"/>
                    <a:cs typeface="Times New Roman" panose="02020603050405020304" pitchFamily="18" charset="0"/>
                  </a:rPr>
                  <a:t> MTC </a:t>
                </a:r>
                <a:r>
                  <a:rPr lang="en-US" sz="1800" kern="100" dirty="0" err="1">
                    <a:ea typeface="Calibri" panose="020F0502020204030204" pitchFamily="34" charset="0"/>
                    <a:cs typeface="Times New Roman" panose="02020603050405020304" pitchFamily="18" charset="0"/>
                  </a:rPr>
                  <a:t>là</a:t>
                </a:r>
                <a:r>
                  <a:rPr lang="en-US" sz="1800" kern="100" dirty="0">
                    <a:ea typeface="Calibri" panose="020F0502020204030204" pitchFamily="34" charset="0"/>
                    <a:cs typeface="Times New Roman" panose="02020603050405020304" pitchFamily="18" charset="0"/>
                  </a:rPr>
                  <a:t>: </a:t>
                </a:r>
                <a14:m>
                  <m:oMath xmlns:m="http://schemas.openxmlformats.org/officeDocument/2006/math">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m:t>
                    </m:r>
                  </m:oMath>
                </a14:m>
                <a:endParaRPr lang="en-US" sz="1800" kern="100" noProof="0" dirty="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597492" y="1215101"/>
                <a:ext cx="8386488" cy="1518364"/>
              </a:xfrm>
              <a:prstGeom prst="rect">
                <a:avLst/>
              </a:prstGeom>
              <a:blipFill>
                <a:blip r:embed="rId3"/>
                <a:stretch>
                  <a:fillRect l="-581" b="-562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a:blip r:embed="rId4"/>
          <a:srcRect l="25979" r="25979"/>
          <a:stretch/>
        </p:blipFill>
        <p:spPr>
          <a:xfrm>
            <a:off x="7387993" y="1162893"/>
            <a:ext cx="1203285" cy="1408857"/>
          </a:xfrm>
          <a:prstGeom prst="rect">
            <a:avLst/>
          </a:prstGeom>
        </p:spPr>
      </p:pic>
      <p:grpSp>
        <p:nvGrpSpPr>
          <p:cNvPr id="9" name="Group 8">
            <a:extLst>
              <a:ext uri="{FF2B5EF4-FFF2-40B4-BE49-F238E27FC236}">
                <a16:creationId xmlns:a16="http://schemas.microsoft.com/office/drawing/2014/main" id="{D92E130D-4685-A0FF-5F89-C04570F43046}"/>
              </a:ext>
            </a:extLst>
          </p:cNvPr>
          <p:cNvGrpSpPr/>
          <p:nvPr/>
        </p:nvGrpSpPr>
        <p:grpSpPr>
          <a:xfrm>
            <a:off x="1385794" y="353365"/>
            <a:ext cx="6127582" cy="882202"/>
            <a:chOff x="1393355" y="287606"/>
            <a:chExt cx="5552926" cy="882202"/>
          </a:xfrm>
        </p:grpSpPr>
        <p:grpSp>
          <p:nvGrpSpPr>
            <p:cNvPr id="15" name="Group 14">
              <a:extLst>
                <a:ext uri="{FF2B5EF4-FFF2-40B4-BE49-F238E27FC236}">
                  <a16:creationId xmlns:a16="http://schemas.microsoft.com/office/drawing/2014/main" id="{1DE1E54C-EB91-55DD-B81F-FE386B534EF1}"/>
                </a:ext>
              </a:extLst>
            </p:cNvPr>
            <p:cNvGrpSpPr/>
            <p:nvPr/>
          </p:nvGrpSpPr>
          <p:grpSpPr>
            <a:xfrm>
              <a:off x="1393355" y="289952"/>
              <a:ext cx="5385963" cy="879856"/>
              <a:chOff x="1416215" y="1084566"/>
              <a:chExt cx="5385963" cy="879856"/>
            </a:xfrm>
          </p:grpSpPr>
          <p:sp>
            <p:nvSpPr>
              <p:cNvPr id="4" name="Rectangle 3">
                <a:extLst>
                  <a:ext uri="{FF2B5EF4-FFF2-40B4-BE49-F238E27FC236}">
                    <a16:creationId xmlns:a16="http://schemas.microsoft.com/office/drawing/2014/main" id="{BCBA9373-849F-2485-E1F8-36B5F79EA451}"/>
                  </a:ext>
                </a:extLst>
              </p:cNvPr>
              <p:cNvSpPr/>
              <p:nvPr/>
            </p:nvSpPr>
            <p:spPr>
              <a:xfrm>
                <a:off x="1416215" y="1319441"/>
                <a:ext cx="5385963" cy="456535"/>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1800" kern="1200" dirty="0">
                    <a:solidFill>
                      <a:prstClr val="black"/>
                    </a:solidFill>
                    <a:ea typeface="Times New Roman" panose="02020603050405020304" pitchFamily="18" charset="0"/>
                  </a:rPr>
                  <a:t>Quy </a:t>
                </a:r>
                <a:r>
                  <a:rPr lang="en-US" sz="1800" kern="1200" dirty="0" err="1">
                    <a:solidFill>
                      <a:prstClr val="black"/>
                    </a:solidFill>
                    <a:ea typeface="Times New Roman" panose="02020603050405020304" pitchFamily="18" charset="0"/>
                  </a:rPr>
                  <a:t>đồng</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mẫu</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thức</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hai</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phân</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thức</a:t>
                </a:r>
                <a:r>
                  <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18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và</a:t>
                </a:r>
                <a:r>
                  <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139563" y="1084566"/>
                    <a:ext cx="1852764" cy="87985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den>
                          </m:f>
                        </m:oMath>
                      </m:oMathPara>
                    </a14:m>
                    <a:endPar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139563" y="1084566"/>
                    <a:ext cx="1852764" cy="879856"/>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D3F8B32-3907-88EE-22D8-44C42645A0F2}"/>
                    </a:ext>
                  </a:extLst>
                </p:cNvPr>
                <p:cNvSpPr/>
                <p:nvPr/>
              </p:nvSpPr>
              <p:spPr>
                <a:xfrm>
                  <a:off x="5093517" y="287606"/>
                  <a:ext cx="1852764" cy="87293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den>
                        </m:f>
                      </m:oMath>
                    </m:oMathPara>
                  </a14:m>
                  <a:endPar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8" name="Rectangle 7">
                  <a:extLst>
                    <a:ext uri="{FF2B5EF4-FFF2-40B4-BE49-F238E27FC236}">
                      <a16:creationId xmlns:a16="http://schemas.microsoft.com/office/drawing/2014/main" id="{5D3F8B32-3907-88EE-22D8-44C42645A0F2}"/>
                    </a:ext>
                  </a:extLst>
                </p:cNvPr>
                <p:cNvSpPr>
                  <a:spLocks noRot="1" noChangeAspect="1" noMove="1" noResize="1" noEditPoints="1" noAdjustHandles="1" noChangeArrowheads="1" noChangeShapeType="1" noTextEdit="1"/>
                </p:cNvSpPr>
                <p:nvPr/>
              </p:nvSpPr>
              <p:spPr>
                <a:xfrm>
                  <a:off x="5093517" y="287606"/>
                  <a:ext cx="1852764" cy="872931"/>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83C8E9A-EDAA-D54E-253A-172900861514}"/>
                  </a:ext>
                </a:extLst>
              </p:cNvPr>
              <p:cNvSpPr txBox="1"/>
              <p:nvPr/>
            </p:nvSpPr>
            <p:spPr>
              <a:xfrm>
                <a:off x="263673" y="2693404"/>
                <a:ext cx="8616654" cy="100027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1" u="none" strike="noStrike" kern="1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sym typeface="Arial"/>
                  </a:rPr>
                  <a:t>Bước 2: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Tìm</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nhân</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tử</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phụ</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mỗi</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mẫu</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bằng</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cách</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cia</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MTC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từng</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mẫu</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m:oMathPara>
                </a14:m>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7" name="TextBox 6">
                <a:extLst>
                  <a:ext uri="{FF2B5EF4-FFF2-40B4-BE49-F238E27FC236}">
                    <a16:creationId xmlns:a16="http://schemas.microsoft.com/office/drawing/2014/main" id="{883C8E9A-EDAA-D54E-253A-172900861514}"/>
                  </a:ext>
                </a:extLst>
              </p:cNvPr>
              <p:cNvSpPr txBox="1">
                <a:spLocks noRot="1" noChangeAspect="1" noMove="1" noResize="1" noEditPoints="1" noAdjustHandles="1" noChangeArrowheads="1" noChangeShapeType="1" noTextEdit="1"/>
              </p:cNvSpPr>
              <p:nvPr/>
            </p:nvSpPr>
            <p:spPr>
              <a:xfrm>
                <a:off x="263673" y="2693404"/>
                <a:ext cx="8616654" cy="1000274"/>
              </a:xfrm>
              <a:prstGeom prst="rect">
                <a:avLst/>
              </a:prstGeom>
              <a:blipFill>
                <a:blip r:embed="rId7"/>
                <a:stretch>
                  <a:fillRect l="-5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9E53FB-C436-C06C-A2DA-4439F92A757D}"/>
                  </a:ext>
                </a:extLst>
              </p:cNvPr>
              <p:cNvSpPr txBox="1"/>
              <p:nvPr/>
            </p:nvSpPr>
            <p:spPr>
              <a:xfrm>
                <a:off x="263673" y="3678877"/>
                <a:ext cx="8616654" cy="1202445"/>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1" u="none" strike="noStrike" kern="1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sym typeface="Arial"/>
                  </a:rPr>
                  <a:t>Bước 3: </a:t>
                </a:r>
                <a:r>
                  <a:rPr lang="en-US" sz="1800" kern="100" dirty="0" err="1">
                    <a:ea typeface="Calibri" panose="020F0502020204030204" pitchFamily="34" charset="0"/>
                    <a:cs typeface="Times New Roman" panose="02020603050405020304" pitchFamily="18" charset="0"/>
                  </a:rPr>
                  <a:t>Nhân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cả</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tử</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và</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mẫu</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của</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mỗi</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phân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thức</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đã</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cho</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với</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nhân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tử</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phụ</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tương</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ứng</a:t>
                </a:r>
                <a:endParaRPr lang="en-US" sz="18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a14:m>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559E53FB-C436-C06C-A2DA-4439F92A757D}"/>
                  </a:ext>
                </a:extLst>
              </p:cNvPr>
              <p:cNvSpPr txBox="1">
                <a:spLocks noRot="1" noChangeAspect="1" noMove="1" noResize="1" noEditPoints="1" noAdjustHandles="1" noChangeArrowheads="1" noChangeShapeType="1" noTextEdit="1"/>
              </p:cNvSpPr>
              <p:nvPr/>
            </p:nvSpPr>
            <p:spPr>
              <a:xfrm>
                <a:off x="263673" y="3678877"/>
                <a:ext cx="8616654" cy="1202445"/>
              </a:xfrm>
              <a:prstGeom prst="rect">
                <a:avLst/>
              </a:prstGeom>
              <a:blipFill>
                <a:blip r:embed="rId8"/>
                <a:stretch>
                  <a:fillRect l="-566"/>
                </a:stretch>
              </a:blipFill>
            </p:spPr>
            <p:txBody>
              <a:bodyPr/>
              <a:lstStyle/>
              <a:p>
                <a:r>
                  <a:rPr lang="en-US">
                    <a:noFill/>
                  </a:rPr>
                  <a:t> </a:t>
                </a:r>
              </a:p>
            </p:txBody>
          </p:sp>
        </mc:Fallback>
      </mc:AlternateContent>
    </p:spTree>
    <p:extLst>
      <p:ext uri="{BB962C8B-B14F-4D97-AF65-F5344CB8AC3E}">
        <p14:creationId xmlns:p14="http://schemas.microsoft.com/office/powerpoint/2010/main" val="35206516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3">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1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28718" y="1284431"/>
            <a:ext cx="8086563" cy="2918748"/>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18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Nhận</a:t>
            </a:r>
            <a:r>
              <a:rPr kumimoji="0" lang="en-US" sz="18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en-US" sz="18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xét</a:t>
            </a:r>
            <a:r>
              <a:rPr kumimoji="0" lang="en-US" sz="18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a:t>
            </a:r>
            <a:r>
              <a:rPr kumimoji="0" lang="en-US" sz="18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pt-BR" sz="18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Muốn quy</a:t>
            </a:r>
            <a:r>
              <a:rPr kumimoji="0" lang="pt-BR" sz="1800" b="0" i="0" u="none" strike="noStrike" kern="100" cap="none" spc="0" normalizeH="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 đồng mẫu thức nhiều phân thức</a:t>
            </a:r>
            <a:r>
              <a:rPr kumimoji="0" lang="pt-BR" sz="18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 ta có thể làm như sau: </a:t>
            </a:r>
            <a:endParaRPr kumimoji="0" lang="en-US" sz="1800" b="0" i="0" u="none" strike="noStrike" kern="100" cap="none" spc="0" normalizeH="0" baseline="0" noProof="0" dirty="0">
              <a:ln>
                <a:noFill/>
              </a:ln>
              <a:solidFill>
                <a:srgbClr val="EEEEEE">
                  <a:lumMod val="10000"/>
                </a:srgbClr>
              </a:solidFill>
              <a:effectLst/>
              <a:uLnTx/>
              <a:uFillTx/>
              <a:latin typeface="+mj-lt"/>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18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1800" i="1" kern="100" dirty="0">
                <a:solidFill>
                  <a:schemeClr val="bg1">
                    <a:lumMod val="10000"/>
                  </a:schemeClr>
                </a:solidFill>
                <a:latin typeface="+mj-lt"/>
                <a:ea typeface="Times New Roman" panose="02020603050405020304" pitchFamily="18" charset="0"/>
                <a:cs typeface="Times New Roman" panose="02020603050405020304" pitchFamily="18" charset="0"/>
              </a:rPr>
              <a:t> 1: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tích</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các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thành</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nếu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cần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rồi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tìm</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MTC</a:t>
            </a:r>
            <a:endParaRPr lang="en-US" sz="1800" kern="100" dirty="0">
              <a:solidFill>
                <a:schemeClr val="bg1">
                  <a:lumMod val="10000"/>
                </a:schemeClr>
              </a:solidFill>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18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1800" i="1" kern="100" dirty="0">
                <a:solidFill>
                  <a:schemeClr val="bg1">
                    <a:lumMod val="10000"/>
                  </a:schemeClr>
                </a:solidFill>
                <a:latin typeface="+mj-lt"/>
                <a:ea typeface="Times New Roman" panose="02020603050405020304" pitchFamily="18" charset="0"/>
                <a:cs typeface="Times New Roman" panose="02020603050405020304" pitchFamily="18" charset="0"/>
              </a:rPr>
              <a:t> 2: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Tìm</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phụ</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của</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mỗi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bằng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cách</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chia MTC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cho</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từng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a:t>
            </a:r>
            <a:endParaRPr lang="en-US" sz="1800" kern="100" dirty="0">
              <a:solidFill>
                <a:schemeClr val="bg1">
                  <a:lumMod val="10000"/>
                </a:schemeClr>
              </a:solidFill>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18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1800" i="1" kern="100" dirty="0">
                <a:solidFill>
                  <a:schemeClr val="bg1">
                    <a:lumMod val="10000"/>
                  </a:schemeClr>
                </a:solidFill>
                <a:latin typeface="+mj-lt"/>
                <a:ea typeface="Times New Roman" panose="02020603050405020304" pitchFamily="18" charset="0"/>
                <a:cs typeface="Times New Roman" panose="02020603050405020304" pitchFamily="18" charset="0"/>
              </a:rPr>
              <a:t> 3: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cả</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và</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của</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mỗi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đã</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cho</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với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phụ</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tương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ứng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a:t>
            </a:r>
            <a:endParaRPr lang="en-US" sz="1800" kern="100" dirty="0">
              <a:solidFill>
                <a:schemeClr val="bg1">
                  <a:lumMod val="10000"/>
                </a:schemeClr>
              </a:solidFill>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43257" y="525066"/>
            <a:ext cx="1383030" cy="777954"/>
          </a:xfrm>
          <a:prstGeom prst="rect">
            <a:avLst/>
          </a:prstGeom>
        </p:spPr>
      </p:pic>
    </p:spTree>
    <p:extLst>
      <p:ext uri="{BB962C8B-B14F-4D97-AF65-F5344CB8AC3E}">
        <p14:creationId xmlns:p14="http://schemas.microsoft.com/office/powerpoint/2010/main" val="229551542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291341" y="178519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34</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1264093" y="2143150"/>
                <a:ext cx="6394007" cy="12610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Ta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−6=3</m:t>
                    </m:r>
                    <m:d>
                      <m:d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e>
                    </m:d>
                    <m:r>
                      <a:rPr kumimoji="0" lang="en-US" sz="2200" b="0" i="0" u="none" strike="noStrike" kern="0" cap="none" spc="0" normalizeH="0" noProof="0" smtClean="0">
                        <a:ln>
                          <a:noFill/>
                        </a:ln>
                        <a:solidFill>
                          <a:srgbClr val="000000"/>
                        </a:solidFill>
                        <a:effectLst/>
                        <a:uLnTx/>
                        <a:uFillTx/>
                        <a:latin typeface="Cambria Math" panose="02040503050406030204" pitchFamily="18" charset="0"/>
                        <a:cs typeface="Arial"/>
                        <a:sym typeface="Arial"/>
                      </a:rPr>
                      <m:t>;</m:t>
                    </m:r>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+6=3(</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num>
                      <m:den>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e>
                    </m:d>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264093" y="2143150"/>
                <a:ext cx="6394007" cy="1261051"/>
              </a:xfrm>
              <a:prstGeom prst="rect">
                <a:avLst/>
              </a:prstGeom>
              <a:blipFill>
                <a:blip r:embed="rId3"/>
                <a:stretch>
                  <a:fillRect l="-1239" b="-339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049440" y="2301422"/>
            <a:ext cx="1660933" cy="93427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11FA10-CF62-97EE-55AD-0E273ECC3719}"/>
                  </a:ext>
                </a:extLst>
              </p:cNvPr>
              <p:cNvSpPr txBox="1"/>
              <p:nvPr/>
            </p:nvSpPr>
            <p:spPr>
              <a:xfrm>
                <a:off x="437324" y="3562473"/>
                <a:ext cx="8047544"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Chọn MTC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err="1"/>
                  <a:t>Nhân</a:t>
                </a:r>
                <a:r>
                  <a:rPr lang="en-US" sz="2200" dirty="0"/>
                  <a:t> </a:t>
                </a:r>
                <a:r>
                  <a:rPr lang="en-US" sz="2200" dirty="0" err="1"/>
                  <a:t>tử</a:t>
                </a:r>
                <a:r>
                  <a:rPr lang="en-US" sz="2200" dirty="0"/>
                  <a:t> </a:t>
                </a:r>
                <a:r>
                  <a:rPr lang="en-US" sz="2200" dirty="0" err="1"/>
                  <a:t>phụ</a:t>
                </a:r>
                <a:r>
                  <a:rPr lang="en-US" sz="2200" dirty="0"/>
                  <a:t> </a:t>
                </a:r>
                <a:r>
                  <a:rPr lang="en-US" sz="2200" dirty="0" err="1"/>
                  <a:t>của</a:t>
                </a:r>
                <a:r>
                  <a:rPr lang="en-US" sz="2200" dirty="0"/>
                  <a:t> </a:t>
                </a:r>
                <a:r>
                  <a:rPr lang="en-US" sz="2200" dirty="0" err="1"/>
                  <a:t>các</a:t>
                </a:r>
                <a:r>
                  <a:rPr lang="en-US" sz="2200" dirty="0"/>
                  <a:t> </a:t>
                </a:r>
                <a:r>
                  <a:rPr lang="en-US" sz="2200" dirty="0" err="1"/>
                  <a:t>mẫu</a:t>
                </a:r>
                <a:r>
                  <a:rPr lang="en-US" sz="2200" dirty="0"/>
                  <a:t> </a:t>
                </a:r>
                <a:r>
                  <a:rPr lang="en-US" sz="2200" dirty="0" err="1"/>
                  <a:t>thức</a:t>
                </a:r>
                <a:r>
                  <a:rPr lang="en-US" sz="2200" dirty="0"/>
                  <a:t> </a:t>
                </a:r>
                <a:r>
                  <a:rPr lang="en-US" sz="2200" dirty="0" err="1"/>
                  <a:t>trên</a:t>
                </a:r>
                <a:r>
                  <a:rPr lang="en-US" sz="2200" dirty="0"/>
                  <a:t> </a:t>
                </a:r>
                <a:r>
                  <a:rPr lang="en-US" sz="2200" dirty="0" err="1"/>
                  <a:t>lần</a:t>
                </a:r>
                <a:r>
                  <a:rPr lang="en-US" sz="2200" dirty="0"/>
                  <a:t> </a:t>
                </a:r>
                <a:r>
                  <a:rPr lang="en-US" sz="2200" dirty="0" err="1"/>
                  <a:t>lượt</a:t>
                </a:r>
                <a:r>
                  <a:rPr lang="en-US" sz="2200" dirty="0"/>
                  <a:t>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3</a:t>
                </a:r>
              </a:p>
            </p:txBody>
          </p:sp>
        </mc:Choice>
        <mc:Fallback xmlns="">
          <p:sp>
            <p:nvSpPr>
              <p:cNvPr id="13" name="TextBox 12">
                <a:extLst>
                  <a:ext uri="{FF2B5EF4-FFF2-40B4-BE49-F238E27FC236}">
                    <a16:creationId xmlns:a16="http://schemas.microsoft.com/office/drawing/2014/main" id="{6F11FA10-CF62-97EE-55AD-0E273ECC3719}"/>
                  </a:ext>
                </a:extLst>
              </p:cNvPr>
              <p:cNvSpPr txBox="1">
                <a:spLocks noRot="1" noChangeAspect="1" noMove="1" noResize="1" noEditPoints="1" noAdjustHandles="1" noChangeArrowheads="1" noChangeShapeType="1" noTextEdit="1"/>
              </p:cNvSpPr>
              <p:nvPr/>
            </p:nvSpPr>
            <p:spPr>
              <a:xfrm>
                <a:off x="437324" y="3562473"/>
                <a:ext cx="8047544" cy="1045223"/>
              </a:xfrm>
              <a:prstGeom prst="rect">
                <a:avLst/>
              </a:prstGeom>
              <a:blipFill>
                <a:blip r:embed="rId5"/>
                <a:stretch>
                  <a:fillRect l="-985" b="-110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1093548" y="991818"/>
                <a:ext cx="6956902" cy="7536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1</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1093548" y="991818"/>
                <a:ext cx="6956902" cy="753604"/>
              </a:xfrm>
              <a:prstGeom prst="rect">
                <a:avLst/>
              </a:prstGeom>
              <a:blipFill>
                <a:blip r:embed="rId6"/>
                <a:stretch>
                  <a:fillRect l="-1138" b="-5691"/>
                </a:stretch>
              </a:blipFill>
            </p:spPr>
            <p:txBody>
              <a:bodyPr/>
              <a:lstStyle/>
              <a:p>
                <a:r>
                  <a:rPr lang="en-US">
                    <a:noFill/>
                  </a:rPr>
                  <a:t> </a:t>
                </a:r>
              </a:p>
            </p:txBody>
          </p:sp>
        </mc:Fallback>
      </mc:AlternateContent>
    </p:spTree>
    <p:extLst>
      <p:ext uri="{BB962C8B-B14F-4D97-AF65-F5344CB8AC3E}">
        <p14:creationId xmlns:p14="http://schemas.microsoft.com/office/powerpoint/2010/main" val="2327772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291341" y="178519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34</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1264093" y="2151827"/>
                <a:ext cx="6394007" cy="23831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Vậy</a:t>
                </a:r>
                <a:r>
                  <a:rPr lang="en-US" sz="2200" dirty="0"/>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−6</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+2</m:t>
                        </m:r>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oMath>
                </a14:m>
                <a:endParaRPr kumimoji="0" lang="en-US" sz="2200" b="0" i="0" u="none" strike="noStrike" kern="0" cap="none" spc="0" normalizeH="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noProof="0" dirty="0"/>
                  <a:t>        </a:t>
                </a:r>
                <a14:m>
                  <m:oMath xmlns:m="http://schemas.openxmlformats.org/officeDocument/2006/math">
                    <m:f>
                      <m:fPr>
                        <m:ctrlPr>
                          <a:rPr lang="en-US" sz="2200" b="0" i="1" noProof="0" smtClean="0">
                            <a:latin typeface="Cambria Math" panose="02040503050406030204" pitchFamily="18" charset="0"/>
                          </a:rPr>
                        </m:ctrlPr>
                      </m:fPr>
                      <m:num>
                        <m:r>
                          <a:rPr lang="en-US" sz="2200" b="0" i="1" noProof="0" smtClean="0">
                            <a:latin typeface="Cambria Math" panose="02040503050406030204" pitchFamily="18" charset="0"/>
                          </a:rPr>
                          <m:t>2</m:t>
                        </m:r>
                      </m:num>
                      <m:den>
                        <m:r>
                          <a:rPr lang="en-US" sz="2200" b="0" i="1" noProof="0" smtClean="0">
                            <a:latin typeface="Cambria Math" panose="02040503050406030204" pitchFamily="18" charset="0"/>
                          </a:rPr>
                          <m:t>3</m:t>
                        </m:r>
                        <m:r>
                          <a:rPr lang="en-US" sz="2200" b="0" i="1" noProof="0" smtClean="0">
                            <a:latin typeface="Cambria Math" panose="02040503050406030204" pitchFamily="18" charset="0"/>
                          </a:rPr>
                          <m:t>𝑥</m:t>
                        </m:r>
                        <m:r>
                          <a:rPr lang="en-US" sz="2200" b="0" i="1" noProof="0" smtClean="0">
                            <a:latin typeface="Cambria Math" panose="02040503050406030204" pitchFamily="18" charset="0"/>
                          </a:rPr>
                          <m:t>+6</m:t>
                        </m:r>
                      </m:den>
                    </m:f>
                    <m:r>
                      <a:rPr lang="en-US" sz="2200" b="0" i="1" noProof="0" smtClean="0">
                        <a:latin typeface="Cambria Math" panose="02040503050406030204" pitchFamily="18" charset="0"/>
                      </a:rPr>
                      <m:t>=</m:t>
                    </m:r>
                    <m:f>
                      <m:fPr>
                        <m:ctrlPr>
                          <a:rPr lang="en-US" sz="2200" b="0" i="1" noProof="0" smtClean="0">
                            <a:latin typeface="Cambria Math" panose="02040503050406030204" pitchFamily="18" charset="0"/>
                          </a:rPr>
                        </m:ctrlPr>
                      </m:fPr>
                      <m:num>
                        <m:r>
                          <a:rPr lang="en-US" sz="2200" b="0" i="1" noProof="0" smtClean="0">
                            <a:latin typeface="Cambria Math" panose="02040503050406030204" pitchFamily="18" charset="0"/>
                          </a:rPr>
                          <m:t>2</m:t>
                        </m:r>
                      </m:num>
                      <m:den>
                        <m:r>
                          <a:rPr lang="en-US" sz="2200" b="0" i="1" noProof="0" smtClean="0">
                            <a:latin typeface="Cambria Math" panose="02040503050406030204" pitchFamily="18" charset="0"/>
                          </a:rPr>
                          <m:t>3</m:t>
                        </m:r>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den>
                    </m:f>
                    <m:r>
                      <a:rPr lang="en-US" sz="2200" b="0" i="1" noProof="0" smtClean="0">
                        <a:latin typeface="Cambria Math" panose="02040503050406030204" pitchFamily="18" charset="0"/>
                      </a:rPr>
                      <m:t>=</m:t>
                    </m:r>
                    <m:f>
                      <m:fPr>
                        <m:ctrlPr>
                          <a:rPr lang="en-US" sz="2200" b="0" i="1" noProof="0" smtClean="0">
                            <a:latin typeface="Cambria Math" panose="02040503050406030204" pitchFamily="18" charset="0"/>
                          </a:rPr>
                        </m:ctrlPr>
                      </m:fPr>
                      <m:num>
                        <m:r>
                          <a:rPr lang="en-US" sz="2200" b="0" i="1" noProof="0" smtClean="0">
                            <a:latin typeface="Cambria Math" panose="02040503050406030204" pitchFamily="18" charset="0"/>
                          </a:rPr>
                          <m:t>2</m:t>
                        </m:r>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num>
                      <m:den>
                        <m:r>
                          <a:rPr lang="en-US" sz="2200" b="0" i="1" noProof="0" smtClean="0">
                            <a:latin typeface="Cambria Math" panose="02040503050406030204" pitchFamily="18" charset="0"/>
                          </a:rPr>
                          <m:t>3</m:t>
                        </m:r>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den>
                    </m:f>
                  </m:oMath>
                </a14:m>
                <a:endParaRPr kumimoji="0" lang="en-US" sz="2200" b="0" i="0" u="none" strike="noStrike" kern="0" cap="none" spc="0" normalizeH="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4−</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−9</m:t>
                        </m:r>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oMath>
                </a14:m>
                <a:r>
                  <a:rPr kumimoji="0" lang="en-US" sz="2200" b="0" i="0" u="none" strike="noStrike" kern="0" cap="none" spc="0" normalizeH="0" noProof="0" dirty="0">
                    <a:ln>
                      <a:noFill/>
                    </a:ln>
                    <a:solidFill>
                      <a:srgbClr val="000000"/>
                    </a:solidFill>
                    <a:effectLst/>
                    <a:uLnTx/>
                    <a:uFillTx/>
                    <a:latin typeface="Arial"/>
                    <a:cs typeface="Arial"/>
                    <a:sym typeface="Arial"/>
                  </a:rPr>
                  <a:t> </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264093" y="2151827"/>
                <a:ext cx="6394007" cy="2383153"/>
              </a:xfrm>
              <a:prstGeom prst="rect">
                <a:avLst/>
              </a:prstGeom>
              <a:blipFill>
                <a:blip r:embed="rId3"/>
                <a:stretch>
                  <a:fillRect l="-123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049440" y="2301422"/>
            <a:ext cx="1660933" cy="93427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1093548" y="991818"/>
                <a:ext cx="6956902" cy="7536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1</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1093548" y="991818"/>
                <a:ext cx="6956902" cy="753604"/>
              </a:xfrm>
              <a:prstGeom prst="rect">
                <a:avLst/>
              </a:prstGeom>
              <a:blipFill>
                <a:blip r:embed="rId5"/>
                <a:stretch>
                  <a:fillRect l="-1138" b="-5691"/>
                </a:stretch>
              </a:blipFill>
            </p:spPr>
            <p:txBody>
              <a:bodyPr/>
              <a:lstStyle/>
              <a:p>
                <a:r>
                  <a:rPr lang="en-US">
                    <a:noFill/>
                  </a:rPr>
                  <a:t> </a:t>
                </a:r>
              </a:p>
            </p:txBody>
          </p:sp>
        </mc:Fallback>
      </mc:AlternateContent>
    </p:spTree>
    <p:extLst>
      <p:ext uri="{BB962C8B-B14F-4D97-AF65-F5344CB8AC3E}">
        <p14:creationId xmlns:p14="http://schemas.microsoft.com/office/powerpoint/2010/main" val="2267427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circle(in)">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p:cTn id="18"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954352" y="212845"/>
            <a:ext cx="2114343" cy="59263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200" b="1" kern="1200" dirty="0">
                  <a:solidFill>
                    <a:prstClr val="black"/>
                  </a:solidFill>
                  <a:ea typeface="+mn-ea"/>
                  <a:cs typeface="Arial" panose="020B0604020202020204" pitchFamily="34" charset="0"/>
                </a:rPr>
                <a:t>5</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233975"/>
                <a:ext cx="7418832" cy="18274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lang="en-US" sz="2200" dirty="0"/>
                  <a:t> </a:t>
                </a:r>
                <a:r>
                  <a:rPr lang="en-US" sz="2200" dirty="0" err="1"/>
                  <a:t>trong</a:t>
                </a:r>
                <a:r>
                  <a:rPr lang="en-US" sz="2200" dirty="0"/>
                  <a:t> </a:t>
                </a:r>
                <a:r>
                  <a:rPr lang="en-US" sz="2200" dirty="0" err="1"/>
                  <a:t>mỗi</a:t>
                </a:r>
                <a:r>
                  <a:rPr lang="en-US" sz="2200" dirty="0"/>
                  <a:t> </a:t>
                </a:r>
                <a:r>
                  <a:rPr lang="en-US" sz="2200" dirty="0" err="1"/>
                  <a:t>trường</a:t>
                </a:r>
                <a:r>
                  <a:rPr lang="en-US" sz="2200" dirty="0"/>
                  <a:t> </a:t>
                </a:r>
                <a:r>
                  <a:rPr lang="en-US" sz="2200" dirty="0" err="1"/>
                  <a:t>hợp</a:t>
                </a:r>
                <a:r>
                  <a:rPr lang="en-US" sz="2200" dirty="0"/>
                  <a:t> </a:t>
                </a:r>
                <a:r>
                  <a:rPr lang="en-US" sz="2200" dirty="0" err="1"/>
                  <a:t>sau</a:t>
                </a:r>
                <a:r>
                  <a:rPr lang="en-US" sz="2200" dirty="0"/>
                  <a: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𝑦</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num>
                      <m:den>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−25</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233975"/>
                <a:ext cx="7418832" cy="1827423"/>
              </a:xfrm>
              <a:prstGeom prst="rect">
                <a:avLst/>
              </a:prstGeom>
              <a:blipFill>
                <a:blip r:embed="rId3"/>
                <a:stretch>
                  <a:fillRect l="-1068"/>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12152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862584" y="2657609"/>
                <a:ext cx="7602368" cy="2174185"/>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Times New Roman" panose="02020603050405020304" pitchFamily="18" charset="0"/>
                    <a:cs typeface="Times New Roman" panose="02020603050405020304" pitchFamily="18" charset="0"/>
                  </a:rPr>
                  <a:t>a)</a:t>
                </a:r>
                <a:r>
                  <a:rPr lang="en-US" sz="2000" kern="100" dirty="0">
                    <a:latin typeface="+mj-lt"/>
                    <a:ea typeface="Calibri" panose="020F0502020204030204" pitchFamily="34" charset="0"/>
                    <a:cs typeface="Times New Roman" panose="02020603050405020304" pitchFamily="18" charset="0"/>
                  </a:rPr>
                  <a:t> </a:t>
                </a:r>
                <a:r>
                  <a:rPr lang="pt-BR" sz="2000" kern="100" dirty="0">
                    <a:effectLst/>
                    <a:latin typeface="+mj-lt"/>
                    <a:ea typeface="Times New Roman" panose="02020603050405020304" pitchFamily="18" charset="0"/>
                    <a:cs typeface="Times New Roman" panose="02020603050405020304" pitchFamily="18" charset="0"/>
                  </a:rPr>
                  <a:t>Ta có MTC: </a:t>
                </a:r>
                <a14:m>
                  <m:oMath xmlns:m="http://schemas.openxmlformats.org/officeDocument/2006/math">
                    <m: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Times New Roman" panose="02020603050405020304" pitchFamily="18" charset="0"/>
                    <a:cs typeface="Times New Roman" panose="02020603050405020304" pitchFamily="18" charset="0"/>
                  </a:rPr>
                  <a:t>Quy đồng mẫu thức các phân thức, ta được:</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5.</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5</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3.2</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6</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oMath>
                  </m:oMathPara>
                </a14:m>
                <a:endParaRPr lang="en-US" sz="2000" i="1"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862584" y="2657609"/>
                <a:ext cx="7602368" cy="2174185"/>
              </a:xfrm>
              <a:prstGeom prst="rect">
                <a:avLst/>
              </a:prstGeom>
              <a:blipFill>
                <a:blip r:embed="rId4"/>
                <a:stretch>
                  <a:fillRect l="-88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54BED3F-A916-CA19-F8E4-338F7B19F449}"/>
              </a:ext>
            </a:extLst>
          </p:cNvPr>
          <p:cNvPicPr>
            <a:picLocks noChangeAspect="1"/>
          </p:cNvPicPr>
          <p:nvPr/>
        </p:nvPicPr>
        <p:blipFill>
          <a:blip r:embed="rId5"/>
          <a:stretch>
            <a:fillRect/>
          </a:stretch>
        </p:blipFill>
        <p:spPr>
          <a:xfrm>
            <a:off x="6646073" y="2233116"/>
            <a:ext cx="2020149" cy="1136334"/>
          </a:xfrm>
          <a:prstGeom prst="rect">
            <a:avLst/>
          </a:prstGeom>
        </p:spPr>
      </p:pic>
    </p:spTree>
    <p:extLst>
      <p:ext uri="{BB962C8B-B14F-4D97-AF65-F5344CB8AC3E}">
        <p14:creationId xmlns:p14="http://schemas.microsoft.com/office/powerpoint/2010/main" val="286168268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2200074" y="1666484"/>
            <a:ext cx="5137986"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Khái</a:t>
            </a:r>
            <a:r>
              <a:rPr lang="en-US" sz="2600" dirty="0">
                <a:latin typeface="+mj-lt"/>
              </a:rPr>
              <a:t> </a:t>
            </a:r>
            <a:r>
              <a:rPr lang="en-US" sz="2600" dirty="0" err="1">
                <a:latin typeface="+mj-lt"/>
              </a:rPr>
              <a:t>niệm</a:t>
            </a:r>
            <a:r>
              <a:rPr lang="en-US" sz="2600" dirty="0">
                <a:latin typeface="+mj-lt"/>
              </a:rPr>
              <a:t> </a:t>
            </a:r>
            <a:r>
              <a:rPr lang="en-US" sz="2600" dirty="0" err="1">
                <a:latin typeface="+mj-lt"/>
              </a:rPr>
              <a:t>về</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r>
              <a:rPr lang="en-US" sz="2600" dirty="0">
                <a:latin typeface="+mj-lt"/>
              </a:rPr>
              <a:t> </a:t>
            </a:r>
            <a:r>
              <a:rPr lang="en-US" sz="2600" dirty="0" err="1">
                <a:latin typeface="+mj-lt"/>
              </a:rPr>
              <a:t>đại</a:t>
            </a:r>
            <a:r>
              <a:rPr lang="en-US" sz="2600" dirty="0">
                <a:latin typeface="+mj-lt"/>
              </a:rPr>
              <a:t> </a:t>
            </a:r>
            <a:r>
              <a:rPr lang="en-US" sz="2600" dirty="0" err="1">
                <a:latin typeface="+mj-lt"/>
              </a:rPr>
              <a:t>số</a:t>
            </a:r>
            <a:endParaRPr sz="2600" dirty="0">
              <a:latin typeface="+mj-lt"/>
            </a:endParaRPr>
          </a:p>
        </p:txBody>
      </p:sp>
      <p:sp>
        <p:nvSpPr>
          <p:cNvPr id="793" name="Google Shape;793;p35"/>
          <p:cNvSpPr txBox="1">
            <a:spLocks noGrp="1"/>
          </p:cNvSpPr>
          <p:nvPr>
            <p:ph type="title" idx="13"/>
          </p:nvPr>
        </p:nvSpPr>
        <p:spPr>
          <a:xfrm>
            <a:off x="1246110" y="1546184"/>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01</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2200074" y="2799143"/>
            <a:ext cx="513798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Tính</a:t>
            </a:r>
            <a:r>
              <a:rPr lang="en-US" sz="2600" dirty="0">
                <a:latin typeface="+mj-lt"/>
              </a:rPr>
              <a:t> </a:t>
            </a:r>
            <a:r>
              <a:rPr lang="en-US" sz="2600" dirty="0" err="1">
                <a:latin typeface="+mj-lt"/>
              </a:rPr>
              <a:t>chất</a:t>
            </a:r>
            <a:r>
              <a:rPr lang="en-US" sz="2600" dirty="0">
                <a:latin typeface="+mj-lt"/>
              </a:rPr>
              <a:t> </a:t>
            </a:r>
            <a:r>
              <a:rPr lang="en-US" sz="2600" dirty="0" err="1">
                <a:latin typeface="+mj-lt"/>
              </a:rPr>
              <a:t>cơ</a:t>
            </a:r>
            <a:r>
              <a:rPr lang="en-US" sz="2600" dirty="0">
                <a:latin typeface="+mj-lt"/>
              </a:rPr>
              <a:t> </a:t>
            </a:r>
            <a:r>
              <a:rPr lang="en-US" sz="2600" dirty="0" err="1">
                <a:latin typeface="+mj-lt"/>
              </a:rPr>
              <a:t>bản</a:t>
            </a:r>
            <a:r>
              <a:rPr lang="en-US" sz="2600" dirty="0">
                <a:latin typeface="+mj-lt"/>
              </a:rPr>
              <a:t> </a:t>
            </a:r>
            <a:r>
              <a:rPr lang="en-US" sz="2600" dirty="0" err="1">
                <a:latin typeface="+mj-lt"/>
              </a:rPr>
              <a:t>của</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1246110" y="2678843"/>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02</a:t>
            </a:r>
          </a:p>
        </p:txBody>
      </p:sp>
      <p:sp>
        <p:nvSpPr>
          <p:cNvPr id="24" name="Google Shape;788;p35">
            <a:extLst>
              <a:ext uri="{FF2B5EF4-FFF2-40B4-BE49-F238E27FC236}">
                <a16:creationId xmlns:a16="http://schemas.microsoft.com/office/drawing/2014/main" id="{90C08531-B0DE-D4AC-DC0F-41882B0763DB}"/>
              </a:ext>
            </a:extLst>
          </p:cNvPr>
          <p:cNvSpPr txBox="1">
            <a:spLocks/>
          </p:cNvSpPr>
          <p:nvPr/>
        </p:nvSpPr>
        <p:spPr>
          <a:xfrm>
            <a:off x="2200074" y="4052102"/>
            <a:ext cx="653244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Điều</a:t>
            </a:r>
            <a:r>
              <a:rPr lang="en-US" sz="2600" dirty="0">
                <a:latin typeface="+mj-lt"/>
              </a:rPr>
              <a:t> </a:t>
            </a:r>
            <a:r>
              <a:rPr lang="en-US" sz="2600" dirty="0" err="1">
                <a:latin typeface="+mj-lt"/>
              </a:rPr>
              <a:t>kiện</a:t>
            </a:r>
            <a:r>
              <a:rPr lang="en-US" sz="2600" dirty="0">
                <a:latin typeface="+mj-lt"/>
              </a:rPr>
              <a:t> </a:t>
            </a:r>
            <a:r>
              <a:rPr lang="en-US" sz="2600" dirty="0" err="1">
                <a:latin typeface="+mj-lt"/>
              </a:rPr>
              <a:t>xác</a:t>
            </a:r>
            <a:r>
              <a:rPr lang="en-US" sz="2600" dirty="0">
                <a:latin typeface="+mj-lt"/>
              </a:rPr>
              <a:t> </a:t>
            </a:r>
            <a:r>
              <a:rPr lang="en-US" sz="2600" dirty="0" err="1">
                <a:latin typeface="+mj-lt"/>
              </a:rPr>
              <a:t>định</a:t>
            </a:r>
            <a:r>
              <a:rPr lang="en-US" sz="2600" dirty="0">
                <a:latin typeface="+mj-lt"/>
              </a:rPr>
              <a:t> </a:t>
            </a:r>
            <a:r>
              <a:rPr lang="en-US" sz="2600" dirty="0" err="1">
                <a:latin typeface="+mj-lt"/>
              </a:rPr>
              <a:t>và</a:t>
            </a:r>
            <a:r>
              <a:rPr lang="en-US" sz="2600" dirty="0">
                <a:latin typeface="+mj-lt"/>
              </a:rPr>
              <a:t> </a:t>
            </a:r>
            <a:r>
              <a:rPr lang="en-US" sz="2600" dirty="0" err="1">
                <a:latin typeface="+mj-lt"/>
              </a:rPr>
              <a:t>giá</a:t>
            </a:r>
            <a:r>
              <a:rPr lang="en-US" sz="2600" dirty="0">
                <a:latin typeface="+mj-lt"/>
              </a:rPr>
              <a:t> </a:t>
            </a:r>
            <a:r>
              <a:rPr lang="en-US" sz="2600" dirty="0" err="1">
                <a:latin typeface="+mj-lt"/>
              </a:rPr>
              <a:t>trị</a:t>
            </a:r>
            <a:r>
              <a:rPr lang="en-US" sz="2600" dirty="0">
                <a:latin typeface="+mj-lt"/>
              </a:rPr>
              <a:t> </a:t>
            </a:r>
            <a:r>
              <a:rPr lang="en-US" sz="2600" dirty="0" err="1">
                <a:latin typeface="+mj-lt"/>
              </a:rPr>
              <a:t>của</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endParaRPr lang="en-US" sz="2600" dirty="0">
              <a:latin typeface="+mj-lt"/>
            </a:endParaRPr>
          </a:p>
        </p:txBody>
      </p:sp>
      <p:sp>
        <p:nvSpPr>
          <p:cNvPr id="25" name="Google Shape;793;p35">
            <a:extLst>
              <a:ext uri="{FF2B5EF4-FFF2-40B4-BE49-F238E27FC236}">
                <a16:creationId xmlns:a16="http://schemas.microsoft.com/office/drawing/2014/main" id="{A9762ABA-4849-57A8-80B9-B3EC0FA5F1EC}"/>
              </a:ext>
            </a:extLst>
          </p:cNvPr>
          <p:cNvSpPr txBox="1">
            <a:spLocks/>
          </p:cNvSpPr>
          <p:nvPr/>
        </p:nvSpPr>
        <p:spPr>
          <a:xfrm>
            <a:off x="1246110" y="3931802"/>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03</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P spid="24" grpId="0"/>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17FD75-5B22-326B-1FB6-72914F88F480}"/>
                  </a:ext>
                </a:extLst>
              </p:cNvPr>
              <p:cNvSpPr txBox="1"/>
              <p:nvPr/>
            </p:nvSpPr>
            <p:spPr>
              <a:xfrm>
                <a:off x="1057120" y="2303706"/>
                <a:ext cx="7316064" cy="2512291"/>
              </a:xfrm>
              <a:prstGeom prst="rect">
                <a:avLst/>
              </a:prstGeom>
              <a:noFill/>
            </p:spPr>
            <p:txBody>
              <a:bodyPr wrap="square">
                <a:spAutoFit/>
              </a:bodyPr>
              <a:lstStyle/>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b)</a:t>
                </a:r>
                <a:r>
                  <a:rPr lang="en-US" sz="1800" kern="100" dirty="0">
                    <a:latin typeface="+mj-lt"/>
                    <a:ea typeface="Calibri" panose="020F0502020204030204" pitchFamily="34"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Ta có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den>
                    </m:f>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en-US" sz="18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−25=</m:t>
                    </m:r>
                    <m:sSup>
                      <m:sSup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1800"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Suy ra MTC: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1800"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Quy đồng mẫu thức các phân thức, ta được:</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oMath>
                </a14:m>
                <a:r>
                  <a:rPr lang="pt-BR" sz="1800" i="1" kern="100" dirty="0">
                    <a:effectLst/>
                    <a:latin typeface="+mj-lt"/>
                    <a:ea typeface="Times New Roman" panose="02020603050405020304" pitchFamily="18" charset="0"/>
                    <a:cs typeface="Times New Roman" panose="02020603050405020304" pitchFamily="18" charset="0"/>
                  </a:rPr>
                  <a:t>;</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−25</m:t>
                        </m:r>
                      </m:den>
                    </m:f>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4</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pt-BR" sz="1800" i="1" dirty="0">
                    <a:effectLst/>
                    <a:latin typeface="+mj-lt"/>
                    <a:ea typeface="Times New Roman" panose="02020603050405020304" pitchFamily="18" charset="0"/>
                  </a:rPr>
                  <a:t> </a:t>
                </a:r>
                <a:r>
                  <a:rPr lang="pt-BR" sz="1800" dirty="0">
                    <a:effectLst/>
                    <a:latin typeface="+mj-lt"/>
                    <a:ea typeface="Times New Roman" panose="02020603050405020304" pitchFamily="18" charset="0"/>
                  </a:rPr>
                  <a:t>.</a:t>
                </a:r>
                <a:endParaRPr lang="en-US" sz="1800" dirty="0">
                  <a:latin typeface="+mj-lt"/>
                </a:endParaRPr>
              </a:p>
            </p:txBody>
          </p:sp>
        </mc:Choice>
        <mc:Fallback xmlns="">
          <p:sp>
            <p:nvSpPr>
              <p:cNvPr id="3" name="TextBox 2">
                <a:extLst>
                  <a:ext uri="{FF2B5EF4-FFF2-40B4-BE49-F238E27FC236}">
                    <a16:creationId xmlns:a16="http://schemas.microsoft.com/office/drawing/2014/main" id="{ED17FD75-5B22-326B-1FB6-72914F88F480}"/>
                  </a:ext>
                </a:extLst>
              </p:cNvPr>
              <p:cNvSpPr txBox="1">
                <a:spLocks noRot="1" noChangeAspect="1" noMove="1" noResize="1" noEditPoints="1" noAdjustHandles="1" noChangeArrowheads="1" noChangeShapeType="1" noTextEdit="1"/>
              </p:cNvSpPr>
              <p:nvPr/>
            </p:nvSpPr>
            <p:spPr>
              <a:xfrm>
                <a:off x="1057120" y="2303706"/>
                <a:ext cx="7316064" cy="2512291"/>
              </a:xfrm>
              <a:prstGeom prst="rect">
                <a:avLst/>
              </a:prstGeom>
              <a:blipFill>
                <a:blip r:embed="rId3"/>
                <a:stretch>
                  <a:fillRect l="-666" b="-728"/>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4CC0C20C-DDCA-E6FF-470E-92FE59928E31}"/>
              </a:ext>
            </a:extLst>
          </p:cNvPr>
          <p:cNvGrpSpPr/>
          <p:nvPr/>
        </p:nvGrpSpPr>
        <p:grpSpPr>
          <a:xfrm>
            <a:off x="954352" y="212845"/>
            <a:ext cx="2114343" cy="59263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200" b="1" kern="1200" dirty="0">
                  <a:solidFill>
                    <a:prstClr val="black"/>
                  </a:solidFill>
                  <a:ea typeface="+mn-ea"/>
                  <a:cs typeface="Arial" panose="020B0604020202020204" pitchFamily="34" charset="0"/>
                </a:rPr>
                <a:t>5</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233975"/>
                <a:ext cx="7418832" cy="18274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lang="en-US" sz="2200" dirty="0"/>
                  <a:t> </a:t>
                </a:r>
                <a:r>
                  <a:rPr lang="en-US" sz="2200" dirty="0" err="1"/>
                  <a:t>trong</a:t>
                </a:r>
                <a:r>
                  <a:rPr lang="en-US" sz="2200" dirty="0"/>
                  <a:t> </a:t>
                </a:r>
                <a:r>
                  <a:rPr lang="en-US" sz="2200" dirty="0" err="1"/>
                  <a:t>mỗi</a:t>
                </a:r>
                <a:r>
                  <a:rPr lang="en-US" sz="2200" dirty="0"/>
                  <a:t> </a:t>
                </a:r>
                <a:r>
                  <a:rPr lang="en-US" sz="2200" dirty="0" err="1"/>
                  <a:t>trường</a:t>
                </a:r>
                <a:r>
                  <a:rPr lang="en-US" sz="2200" dirty="0"/>
                  <a:t> </a:t>
                </a:r>
                <a:r>
                  <a:rPr lang="en-US" sz="2200" dirty="0" err="1"/>
                  <a:t>hợp</a:t>
                </a:r>
                <a:r>
                  <a:rPr lang="en-US" sz="2200" dirty="0"/>
                  <a:t> </a:t>
                </a:r>
                <a:r>
                  <a:rPr lang="en-US" sz="2200" dirty="0" err="1"/>
                  <a:t>sau</a:t>
                </a:r>
                <a:r>
                  <a:rPr lang="en-US" sz="2200" dirty="0"/>
                  <a: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𝑦</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num>
                      <m:den>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−25</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233975"/>
                <a:ext cx="7418832" cy="1827423"/>
              </a:xfrm>
              <a:prstGeom prst="rect">
                <a:avLst/>
              </a:prstGeom>
              <a:blipFill>
                <a:blip r:embed="rId4"/>
                <a:stretch>
                  <a:fillRect l="-1068"/>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12152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5" name="Picture 4">
            <a:extLst>
              <a:ext uri="{FF2B5EF4-FFF2-40B4-BE49-F238E27FC236}">
                <a16:creationId xmlns:a16="http://schemas.microsoft.com/office/drawing/2014/main" id="{454BED3F-A916-CA19-F8E4-338F7B19F449}"/>
              </a:ext>
            </a:extLst>
          </p:cNvPr>
          <p:cNvPicPr>
            <a:picLocks noChangeAspect="1"/>
          </p:cNvPicPr>
          <p:nvPr/>
        </p:nvPicPr>
        <p:blipFill>
          <a:blip r:embed="rId5"/>
          <a:stretch>
            <a:fillRect/>
          </a:stretch>
        </p:blipFill>
        <p:spPr>
          <a:xfrm>
            <a:off x="7363109" y="3773191"/>
            <a:ext cx="2020149" cy="1136334"/>
          </a:xfrm>
          <a:prstGeom prst="rect">
            <a:avLst/>
          </a:prstGeom>
        </p:spPr>
      </p:pic>
    </p:spTree>
    <p:extLst>
      <p:ext uri="{BB962C8B-B14F-4D97-AF65-F5344CB8AC3E}">
        <p14:creationId xmlns:p14="http://schemas.microsoft.com/office/powerpoint/2010/main" val="337870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708660" y="2150850"/>
            <a:ext cx="7726679" cy="149532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ĐIỀU KIỆN XÁC ĐỊNH VÀ </a:t>
            </a:r>
            <a:br>
              <a:rPr lang="en-US" sz="4000" b="1" dirty="0">
                <a:latin typeface="+mj-lt"/>
              </a:rPr>
            </a:br>
            <a:r>
              <a:rPr lang="en-US" sz="4000" b="1" dirty="0">
                <a:latin typeface="+mj-lt"/>
              </a:rPr>
              <a:t>GIÁ TRỊ CỦA PHÂN THỨC</a:t>
            </a:r>
            <a:endParaRPr sz="4000" b="1" dirty="0">
              <a:latin typeface="+mj-lt"/>
            </a:endParaRPr>
          </a:p>
        </p:txBody>
      </p:sp>
      <p:sp>
        <p:nvSpPr>
          <p:cNvPr id="802" name="Google Shape;802;p36"/>
          <p:cNvSpPr txBox="1">
            <a:spLocks noGrp="1"/>
          </p:cNvSpPr>
          <p:nvPr>
            <p:ph type="title" idx="2"/>
          </p:nvPr>
        </p:nvSpPr>
        <p:spPr>
          <a:xfrm>
            <a:off x="3720750" y="1022119"/>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III.</a:t>
            </a:r>
            <a:endParaRPr sz="4000" b="1" dirty="0">
              <a:latin typeface="+mj-lt"/>
            </a:endParaRPr>
          </a:p>
        </p:txBody>
      </p:sp>
    </p:spTree>
    <p:extLst>
      <p:ext uri="{BB962C8B-B14F-4D97-AF65-F5344CB8AC3E}">
        <p14:creationId xmlns:p14="http://schemas.microsoft.com/office/powerpoint/2010/main" val="227766809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903067" y="1120356"/>
            <a:ext cx="90601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8.</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266096" y="2239070"/>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5" name="Group 14">
            <a:extLst>
              <a:ext uri="{FF2B5EF4-FFF2-40B4-BE49-F238E27FC236}">
                <a16:creationId xmlns:a16="http://schemas.microsoft.com/office/drawing/2014/main" id="{1DE1E54C-EB91-55DD-B81F-FE386B534EF1}"/>
              </a:ext>
            </a:extLst>
          </p:cNvPr>
          <p:cNvGrpSpPr/>
          <p:nvPr/>
        </p:nvGrpSpPr>
        <p:grpSpPr>
          <a:xfrm>
            <a:off x="1809084" y="734382"/>
            <a:ext cx="6549660" cy="1340309"/>
            <a:chOff x="1416216" y="1024355"/>
            <a:chExt cx="6549660" cy="1340309"/>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16216" y="1319441"/>
                  <a:ext cx="6549660" cy="104522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Cho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phân</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thức</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Tìm</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giá</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trị</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của</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14:m>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sym typeface="Arial"/>
                        </a:rPr>
                        <m:t>𝑥</m:t>
                      </m:r>
                    </m:oMath>
                  </a14:m>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sao</a:t>
                  </a:r>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cho</a:t>
                  </a:r>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mẫu</a:t>
                  </a:r>
                  <a:r>
                    <a:rPr kumimoji="0" lang="en-US" sz="2200" b="0" i="0" u="none" strike="noStrike" kern="1200" cap="none" spc="0" normalizeH="0" noProof="0" dirty="0">
                      <a:ln>
                        <a:noFill/>
                      </a:ln>
                      <a:solidFill>
                        <a:prstClr val="black"/>
                      </a:solidFill>
                      <a:effectLst/>
                      <a:uLnTx/>
                      <a:uFillTx/>
                      <a:ea typeface="Times New Roman" panose="02020603050405020304" pitchFamily="18" charset="0"/>
                      <a:sym typeface="Arial"/>
                    </a:rPr>
                    <a:t>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sym typeface="Arial"/>
                        </a:rPr>
                        <m:t>𝑥</m:t>
                      </m:r>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sym typeface="Arial"/>
                        </a:rPr>
                        <m:t>−2≠0</m:t>
                      </m:r>
                    </m:oMath>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16216" y="1319441"/>
                  <a:ext cx="6549660" cy="1045223"/>
                </a:xfrm>
                <a:prstGeom prst="rect">
                  <a:avLst/>
                </a:prstGeom>
                <a:blipFill>
                  <a:blip r:embed="rId4"/>
                  <a:stretch>
                    <a:fillRect l="-745" r="-745"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3401340" y="1024355"/>
                  <a:ext cx="1852764" cy="1111394"/>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3401340" y="1024355"/>
                  <a:ext cx="1852764" cy="111139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089722" y="2837517"/>
                <a:ext cx="6549660" cy="1160639"/>
              </a:xfrm>
              <a:prstGeom prst="rect">
                <a:avLst/>
              </a:prstGeom>
              <a:noFill/>
            </p:spPr>
            <p:txBody>
              <a:bodyPr wrap="square">
                <a:spAutoFit/>
              </a:bodyPr>
              <a:lstStyle/>
              <a:p>
                <a:pPr>
                  <a:lnSpc>
                    <a:spcPct val="150000"/>
                  </a:lnSpc>
                  <a:spcBef>
                    <a:spcPts val="600"/>
                  </a:spcBef>
                  <a:spcAft>
                    <a:spcPts val="300"/>
                  </a:spcAft>
                </a:pPr>
                <a:r>
                  <a:rPr lang="en-US" sz="2200" kern="100" dirty="0" err="1">
                    <a:latin typeface="+mj-lt"/>
                    <a:ea typeface="Times New Roman" panose="02020603050405020304" pitchFamily="18" charset="0"/>
                    <a:cs typeface="Times New Roman" panose="02020603050405020304" pitchFamily="18" charset="0"/>
                  </a:rPr>
                  <a:t>Để</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mẫu</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 ≠ 0 </m:t>
                    </m:r>
                  </m:oMath>
                </a14:m>
                <a:r>
                  <a:rPr lang="en-US" sz="2200" kern="100" dirty="0" err="1">
                    <a:latin typeface="+mj-lt"/>
                    <a:ea typeface="Times New Roman" panose="02020603050405020304" pitchFamily="18" charset="0"/>
                    <a:cs typeface="Times New Roman" panose="02020603050405020304" pitchFamily="18" charset="0"/>
                  </a:rPr>
                  <a:t>thì</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m:t>
                    </m:r>
                  </m:oMath>
                </a14:m>
                <a:r>
                  <a:rPr lang="en-US" sz="2200" kern="100" dirty="0">
                    <a:latin typeface="+mj-lt"/>
                    <a:ea typeface="Times New Roman" panose="02020603050405020304" pitchFamily="18"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200" kern="100" dirty="0" err="1">
                    <a:latin typeface="+mj-lt"/>
                    <a:ea typeface="Times New Roman" panose="02020603050405020304" pitchFamily="18" charset="0"/>
                    <a:cs typeface="Times New Roman" panose="02020603050405020304" pitchFamily="18" charset="0"/>
                  </a:rPr>
                  <a:t>Vậy</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giá</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trị</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của</a:t>
                </a:r>
                <a:r>
                  <a:rPr lang="en-US" sz="2200" kern="100" dirty="0">
                    <a:latin typeface="+mj-lt"/>
                    <a:ea typeface="Times New Roman" panose="02020603050405020304" pitchFamily="18" charset="0"/>
                    <a:cs typeface="Times New Roman" panose="02020603050405020304" pitchFamily="18" charset="0"/>
                  </a:rPr>
                  <a:t> x </a:t>
                </a:r>
                <a:r>
                  <a:rPr lang="en-US" sz="2200" kern="100" dirty="0" err="1">
                    <a:latin typeface="+mj-lt"/>
                    <a:ea typeface="Times New Roman" panose="02020603050405020304" pitchFamily="18" charset="0"/>
                    <a:cs typeface="Times New Roman" panose="02020603050405020304" pitchFamily="18" charset="0"/>
                  </a:rPr>
                  <a:t>sao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cho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mẫu</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 ≠ 0 </m:t>
                    </m:r>
                  </m:oMath>
                </a14:m>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m:t>
                    </m:r>
                  </m:oMath>
                </a14:m>
                <a:r>
                  <a:rPr lang="en-US" sz="2200" kern="100" dirty="0">
                    <a:latin typeface="+mj-lt"/>
                    <a:ea typeface="Times New Roman" panose="02020603050405020304" pitchFamily="18"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089722" y="2837517"/>
                <a:ext cx="6549660" cy="1160639"/>
              </a:xfrm>
              <a:prstGeom prst="rect">
                <a:avLst/>
              </a:prstGeom>
              <a:blipFill>
                <a:blip r:embed="rId6"/>
                <a:stretch>
                  <a:fillRect l="-1210" b="-9948"/>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7"/>
          <a:srcRect l="26375" r="25583"/>
          <a:stretch/>
        </p:blipFill>
        <p:spPr>
          <a:xfrm>
            <a:off x="7272660" y="1721554"/>
            <a:ext cx="1436999" cy="1682499"/>
          </a:xfrm>
          <a:prstGeom prst="rect">
            <a:avLst/>
          </a:prstGeom>
        </p:spPr>
      </p:pic>
    </p:spTree>
    <p:extLst>
      <p:ext uri="{BB962C8B-B14F-4D97-AF65-F5344CB8AC3E}">
        <p14:creationId xmlns:p14="http://schemas.microsoft.com/office/powerpoint/2010/main" val="3225076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4" name="Google Shape;802;p36">
            <a:extLst>
              <a:ext uri="{FF2B5EF4-FFF2-40B4-BE49-F238E27FC236}">
                <a16:creationId xmlns:a16="http://schemas.microsoft.com/office/drawing/2014/main" id="{264BDBD2-8A70-D91D-49BD-3D62171B82F1}"/>
              </a:ext>
            </a:extLst>
          </p:cNvPr>
          <p:cNvSpPr txBox="1">
            <a:spLocks/>
          </p:cNvSpPr>
          <p:nvPr/>
        </p:nvSpPr>
        <p:spPr>
          <a:xfrm>
            <a:off x="3237690" y="880109"/>
            <a:ext cx="2668620" cy="72050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
        <p:nvSpPr>
          <p:cNvPr id="5" name="TextBox 4">
            <a:extLst>
              <a:ext uri="{FF2B5EF4-FFF2-40B4-BE49-F238E27FC236}">
                <a16:creationId xmlns:a16="http://schemas.microsoft.com/office/drawing/2014/main" id="{3D3E4899-7598-58DA-1F93-B7067C5FE84A}"/>
              </a:ext>
            </a:extLst>
          </p:cNvPr>
          <p:cNvSpPr txBox="1"/>
          <p:nvPr/>
        </p:nvSpPr>
        <p:spPr>
          <a:xfrm>
            <a:off x="628438" y="2005826"/>
            <a:ext cx="7887124" cy="1131848"/>
          </a:xfrm>
          <a:prstGeom prst="rect">
            <a:avLst/>
          </a:prstGeom>
          <a:solidFill>
            <a:srgbClr val="FBB7CA"/>
          </a:solidFill>
        </p:spPr>
        <p:txBody>
          <a:bodyPr wrap="square">
            <a:spAutoFit/>
          </a:bodyPr>
          <a:lstStyle/>
          <a:p>
            <a:pPr algn="just">
              <a:lnSpc>
                <a:spcPct val="150000"/>
              </a:lnSpc>
              <a:spcBef>
                <a:spcPts val="600"/>
              </a:spcBef>
              <a:spcAft>
                <a:spcPts val="300"/>
              </a:spcAft>
            </a:pPr>
            <a:r>
              <a:rPr lang="en-US" sz="2400" kern="100" dirty="0" err="1">
                <a:latin typeface="+mj-lt"/>
                <a:ea typeface="Times New Roman" panose="02020603050405020304" pitchFamily="18" charset="0"/>
                <a:cs typeface="Times New Roman" panose="02020603050405020304" pitchFamily="18" charset="0"/>
              </a:rPr>
              <a:t>Điều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kiện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biến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để</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giá</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trị</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tương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ứng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mẫu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thức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khác</a:t>
            </a:r>
            <a:r>
              <a:rPr lang="en-US" sz="2400" kern="100" dirty="0">
                <a:latin typeface="+mj-lt"/>
                <a:ea typeface="Times New Roman" panose="02020603050405020304" pitchFamily="18" charset="0"/>
                <a:cs typeface="Times New Roman" panose="02020603050405020304" pitchFamily="18" charset="0"/>
              </a:rPr>
              <a:t> 0 </a:t>
            </a:r>
            <a:r>
              <a:rPr lang="en-US" sz="2400" kern="100" dirty="0" err="1">
                <a:latin typeface="+mj-lt"/>
                <a:ea typeface="Times New Roman" panose="02020603050405020304" pitchFamily="18" charset="0"/>
                <a:cs typeface="Times New Roman" panose="02020603050405020304" pitchFamily="18" charset="0"/>
              </a:rPr>
              <a:t>được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gọi</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điều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kiện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xác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định</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phân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thức</a:t>
            </a:r>
            <a:r>
              <a:rPr lang="en-US" sz="2400" kern="100" dirty="0">
                <a:latin typeface="+mj-lt"/>
                <a:ea typeface="Times New Roman" panose="02020603050405020304" pitchFamily="18" charset="0"/>
                <a:cs typeface="Times New Roman" panose="02020603050405020304" pitchFamily="18" charset="0"/>
              </a:rPr>
              <a:t>.</a:t>
            </a:r>
            <a:endParaRPr lang="en-US" sz="2400" kern="100" dirty="0">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1C59DD-1D46-B72A-C32C-0F85176A0EBD}"/>
              </a:ext>
            </a:extLst>
          </p:cNvPr>
          <p:cNvPicPr>
            <a:picLocks noChangeAspect="1"/>
          </p:cNvPicPr>
          <p:nvPr/>
        </p:nvPicPr>
        <p:blipFill>
          <a:blip r:embed="rId3"/>
          <a:stretch>
            <a:fillRect/>
          </a:stretch>
        </p:blipFill>
        <p:spPr>
          <a:xfrm>
            <a:off x="6103620" y="3353990"/>
            <a:ext cx="2754630" cy="1549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 name="Oval Callout 29">
            <a:extLst>
              <a:ext uri="{FF2B5EF4-FFF2-40B4-BE49-F238E27FC236}">
                <a16:creationId xmlns:a16="http://schemas.microsoft.com/office/drawing/2014/main" id="{56B4E0BB-E45E-C53E-49BD-060FC897C0B1}"/>
              </a:ext>
            </a:extLst>
          </p:cNvPr>
          <p:cNvSpPr/>
          <p:nvPr/>
        </p:nvSpPr>
        <p:spPr>
          <a:xfrm>
            <a:off x="428953" y="257175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ED474347-CD78-9D5A-40AD-FC0060C24D90}"/>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7: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36</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E94FD4-2D5C-0101-5843-3D56D1753D0F}"/>
                  </a:ext>
                </a:extLst>
              </p:cNvPr>
              <p:cNvSpPr txBox="1"/>
              <p:nvPr/>
            </p:nvSpPr>
            <p:spPr>
              <a:xfrm>
                <a:off x="1029216" y="2997305"/>
                <a:ext cx="7085565" cy="15918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Điều</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kiện</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xác</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định</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của</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phân</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thức</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−4≠0</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a:lnSpc>
                    <a:spcPct val="150000"/>
                  </a:lnSpc>
                  <a:defRPr/>
                </a:pPr>
                <a:r>
                  <a:rPr lang="en-US" sz="2200" dirty="0"/>
                  <a:t>b) </a:t>
                </a:r>
                <a:r>
                  <a:rPr lang="en-US" sz="2200" dirty="0" err="1"/>
                  <a:t>Điều</a:t>
                </a:r>
                <a:r>
                  <a:rPr lang="en-US" sz="2200" dirty="0"/>
                  <a:t> </a:t>
                </a:r>
                <a:r>
                  <a:rPr lang="en-US" sz="2200" dirty="0" err="1"/>
                  <a:t>kiện</a:t>
                </a:r>
                <a:r>
                  <a:rPr lang="en-US" sz="2200" dirty="0"/>
                  <a:t> </a:t>
                </a:r>
                <a:r>
                  <a:rPr lang="en-US" sz="2200" dirty="0" err="1"/>
                  <a:t>xác</a:t>
                </a:r>
                <a:r>
                  <a:rPr lang="en-US" sz="2200" dirty="0"/>
                  <a:t> </a:t>
                </a:r>
                <a:r>
                  <a:rPr lang="en-US" sz="2200" dirty="0" err="1"/>
                  <a:t>định</a:t>
                </a:r>
                <a:r>
                  <a:rPr lang="en-US" sz="2200" dirty="0"/>
                  <a:t> </a:t>
                </a:r>
                <a:r>
                  <a:rPr lang="en-US" sz="2200" dirty="0" err="1"/>
                  <a:t>của</a:t>
                </a:r>
                <a:r>
                  <a:rPr lang="en-US" sz="2200" dirty="0"/>
                  <a:t> </a:t>
                </a:r>
                <a:r>
                  <a:rPr lang="en-US" sz="2200" dirty="0" err="1"/>
                  <a:t>phân</a:t>
                </a:r>
                <a:r>
                  <a:rPr lang="en-US" sz="2200" dirty="0"/>
                  <a:t> </a:t>
                </a:r>
                <a:r>
                  <a:rPr lang="en-US" sz="2200" dirty="0" err="1"/>
                  <a:t>thức</a:t>
                </a:r>
                <a:r>
                  <a:rPr lang="en-US" sz="2200" dirty="0"/>
                  <a:t>: </a:t>
                </a:r>
                <a14:m>
                  <m:oMath xmlns:m="http://schemas.openxmlformats.org/officeDocument/2006/math">
                    <m:f>
                      <m:fPr>
                        <m:ctrlPr>
                          <a:rPr lang="en-US" sz="2200" i="1">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den>
                    </m:f>
                  </m:oMath>
                </a14:m>
                <a:r>
                  <a:rPr lang="en-US" sz="2200" dirty="0"/>
                  <a:t>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r>
                      <a:rPr lang="en-US" sz="2200" i="1">
                        <a:latin typeface="Cambria Math" panose="02040503050406030204" pitchFamily="18" charset="0"/>
                      </a:rPr>
                      <m:t>≠0</m:t>
                    </m:r>
                  </m:oMath>
                </a14:m>
                <a:endParaRPr lang="en-US" sz="2200" dirty="0"/>
              </a:p>
            </p:txBody>
          </p:sp>
        </mc:Choice>
        <mc:Fallback xmlns="">
          <p:sp>
            <p:nvSpPr>
              <p:cNvPr id="9" name="TextBox 8">
                <a:extLst>
                  <a:ext uri="{FF2B5EF4-FFF2-40B4-BE49-F238E27FC236}">
                    <a16:creationId xmlns:a16="http://schemas.microsoft.com/office/drawing/2014/main" id="{8DE94FD4-2D5C-0101-5843-3D56D1753D0F}"/>
                  </a:ext>
                </a:extLst>
              </p:cNvPr>
              <p:cNvSpPr txBox="1">
                <a:spLocks noRot="1" noChangeAspect="1" noMove="1" noResize="1" noEditPoints="1" noAdjustHandles="1" noChangeArrowheads="1" noChangeShapeType="1" noTextEdit="1"/>
              </p:cNvSpPr>
              <p:nvPr/>
            </p:nvSpPr>
            <p:spPr>
              <a:xfrm>
                <a:off x="1029216" y="2997305"/>
                <a:ext cx="7085565" cy="1591846"/>
              </a:xfrm>
              <a:prstGeom prst="rect">
                <a:avLst/>
              </a:prstGeom>
              <a:blipFill>
                <a:blip r:embed="rId3"/>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717645-7541-947C-D9CA-1FF2E5B6604B}"/>
                  </a:ext>
                </a:extLst>
              </p:cNvPr>
              <p:cNvSpPr txBox="1"/>
              <p:nvPr/>
            </p:nvSpPr>
            <p:spPr>
              <a:xfrm>
                <a:off x="1401705" y="1079500"/>
                <a:ext cx="6118782" cy="137832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Viết </a:t>
                </a:r>
                <a:r>
                  <a:rPr lang="en-US" sz="2200" dirty="0" err="1"/>
                  <a:t>điều</a:t>
                </a:r>
                <a:r>
                  <a:rPr lang="en-US" sz="2200" dirty="0"/>
                  <a:t> </a:t>
                </a:r>
                <a:r>
                  <a:rPr lang="en-US" sz="2200" dirty="0" err="1"/>
                  <a:t>kiện</a:t>
                </a:r>
                <a:r>
                  <a:rPr lang="en-US" sz="2200" dirty="0"/>
                  <a:t> </a:t>
                </a:r>
                <a:r>
                  <a:rPr lang="en-US" sz="2200" dirty="0" err="1"/>
                  <a:t>xác</a:t>
                </a:r>
                <a:r>
                  <a:rPr lang="en-US" sz="2200" dirty="0"/>
                  <a:t> </a:t>
                </a:r>
                <a:r>
                  <a:rPr lang="en-US" sz="2200" dirty="0" err="1"/>
                  <a:t>định</a:t>
                </a:r>
                <a:r>
                  <a:rPr lang="en-US" sz="2200" dirty="0"/>
                  <a:t> </a:t>
                </a:r>
                <a:r>
                  <a:rPr lang="en-US" sz="2200" dirty="0" err="1"/>
                  <a:t>của</a:t>
                </a:r>
                <a:r>
                  <a:rPr lang="en-US" sz="2200" dirty="0"/>
                  <a:t> </a:t>
                </a:r>
                <a:r>
                  <a:rPr lang="en-US" sz="2200" dirty="0" err="1"/>
                  <a:t>mỗi</a:t>
                </a:r>
                <a:r>
                  <a:rPr lang="en-US" sz="2200" dirty="0"/>
                  <a:t> </a:t>
                </a:r>
                <a:r>
                  <a:rPr lang="en-US" sz="2200" dirty="0" err="1"/>
                  <a:t>phân</a:t>
                </a:r>
                <a:r>
                  <a:rPr lang="en-US" sz="2200" dirty="0"/>
                  <a:t> </a:t>
                </a:r>
                <a:r>
                  <a:rPr lang="en-US" sz="2200" dirty="0" err="1"/>
                  <a:t>thức</a:t>
                </a:r>
                <a:r>
                  <a:rPr lang="en-US" sz="2200" dirty="0"/>
                  <a:t> </a:t>
                </a:r>
                <a:r>
                  <a:rPr lang="en-US" sz="2200" dirty="0" err="1"/>
                  <a:t>sau</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noProof="0" dirty="0">
                    <a:ln>
                      <a:noFill/>
                    </a:ln>
                    <a:solidFill>
                      <a:srgbClr val="000000"/>
                    </a:solidFill>
                    <a:effectLst/>
                    <a:uLnTx/>
                    <a:uFillTx/>
                    <a:latin typeface="Arial"/>
                    <a:cs typeface="Arial"/>
                    <a:sym typeface="Arial"/>
                  </a:rPr>
                  <a:t> a)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0" name="TextBox 9">
                <a:extLst>
                  <a:ext uri="{FF2B5EF4-FFF2-40B4-BE49-F238E27FC236}">
                    <a16:creationId xmlns:a16="http://schemas.microsoft.com/office/drawing/2014/main" id="{24717645-7541-947C-D9CA-1FF2E5B6604B}"/>
                  </a:ext>
                </a:extLst>
              </p:cNvPr>
              <p:cNvSpPr txBox="1">
                <a:spLocks noRot="1" noChangeAspect="1" noMove="1" noResize="1" noEditPoints="1" noAdjustHandles="1" noChangeArrowheads="1" noChangeShapeType="1" noTextEdit="1"/>
              </p:cNvSpPr>
              <p:nvPr/>
            </p:nvSpPr>
            <p:spPr>
              <a:xfrm>
                <a:off x="1401705" y="1079500"/>
                <a:ext cx="6118782" cy="1378326"/>
              </a:xfrm>
              <a:prstGeom prst="rect">
                <a:avLst/>
              </a:prstGeom>
              <a:blipFill>
                <a:blip r:embed="rId4"/>
                <a:stretch>
                  <a:fillRect l="-1295"/>
                </a:stretch>
              </a:blipFill>
            </p:spPr>
            <p:txBody>
              <a:bodyPr/>
              <a:lstStyle/>
              <a:p>
                <a:r>
                  <a:rPr lang="en-US">
                    <a:noFill/>
                  </a:rPr>
                  <a:t> </a:t>
                </a:r>
              </a:p>
            </p:txBody>
          </p:sp>
        </mc:Fallback>
      </mc:AlternateContent>
    </p:spTree>
    <p:extLst>
      <p:ext uri="{BB962C8B-B14F-4D97-AF65-F5344CB8AC3E}">
        <p14:creationId xmlns:p14="http://schemas.microsoft.com/office/powerpoint/2010/main" val="22424933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903067" y="1120356"/>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200" b="1" kern="1200" dirty="0">
                <a:solidFill>
                  <a:prstClr val="black"/>
                </a:solidFill>
                <a:ea typeface="+mn-ea"/>
                <a:cs typeface="Arial" panose="020B0604020202020204" pitchFamily="34" charset="0"/>
              </a:rPr>
              <a:t>9</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256938" y="2094356"/>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5" name="Group 14">
            <a:extLst>
              <a:ext uri="{FF2B5EF4-FFF2-40B4-BE49-F238E27FC236}">
                <a16:creationId xmlns:a16="http://schemas.microsoft.com/office/drawing/2014/main" id="{1DE1E54C-EB91-55DD-B81F-FE386B534EF1}"/>
              </a:ext>
            </a:extLst>
          </p:cNvPr>
          <p:cNvGrpSpPr/>
          <p:nvPr/>
        </p:nvGrpSpPr>
        <p:grpSpPr>
          <a:xfrm>
            <a:off x="1809084" y="710700"/>
            <a:ext cx="6549660" cy="1046440"/>
            <a:chOff x="1416216" y="1000673"/>
            <a:chExt cx="6549660" cy="104644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16216" y="1319441"/>
                  <a:ext cx="6549660" cy="53739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Tính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giá</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trị</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biểu</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tại</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=4</m:t>
                      </m:r>
                    </m:oMath>
                  </a14:m>
                  <a:endPar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16216" y="1319441"/>
                  <a:ext cx="6549660" cy="537391"/>
                </a:xfrm>
                <a:prstGeom prst="rect">
                  <a:avLst/>
                </a:prstGeom>
                <a:blipFill>
                  <a:blip r:embed="rId4"/>
                  <a:stretch>
                    <a:fillRect l="-745"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544340" y="1000673"/>
                  <a:ext cx="1086402" cy="104644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den>
                        </m:f>
                      </m:oMath>
                    </m:oMathPara>
                  </a14:m>
                  <a:endPar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544340" y="1000673"/>
                  <a:ext cx="1086402" cy="104644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297170" y="2666696"/>
                <a:ext cx="6549660" cy="1856919"/>
              </a:xfrm>
              <a:prstGeom prst="rect">
                <a:avLst/>
              </a:prstGeom>
              <a:noFill/>
            </p:spPr>
            <p:txBody>
              <a:bodyPr wrap="square">
                <a:spAutoFit/>
              </a:bodyPr>
              <a:lstStyle/>
              <a:p>
                <a:pPr algn="just">
                  <a:lnSpc>
                    <a:spcPct val="150000"/>
                  </a:lnSpc>
                  <a:spcBef>
                    <a:spcPts val="600"/>
                  </a:spcBef>
                  <a:spcAft>
                    <a:spcPts val="300"/>
                  </a:spcAft>
                </a:pPr>
                <a:r>
                  <a:rPr lang="en-US" sz="2200" kern="100" dirty="0" err="1">
                    <a:solidFill>
                      <a:srgbClr val="000000"/>
                    </a:solidFill>
                    <a:effectLst/>
                    <a:latin typeface="+mj-lt"/>
                    <a:ea typeface="Calibri" panose="020F0502020204030204" pitchFamily="34" charset="0"/>
                    <a:cs typeface="Times New Roman" panose="02020603050405020304" pitchFamily="18" charset="0"/>
                  </a:rPr>
                  <a:t>Giá</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trị</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biểu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 </m:t>
                    </m:r>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là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4+2</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297170" y="2666696"/>
                <a:ext cx="6549660" cy="1856919"/>
              </a:xfrm>
              <a:prstGeom prst="rect">
                <a:avLst/>
              </a:prstGeom>
              <a:blipFill>
                <a:blip r:embed="rId6"/>
                <a:stretch>
                  <a:fillRect l="-121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a:blip r:embed="rId7"/>
          <a:srcRect l="25979" r="25979"/>
          <a:stretch/>
        </p:blipFill>
        <p:spPr>
          <a:xfrm>
            <a:off x="7128330" y="2321928"/>
            <a:ext cx="1436999" cy="1682499"/>
          </a:xfrm>
          <a:prstGeom prst="rect">
            <a:avLst/>
          </a:prstGeom>
        </p:spPr>
      </p:pic>
    </p:spTree>
    <p:extLst>
      <p:ext uri="{BB962C8B-B14F-4D97-AF65-F5344CB8AC3E}">
        <p14:creationId xmlns:p14="http://schemas.microsoft.com/office/powerpoint/2010/main" val="2917336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4" name="Google Shape;802;p36">
            <a:extLst>
              <a:ext uri="{FF2B5EF4-FFF2-40B4-BE49-F238E27FC236}">
                <a16:creationId xmlns:a16="http://schemas.microsoft.com/office/drawing/2014/main" id="{264BDBD2-8A70-D91D-49BD-3D62171B82F1}"/>
              </a:ext>
            </a:extLst>
          </p:cNvPr>
          <p:cNvSpPr txBox="1">
            <a:spLocks/>
          </p:cNvSpPr>
          <p:nvPr/>
        </p:nvSpPr>
        <p:spPr>
          <a:xfrm>
            <a:off x="3237689" y="629334"/>
            <a:ext cx="2668620" cy="72050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E4899-7598-58DA-1F93-B7067C5FE84A}"/>
                  </a:ext>
                </a:extLst>
              </p:cNvPr>
              <p:cNvSpPr txBox="1"/>
              <p:nvPr/>
            </p:nvSpPr>
            <p:spPr>
              <a:xfrm>
                <a:off x="735627" y="1535952"/>
                <a:ext cx="7672745" cy="2617961"/>
              </a:xfrm>
              <a:prstGeom prst="rect">
                <a:avLst/>
              </a:prstGeom>
              <a:solidFill>
                <a:srgbClr val="FBB7CA"/>
              </a:solidFill>
            </p:spPr>
            <p:txBody>
              <a:bodyPr wrap="square">
                <a:spAutoFit/>
              </a:bodyPr>
              <a:lstStyle/>
              <a:p>
                <a:pPr algn="just">
                  <a:lnSpc>
                    <a:spcPct val="150000"/>
                  </a:lnSpc>
                  <a:spcAft>
                    <a:spcPts val="600"/>
                  </a:spcAft>
                </a:pPr>
                <a:r>
                  <a:rPr lang="en-US" sz="2200" dirty="0">
                    <a:latin typeface="+mj-lt"/>
                    <a:ea typeface="Times New Roman" panose="02020603050405020304" pitchFamily="18" charset="0"/>
                  </a:rPr>
                  <a:t>Cho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biểu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tại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những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trước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biến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sao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tri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mẫu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khác</a:t>
                </a:r>
                <a:r>
                  <a:rPr lang="en-US" sz="2200" dirty="0">
                    <a:latin typeface="+mj-lt"/>
                    <a:ea typeface="Times New Roman" panose="02020603050405020304" pitchFamily="18" charset="0"/>
                  </a:rPr>
                  <a:t> 0 </a:t>
                </a:r>
                <a:r>
                  <a:rPr lang="en-US" sz="2200" dirty="0" err="1">
                    <a:latin typeface="+mj-lt"/>
                    <a:ea typeface="Times New Roman" panose="02020603050405020304" pitchFamily="18" charset="0"/>
                  </a:rPr>
                  <a:t>được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là</a:t>
                </a:r>
                <a:r>
                  <a:rPr lang="en-US" sz="2200" dirty="0">
                    <a:latin typeface="+mj-lt"/>
                    <a:ea typeface="Times New Roman" panose="02020603050405020304" pitchFamily="18" charset="0"/>
                  </a:rPr>
                  <a:t> </a:t>
                </a:r>
                <a:r>
                  <a:rPr lang="en-US" sz="2200" i="1" dirty="0" err="1">
                    <a:latin typeface="+mj-lt"/>
                    <a:ea typeface="Times New Roman" panose="02020603050405020304" pitchFamily="18" charset="0"/>
                  </a:rPr>
                  <a:t>giá</a:t>
                </a:r>
                <a:r>
                  <a:rPr lang="en-US" sz="2200" i="1" dirty="0">
                    <a:latin typeface="+mj-lt"/>
                    <a:ea typeface="Times New Roman" panose="02020603050405020304" pitchFamily="18" charset="0"/>
                  </a:rPr>
                  <a:t> </a:t>
                </a:r>
                <a:r>
                  <a:rPr lang="en-US" sz="2200" i="1"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tại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những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trước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biến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đó</a:t>
                </a:r>
                <a:r>
                  <a:rPr lang="en-US" sz="2200" dirty="0">
                    <a:latin typeface="+mj-lt"/>
                    <a:ea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D3E4899-7598-58DA-1F93-B7067C5FE84A}"/>
                  </a:ext>
                </a:extLst>
              </p:cNvPr>
              <p:cNvSpPr txBox="1">
                <a:spLocks noRot="1" noChangeAspect="1" noMove="1" noResize="1" noEditPoints="1" noAdjustHandles="1" noChangeArrowheads="1" noChangeShapeType="1" noTextEdit="1"/>
              </p:cNvSpPr>
              <p:nvPr/>
            </p:nvSpPr>
            <p:spPr>
              <a:xfrm>
                <a:off x="735627" y="1535952"/>
                <a:ext cx="7672745" cy="2617961"/>
              </a:xfrm>
              <a:prstGeom prst="rect">
                <a:avLst/>
              </a:prstGeom>
              <a:blipFill>
                <a:blip r:embed="rId3"/>
                <a:stretch>
                  <a:fillRect l="-1033" r="-1113" b="-3030"/>
                </a:stretch>
              </a:blipFill>
            </p:spPr>
            <p:txBody>
              <a:bodyPr/>
              <a:lstStyle/>
              <a:p>
                <a:r>
                  <a:rPr lang="en-US">
                    <a:noFill/>
                  </a:rPr>
                  <a:t> </a:t>
                </a:r>
              </a:p>
            </p:txBody>
          </p:sp>
        </mc:Fallback>
      </mc:AlternateContent>
    </p:spTree>
    <p:extLst>
      <p:ext uri="{BB962C8B-B14F-4D97-AF65-F5344CB8AC3E}">
        <p14:creationId xmlns:p14="http://schemas.microsoft.com/office/powerpoint/2010/main" val="4291695334"/>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 name="Oval Callout 29">
            <a:extLst>
              <a:ext uri="{FF2B5EF4-FFF2-40B4-BE49-F238E27FC236}">
                <a16:creationId xmlns:a16="http://schemas.microsoft.com/office/drawing/2014/main" id="{56B4E0BB-E45E-C53E-49BD-060FC897C0B1}"/>
              </a:ext>
            </a:extLst>
          </p:cNvPr>
          <p:cNvSpPr/>
          <p:nvPr/>
        </p:nvSpPr>
        <p:spPr>
          <a:xfrm>
            <a:off x="428953" y="257175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ED474347-CD78-9D5A-40AD-FC0060C24D90}"/>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7: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.36</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E94FD4-2D5C-0101-5843-3D56D1753D0F}"/>
                  </a:ext>
                </a:extLst>
              </p:cNvPr>
              <p:cNvSpPr txBox="1"/>
              <p:nvPr/>
            </p:nvSpPr>
            <p:spPr>
              <a:xfrm>
                <a:off x="1029216" y="2997305"/>
                <a:ext cx="7085565" cy="15918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kiện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định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của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−4≠0</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b)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kiện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định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của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t>≠0</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9" name="TextBox 8">
                <a:extLst>
                  <a:ext uri="{FF2B5EF4-FFF2-40B4-BE49-F238E27FC236}">
                    <a16:creationId xmlns:a16="http://schemas.microsoft.com/office/drawing/2014/main" id="{8DE94FD4-2D5C-0101-5843-3D56D1753D0F}"/>
                  </a:ext>
                </a:extLst>
              </p:cNvPr>
              <p:cNvSpPr txBox="1">
                <a:spLocks noRot="1" noChangeAspect="1" noMove="1" noResize="1" noEditPoints="1" noAdjustHandles="1" noChangeArrowheads="1" noChangeShapeType="1" noTextEdit="1"/>
              </p:cNvSpPr>
              <p:nvPr/>
            </p:nvSpPr>
            <p:spPr>
              <a:xfrm>
                <a:off x="1029216" y="2997305"/>
                <a:ext cx="7085565" cy="1591846"/>
              </a:xfrm>
              <a:prstGeom prst="rect">
                <a:avLst/>
              </a:prstGeom>
              <a:blipFill>
                <a:blip r:embed="rId3"/>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717645-7541-947C-D9CA-1FF2E5B6604B}"/>
                  </a:ext>
                </a:extLst>
              </p:cNvPr>
              <p:cNvSpPr txBox="1"/>
              <p:nvPr/>
            </p:nvSpPr>
            <p:spPr>
              <a:xfrm>
                <a:off x="1401705" y="1079500"/>
                <a:ext cx="6118782" cy="137832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Viết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kiện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định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của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mỗi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sau</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 a)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0" name="TextBox 9">
                <a:extLst>
                  <a:ext uri="{FF2B5EF4-FFF2-40B4-BE49-F238E27FC236}">
                    <a16:creationId xmlns:a16="http://schemas.microsoft.com/office/drawing/2014/main" id="{24717645-7541-947C-D9CA-1FF2E5B6604B}"/>
                  </a:ext>
                </a:extLst>
              </p:cNvPr>
              <p:cNvSpPr txBox="1">
                <a:spLocks noRot="1" noChangeAspect="1" noMove="1" noResize="1" noEditPoints="1" noAdjustHandles="1" noChangeArrowheads="1" noChangeShapeType="1" noTextEdit="1"/>
              </p:cNvSpPr>
              <p:nvPr/>
            </p:nvSpPr>
            <p:spPr>
              <a:xfrm>
                <a:off x="1401705" y="1079500"/>
                <a:ext cx="6118782" cy="1378326"/>
              </a:xfrm>
              <a:prstGeom prst="rect">
                <a:avLst/>
              </a:prstGeom>
              <a:blipFill>
                <a:blip r:embed="rId4"/>
                <a:stretch>
                  <a:fillRect l="-1295"/>
                </a:stretch>
              </a:blipFill>
            </p:spPr>
            <p:txBody>
              <a:bodyPr/>
              <a:lstStyle/>
              <a:p>
                <a:r>
                  <a:rPr lang="en-US">
                    <a:noFill/>
                  </a:rPr>
                  <a:t> </a:t>
                </a:r>
              </a:p>
            </p:txBody>
          </p:sp>
        </mc:Fallback>
      </mc:AlternateContent>
    </p:spTree>
    <p:extLst>
      <p:ext uri="{BB962C8B-B14F-4D97-AF65-F5344CB8AC3E}">
        <p14:creationId xmlns:p14="http://schemas.microsoft.com/office/powerpoint/2010/main" val="18086621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8" name="TextBox 7">
            <a:extLst>
              <a:ext uri="{FF2B5EF4-FFF2-40B4-BE49-F238E27FC236}">
                <a16:creationId xmlns:a16="http://schemas.microsoft.com/office/drawing/2014/main" id="{AEB82F3E-C83C-7CAD-B172-208141583147}"/>
              </a:ext>
            </a:extLst>
          </p:cNvPr>
          <p:cNvSpPr txBox="1"/>
          <p:nvPr/>
        </p:nvSpPr>
        <p:spPr>
          <a:xfrm>
            <a:off x="748664" y="142135"/>
            <a:ext cx="3079785" cy="519351"/>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1800" b="1" kern="1200" dirty="0" err="1">
                <a:solidFill>
                  <a:prstClr val="black"/>
                </a:solidFill>
                <a:latin typeface="+mn-lt"/>
                <a:ea typeface="+mn-ea"/>
                <a:cs typeface="Arial" panose="020B0604020202020204" pitchFamily="34" charset="0"/>
              </a:rPr>
              <a:t>Ví</a:t>
            </a:r>
            <a:r>
              <a:rPr lang="nl-NL" sz="1800" b="1" kern="1200" dirty="0">
                <a:solidFill>
                  <a:prstClr val="black"/>
                </a:solidFill>
                <a:latin typeface="+mn-lt"/>
                <a:ea typeface="+mn-ea"/>
                <a:cs typeface="Arial" panose="020B0604020202020204" pitchFamily="34" charset="0"/>
              </a:rPr>
              <a:t> </a:t>
            </a:r>
            <a:r>
              <a:rPr lang="nl-NL" sz="1800" b="1" kern="1200" dirty="0" err="1">
                <a:solidFill>
                  <a:prstClr val="black"/>
                </a:solidFill>
                <a:latin typeface="+mn-lt"/>
                <a:ea typeface="+mn-ea"/>
                <a:cs typeface="Arial" panose="020B0604020202020204" pitchFamily="34" charset="0"/>
              </a:rPr>
              <a:t>dụ</a:t>
            </a:r>
            <a:r>
              <a:rPr lang="nl-NL" sz="1800" b="1" kern="1200" dirty="0">
                <a:solidFill>
                  <a:prstClr val="black"/>
                </a:solidFill>
                <a:latin typeface="+mn-lt"/>
                <a:ea typeface="+mn-ea"/>
                <a:cs typeface="Arial" panose="020B0604020202020204" pitchFamily="34" charset="0"/>
              </a:rPr>
              <a:t> 9: SGK – tr.35, 36</a:t>
            </a:r>
            <a:endParaRPr lang="en-US" sz="18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3E7F2F-E740-DF0D-3ED6-2F0E0D74717F}"/>
                  </a:ext>
                </a:extLst>
              </p:cNvPr>
              <p:cNvSpPr txBox="1"/>
              <p:nvPr/>
            </p:nvSpPr>
            <p:spPr>
              <a:xfrm>
                <a:off x="3861150" y="21056"/>
                <a:ext cx="3079784" cy="686150"/>
              </a:xfrm>
              <a:prstGeom prst="rect">
                <a:avLst/>
              </a:prstGeom>
              <a:noFill/>
            </p:spPr>
            <p:txBody>
              <a:bodyPr wrap="square">
                <a:spAutoFit/>
              </a:bodyPr>
              <a:lstStyle/>
              <a:p>
                <a:pPr>
                  <a:lnSpc>
                    <a:spcPct val="150000"/>
                  </a:lnSpc>
                </a:pPr>
                <a:r>
                  <a:rPr lang="en-US" sz="1800" dirty="0">
                    <a:latin typeface="+mj-lt"/>
                  </a:rPr>
                  <a:t>Cho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oMath>
                </a14:m>
                <a:endParaRPr lang="en-US" sz="1800" dirty="0">
                  <a:latin typeface="+mj-lt"/>
                </a:endParaRPr>
              </a:p>
            </p:txBody>
          </p:sp>
        </mc:Choice>
        <mc:Fallback xmlns="">
          <p:sp>
            <p:nvSpPr>
              <p:cNvPr id="12" name="TextBox 11">
                <a:extLst>
                  <a:ext uri="{FF2B5EF4-FFF2-40B4-BE49-F238E27FC236}">
                    <a16:creationId xmlns:a16="http://schemas.microsoft.com/office/drawing/2014/main" id="{233E7F2F-E740-DF0D-3ED6-2F0E0D74717F}"/>
                  </a:ext>
                </a:extLst>
              </p:cNvPr>
              <p:cNvSpPr txBox="1">
                <a:spLocks noRot="1" noChangeAspect="1" noMove="1" noResize="1" noEditPoints="1" noAdjustHandles="1" noChangeArrowheads="1" noChangeShapeType="1" noTextEdit="1"/>
              </p:cNvSpPr>
              <p:nvPr/>
            </p:nvSpPr>
            <p:spPr>
              <a:xfrm>
                <a:off x="3861150" y="21056"/>
                <a:ext cx="3079784" cy="686150"/>
              </a:xfrm>
              <a:prstGeom prst="rect">
                <a:avLst/>
              </a:prstGeom>
              <a:blipFill>
                <a:blip r:embed="rId3"/>
                <a:stretch>
                  <a:fillRect l="-1581" b="-3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46C71CE-36F8-E6C7-653E-F470F4979FE1}"/>
                  </a:ext>
                </a:extLst>
              </p:cNvPr>
              <p:cNvSpPr txBox="1"/>
              <p:nvPr/>
            </p:nvSpPr>
            <p:spPr>
              <a:xfrm>
                <a:off x="748664" y="661486"/>
                <a:ext cx="8199690" cy="4372415"/>
              </a:xfrm>
              <a:prstGeom prst="rect">
                <a:avLst/>
              </a:prstGeom>
              <a:noFill/>
            </p:spPr>
            <p:txBody>
              <a:bodyPr wrap="square">
                <a:spAutoFit/>
              </a:bodyPr>
              <a:lstStyle/>
              <a:p>
                <a:pPr>
                  <a:lnSpc>
                    <a:spcPct val="150000"/>
                  </a:lnSpc>
                </a:pPr>
                <a:r>
                  <a:rPr lang="en-US" sz="1800" dirty="0">
                    <a:latin typeface="+mj-lt"/>
                  </a:rPr>
                  <a:t>a) </a:t>
                </a:r>
                <a:r>
                  <a:rPr lang="en-US" sz="1800" dirty="0" err="1">
                    <a:latin typeface="+mj-lt"/>
                  </a:rPr>
                  <a:t>Viết</a:t>
                </a:r>
                <a:r>
                  <a:rPr lang="en-US" sz="1800" dirty="0">
                    <a:latin typeface="+mj-lt"/>
                  </a:rPr>
                  <a:t> </a:t>
                </a:r>
                <a:r>
                  <a:rPr lang="en-US" sz="1800" dirty="0" err="1">
                    <a:latin typeface="+mj-lt"/>
                  </a:rPr>
                  <a:t>điều</a:t>
                </a:r>
                <a:r>
                  <a:rPr lang="en-US" sz="1800" dirty="0">
                    <a:latin typeface="+mj-lt"/>
                  </a:rPr>
                  <a:t> </a:t>
                </a:r>
                <a:r>
                  <a:rPr lang="en-US" sz="1800" dirty="0" err="1">
                    <a:latin typeface="+mj-lt"/>
                  </a:rPr>
                  <a:t>kiện</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endParaRPr lang="en-US" sz="1800" dirty="0">
                  <a:latin typeface="+mj-lt"/>
                </a:endParaRPr>
              </a:p>
              <a:p>
                <a:pPr>
                  <a:lnSpc>
                    <a:spcPct val="150000"/>
                  </a:lnSpc>
                </a:pPr>
                <a:r>
                  <a:rPr lang="en-US" sz="1800" dirty="0">
                    <a:latin typeface="+mj-lt"/>
                  </a:rPr>
                  <a:t>b) </a:t>
                </a:r>
                <a:r>
                  <a:rPr lang="en-US" sz="1800" dirty="0" err="1">
                    <a:latin typeface="+mj-lt"/>
                  </a:rPr>
                  <a:t>Chứng</a:t>
                </a:r>
                <a:r>
                  <a:rPr lang="en-US" sz="1800" dirty="0">
                    <a:latin typeface="+mj-lt"/>
                  </a:rPr>
                  <a:t> </a:t>
                </a:r>
                <a:r>
                  <a:rPr lang="en-US" sz="1800" dirty="0" err="1">
                    <a:latin typeface="+mj-lt"/>
                  </a:rPr>
                  <a:t>tỏ</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rút</a:t>
                </a:r>
                <a:r>
                  <a:rPr lang="en-US" sz="1800" dirty="0">
                    <a:latin typeface="+mj-lt"/>
                  </a:rPr>
                  <a:t> </a:t>
                </a:r>
                <a:r>
                  <a:rPr lang="en-US" sz="1800" dirty="0" err="1">
                    <a:latin typeface="+mj-lt"/>
                  </a:rPr>
                  <a:t>gọn</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endParaRPr lang="en-US" sz="1800" dirty="0">
                  <a:latin typeface="+mj-lt"/>
                </a:endParaRPr>
              </a:p>
              <a:p>
                <a:pPr>
                  <a:lnSpc>
                    <a:spcPct val="150000"/>
                  </a:lnSpc>
                </a:pPr>
                <a:r>
                  <a:rPr lang="en-US" sz="1800" dirty="0">
                    <a:latin typeface="+mj-lt"/>
                  </a:rPr>
                  <a:t>c) </a:t>
                </a:r>
                <a:r>
                  <a:rPr lang="en-US" sz="1800" dirty="0" err="1">
                    <a:latin typeface="+mj-lt"/>
                  </a:rPr>
                  <a:t>Để</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và</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làm</a:t>
                </a:r>
                <a:r>
                  <a:rPr lang="en-US" sz="1800" dirty="0">
                    <a:latin typeface="+mj-lt"/>
                  </a:rPr>
                  <a:t> </a:t>
                </a:r>
                <a:r>
                  <a:rPr lang="en-US" sz="1800" dirty="0" err="1">
                    <a:latin typeface="+mj-lt"/>
                  </a:rPr>
                  <a:t>như</a:t>
                </a:r>
                <a:r>
                  <a:rPr lang="en-US" sz="1800" dirty="0">
                    <a:latin typeface="+mj-lt"/>
                  </a:rPr>
                  <a:t> </a:t>
                </a:r>
                <a:r>
                  <a:rPr lang="en-US" sz="1800" dirty="0" err="1">
                    <a:latin typeface="+mj-lt"/>
                  </a:rPr>
                  <a:t>sau</a:t>
                </a:r>
                <a:r>
                  <a:rPr lang="en-US" sz="1800" dirty="0">
                    <a:latin typeface="+mj-lt"/>
                  </a:rPr>
                  <a:t>:</a:t>
                </a: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2+1</m:t>
                        </m:r>
                      </m:num>
                      <m:den>
                        <m:r>
                          <a:rPr lang="en-US" sz="1800" b="0" i="1" smtClean="0">
                            <a:latin typeface="Cambria Math" panose="02040503050406030204" pitchFamily="18" charset="0"/>
                          </a:rPr>
                          <m:t>2−1</m:t>
                        </m:r>
                      </m:den>
                    </m:f>
                    <m:r>
                      <a:rPr lang="en-US" sz="1800" b="0" i="1" smtClean="0">
                        <a:latin typeface="Cambria Math" panose="02040503050406030204" pitchFamily="18" charset="0"/>
                      </a:rPr>
                      <m:t>=3</m:t>
                    </m:r>
                  </m:oMath>
                </a14:m>
                <a:endParaRPr lang="en-US" sz="1800" dirty="0">
                  <a:latin typeface="+mj-lt"/>
                </a:endParaRP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r>
                          <a:rPr lang="en-US" sz="1800" b="0" i="1" smtClean="0">
                            <a:latin typeface="Cambria Math" panose="02040503050406030204" pitchFamily="18" charset="0"/>
                          </a:rPr>
                          <m:t>+1</m:t>
                        </m:r>
                      </m:num>
                      <m:den>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r>
                          <a:rPr lang="en-US" sz="1800" b="0" i="1" smtClean="0">
                            <a:latin typeface="Cambria Math" panose="02040503050406030204" pitchFamily="18" charset="0"/>
                          </a:rPr>
                          <m:t>−1</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0</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=0</m:t>
                    </m:r>
                  </m:oMath>
                </a14:m>
                <a:endParaRPr lang="en-US" sz="1800" dirty="0">
                  <a:latin typeface="+mj-lt"/>
                </a:endParaRPr>
              </a:p>
              <a:p>
                <a:pPr>
                  <a:lnSpc>
                    <a:spcPct val="150000"/>
                  </a:lnSpc>
                </a:pPr>
                <a:r>
                  <a:rPr lang="en-US" sz="1800" dirty="0" err="1">
                    <a:latin typeface="+mj-lt"/>
                  </a:rPr>
                  <a:t>Cách</a:t>
                </a:r>
                <a:r>
                  <a:rPr lang="en-US" sz="1800" dirty="0">
                    <a:latin typeface="+mj-lt"/>
                  </a:rPr>
                  <a:t> </a:t>
                </a:r>
                <a:r>
                  <a:rPr lang="en-US" sz="1800" dirty="0" err="1">
                    <a:latin typeface="+mj-lt"/>
                  </a:rPr>
                  <a:t>làm</a:t>
                </a:r>
                <a:r>
                  <a:rPr lang="en-US" sz="1800" dirty="0">
                    <a:latin typeface="+mj-lt"/>
                  </a:rPr>
                  <a:t> </a:t>
                </a:r>
                <a:r>
                  <a:rPr lang="en-US" sz="1800" dirty="0" err="1">
                    <a:latin typeface="+mj-lt"/>
                  </a:rPr>
                  <a:t>của</a:t>
                </a:r>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là</a:t>
                </a:r>
                <a:r>
                  <a:rPr lang="en-US" sz="1800" dirty="0">
                    <a:latin typeface="+mj-lt"/>
                  </a:rPr>
                  <a:t> </a:t>
                </a:r>
                <a:r>
                  <a:rPr lang="en-US" sz="1800" dirty="0" err="1">
                    <a:latin typeface="+mj-lt"/>
                  </a:rPr>
                  <a:t>đúng</a:t>
                </a:r>
                <a:r>
                  <a:rPr lang="en-US" sz="1800" dirty="0">
                    <a:latin typeface="+mj-lt"/>
                  </a:rPr>
                  <a:t> hay </a:t>
                </a:r>
                <a:r>
                  <a:rPr lang="en-US" sz="1800" dirty="0" err="1">
                    <a:latin typeface="+mj-lt"/>
                  </a:rPr>
                  <a:t>sai</a:t>
                </a:r>
                <a:r>
                  <a:rPr lang="en-US" sz="1800" dirty="0">
                    <a:latin typeface="+mj-lt"/>
                  </a:rPr>
                  <a:t>? </a:t>
                </a:r>
                <a:r>
                  <a:rPr lang="en-US" sz="1800" dirty="0" err="1">
                    <a:latin typeface="+mj-lt"/>
                  </a:rPr>
                  <a:t>Vì</a:t>
                </a:r>
                <a:r>
                  <a:rPr lang="en-US" sz="1800" dirty="0">
                    <a:latin typeface="+mj-lt"/>
                  </a:rPr>
                  <a:t> </a:t>
                </a:r>
                <a:r>
                  <a:rPr lang="en-US" sz="1800" dirty="0" err="1">
                    <a:latin typeface="+mj-lt"/>
                  </a:rPr>
                  <a:t>sao</a:t>
                </a:r>
                <a:r>
                  <a:rPr lang="en-US" sz="1800" dirty="0">
                    <a:latin typeface="+mj-lt"/>
                  </a:rPr>
                  <a:t>?</a:t>
                </a:r>
              </a:p>
              <a:p>
                <a:pPr>
                  <a:lnSpc>
                    <a:spcPct val="150000"/>
                  </a:lnSpc>
                </a:pPr>
                <a:r>
                  <a:rPr lang="en-US" sz="1800" dirty="0">
                    <a:latin typeface="+mj-lt"/>
                  </a:rPr>
                  <a:t>d) </a:t>
                </a:r>
                <a:r>
                  <a:rPr lang="en-US" sz="1800" dirty="0" err="1">
                    <a:latin typeface="+mj-lt"/>
                  </a:rPr>
                  <a:t>Với</a:t>
                </a:r>
                <a:r>
                  <a:rPr lang="en-US" sz="1800" dirty="0">
                    <a:latin typeface="+mj-lt"/>
                  </a:rPr>
                  <a:t> </a:t>
                </a:r>
                <a:r>
                  <a:rPr lang="en-US" sz="1800" dirty="0" err="1">
                    <a:latin typeface="+mj-lt"/>
                  </a:rPr>
                  <a:t>những</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nào</a:t>
                </a:r>
                <a:r>
                  <a:rPr lang="en-US" sz="1800" dirty="0">
                    <a:latin typeface="+mj-lt"/>
                  </a:rPr>
                  <a:t> </a:t>
                </a:r>
                <a:r>
                  <a:rPr lang="en-US" sz="1800" dirty="0" err="1">
                    <a:latin typeface="+mj-lt"/>
                  </a:rPr>
                  <a:t>của</a:t>
                </a:r>
                <a:r>
                  <a:rPr lang="en-US" sz="1800" dirty="0">
                    <a:latin typeface="+mj-lt"/>
                  </a:rPr>
                  <a:t> </a:t>
                </a:r>
                <a:r>
                  <a:rPr lang="en-US" sz="1800" dirty="0" err="1">
                    <a:latin typeface="+mj-lt"/>
                  </a:rPr>
                  <a:t>biến</a:t>
                </a:r>
                <a:r>
                  <a:rPr lang="en-US" sz="1800" dirty="0">
                    <a:latin typeface="+mj-lt"/>
                  </a:rPr>
                  <a:t> </a:t>
                </a:r>
                <a:r>
                  <a:rPr lang="en-US" sz="1800" dirty="0" err="1">
                    <a:latin typeface="+mj-lt"/>
                  </a:rPr>
                  <a:t>thì</a:t>
                </a:r>
                <a:r>
                  <a:rPr lang="en-US" sz="1800" dirty="0">
                    <a:latin typeface="+mj-lt"/>
                  </a:rPr>
                  <a:t> </a:t>
                </a:r>
                <a:r>
                  <a:rPr lang="en-US" sz="1800" dirty="0" err="1">
                    <a:latin typeface="+mj-lt"/>
                  </a:rPr>
                  <a:t>có</a:t>
                </a:r>
                <a:r>
                  <a:rPr lang="en-US" sz="1800" dirty="0">
                    <a:latin typeface="+mj-lt"/>
                  </a:rPr>
                  <a:t> </a:t>
                </a:r>
                <a:r>
                  <a:rPr lang="en-US" sz="1800" dirty="0" err="1">
                    <a:latin typeface="+mj-lt"/>
                  </a:rPr>
                  <a:t>thể</a:t>
                </a:r>
                <a:r>
                  <a:rPr lang="en-US" sz="1800" dirty="0">
                    <a:latin typeface="+mj-lt"/>
                  </a:rPr>
                  <a:t> </a:t>
                </a:r>
                <a:r>
                  <a:rPr lang="en-US" sz="1800" dirty="0" err="1">
                    <a:latin typeface="+mj-lt"/>
                  </a:rPr>
                  <a:t>tính</a:t>
                </a:r>
                <a:r>
                  <a:rPr lang="en-US" sz="1800" dirty="0">
                    <a:latin typeface="+mj-lt"/>
                  </a:rPr>
                  <a:t> </a:t>
                </a:r>
                <a:r>
                  <a:rPr lang="en-US" sz="1800" dirty="0" err="1">
                    <a:latin typeface="+mj-lt"/>
                  </a:rPr>
                  <a:t>được</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bằng</a:t>
                </a:r>
                <a:r>
                  <a:rPr lang="en-US" sz="1800" dirty="0">
                    <a:latin typeface="+mj-lt"/>
                  </a:rPr>
                  <a:t> </a:t>
                </a:r>
                <a:r>
                  <a:rPr lang="en-US" sz="1800" dirty="0" err="1">
                    <a:latin typeface="+mj-lt"/>
                  </a:rPr>
                  <a:t>cách</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rút</a:t>
                </a:r>
                <a:r>
                  <a:rPr lang="en-US" sz="1800" dirty="0">
                    <a:latin typeface="+mj-lt"/>
                  </a:rPr>
                  <a:t> </a:t>
                </a:r>
                <a:r>
                  <a:rPr lang="en-US" sz="1800" dirty="0" err="1">
                    <a:latin typeface="+mj-lt"/>
                  </a:rPr>
                  <a:t>gọn</a:t>
                </a:r>
                <a:r>
                  <a:rPr lang="en-US" sz="1800" dirty="0">
                    <a:latin typeface="+mj-lt"/>
                  </a:rPr>
                  <a:t>?</a:t>
                </a:r>
              </a:p>
            </p:txBody>
          </p:sp>
        </mc:Choice>
        <mc:Fallback xmlns="">
          <p:sp>
            <p:nvSpPr>
              <p:cNvPr id="3" name="TextBox 2">
                <a:extLst>
                  <a:ext uri="{FF2B5EF4-FFF2-40B4-BE49-F238E27FC236}">
                    <a16:creationId xmlns:a16="http://schemas.microsoft.com/office/drawing/2014/main" id="{946C71CE-36F8-E6C7-653E-F470F4979FE1}"/>
                  </a:ext>
                </a:extLst>
              </p:cNvPr>
              <p:cNvSpPr txBox="1">
                <a:spLocks noRot="1" noChangeAspect="1" noMove="1" noResize="1" noEditPoints="1" noAdjustHandles="1" noChangeArrowheads="1" noChangeShapeType="1" noTextEdit="1"/>
              </p:cNvSpPr>
              <p:nvPr/>
            </p:nvSpPr>
            <p:spPr>
              <a:xfrm>
                <a:off x="748664" y="661486"/>
                <a:ext cx="8199690" cy="4372415"/>
              </a:xfrm>
              <a:prstGeom prst="rect">
                <a:avLst/>
              </a:prstGeom>
              <a:blipFill>
                <a:blip r:embed="rId4"/>
                <a:stretch>
                  <a:fillRect l="-669" b="-139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0847FFD-8E2F-E294-0A3E-134DB15693B6}"/>
              </a:ext>
            </a:extLst>
          </p:cNvPr>
          <p:cNvPicPr>
            <a:picLocks noChangeAspect="1"/>
          </p:cNvPicPr>
          <p:nvPr/>
        </p:nvPicPr>
        <p:blipFill>
          <a:blip r:embed="rId5"/>
          <a:stretch>
            <a:fillRect/>
          </a:stretch>
        </p:blipFill>
        <p:spPr>
          <a:xfrm>
            <a:off x="7116106" y="2254582"/>
            <a:ext cx="1832247" cy="1749521"/>
          </a:xfrm>
          <a:prstGeom prst="rect">
            <a:avLst/>
          </a:prstGeom>
        </p:spPr>
      </p:pic>
    </p:spTree>
    <p:extLst>
      <p:ext uri="{BB962C8B-B14F-4D97-AF65-F5344CB8AC3E}">
        <p14:creationId xmlns:p14="http://schemas.microsoft.com/office/powerpoint/2010/main" val="4284774729"/>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500"/>
                                        <p:tgtEl>
                                          <p:spTgt spid="3">
                                            <p:txEl>
                                              <p:pRg st="2" end="2"/>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500"/>
                                        <p:tgtEl>
                                          <p:spTgt spid="3">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500"/>
                                        <p:tgtEl>
                                          <p:spTgt spid="3">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6724150" y="2099142"/>
            <a:ext cx="1671186" cy="1674727"/>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492350"/>
            <a:ext cx="3731896"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9: SGK – tr.35, 36</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341951-1BCE-27F0-E112-84BCEFCF717F}"/>
                  </a:ext>
                </a:extLst>
              </p:cNvPr>
              <p:cNvSpPr txBox="1"/>
              <p:nvPr/>
            </p:nvSpPr>
            <p:spPr>
              <a:xfrm>
                <a:off x="532698" y="1202479"/>
                <a:ext cx="7411152" cy="818622"/>
              </a:xfrm>
              <a:prstGeom prst="rect">
                <a:avLst/>
              </a:prstGeom>
              <a:noFill/>
            </p:spPr>
            <p:txBody>
              <a:bodyPr wrap="square">
                <a:spAutoFit/>
              </a:bodyPr>
              <a:lstStyle/>
              <a:p>
                <a:pPr>
                  <a:lnSpc>
                    <a:spcPct val="150000"/>
                  </a:lnSpc>
                </a:pPr>
                <a:r>
                  <a:rPr lang="en-US" sz="2200" dirty="0">
                    <a:latin typeface="+mj-lt"/>
                  </a:rPr>
                  <a:t>a) </a:t>
                </a:r>
                <a:r>
                  <a:rPr lang="en-US" sz="2200" dirty="0" err="1">
                    <a:latin typeface="+mj-lt"/>
                  </a:rPr>
                  <a:t>Điều</a:t>
                </a:r>
                <a:r>
                  <a:rPr lang="en-US" sz="2200" dirty="0">
                    <a:latin typeface="+mj-lt"/>
                  </a:rPr>
                  <a:t> </a:t>
                </a:r>
                <a:r>
                  <a:rPr lang="en-US" sz="2200" dirty="0" err="1">
                    <a:latin typeface="+mj-lt"/>
                  </a:rPr>
                  <a:t>kiện</a:t>
                </a:r>
                <a:r>
                  <a:rPr lang="en-US" sz="2200" dirty="0">
                    <a:latin typeface="+mj-lt"/>
                  </a:rPr>
                  <a:t> </a:t>
                </a:r>
                <a:r>
                  <a:rPr lang="en-US" sz="2200" dirty="0" err="1">
                    <a:latin typeface="+mj-lt"/>
                  </a:rPr>
                  <a:t>xác</a:t>
                </a:r>
                <a:r>
                  <a:rPr lang="en-US" sz="2200" dirty="0">
                    <a:latin typeface="+mj-lt"/>
                  </a:rPr>
                  <a:t> </a:t>
                </a:r>
                <a:r>
                  <a:rPr lang="en-US" sz="2200" dirty="0" err="1">
                    <a:latin typeface="+mj-lt"/>
                  </a:rPr>
                  <a:t>định</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a14:m>
                <a:r>
                  <a:rPr lang="en-US" sz="2200" dirty="0">
                    <a:latin typeface="+mj-lt"/>
                  </a:rPr>
                  <a:t> </a:t>
                </a:r>
                <a:r>
                  <a:rPr lang="en-US" sz="2200" dirty="0" err="1">
                    <a:latin typeface="+mj-lt"/>
                  </a:rPr>
                  <a:t>là</a:t>
                </a:r>
                <a:r>
                  <a:rPr lang="en-US" sz="2200" dirty="0">
                    <a:latin typeface="+mj-lt"/>
                  </a:rPr>
                  <a:t> </a:t>
                </a:r>
                <a14:m>
                  <m:oMath xmlns:m="http://schemas.openxmlformats.org/officeDocument/2006/math">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r>
                      <a:rPr lang="en-US" sz="2200" b="0" i="1" smtClean="0">
                        <a:latin typeface="Cambria Math" panose="02040503050406030204" pitchFamily="18" charset="0"/>
                        <a:ea typeface="Cambria Math" panose="02040503050406030204" pitchFamily="18" charset="0"/>
                      </a:rPr>
                      <m:t>≠0</m:t>
                    </m:r>
                  </m:oMath>
                </a14:m>
                <a:endParaRPr lang="en-US" sz="2200" dirty="0">
                  <a:latin typeface="+mj-lt"/>
                </a:endParaRPr>
              </a:p>
            </p:txBody>
          </p:sp>
        </mc:Choice>
        <mc:Fallback xmlns="">
          <p:sp>
            <p:nvSpPr>
              <p:cNvPr id="4" name="TextBox 3">
                <a:extLst>
                  <a:ext uri="{FF2B5EF4-FFF2-40B4-BE49-F238E27FC236}">
                    <a16:creationId xmlns:a16="http://schemas.microsoft.com/office/drawing/2014/main" id="{2A341951-1BCE-27F0-E112-84BCEFCF717F}"/>
                  </a:ext>
                </a:extLst>
              </p:cNvPr>
              <p:cNvSpPr txBox="1">
                <a:spLocks noRot="1" noChangeAspect="1" noMove="1" noResize="1" noEditPoints="1" noAdjustHandles="1" noChangeArrowheads="1" noChangeShapeType="1" noTextEdit="1"/>
              </p:cNvSpPr>
              <p:nvPr/>
            </p:nvSpPr>
            <p:spPr>
              <a:xfrm>
                <a:off x="532698" y="1202479"/>
                <a:ext cx="7411152" cy="818622"/>
              </a:xfrm>
              <a:prstGeom prst="rect">
                <a:avLst/>
              </a:prstGeom>
              <a:blipFill>
                <a:blip r:embed="rId4"/>
                <a:stretch>
                  <a:fillRect l="-1069" b="-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64D9F2-1B61-E4CF-86D4-BCF6E1E16BDE}"/>
                  </a:ext>
                </a:extLst>
              </p:cNvPr>
              <p:cNvSpPr txBox="1"/>
              <p:nvPr/>
            </p:nvSpPr>
            <p:spPr>
              <a:xfrm>
                <a:off x="748664" y="2363729"/>
                <a:ext cx="6714524" cy="1690976"/>
              </a:xfrm>
              <a:prstGeom prst="rect">
                <a:avLst/>
              </a:prstGeom>
              <a:noFill/>
            </p:spPr>
            <p:txBody>
              <a:bodyPr wrap="square">
                <a:spAutoFit/>
              </a:bodyPr>
              <a:lstStyle/>
              <a:p>
                <a:pPr>
                  <a:lnSpc>
                    <a:spcPct val="150000"/>
                  </a:lnSpc>
                </a:pPr>
                <a:r>
                  <a:rPr lang="en-US" sz="2200" dirty="0">
                    <a:latin typeface="+mj-lt"/>
                  </a:rPr>
                  <a:t>b) Ta </a:t>
                </a:r>
                <a:r>
                  <a:rPr lang="en-US" sz="2200" dirty="0" err="1">
                    <a:latin typeface="+mj-lt"/>
                  </a:rPr>
                  <a:t>có</a:t>
                </a:r>
                <a:r>
                  <a:rPr lang="en-US" sz="2200" dirty="0">
                    <a:latin typeface="+mj-lt"/>
                  </a:rPr>
                  <a:t>: </a:t>
                </a:r>
              </a:p>
              <a:p>
                <a:pPr>
                  <a:lnSpc>
                    <a:spcPct val="150000"/>
                  </a:lnSpc>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e>
                            <m:sup>
                              <m:r>
                                <a:rPr lang="en-US" sz="2200" b="0" i="1" smtClean="0">
                                  <a:latin typeface="Cambria Math" panose="02040503050406030204" pitchFamily="18" charset="0"/>
                                </a:rPr>
                                <m:t>2</m:t>
                              </m:r>
                            </m:sup>
                          </m:sSup>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+1</m:t>
                          </m:r>
                        </m:num>
                        <m:den>
                          <m:r>
                            <a:rPr lang="en-US" sz="2200" b="0" i="1" smtClean="0">
                              <a:latin typeface="Cambria Math" panose="02040503050406030204" pitchFamily="18" charset="0"/>
                            </a:rPr>
                            <m:t>𝑥</m:t>
                          </m:r>
                          <m:r>
                            <a:rPr lang="en-US" sz="2200" b="0" i="1" smtClean="0">
                              <a:latin typeface="Cambria Math" panose="02040503050406030204" pitchFamily="18" charset="0"/>
                            </a:rPr>
                            <m:t>−1</m:t>
                          </m:r>
                        </m:den>
                      </m:f>
                    </m:oMath>
                  </m:oMathPara>
                </a14:m>
                <a:endParaRPr lang="en-US" sz="2200" dirty="0">
                  <a:latin typeface="+mj-lt"/>
                </a:endParaRPr>
              </a:p>
            </p:txBody>
          </p:sp>
        </mc:Choice>
        <mc:Fallback xmlns="">
          <p:sp>
            <p:nvSpPr>
              <p:cNvPr id="5" name="TextBox 4">
                <a:extLst>
                  <a:ext uri="{FF2B5EF4-FFF2-40B4-BE49-F238E27FC236}">
                    <a16:creationId xmlns:a16="http://schemas.microsoft.com/office/drawing/2014/main" id="{1264D9F2-1B61-E4CF-86D4-BCF6E1E16BDE}"/>
                  </a:ext>
                </a:extLst>
              </p:cNvPr>
              <p:cNvSpPr txBox="1">
                <a:spLocks noRot="1" noChangeAspect="1" noMove="1" noResize="1" noEditPoints="1" noAdjustHandles="1" noChangeArrowheads="1" noChangeShapeType="1" noTextEdit="1"/>
              </p:cNvSpPr>
              <p:nvPr/>
            </p:nvSpPr>
            <p:spPr>
              <a:xfrm>
                <a:off x="748664" y="2363729"/>
                <a:ext cx="6714524" cy="1690976"/>
              </a:xfrm>
              <a:prstGeom prst="rect">
                <a:avLst/>
              </a:prstGeom>
              <a:blipFill>
                <a:blip r:embed="rId5"/>
                <a:stretch>
                  <a:fillRect l="-1181"/>
                </a:stretch>
              </a:blipFill>
            </p:spPr>
            <p:txBody>
              <a:bodyPr/>
              <a:lstStyle/>
              <a:p>
                <a:r>
                  <a:rPr lang="en-US">
                    <a:noFill/>
                  </a:rPr>
                  <a:t> </a:t>
                </a:r>
              </a:p>
            </p:txBody>
          </p:sp>
        </mc:Fallback>
      </mc:AlternateContent>
    </p:spTree>
    <p:extLst>
      <p:ext uri="{BB962C8B-B14F-4D97-AF65-F5344CB8AC3E}">
        <p14:creationId xmlns:p14="http://schemas.microsoft.com/office/powerpoint/2010/main" val="32936635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KHÁI NIỆM VỀ P</a:t>
            </a:r>
            <a:r>
              <a:rPr lang="en" sz="4000" b="1" dirty="0">
                <a:latin typeface="+mj-lt"/>
              </a:rPr>
              <a:t>HÂN THỨC ĐẠI SỐ</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8275354" y="4326969"/>
            <a:ext cx="814805" cy="816531"/>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311032"/>
            <a:ext cx="3079785" cy="519351"/>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1800" b="1" kern="1200" dirty="0" err="1">
                <a:solidFill>
                  <a:prstClr val="black"/>
                </a:solidFill>
                <a:latin typeface="+mn-lt"/>
                <a:ea typeface="+mn-ea"/>
                <a:cs typeface="Arial" panose="020B0604020202020204" pitchFamily="34" charset="0"/>
              </a:rPr>
              <a:t>Ví</a:t>
            </a:r>
            <a:r>
              <a:rPr lang="nl-NL" sz="1800" b="1" kern="1200" dirty="0">
                <a:solidFill>
                  <a:prstClr val="black"/>
                </a:solidFill>
                <a:latin typeface="+mn-lt"/>
                <a:ea typeface="+mn-ea"/>
                <a:cs typeface="Arial" panose="020B0604020202020204" pitchFamily="34" charset="0"/>
              </a:rPr>
              <a:t> </a:t>
            </a:r>
            <a:r>
              <a:rPr lang="nl-NL" sz="1800" b="1" kern="1200" dirty="0" err="1">
                <a:solidFill>
                  <a:prstClr val="black"/>
                </a:solidFill>
                <a:latin typeface="+mn-lt"/>
                <a:ea typeface="+mn-ea"/>
                <a:cs typeface="Arial" panose="020B0604020202020204" pitchFamily="34" charset="0"/>
              </a:rPr>
              <a:t>dụ</a:t>
            </a:r>
            <a:r>
              <a:rPr lang="nl-NL" sz="1800" b="1" kern="1200" dirty="0">
                <a:solidFill>
                  <a:prstClr val="black"/>
                </a:solidFill>
                <a:latin typeface="+mn-lt"/>
                <a:ea typeface="+mn-ea"/>
                <a:cs typeface="Arial" panose="020B0604020202020204" pitchFamily="34" charset="0"/>
              </a:rPr>
              <a:t> 9: SGK – tr.35, 36</a:t>
            </a:r>
            <a:endParaRPr lang="en-US" sz="18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1FDA87-F6DC-7762-88E8-BD40FEC47415}"/>
                  </a:ext>
                </a:extLst>
              </p:cNvPr>
              <p:cNvSpPr txBox="1"/>
              <p:nvPr/>
            </p:nvSpPr>
            <p:spPr>
              <a:xfrm>
                <a:off x="748664" y="816531"/>
                <a:ext cx="7646672" cy="4002955"/>
              </a:xfrm>
              <a:prstGeom prst="rect">
                <a:avLst/>
              </a:prstGeom>
              <a:noFill/>
            </p:spPr>
            <p:txBody>
              <a:bodyPr wrap="square">
                <a:spAutoFit/>
              </a:bodyPr>
              <a:lstStyle/>
              <a:p>
                <a:pPr>
                  <a:lnSpc>
                    <a:spcPct val="150000"/>
                  </a:lnSpc>
                </a:pPr>
                <a:r>
                  <a:rPr lang="en-US" sz="1800" dirty="0">
                    <a:latin typeface="+mj-lt"/>
                  </a:rPr>
                  <a:t>c) </a:t>
                </a: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thì</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hai</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oMath>
                </a14:m>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r>
                  <a:rPr lang="en-US" sz="1800" dirty="0">
                    <a:latin typeface="+mj-lt"/>
                  </a:rPr>
                  <a:t> </a:t>
                </a:r>
                <a:r>
                  <a:rPr lang="en-US" sz="1800" dirty="0" err="1">
                    <a:latin typeface="+mj-lt"/>
                  </a:rPr>
                  <a:t>đều</a:t>
                </a:r>
                <a:r>
                  <a:rPr lang="en-US" sz="1800" dirty="0">
                    <a:latin typeface="+mj-lt"/>
                  </a:rPr>
                  <a:t> </a:t>
                </a:r>
                <a:r>
                  <a:rPr lang="en-US" sz="1800" dirty="0" err="1">
                    <a:latin typeface="+mj-lt"/>
                  </a:rPr>
                  <a:t>được</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Hơn</a:t>
                </a:r>
                <a:r>
                  <a:rPr lang="en-US" sz="1800" dirty="0">
                    <a:latin typeface="+mj-lt"/>
                  </a:rPr>
                  <a:t> </a:t>
                </a:r>
                <a:r>
                  <a:rPr lang="en-US" sz="1800" dirty="0" err="1">
                    <a:latin typeface="+mj-lt"/>
                  </a:rPr>
                  <a:t>nữa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 . 2+1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9</m:t>
                        </m:r>
                      </m:num>
                      <m:den>
                        <m:r>
                          <a:rPr lang="en-US" sz="1800" b="0" i="1" smtClean="0">
                            <a:latin typeface="Cambria Math" panose="02040503050406030204" pitchFamily="18" charset="0"/>
                          </a:rPr>
                          <m:t>3</m:t>
                        </m:r>
                      </m:den>
                    </m:f>
                    <m:r>
                      <a:rPr lang="en-US" sz="1800" b="0" i="1" smtClean="0">
                        <a:latin typeface="Cambria Math" panose="02040503050406030204" pitchFamily="18" charset="0"/>
                      </a:rPr>
                      <m:t>=3</m:t>
                    </m:r>
                  </m:oMath>
                </a14:m>
                <a:r>
                  <a:rPr lang="en-US" sz="1800" dirty="0">
                    <a:latin typeface="+mj-lt"/>
                  </a:rPr>
                  <a:t>, </a:t>
                </a:r>
                <a:r>
                  <a:rPr lang="en-US" sz="1800" dirty="0" err="1">
                    <a:latin typeface="+mj-lt"/>
                  </a:rPr>
                  <a:t>trong</a:t>
                </a:r>
                <a:r>
                  <a:rPr lang="en-US" sz="1800" dirty="0">
                    <a:latin typeface="+mj-lt"/>
                  </a:rPr>
                  <a:t> </a:t>
                </a:r>
                <a:r>
                  <a:rPr lang="en-US" sz="1800" dirty="0" err="1">
                    <a:latin typeface="+mj-lt"/>
                  </a:rPr>
                  <a:t>khi</a:t>
                </a:r>
                <a:r>
                  <a:rPr lang="en-US" sz="1800" dirty="0">
                    <a:latin typeface="+mj-lt"/>
                  </a:rPr>
                  <a:t> </a:t>
                </a:r>
                <a:r>
                  <a:rPr lang="en-US" sz="1800" dirty="0" err="1">
                    <a:latin typeface="+mj-lt"/>
                  </a:rPr>
                  <a:t>đó</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2+1</m:t>
                        </m:r>
                      </m:num>
                      <m:den>
                        <m:r>
                          <a:rPr lang="en-US" sz="1800" b="0" i="1" smtClean="0">
                            <a:latin typeface="Cambria Math" panose="02040503050406030204" pitchFamily="18" charset="0"/>
                          </a:rPr>
                          <m:t>2−1</m:t>
                        </m:r>
                      </m:den>
                    </m:f>
                    <m:r>
                      <a:rPr lang="en-US" sz="1800" b="0" i="1" smtClean="0">
                        <a:latin typeface="Cambria Math" panose="02040503050406030204" pitchFamily="18" charset="0"/>
                      </a:rPr>
                      <m:t>=3</m:t>
                    </m:r>
                  </m:oMath>
                </a14:m>
                <a:r>
                  <a:rPr lang="en-US" sz="1800" dirty="0">
                    <a:latin typeface="+mj-lt"/>
                  </a:rPr>
                  <a:t>. </a:t>
                </a:r>
                <a:r>
                  <a:rPr lang="en-US" sz="1800" dirty="0" err="1">
                    <a:latin typeface="+mj-lt"/>
                  </a:rPr>
                  <a:t>Vậy</a:t>
                </a:r>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tính</a:t>
                </a:r>
                <a:r>
                  <a:rPr lang="en-US" sz="1800" dirty="0">
                    <a:latin typeface="+mj-lt"/>
                  </a:rPr>
                  <a:t> </a:t>
                </a:r>
                <a:r>
                  <a:rPr lang="en-US" sz="1800" dirty="0" err="1">
                    <a:latin typeface="+mj-lt"/>
                  </a:rPr>
                  <a:t>đúng</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endParaRPr lang="en-US" sz="1800" dirty="0">
                  <a:latin typeface="+mj-lt"/>
                </a:endParaRP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ta </a:t>
                </a:r>
                <a:r>
                  <a:rPr lang="en-US" sz="1800" dirty="0" err="1">
                    <a:latin typeface="+mj-lt"/>
                  </a:rPr>
                  <a:t>thấy</a:t>
                </a:r>
                <a:r>
                  <a:rPr lang="en-US" sz="1800" dirty="0">
                    <a:latin typeface="+mj-lt"/>
                  </a:rPr>
                  <a:t>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−1=0</m:t>
                    </m:r>
                  </m:oMath>
                </a14:m>
                <a:r>
                  <a:rPr lang="en-US" sz="1800" dirty="0">
                    <a:latin typeface="+mj-lt"/>
                  </a:rPr>
                  <a:t>. </a:t>
                </a:r>
                <a:r>
                  <a:rPr lang="en-US" sz="1800" dirty="0" err="1">
                    <a:latin typeface="+mj-lt"/>
                  </a:rPr>
                  <a:t>Vì</a:t>
                </a:r>
                <a:r>
                  <a:rPr lang="en-US" sz="1800" dirty="0">
                    <a:latin typeface="+mj-lt"/>
                  </a:rPr>
                  <a:t> </a:t>
                </a:r>
                <a:r>
                  <a:rPr lang="en-US" sz="1800" dirty="0" err="1">
                    <a:latin typeface="+mj-lt"/>
                  </a:rPr>
                  <a:t>thế</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không</a:t>
                </a:r>
                <a:r>
                  <a:rPr lang="en-US" sz="1800" dirty="0">
                    <a:latin typeface="+mj-lt"/>
                  </a:rPr>
                  <a:t> </a:t>
                </a:r>
                <a:r>
                  <a:rPr lang="en-US" sz="1800" dirty="0" err="1">
                    <a:latin typeface="+mj-lt"/>
                  </a:rPr>
                  <a:t>được</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khi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sai</a:t>
                </a:r>
                <a:r>
                  <a:rPr lang="en-US" sz="1800" dirty="0">
                    <a:latin typeface="+mj-lt"/>
                  </a:rPr>
                  <a:t> </a:t>
                </a:r>
                <a:r>
                  <a:rPr lang="en-US" sz="1800" dirty="0" err="1">
                    <a:latin typeface="+mj-lt"/>
                  </a:rPr>
                  <a:t>khi</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r>
                      <a:rPr lang="en-US" sz="1800" b="0" i="0" smtClean="0">
                        <a:latin typeface="Cambria Math" panose="02040503050406030204" pitchFamily="18" charset="0"/>
                      </a:rPr>
                      <m:t>.</m:t>
                    </m:r>
                  </m:oMath>
                </a14:m>
                <a:endParaRPr lang="en-US" sz="1800" dirty="0">
                  <a:latin typeface="+mj-lt"/>
                </a:endParaRPr>
              </a:p>
            </p:txBody>
          </p:sp>
        </mc:Choice>
        <mc:Fallback xmlns="">
          <p:sp>
            <p:nvSpPr>
              <p:cNvPr id="7" name="TextBox 6">
                <a:extLst>
                  <a:ext uri="{FF2B5EF4-FFF2-40B4-BE49-F238E27FC236}">
                    <a16:creationId xmlns:a16="http://schemas.microsoft.com/office/drawing/2014/main" id="{F01FDA87-F6DC-7762-88E8-BD40FEC47415}"/>
                  </a:ext>
                </a:extLst>
              </p:cNvPr>
              <p:cNvSpPr txBox="1">
                <a:spLocks noRot="1" noChangeAspect="1" noMove="1" noResize="1" noEditPoints="1" noAdjustHandles="1" noChangeArrowheads="1" noChangeShapeType="1" noTextEdit="1"/>
              </p:cNvSpPr>
              <p:nvPr/>
            </p:nvSpPr>
            <p:spPr>
              <a:xfrm>
                <a:off x="748664" y="816531"/>
                <a:ext cx="7646672" cy="4002955"/>
              </a:xfrm>
              <a:prstGeom prst="rect">
                <a:avLst/>
              </a:prstGeom>
              <a:blipFill>
                <a:blip r:embed="rId4"/>
                <a:stretch>
                  <a:fillRect l="-718" r="-638" b="-1522"/>
                </a:stretch>
              </a:blipFill>
            </p:spPr>
            <p:txBody>
              <a:bodyPr/>
              <a:lstStyle/>
              <a:p>
                <a:r>
                  <a:rPr lang="en-US">
                    <a:noFill/>
                  </a:rPr>
                  <a:t> </a:t>
                </a:r>
              </a:p>
            </p:txBody>
          </p:sp>
        </mc:Fallback>
      </mc:AlternateContent>
    </p:spTree>
    <p:extLst>
      <p:ext uri="{BB962C8B-B14F-4D97-AF65-F5344CB8AC3E}">
        <p14:creationId xmlns:p14="http://schemas.microsoft.com/office/powerpoint/2010/main" val="3048381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7338061" y="3814813"/>
            <a:ext cx="1325880" cy="1328688"/>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443133"/>
            <a:ext cx="3526156" cy="562630"/>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9: SGK – tr.35, 36</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1FDA87-F6DC-7762-88E8-BD40FEC47415}"/>
                  </a:ext>
                </a:extLst>
              </p:cNvPr>
              <p:cNvSpPr txBox="1"/>
              <p:nvPr/>
            </p:nvSpPr>
            <p:spPr>
              <a:xfrm>
                <a:off x="748664" y="1145462"/>
                <a:ext cx="7646672" cy="2852576"/>
              </a:xfrm>
              <a:prstGeom prst="rect">
                <a:avLst/>
              </a:prstGeom>
              <a:noFill/>
            </p:spPr>
            <p:txBody>
              <a:bodyPr wrap="square">
                <a:spAutoFit/>
              </a:bodyPr>
              <a:lstStyle/>
              <a:p>
                <a:pPr>
                  <a:lnSpc>
                    <a:spcPct val="150000"/>
                  </a:lnSpc>
                </a:pPr>
                <a:r>
                  <a:rPr lang="en-US" sz="2000" dirty="0">
                    <a:latin typeface="+mj-lt"/>
                  </a:rPr>
                  <a:t>d)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bằng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r>
                  <a:rPr lang="en-US" sz="2000" dirty="0" err="1">
                    <a:latin typeface="+mj-lt"/>
                  </a:rPr>
                  <a:t>rút</a:t>
                </a:r>
                <a:r>
                  <a:rPr lang="en-US" sz="2000" dirty="0">
                    <a:latin typeface="+mj-lt"/>
                  </a:rPr>
                  <a:t> </a:t>
                </a:r>
                <a:r>
                  <a:rPr lang="en-US" sz="2000" dirty="0" err="1">
                    <a:latin typeface="+mj-lt"/>
                  </a:rPr>
                  <a:t>gọn</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r>
                          <a:rPr lang="en-US" sz="2000" b="0" i="1" smtClean="0">
                            <a:latin typeface="Cambria Math" panose="02040503050406030204" pitchFamily="18" charset="0"/>
                          </a:rPr>
                          <m:t>+1</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tại</a:t>
                </a:r>
                <a:r>
                  <a:rPr lang="en-US" sz="2000" dirty="0">
                    <a:latin typeface="+mj-lt"/>
                  </a:rPr>
                  <a:t> </a:t>
                </a:r>
                <a:r>
                  <a:rPr lang="en-US" sz="2000" dirty="0" err="1">
                    <a:latin typeface="+mj-lt"/>
                  </a:rPr>
                  <a:t>những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r>
                  <a:rPr lang="en-US" sz="2000" dirty="0">
                    <a:latin typeface="+mj-lt"/>
                  </a:rPr>
                  <a:t> </a:t>
                </a:r>
                <a:r>
                  <a:rPr lang="en-US" sz="2000" dirty="0" err="1">
                    <a:latin typeface="+mj-lt"/>
                  </a:rPr>
                  <a:t>mà</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được</a:t>
                </a:r>
                <a:r>
                  <a:rPr lang="en-US" sz="2000" dirty="0">
                    <a:latin typeface="+mj-lt"/>
                  </a:rPr>
                  <a:t> </a:t>
                </a:r>
                <a:r>
                  <a:rPr lang="en-US" sz="2000" dirty="0" err="1">
                    <a:latin typeface="+mj-lt"/>
                  </a:rPr>
                  <a:t>xác</a:t>
                </a:r>
                <a:r>
                  <a:rPr lang="en-US" sz="2000" dirty="0">
                    <a:latin typeface="+mj-lt"/>
                  </a:rPr>
                  <a:t> </a:t>
                </a:r>
                <a:r>
                  <a:rPr lang="en-US" sz="2000" dirty="0" err="1">
                    <a:latin typeface="+mj-lt"/>
                  </a:rPr>
                  <a:t>định</a:t>
                </a:r>
                <a:r>
                  <a:rPr lang="en-US" sz="2000" dirty="0">
                    <a:latin typeface="+mj-lt"/>
                  </a:rPr>
                  <a:t>. </a:t>
                </a:r>
                <a:r>
                  <a:rPr lang="en-US" sz="2000" dirty="0" err="1">
                    <a:latin typeface="+mj-lt"/>
                  </a:rPr>
                  <a:t>Vậy</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bằng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r>
                  <a:rPr lang="en-US" sz="2000" dirty="0" err="1">
                    <a:latin typeface="+mj-lt"/>
                  </a:rPr>
                  <a:t>rút</a:t>
                </a:r>
                <a:r>
                  <a:rPr lang="en-US" sz="2000" dirty="0">
                    <a:latin typeface="+mj-lt"/>
                  </a:rPr>
                  <a:t> </a:t>
                </a:r>
                <a:r>
                  <a:rPr lang="en-US" sz="2000" dirty="0" err="1">
                    <a:latin typeface="+mj-lt"/>
                  </a:rPr>
                  <a:t>gọn</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r>
                          <a:rPr lang="en-US" sz="2000" b="0" i="1" smtClean="0">
                            <a:latin typeface="Cambria Math" panose="02040503050406030204" pitchFamily="18" charset="0"/>
                          </a:rPr>
                          <m:t>+1</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khi</a:t>
                </a:r>
                <a:r>
                  <a:rPr lang="en-US" sz="2000" dirty="0">
                    <a:latin typeface="+mj-lt"/>
                  </a:rPr>
                  <a:t>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r>
                      <a:rPr lang="en-US" sz="2000" b="0" i="1" smtClean="0">
                        <a:latin typeface="Cambria Math" panose="02040503050406030204" pitchFamily="18" charset="0"/>
                        <a:ea typeface="Cambria Math" panose="02040503050406030204" pitchFamily="18" charset="0"/>
                      </a:rPr>
                      <m:t>≠0</m:t>
                    </m:r>
                  </m:oMath>
                </a14:m>
                <a:endParaRPr lang="en-US" sz="2000" dirty="0">
                  <a:latin typeface="+mj-lt"/>
                </a:endParaRPr>
              </a:p>
            </p:txBody>
          </p:sp>
        </mc:Choice>
        <mc:Fallback xmlns="">
          <p:sp>
            <p:nvSpPr>
              <p:cNvPr id="7" name="TextBox 6">
                <a:extLst>
                  <a:ext uri="{FF2B5EF4-FFF2-40B4-BE49-F238E27FC236}">
                    <a16:creationId xmlns:a16="http://schemas.microsoft.com/office/drawing/2014/main" id="{F01FDA87-F6DC-7762-88E8-BD40FEC47415}"/>
                  </a:ext>
                </a:extLst>
              </p:cNvPr>
              <p:cNvSpPr txBox="1">
                <a:spLocks noRot="1" noChangeAspect="1" noMove="1" noResize="1" noEditPoints="1" noAdjustHandles="1" noChangeArrowheads="1" noChangeShapeType="1" noTextEdit="1"/>
              </p:cNvSpPr>
              <p:nvPr/>
            </p:nvSpPr>
            <p:spPr>
              <a:xfrm>
                <a:off x="748664" y="1145462"/>
                <a:ext cx="7646672" cy="2852576"/>
              </a:xfrm>
              <a:prstGeom prst="rect">
                <a:avLst/>
              </a:prstGeom>
              <a:blipFill>
                <a:blip r:embed="rId4"/>
                <a:stretch>
                  <a:fillRect l="-877" r="-319" b="-427"/>
                </a:stretch>
              </a:blipFill>
            </p:spPr>
            <p:txBody>
              <a:bodyPr/>
              <a:lstStyle/>
              <a:p>
                <a:r>
                  <a:rPr lang="en-US">
                    <a:noFill/>
                  </a:rPr>
                  <a:t> </a:t>
                </a:r>
              </a:p>
            </p:txBody>
          </p:sp>
        </mc:Fallback>
      </mc:AlternateContent>
    </p:spTree>
    <p:extLst>
      <p:ext uri="{BB962C8B-B14F-4D97-AF65-F5344CB8AC3E}">
        <p14:creationId xmlns:p14="http://schemas.microsoft.com/office/powerpoint/2010/main" val="271922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D66D3A-6B8B-EF5B-6568-683D47508737}"/>
              </a:ext>
            </a:extLst>
          </p:cNvPr>
          <p:cNvGrpSpPr/>
          <p:nvPr/>
        </p:nvGrpSpPr>
        <p:grpSpPr>
          <a:xfrm>
            <a:off x="1331542" y="620316"/>
            <a:ext cx="2114343" cy="735845"/>
            <a:chOff x="1624734" y="1360680"/>
            <a:chExt cx="5309466" cy="1569778"/>
          </a:xfrm>
        </p:grpSpPr>
        <p:sp>
          <p:nvSpPr>
            <p:cNvPr id="6" name="Rectangle 5">
              <a:extLst>
                <a:ext uri="{FF2B5EF4-FFF2-40B4-BE49-F238E27FC236}">
                  <a16:creationId xmlns:a16="http://schemas.microsoft.com/office/drawing/2014/main" id="{0F3CC511-3B69-92A8-9D8A-9DAF5CBA1849}"/>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83084EDD-5B89-FF7F-99C8-54D1E590385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a:t>
              </a:r>
            </a:p>
          </p:txBody>
        </p:sp>
      </p:grpSp>
      <p:sp>
        <p:nvSpPr>
          <p:cNvPr id="9" name="Oval Callout 29">
            <a:extLst>
              <a:ext uri="{FF2B5EF4-FFF2-40B4-BE49-F238E27FC236}">
                <a16:creationId xmlns:a16="http://schemas.microsoft.com/office/drawing/2014/main" id="{C87C97E1-A9B7-6827-2728-230BFB1B18EC}"/>
              </a:ext>
            </a:extLst>
          </p:cNvPr>
          <p:cNvSpPr/>
          <p:nvPr/>
        </p:nvSpPr>
        <p:spPr>
          <a:xfrm>
            <a:off x="457934" y="287192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6A39B5-AB7A-4C62-4633-074FD7502049}"/>
                  </a:ext>
                </a:extLst>
              </p:cNvPr>
              <p:cNvSpPr txBox="1"/>
              <p:nvPr/>
            </p:nvSpPr>
            <p:spPr>
              <a:xfrm>
                <a:off x="944310" y="3400559"/>
                <a:ext cx="7602368" cy="770467"/>
              </a:xfrm>
              <a:prstGeom prst="rect">
                <a:avLst/>
              </a:prstGeom>
              <a:noFill/>
            </p:spPr>
            <p:txBody>
              <a:bodyPr wrap="square">
                <a:spAutoFit/>
              </a:bodyPr>
              <a:lstStyle/>
              <a:p>
                <a:pPr algn="just">
                  <a:lnSpc>
                    <a:spcPct val="150000"/>
                  </a:lnSpc>
                  <a:spcBef>
                    <a:spcPts val="600"/>
                  </a:spcBef>
                  <a:spcAft>
                    <a:spcPts val="300"/>
                  </a:spcAft>
                </a:pPr>
                <a:r>
                  <a:rPr lang="en-US" sz="2200" kern="100" dirty="0">
                    <a:solidFill>
                      <a:srgbClr val="000000"/>
                    </a:solidFill>
                    <a:effectLst/>
                    <a:latin typeface="+mj-lt"/>
                    <a:ea typeface="Calibri" panose="020F0502020204030204" pitchFamily="34" charset="0"/>
                    <a:cs typeface="Times New Roman" panose="02020603050405020304" pitchFamily="18" charset="0"/>
                  </a:rPr>
                  <a:t>a)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Điều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kiện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xác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định</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là</a:t>
                </a:r>
                <a:r>
                  <a:rPr lang="en-US" sz="2200" kern="100" dirty="0">
                    <a:solidFill>
                      <a:srgbClr val="000000"/>
                    </a:solidFill>
                    <a:effectLst/>
                    <a:latin typeface="+mj-lt"/>
                    <a:ea typeface="Calibri" panose="020F0502020204030204" pitchFamily="34" charset="0"/>
                    <a:cs typeface="Times New Roman" panose="02020603050405020304" pitchFamily="18" charset="0"/>
                  </a:rPr>
                  <a:t> x</a:t>
                </a:r>
                <a:r>
                  <a:rPr lang="en-US" sz="2200" kern="100" baseline="30000" dirty="0">
                    <a:solidFill>
                      <a:srgbClr val="000000"/>
                    </a:solidFill>
                    <a:effectLst/>
                    <a:latin typeface="+mj-lt"/>
                    <a:ea typeface="Calibri" panose="020F0502020204030204" pitchFamily="34" charset="0"/>
                    <a:cs typeface="Times New Roman" panose="02020603050405020304" pitchFamily="18" charset="0"/>
                  </a:rPr>
                  <a:t>2</a:t>
                </a:r>
                <a:r>
                  <a:rPr lang="en-US" sz="2200" kern="100" dirty="0">
                    <a:solidFill>
                      <a:srgbClr val="000000"/>
                    </a:solidFill>
                    <a:effectLst/>
                    <a:latin typeface="+mj-lt"/>
                    <a:ea typeface="Calibri" panose="020F0502020204030204" pitchFamily="34" charset="0"/>
                    <a:cs typeface="Times New Roman" panose="02020603050405020304" pitchFamily="18" charset="0"/>
                  </a:rPr>
                  <a:t> + x ≠ 0.</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CA6A39B5-AB7A-4C62-4633-074FD7502049}"/>
                  </a:ext>
                </a:extLst>
              </p:cNvPr>
              <p:cNvSpPr txBox="1">
                <a:spLocks noRot="1" noChangeAspect="1" noMove="1" noResize="1" noEditPoints="1" noAdjustHandles="1" noChangeArrowheads="1" noChangeShapeType="1" noTextEdit="1"/>
              </p:cNvSpPr>
              <p:nvPr/>
            </p:nvSpPr>
            <p:spPr>
              <a:xfrm>
                <a:off x="944310" y="3400559"/>
                <a:ext cx="7602368" cy="770467"/>
              </a:xfrm>
              <a:prstGeom prst="rect">
                <a:avLst/>
              </a:prstGeom>
              <a:blipFill>
                <a:blip r:embed="rId2"/>
                <a:stretch>
                  <a:fillRect l="-1043"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16345C-9B3F-5BE9-4695-EE2DE33B0D92}"/>
                  </a:ext>
                </a:extLst>
              </p:cNvPr>
              <p:cNvSpPr txBox="1"/>
              <p:nvPr/>
            </p:nvSpPr>
            <p:spPr>
              <a:xfrm>
                <a:off x="3548653" y="563178"/>
                <a:ext cx="3079784" cy="752322"/>
              </a:xfrm>
              <a:prstGeom prst="rect">
                <a:avLst/>
              </a:prstGeom>
              <a:noFill/>
            </p:spPr>
            <p:txBody>
              <a:bodyPr wrap="square">
                <a:spAutoFit/>
              </a:bodyPr>
              <a:lstStyle/>
              <a:p>
                <a:pPr>
                  <a:lnSpc>
                    <a:spcPct val="150000"/>
                  </a:lnSpc>
                </a:pPr>
                <a:r>
                  <a:rPr lang="en-US" sz="2200" dirty="0">
                    <a:latin typeface="+mj-lt"/>
                  </a:rPr>
                  <a:t>Cho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den>
                    </m:f>
                  </m:oMath>
                </a14:m>
                <a:endParaRPr lang="en-US" sz="2200" dirty="0">
                  <a:latin typeface="+mj-lt"/>
                </a:endParaRPr>
              </a:p>
            </p:txBody>
          </p:sp>
        </mc:Choice>
        <mc:Fallback xmlns="">
          <p:sp>
            <p:nvSpPr>
              <p:cNvPr id="11" name="TextBox 10">
                <a:extLst>
                  <a:ext uri="{FF2B5EF4-FFF2-40B4-BE49-F238E27FC236}">
                    <a16:creationId xmlns:a16="http://schemas.microsoft.com/office/drawing/2014/main" id="{6F16345C-9B3F-5BE9-4695-EE2DE33B0D92}"/>
                  </a:ext>
                </a:extLst>
              </p:cNvPr>
              <p:cNvSpPr txBox="1">
                <a:spLocks noRot="1" noChangeAspect="1" noMove="1" noResize="1" noEditPoints="1" noAdjustHandles="1" noChangeArrowheads="1" noChangeShapeType="1" noTextEdit="1"/>
              </p:cNvSpPr>
              <p:nvPr/>
            </p:nvSpPr>
            <p:spPr>
              <a:xfrm>
                <a:off x="3548653" y="563178"/>
                <a:ext cx="3079784" cy="752322"/>
              </a:xfrm>
              <a:prstGeom prst="rect">
                <a:avLst/>
              </a:prstGeom>
              <a:blipFill>
                <a:blip r:embed="rId3"/>
                <a:stretch>
                  <a:fillRect l="-2574" b="-5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1F6BC3-BD3D-8888-74EA-6F7CCF12C3A8}"/>
                  </a:ext>
                </a:extLst>
              </p:cNvPr>
              <p:cNvSpPr txBox="1"/>
              <p:nvPr/>
            </p:nvSpPr>
            <p:spPr>
              <a:xfrm>
                <a:off x="818580" y="1439339"/>
                <a:ext cx="8199690" cy="1045223"/>
              </a:xfrm>
              <a:prstGeom prst="rect">
                <a:avLst/>
              </a:prstGeom>
              <a:noFill/>
            </p:spPr>
            <p:txBody>
              <a:bodyPr wrap="square">
                <a:spAutoFit/>
              </a:bodyPr>
              <a:lstStyle/>
              <a:p>
                <a:pPr>
                  <a:lnSpc>
                    <a:spcPct val="150000"/>
                  </a:lnSpc>
                </a:pPr>
                <a:r>
                  <a:rPr lang="en-US" sz="2200" dirty="0">
                    <a:latin typeface="+mj-lt"/>
                  </a:rPr>
                  <a:t>a) </a:t>
                </a:r>
                <a:r>
                  <a:rPr lang="en-US" sz="2200" dirty="0" err="1">
                    <a:latin typeface="+mj-lt"/>
                  </a:rPr>
                  <a:t>Viết</a:t>
                </a:r>
                <a:r>
                  <a:rPr lang="en-US" sz="2200" dirty="0">
                    <a:latin typeface="+mj-lt"/>
                  </a:rPr>
                  <a:t> </a:t>
                </a:r>
                <a:r>
                  <a:rPr lang="en-US" sz="2200" dirty="0" err="1">
                    <a:latin typeface="+mj-lt"/>
                  </a:rPr>
                  <a:t>điều</a:t>
                </a:r>
                <a:r>
                  <a:rPr lang="en-US" sz="2200" dirty="0">
                    <a:latin typeface="+mj-lt"/>
                  </a:rPr>
                  <a:t> </a:t>
                </a:r>
                <a:r>
                  <a:rPr lang="en-US" sz="2200" dirty="0" err="1">
                    <a:latin typeface="+mj-lt"/>
                  </a:rPr>
                  <a:t>kiện</a:t>
                </a:r>
                <a:r>
                  <a:rPr lang="en-US" sz="2200" dirty="0">
                    <a:latin typeface="+mj-lt"/>
                  </a:rPr>
                  <a:t> </a:t>
                </a:r>
                <a:r>
                  <a:rPr lang="en-US" sz="2200" dirty="0" err="1">
                    <a:latin typeface="+mj-lt"/>
                  </a:rPr>
                  <a:t>xác</a:t>
                </a:r>
                <a:r>
                  <a:rPr lang="en-US" sz="2200" dirty="0">
                    <a:latin typeface="+mj-lt"/>
                  </a:rPr>
                  <a:t> </a:t>
                </a:r>
                <a:r>
                  <a:rPr lang="en-US" sz="2200" dirty="0" err="1">
                    <a:latin typeface="+mj-lt"/>
                  </a:rPr>
                  <a:t>định</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endParaRPr lang="en-US" sz="2200" dirty="0">
                  <a:latin typeface="+mj-lt"/>
                </a:endParaRPr>
              </a:p>
              <a:p>
                <a:pPr>
                  <a:lnSpc>
                    <a:spcPct val="150000"/>
                  </a:lnSpc>
                </a:pPr>
                <a:r>
                  <a:rPr lang="en-US" sz="2200" dirty="0">
                    <a:latin typeface="+mj-lt"/>
                  </a:rPr>
                  <a:t>b) </a:t>
                </a:r>
                <a:r>
                  <a:rPr lang="en-US" sz="2200" dirty="0" err="1">
                    <a:latin typeface="+mj-lt"/>
                  </a:rPr>
                  <a:t>Tính</a:t>
                </a:r>
                <a:r>
                  <a:rPr lang="en-US" sz="2200" dirty="0">
                    <a:latin typeface="+mj-lt"/>
                  </a:rPr>
                  <a:t> </a:t>
                </a:r>
                <a:r>
                  <a:rPr lang="en-US" sz="2200" dirty="0" err="1">
                    <a:latin typeface="+mj-lt"/>
                  </a:rPr>
                  <a:t>giá</a:t>
                </a:r>
                <a:r>
                  <a:rPr lang="en-US" sz="2200" dirty="0">
                    <a:latin typeface="+mj-lt"/>
                  </a:rPr>
                  <a:t> </a:t>
                </a:r>
                <a:r>
                  <a:rPr lang="en-US" sz="2200" dirty="0" err="1">
                    <a:latin typeface="+mj-lt"/>
                  </a:rPr>
                  <a:t>trị</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r>
                  <a:rPr lang="en-US" sz="2200" dirty="0" err="1">
                    <a:latin typeface="+mj-lt"/>
                  </a:rPr>
                  <a:t>tại</a:t>
                </a:r>
                <a:r>
                  <a:rPr lang="en-US" sz="2200" dirty="0">
                    <a:latin typeface="+mj-lt"/>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m:t>
                    </m:r>
                  </m:oMath>
                </a14:m>
                <a:r>
                  <a:rPr lang="en-US" sz="2200" dirty="0">
                    <a:latin typeface="+mj-lt"/>
                  </a:rPr>
                  <a:t> </a:t>
                </a:r>
                <a:r>
                  <a:rPr lang="en-US" sz="2200" dirty="0" err="1">
                    <a:latin typeface="+mj-lt"/>
                  </a:rPr>
                  <a:t>và</a:t>
                </a:r>
                <a:r>
                  <a:rPr lang="en-US" sz="2200" dirty="0">
                    <a:latin typeface="+mj-lt"/>
                  </a:rPr>
                  <a:t> </a:t>
                </a:r>
                <a:r>
                  <a:rPr lang="en-US" sz="2200" dirty="0" err="1">
                    <a:latin typeface="+mj-lt"/>
                  </a:rPr>
                  <a:t>tại</a:t>
                </a:r>
                <a:r>
                  <a:rPr lang="en-US" sz="2200" dirty="0">
                    <a:latin typeface="+mj-lt"/>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=10</m:t>
                    </m:r>
                  </m:oMath>
                </a14:m>
                <a:endParaRPr lang="en-US" sz="2200" dirty="0">
                  <a:latin typeface="+mj-lt"/>
                </a:endParaRPr>
              </a:p>
            </p:txBody>
          </p:sp>
        </mc:Choice>
        <mc:Fallback xmlns="">
          <p:sp>
            <p:nvSpPr>
              <p:cNvPr id="12" name="TextBox 11">
                <a:extLst>
                  <a:ext uri="{FF2B5EF4-FFF2-40B4-BE49-F238E27FC236}">
                    <a16:creationId xmlns:a16="http://schemas.microsoft.com/office/drawing/2014/main" id="{5A1F6BC3-BD3D-8888-74EA-6F7CCF12C3A8}"/>
                  </a:ext>
                </a:extLst>
              </p:cNvPr>
              <p:cNvSpPr txBox="1">
                <a:spLocks noRot="1" noChangeAspect="1" noMove="1" noResize="1" noEditPoints="1" noAdjustHandles="1" noChangeArrowheads="1" noChangeShapeType="1" noTextEdit="1"/>
              </p:cNvSpPr>
              <p:nvPr/>
            </p:nvSpPr>
            <p:spPr>
              <a:xfrm>
                <a:off x="818580" y="1439339"/>
                <a:ext cx="8199690" cy="1045223"/>
              </a:xfrm>
              <a:prstGeom prst="rect">
                <a:avLst/>
              </a:prstGeom>
              <a:blipFill>
                <a:blip r:embed="rId4"/>
                <a:stretch>
                  <a:fillRect l="-967" b="-11047"/>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A11A53A-30FC-4D73-B4C4-1D3C2C2BAE4F}"/>
              </a:ext>
            </a:extLst>
          </p:cNvPr>
          <p:cNvPicPr>
            <a:picLocks noChangeAspect="1"/>
          </p:cNvPicPr>
          <p:nvPr/>
        </p:nvPicPr>
        <p:blipFill>
          <a:blip r:embed="rId5"/>
          <a:stretch>
            <a:fillRect/>
          </a:stretch>
        </p:blipFill>
        <p:spPr>
          <a:xfrm>
            <a:off x="6480810" y="1264526"/>
            <a:ext cx="3343116" cy="1880503"/>
          </a:xfrm>
          <a:prstGeom prst="rect">
            <a:avLst/>
          </a:prstGeom>
        </p:spPr>
      </p:pic>
    </p:spTree>
    <p:extLst>
      <p:ext uri="{BB962C8B-B14F-4D97-AF65-F5344CB8AC3E}">
        <p14:creationId xmlns:p14="http://schemas.microsoft.com/office/powerpoint/2010/main" val="115731032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8CC6371-8498-FB6B-0F40-91C728792640}"/>
                  </a:ext>
                </a:extLst>
              </p:cNvPr>
              <p:cNvSpPr txBox="1"/>
              <p:nvPr/>
            </p:nvSpPr>
            <p:spPr>
              <a:xfrm>
                <a:off x="1028700" y="1061012"/>
                <a:ext cx="7989570" cy="3870931"/>
              </a:xfrm>
              <a:prstGeom prst="rect">
                <a:avLst/>
              </a:prstGeom>
              <a:noFill/>
            </p:spPr>
            <p:txBody>
              <a:bodyPr wrap="square">
                <a:spAutoFit/>
              </a:bodyPr>
              <a:lstStyle/>
              <a:p>
                <a:pPr algn="just">
                  <a:lnSpc>
                    <a:spcPct val="150000"/>
                  </a:lnSpc>
                  <a:spcBef>
                    <a:spcPts val="600"/>
                  </a:spcBef>
                  <a:spcAft>
                    <a:spcPts val="300"/>
                  </a:spcAft>
                </a:pPr>
                <a:r>
                  <a:rPr lang="en-US" sz="1800" dirty="0">
                    <a:solidFill>
                      <a:srgbClr val="000000"/>
                    </a:solidFill>
                    <a:effectLst/>
                    <a:latin typeface="+mj-lt"/>
                    <a:ea typeface="Times New Roman" panose="02020603050405020304" pitchFamily="18" charset="0"/>
                  </a:rPr>
                  <a:t>b)</a:t>
                </a:r>
                <a:r>
                  <a:rPr lang="en-US" sz="1800" b="1"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Với</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𝑥</m:t>
                    </m:r>
                    <m:r>
                      <a:rPr lang="en-US" sz="1800" i="1" dirty="0" smtClean="0">
                        <a:solidFill>
                          <a:srgbClr val="000000"/>
                        </a:solidFill>
                        <a:effectLst/>
                        <a:latin typeface="Cambria Math" panose="02040503050406030204" pitchFamily="18" charset="0"/>
                        <a:ea typeface="Times New Roman" panose="02020603050405020304" pitchFamily="18" charset="0"/>
                      </a:rPr>
                      <m:t> = 10 </m:t>
                    </m:r>
                  </m:oMath>
                </a14:m>
                <a:r>
                  <a:rPr lang="en-US" sz="1800" dirty="0">
                    <a:solidFill>
                      <a:srgbClr val="000000"/>
                    </a:solidFill>
                    <a:effectLst/>
                    <a:latin typeface="+mj-lt"/>
                    <a:ea typeface="Times New Roman" panose="02020603050405020304" pitchFamily="18" charset="0"/>
                  </a:rPr>
                  <a:t>ta </a:t>
                </a:r>
                <a:r>
                  <a:rPr lang="en-US" sz="1800" dirty="0" err="1">
                    <a:solidFill>
                      <a:srgbClr val="000000"/>
                    </a:solidFill>
                    <a:effectLst/>
                    <a:latin typeface="+mj-lt"/>
                    <a:ea typeface="Times New Roman" panose="02020603050405020304" pitchFamily="18" charset="0"/>
                  </a:rPr>
                  <a:t>thấy</a:t>
                </a:r>
                <a:r>
                  <a:rPr lang="en-US" sz="1800" dirty="0">
                    <a:solidFill>
                      <a:srgbClr val="000000"/>
                    </a:solidFill>
                    <a:effectLst/>
                    <a:latin typeface="+mj-lt"/>
                    <a:ea typeface="Times New Roman" panose="02020603050405020304" pitchFamily="18" charset="0"/>
                  </a:rPr>
                  <a:t> </a:t>
                </a:r>
                <a14:m>
                  <m:oMath xmlns:m="http://schemas.openxmlformats.org/officeDocument/2006/math">
                    <m:sSup>
                      <m:sSupPr>
                        <m:ctrlPr>
                          <a:rPr lang="en-US" sz="1800" i="1">
                            <a:solidFill>
                              <a:srgbClr val="000000"/>
                            </a:solidFill>
                            <a:effectLst/>
                            <a:latin typeface="Cambria Math" panose="02040503050406030204" pitchFamily="18" charset="0"/>
                            <a:ea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rPr>
                          <m:t>𝑥</m:t>
                        </m:r>
                      </m:e>
                      <m:sup>
                        <m:r>
                          <a:rPr lang="en-US" sz="1800" i="1">
                            <a:solidFill>
                              <a:srgbClr val="000000"/>
                            </a:solidFill>
                            <a:effectLst/>
                            <a:latin typeface="Cambria Math" panose="02040503050406030204" pitchFamily="18" charset="0"/>
                            <a:ea typeface="Times New Roman" panose="02020603050405020304" pitchFamily="18" charset="0"/>
                          </a:rPr>
                          <m:t>2</m:t>
                        </m:r>
                      </m:sup>
                    </m:sSup>
                    <m:r>
                      <a:rPr lang="en-US" sz="1800" i="1">
                        <a:solidFill>
                          <a:srgbClr val="000000"/>
                        </a:solidFill>
                        <a:effectLst/>
                        <a:latin typeface="Cambria Math" panose="02040503050406030204" pitchFamily="18" charset="0"/>
                        <a:ea typeface="Times New Roman" panose="02020603050405020304" pitchFamily="18" charset="0"/>
                      </a:rPr>
                      <m:t> + </m:t>
                    </m:r>
                    <m:r>
                      <a:rPr lang="en-US" sz="1800" i="1">
                        <a:solidFill>
                          <a:srgbClr val="000000"/>
                        </a:solidFill>
                        <a:effectLst/>
                        <a:latin typeface="Cambria Math" panose="02040503050406030204" pitchFamily="18" charset="0"/>
                        <a:ea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rPr>
                      <m:t> = </m:t>
                    </m:r>
                    <m:sSup>
                      <m:sSupPr>
                        <m:ctrlPr>
                          <a:rPr lang="en-US" sz="1800" i="1">
                            <a:solidFill>
                              <a:srgbClr val="000000"/>
                            </a:solidFill>
                            <a:effectLst/>
                            <a:latin typeface="Cambria Math" panose="02040503050406030204" pitchFamily="18" charset="0"/>
                            <a:ea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rPr>
                          <m:t>10</m:t>
                        </m:r>
                      </m:e>
                      <m:sup>
                        <m:r>
                          <a:rPr lang="en-US" sz="1800" i="1">
                            <a:solidFill>
                              <a:srgbClr val="000000"/>
                            </a:solidFill>
                            <a:effectLst/>
                            <a:latin typeface="Cambria Math" panose="02040503050406030204" pitchFamily="18" charset="0"/>
                            <a:ea typeface="Times New Roman" panose="02020603050405020304" pitchFamily="18" charset="0"/>
                          </a:rPr>
                          <m:t>2</m:t>
                        </m:r>
                      </m:sup>
                    </m:sSup>
                    <m:r>
                      <a:rPr lang="en-US" sz="1800" i="1">
                        <a:solidFill>
                          <a:srgbClr val="000000"/>
                        </a:solidFill>
                        <a:effectLst/>
                        <a:latin typeface="Cambria Math" panose="02040503050406030204" pitchFamily="18" charset="0"/>
                        <a:ea typeface="Times New Roman" panose="02020603050405020304" pitchFamily="18" charset="0"/>
                      </a:rPr>
                      <m:t> + 10 = 100 + 10 = 110 ≠ 0.</m:t>
                    </m:r>
                  </m:oMath>
                </a14:m>
                <a:endParaRPr lang="en-US" sz="1800" dirty="0">
                  <a:effectLst/>
                  <a:latin typeface="+mj-lt"/>
                  <a:ea typeface="Times New Roman" panose="02020603050405020304" pitchFamily="18" charset="0"/>
                </a:endParaRPr>
              </a:p>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Do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đó</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giá</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trị</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cho</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10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10+1</m:t>
                        </m:r>
                      </m:num>
                      <m:den>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100+10</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Vậy</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giá</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trị</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10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Với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m:t>
                    </m:r>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ta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thấy</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 1 – 1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Nên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không</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thỏa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mãn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điều</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kiện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xác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định</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r>
                  <a:rPr lang="en-US" sz="1800" dirty="0">
                    <a:solidFill>
                      <a:srgbClr val="000000"/>
                    </a:solidFill>
                    <a:effectLst/>
                    <a:latin typeface="+mj-lt"/>
                    <a:ea typeface="Times New Roman" panose="02020603050405020304" pitchFamily="18" charset="0"/>
                  </a:rPr>
                  <a:t>Do </a:t>
                </a:r>
                <a:r>
                  <a:rPr lang="en-US" sz="1800" dirty="0" err="1">
                    <a:solidFill>
                      <a:srgbClr val="000000"/>
                    </a:solidFill>
                    <a:effectLst/>
                    <a:latin typeface="+mj-lt"/>
                    <a:ea typeface="Times New Roman" panose="02020603050405020304" pitchFamily="18" charset="0"/>
                  </a:rPr>
                  <a:t>đó</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tại</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𝑥</m:t>
                    </m:r>
                    <m:r>
                      <a:rPr lang="en-US" sz="1800" i="1" dirty="0" smtClean="0">
                        <a:solidFill>
                          <a:srgbClr val="000000"/>
                        </a:solidFill>
                        <a:effectLst/>
                        <a:latin typeface="Cambria Math" panose="02040503050406030204" pitchFamily="18" charset="0"/>
                        <a:ea typeface="Times New Roman" panose="02020603050405020304" pitchFamily="18" charset="0"/>
                      </a:rPr>
                      <m:t> = −1 </m:t>
                    </m:r>
                  </m:oMath>
                </a14:m>
                <a:r>
                  <a:rPr lang="en-US" sz="1800" dirty="0" err="1">
                    <a:solidFill>
                      <a:srgbClr val="000000"/>
                    </a:solidFill>
                    <a:effectLst/>
                    <a:latin typeface="+mj-lt"/>
                    <a:ea typeface="Times New Roman" panose="02020603050405020304" pitchFamily="18" charset="0"/>
                  </a:rPr>
                  <a:t>thì</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phân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thức</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đã</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cho</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không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tồn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tại</a:t>
                </a:r>
                <a:r>
                  <a:rPr lang="en-US" sz="1800" dirty="0">
                    <a:solidFill>
                      <a:srgbClr val="000000"/>
                    </a:solidFill>
                    <a:effectLst/>
                    <a:latin typeface="+mj-lt"/>
                    <a:ea typeface="Times New Roman" panose="02020603050405020304" pitchFamily="18" charset="0"/>
                  </a:rPr>
                  <a:t>.</a:t>
                </a:r>
                <a:endParaRPr lang="en-US" sz="1800" dirty="0">
                  <a:latin typeface="+mj-lt"/>
                </a:endParaRPr>
              </a:p>
            </p:txBody>
          </p:sp>
        </mc:Choice>
        <mc:Fallback xmlns="">
          <p:sp>
            <p:nvSpPr>
              <p:cNvPr id="3" name="TextBox 2">
                <a:extLst>
                  <a:ext uri="{FF2B5EF4-FFF2-40B4-BE49-F238E27FC236}">
                    <a16:creationId xmlns:a16="http://schemas.microsoft.com/office/drawing/2014/main" id="{38CC6371-8498-FB6B-0F40-91C728792640}"/>
                  </a:ext>
                </a:extLst>
              </p:cNvPr>
              <p:cNvSpPr txBox="1">
                <a:spLocks noRot="1" noChangeAspect="1" noMove="1" noResize="1" noEditPoints="1" noAdjustHandles="1" noChangeArrowheads="1" noChangeShapeType="1" noTextEdit="1"/>
              </p:cNvSpPr>
              <p:nvPr/>
            </p:nvSpPr>
            <p:spPr>
              <a:xfrm>
                <a:off x="1028700" y="1061012"/>
                <a:ext cx="7989570" cy="3870931"/>
              </a:xfrm>
              <a:prstGeom prst="rect">
                <a:avLst/>
              </a:prstGeom>
              <a:blipFill>
                <a:blip r:embed="rId2"/>
                <a:stretch>
                  <a:fillRect l="-687" b="-1575"/>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ED66D3A-6B8B-EF5B-6568-683D47508737}"/>
              </a:ext>
            </a:extLst>
          </p:cNvPr>
          <p:cNvGrpSpPr/>
          <p:nvPr/>
        </p:nvGrpSpPr>
        <p:grpSpPr>
          <a:xfrm>
            <a:off x="1331542" y="236629"/>
            <a:ext cx="2114343" cy="735845"/>
            <a:chOff x="1624734" y="1360680"/>
            <a:chExt cx="5309466" cy="1569778"/>
          </a:xfrm>
        </p:grpSpPr>
        <p:sp>
          <p:nvSpPr>
            <p:cNvPr id="6" name="Rectangle 5">
              <a:extLst>
                <a:ext uri="{FF2B5EF4-FFF2-40B4-BE49-F238E27FC236}">
                  <a16:creationId xmlns:a16="http://schemas.microsoft.com/office/drawing/2014/main" id="{0F3CC511-3B69-92A8-9D8A-9DAF5CBA1849}"/>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83084EDD-5B89-FF7F-99C8-54D1E590385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a:t>
              </a:r>
            </a:p>
          </p:txBody>
        </p:sp>
      </p:grpSp>
      <p:sp>
        <p:nvSpPr>
          <p:cNvPr id="9" name="Oval Callout 29">
            <a:extLst>
              <a:ext uri="{FF2B5EF4-FFF2-40B4-BE49-F238E27FC236}">
                <a16:creationId xmlns:a16="http://schemas.microsoft.com/office/drawing/2014/main" id="{C87C97E1-A9B7-6827-2728-230BFB1B18EC}"/>
              </a:ext>
            </a:extLst>
          </p:cNvPr>
          <p:cNvSpPr/>
          <p:nvPr/>
        </p:nvSpPr>
        <p:spPr>
          <a:xfrm>
            <a:off x="7326082" y="594435"/>
            <a:ext cx="972752" cy="364371"/>
          </a:xfrm>
          <a:prstGeom prst="wedgeEllipseCallout">
            <a:avLst>
              <a:gd name="adj1" fmla="val -50213"/>
              <a:gd name="adj2" fmla="val 7575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4" name="Picture 13">
            <a:extLst>
              <a:ext uri="{FF2B5EF4-FFF2-40B4-BE49-F238E27FC236}">
                <a16:creationId xmlns:a16="http://schemas.microsoft.com/office/drawing/2014/main" id="{1A11A53A-30FC-4D73-B4C4-1D3C2C2BAE4F}"/>
              </a:ext>
            </a:extLst>
          </p:cNvPr>
          <p:cNvPicPr>
            <a:picLocks noChangeAspect="1"/>
          </p:cNvPicPr>
          <p:nvPr/>
        </p:nvPicPr>
        <p:blipFill>
          <a:blip r:embed="rId3"/>
          <a:stretch>
            <a:fillRect/>
          </a:stretch>
        </p:blipFill>
        <p:spPr>
          <a:xfrm>
            <a:off x="6443742" y="1893176"/>
            <a:ext cx="3343116" cy="1880503"/>
          </a:xfrm>
          <a:prstGeom prst="rect">
            <a:avLst/>
          </a:prstGeom>
        </p:spPr>
      </p:pic>
    </p:spTree>
    <p:extLst>
      <p:ext uri="{BB962C8B-B14F-4D97-AF65-F5344CB8AC3E}">
        <p14:creationId xmlns:p14="http://schemas.microsoft.com/office/powerpoint/2010/main" val="23776358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500"/>
                                        <p:tgtEl>
                                          <p:spTgt spid="3">
                                            <p:txEl>
                                              <p:pRg st="4" end="4"/>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500"/>
                                        <p:tgtEl>
                                          <p:spTgt spid="3">
                                            <p:txEl>
                                              <p:pRg st="5" end="5"/>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ircle(in)">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65947" y="1588770"/>
            <a:ext cx="8012106" cy="2214773"/>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200" b="1" i="0" u="sng" strike="noStrike" kern="0" cap="none" spc="0" normalizeH="0" baseline="0" noProof="0" dirty="0" err="1">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Nhận</a:t>
            </a:r>
            <a:r>
              <a:rPr kumimoji="0" lang="en-US" sz="2200" b="1" i="0" u="sng" strike="noStrike" kern="0" cap="none" spc="0" normalizeH="0" baseline="0" noProof="0" dirty="0">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 </a:t>
            </a:r>
            <a:r>
              <a:rPr kumimoji="0" lang="en-US" sz="2200" b="1" i="0" u="sng" strike="noStrike" kern="0" cap="none" spc="0" normalizeH="0" baseline="0" noProof="0" dirty="0" err="1">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xét</a:t>
            </a:r>
            <a:r>
              <a:rPr kumimoji="0" lang="en-US" sz="2200" b="1" i="0" u="sng" strike="noStrike" kern="0" cap="none" spc="0" normalizeH="0" baseline="0" noProof="0" dirty="0">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a:t>
            </a:r>
            <a:endParaRPr kumimoji="0" lang="en-US" sz="2200" b="0" i="0" u="none" strike="noStrike" kern="100" cap="none" spc="0" normalizeH="0" baseline="0" noProof="0" dirty="0">
              <a:ln>
                <a:noFill/>
              </a:ln>
              <a:solidFill>
                <a:srgbClr val="EEEEEE">
                  <a:lumMod val="10000"/>
                </a:srgbClr>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u="none" strike="noStrike" kern="100" cap="none" spc="0" normalizeH="0" baseline="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Nếu</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tại</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biến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mà</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được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xác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định</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và</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rút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gọn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nó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cùng</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endParaRPr kumimoji="0" lang="en-US" sz="2200" b="0" u="none" strike="noStrike" kern="100" cap="none" spc="0" normalizeH="0" baseline="0" noProof="0" dirty="0">
              <a:ln>
                <a:noFill/>
              </a:ln>
              <a:solidFill>
                <a:srgbClr val="EEEEEE">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80485" y="810816"/>
            <a:ext cx="1383030" cy="777954"/>
          </a:xfrm>
          <a:prstGeom prst="rect">
            <a:avLst/>
          </a:prstGeom>
        </p:spPr>
      </p:pic>
    </p:spTree>
    <p:extLst>
      <p:ext uri="{BB962C8B-B14F-4D97-AF65-F5344CB8AC3E}">
        <p14:creationId xmlns:p14="http://schemas.microsoft.com/office/powerpoint/2010/main" val="474125101"/>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B.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C.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D. A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907471" y="2281426"/>
            <a:ext cx="3408219"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xác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định</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3540"/>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2:</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Với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B ≠ 0, D ≠ 0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hai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AB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và</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CD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bằng</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nhau</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A.B = C.D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9B468983-7E2A-6C5C-84E1-E5ECF03B7B26}"/>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A.C =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90F5F18A-7FDF-A40B-93D0-B0F4D7EB9A20}"/>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739FA465-0C19-6BB8-9502-D3940D1E9904}"/>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A.C &lt;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CD6770E3-8E6B-28A4-64DD-C13E63901226}"/>
              </a:ext>
            </a:extLst>
          </p:cNvPr>
          <p:cNvSpPr/>
          <p:nvPr/>
        </p:nvSpPr>
        <p:spPr>
          <a:xfrm>
            <a:off x="4835236"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538F7D-83DB-EC77-32D8-07B2986AE022}"/>
              </a:ext>
            </a:extLst>
          </p:cNvPr>
          <p:cNvSpPr/>
          <p:nvPr/>
        </p:nvSpPr>
        <p:spPr>
          <a:xfrm>
            <a:off x="3373278" y="354330"/>
            <a:ext cx="2397443"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Định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nghĩa</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02517483-3108-99D9-4424-72E1E8A42BFA}"/>
              </a:ext>
            </a:extLst>
          </p:cNvPr>
          <p:cNvSpPr/>
          <p:nvPr/>
        </p:nvSpPr>
        <p:spPr>
          <a:xfrm>
            <a:off x="512185" y="1650101"/>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60222" y="3500680"/>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844489" y="2238407"/>
                <a:ext cx="7455020" cy="1074077"/>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phải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hay </a:t>
                </a:r>
                <a:r>
                  <a:rPr lang="en-US" sz="2000" kern="100" dirty="0" err="1">
                    <a:effectLst/>
                    <a:latin typeface="+mj-lt"/>
                    <a:ea typeface="Calibri" panose="020F0502020204030204" pitchFamily="34" charset="0"/>
                    <a:cs typeface="Times New Roman" panose="02020603050405020304" pitchFamily="18" charset="0"/>
                  </a:rPr>
                  <a:t>không</a:t>
                </a:r>
                <a:r>
                  <a:rPr lang="en-US" sz="20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phải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khác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0 hay </a:t>
                </a:r>
                <a:r>
                  <a:rPr lang="en-US" sz="2000" kern="100" dirty="0" err="1">
                    <a:effectLst/>
                    <a:latin typeface="+mj-lt"/>
                    <a:ea typeface="Calibri" panose="020F0502020204030204" pitchFamily="34" charset="0"/>
                    <a:cs typeface="Times New Roman" panose="02020603050405020304" pitchFamily="18" charset="0"/>
                  </a:rPr>
                  <a:t>không</a:t>
                </a:r>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844489" y="2238407"/>
                <a:ext cx="7455020" cy="1074077"/>
              </a:xfrm>
              <a:prstGeom prst="rect">
                <a:avLst/>
              </a:prstGeom>
              <a:blipFill>
                <a:blip r:embed="rId4"/>
                <a:stretch>
                  <a:fillRect l="-900" r="-655" b="-9659"/>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1DE1E54C-EB91-55DD-B81F-FE386B534EF1}"/>
              </a:ext>
            </a:extLst>
          </p:cNvPr>
          <p:cNvGrpSpPr/>
          <p:nvPr/>
        </p:nvGrpSpPr>
        <p:grpSpPr>
          <a:xfrm>
            <a:off x="1233336" y="1278721"/>
            <a:ext cx="3155783" cy="959686"/>
            <a:chOff x="1416216" y="1050121"/>
            <a:chExt cx="3155783" cy="959686"/>
          </a:xfrm>
        </p:grpSpPr>
        <p:sp>
          <p:nvSpPr>
            <p:cNvPr id="4" name="Rectangle 3">
              <a:extLst>
                <a:ext uri="{FF2B5EF4-FFF2-40B4-BE49-F238E27FC236}">
                  <a16:creationId xmlns:a16="http://schemas.microsoft.com/office/drawing/2014/main" id="{BCBA9373-849F-2485-E1F8-36B5F79EA451}"/>
                </a:ext>
              </a:extLst>
            </p:cNvPr>
            <p:cNvSpPr/>
            <p:nvPr/>
          </p:nvSpPr>
          <p:spPr>
            <a:xfrm>
              <a:off x="1416216" y="1319441"/>
              <a:ext cx="1852764" cy="49686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biểu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2719235" y="1050121"/>
                  <a:ext cx="1852764" cy="959686"/>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0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000" b="0" i="1" kern="1200" smtClean="0">
                                <a:solidFill>
                                  <a:prstClr val="black"/>
                                </a:solidFill>
                                <a:latin typeface="Cambria Math" panose="02040503050406030204" pitchFamily="18" charset="0"/>
                                <a:ea typeface="Times New Roman" panose="02020603050405020304" pitchFamily="18" charset="0"/>
                                <a:cs typeface="+mn-cs"/>
                              </a:rPr>
                              <m:t>2</m:t>
                            </m:r>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−2</m:t>
                            </m:r>
                          </m:den>
                        </m:f>
                      </m:oMath>
                    </m:oMathPara>
                  </a14:m>
                  <a:endParaRPr lang="en-US" sz="2000" kern="1200" dirty="0">
                    <a:solidFill>
                      <a:prstClr val="black"/>
                    </a:solidFill>
                    <a:latin typeface="+mj-lt"/>
                    <a:ea typeface="Times New Roman" panose="02020603050405020304" pitchFamily="18" charset="0"/>
                    <a:cs typeface="+mn-cs"/>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2719235" y="1050121"/>
                  <a:ext cx="1852764" cy="959686"/>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466913" y="3769312"/>
                <a:ext cx="5337811" cy="107407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b)</a:t>
                </a:r>
                <a:r>
                  <a:rPr lang="en-US" sz="2000" kern="100" dirty="0">
                    <a:latin typeface="+mj-lt"/>
                    <a:ea typeface="Calibri" panose="020F0502020204030204" pitchFamily="34"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Biểu</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khác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0.</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466913" y="3769312"/>
                <a:ext cx="5337811" cy="1074077"/>
              </a:xfrm>
              <a:prstGeom prst="rect">
                <a:avLst/>
              </a:prstGeom>
              <a:blipFill>
                <a:blip r:embed="rId6"/>
                <a:stretch>
                  <a:fillRect l="-1257" b="-904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7"/>
          <a:srcRect l="26375" r="25583"/>
          <a:stretch/>
        </p:blipFill>
        <p:spPr>
          <a:xfrm>
            <a:off x="6619299" y="653136"/>
            <a:ext cx="1680210" cy="196726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A4FFC7F1-1A24-BA46-DBA2-0CD9CA7A788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16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N khác đa thức 0)</a:t>
                </a:r>
                <a:endParaRPr lang="en-US" sz="1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23B0DDF-18F3-C4DA-E106-5C54FD8AEB34}"/>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574917DF-9513-B3B1-0814-998BB5B017D1}"/>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FEE1D38D-3DDB-FD3B-60EF-A1A97CFCB2E8}"/>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1E8BE878-1A35-8080-8E47-B37423610705}"/>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3:</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Chọn câu </a:t>
            </a:r>
            <a:r>
              <a:rPr lang="pt-BR" sz="2400" b="1" dirty="0">
                <a:solidFill>
                  <a:srgbClr val="000000"/>
                </a:solidFill>
                <a:latin typeface="Arial" panose="020B0604020202020204" pitchFamily="34" charset="0"/>
                <a:ea typeface="Arial" panose="020B0604020202020204" pitchFamily="34" charset="0"/>
                <a:cs typeface="Arial" panose="020B0604020202020204" pitchFamily="34" charset="0"/>
              </a:rPr>
              <a:t>sai</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Với đa thức B ≠ 0 ta có?</a:t>
            </a:r>
            <a:endParaRPr lang="vi-VN" sz="2250" kern="1200" noProof="1">
              <a:solidFill>
                <a:prstClr val="black"/>
              </a:solidFill>
              <a:latin typeface="Arial" panose="020B0604020202020204" pitchFamily="34" charset="0"/>
              <a:cs typeface="Arial" panose="020B0604020202020204" pitchFamily="34" charset="0"/>
            </a:endParaRPr>
          </a:p>
        </p:txBody>
      </p:sp>
      <p:pic>
        <p:nvPicPr>
          <p:cNvPr id="3" name="Picture 2">
            <a:hlinkClick r:id="rId10" action="ppaction://hlinksldjump"/>
            <a:extLst>
              <a:ext uri="{FF2B5EF4-FFF2-40B4-BE49-F238E27FC236}">
                <a16:creationId xmlns:a16="http://schemas.microsoft.com/office/drawing/2014/main" id="{865E76FE-017C-33A8-5D08-8269E5FF68A8}"/>
              </a:ext>
            </a:extLst>
          </p:cNvPr>
          <p:cNvPicPr>
            <a:picLocks noChangeAspect="1"/>
          </p:cNvPicPr>
          <p:nvPr/>
        </p:nvPicPr>
        <p:blipFill>
          <a:blip r:embed="rId11"/>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4839738" y="3350619"/>
                <a:ext cx="3401292" cy="8512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03CECB44-2582-028B-4FB3-D2CB5385536F}"/>
                  </a:ext>
                </a:extLst>
              </p:cNvPr>
              <p:cNvSpPr>
                <a:spLocks noRot="1" noChangeAspect="1" noMove="1" noResize="1" noEditPoints="1" noAdjustHandles="1" noChangeArrowheads="1" noChangeShapeType="1" noTextEdit="1"/>
              </p:cNvSpPr>
              <p:nvPr/>
            </p:nvSpPr>
            <p:spPr>
              <a:xfrm>
                <a:off x="4839738" y="3350619"/>
                <a:ext cx="3401292" cy="851294"/>
              </a:xfrm>
              <a:prstGeom prst="roundRect">
                <a:avLst/>
              </a:prstGeom>
              <a:blipFill>
                <a:blip r:embed="rId1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0F62086-0E41-EBA7-FF95-EEBA4A4938A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0F62086-0E41-EBA7-FF95-EEBA4A4938A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b="0" i="1" kern="1200" noProof="1" smtClean="0">
                        <a:solidFill>
                          <a:prstClr val="black"/>
                        </a:solidFill>
                        <a:latin typeface="Cambria Math" panose="02040503050406030204" pitchFamily="18" charset="0"/>
                        <a:cs typeface="Arial" panose="020B0604020202020204" pitchFamily="34" charset="0"/>
                      </a:rPr>
                      <m:t>𝑥</m:t>
                    </m:r>
                    <m:r>
                      <a:rPr lang="en-US" sz="225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754D97DD-1281-4430-A5F4-D71F00776125}"/>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422104B6-D0A2-D3A2-E68C-693CA5DD4F19}"/>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422104B6-D0A2-D3A2-E68C-693CA5DD4F19}"/>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1960023-BF08-89D1-ECB4-22860B371095}"/>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91960023-BF08-89D1-ECB4-22860B371095}"/>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3FA73170-A273-61F1-7154-982DEF69DEA9}"/>
                  </a:ext>
                </a:extLst>
              </p:cNvPr>
              <p:cNvSpPr/>
              <p:nvPr/>
            </p:nvSpPr>
            <p:spPr>
              <a:xfrm>
                <a:off x="916405" y="3358060"/>
                <a:ext cx="3399286"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a:solidFill>
                          <a:srgbClr val="000000"/>
                        </a:solidFill>
                        <a:latin typeface="Cambria Math" panose="02040503050406030204" pitchFamily="18" charset="0"/>
                        <a:cs typeface="Times New Roman" panose="02020603050405020304" pitchFamily="18" charset="0"/>
                      </a:rPr>
                      <m:t>𝑥</m:t>
                    </m:r>
                    <m:r>
                      <a:rPr lang="en-US" sz="2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i="1" kern="1200" noProof="1">
                        <a:solidFill>
                          <a:prstClr val="black"/>
                        </a:solidFill>
                        <a:latin typeface="Cambria Math" panose="02040503050406030204" pitchFamily="18" charset="0"/>
                        <a:cs typeface="Arial" panose="020B0604020202020204" pitchFamily="34" charset="0"/>
                      </a:rPr>
                      <m:t>𝑥</m:t>
                    </m:r>
                    <m:r>
                      <a:rPr lang="en-US" sz="225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3FA73170-A273-61F1-7154-982DEF69DEA9}"/>
                  </a:ext>
                </a:extLst>
              </p:cNvPr>
              <p:cNvSpPr>
                <a:spLocks noRot="1" noChangeAspect="1" noMove="1" noResize="1" noEditPoints="1" noAdjustHandles="1" noChangeArrowheads="1" noChangeShapeType="1" noTextEdit="1"/>
              </p:cNvSpPr>
              <p:nvPr/>
            </p:nvSpPr>
            <p:spPr>
              <a:xfrm>
                <a:off x="916405" y="3358060"/>
                <a:ext cx="3399286"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0E177D64-5801-A8C3-17C1-4919A9CE991D}"/>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4:</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5</m:t>
                        </m:r>
                        <m:r>
                          <a:rPr lang="en-US" sz="2400" b="0" i="1" smtClean="0">
                            <a:solidFill>
                              <a:srgbClr val="000000"/>
                            </a:solidFill>
                            <a:latin typeface="Cambria Math" panose="02040503050406030204" pitchFamily="18" charset="0"/>
                          </a:rPr>
                          <m:t>𝑥</m:t>
                        </m:r>
                        <m:r>
                          <a:rPr lang="en-US" sz="2400" b="0" i="1" smtClean="0">
                            <a:solidFill>
                              <a:srgbClr val="000000"/>
                            </a:solidFill>
                            <a:latin typeface="Cambria Math" panose="02040503050406030204" pitchFamily="18" charset="0"/>
                          </a:rPr>
                          <m:t>−1</m:t>
                        </m:r>
                      </m:num>
                      <m:den>
                        <m:sSup>
                          <m:sSupPr>
                            <m:ctrlP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r>
                  <a:rPr lang="en-US" sz="2250" kern="1200" noProof="1">
                    <a:solidFill>
                      <a:prstClr val="black"/>
                    </a:solidFill>
                    <a:latin typeface="Arial" panose="020B0604020202020204" pitchFamily="34" charset="0"/>
                    <a:cs typeface="Arial" panose="020B0604020202020204" pitchFamily="34" charset="0"/>
                  </a:rPr>
                  <a:t> xác định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0E177D64-5801-A8C3-17C1-4919A9CE991D}"/>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11"/>
                <a:stretch>
                  <a:fillRect b="-3540"/>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13"/>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2</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3</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918902"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B291424D-C76C-2239-4873-A8B482BD7DD6}"/>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5:</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có giá trị bằng 1 khi x bằng?</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B291424D-C76C-2239-4873-A8B482BD7DD6}"/>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5752"/>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5" y="285431"/>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37</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2C6DE896-59E1-FE9A-AE89-00D657C2757E}"/>
              </a:ext>
            </a:extLst>
          </p:cNvPr>
          <p:cNvSpPr txBox="1"/>
          <p:nvPr/>
        </p:nvSpPr>
        <p:spPr>
          <a:xfrm>
            <a:off x="1693084" y="1008152"/>
            <a:ext cx="575783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xác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7DD781-214A-BCFD-17C5-9AE6A7F98A45}"/>
                  </a:ext>
                </a:extLst>
              </p:cNvPr>
              <p:cNvSpPr txBox="1"/>
              <p:nvPr/>
            </p:nvSpPr>
            <p:spPr>
              <a:xfrm>
                <a:off x="1205194" y="1537728"/>
                <a:ext cx="6670076" cy="7553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+16</m:t>
                        </m:r>
                      </m:den>
                    </m:f>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4C7DD781-214A-BCFD-17C5-9AE6A7F98A45}"/>
                  </a:ext>
                </a:extLst>
              </p:cNvPr>
              <p:cNvSpPr txBox="1">
                <a:spLocks noRot="1" noChangeAspect="1" noMove="1" noResize="1" noEditPoints="1" noAdjustHandles="1" noChangeArrowheads="1" noChangeShapeType="1" noTextEdit="1"/>
              </p:cNvSpPr>
              <p:nvPr/>
            </p:nvSpPr>
            <p:spPr>
              <a:xfrm>
                <a:off x="1205194" y="1537728"/>
                <a:ext cx="6670076" cy="755335"/>
              </a:xfrm>
              <a:prstGeom prst="rect">
                <a:avLst/>
              </a:prstGeom>
              <a:blipFill>
                <a:blip r:embed="rId3"/>
                <a:stretch>
                  <a:fillRect l="-10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1205194" y="2583180"/>
                <a:ext cx="7152292" cy="2359877"/>
              </a:xfrm>
              <a:prstGeom prst="rect">
                <a:avLst/>
              </a:prstGeom>
              <a:noFill/>
            </p:spPr>
            <p:txBody>
              <a:bodyPr wrap="square">
                <a:spAutoFit/>
              </a:bodyPr>
              <a:lstStyle/>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a)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fr-FR"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+ 3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b)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latin typeface="Cambria Math" panose="02040503050406030204" pitchFamily="18" charset="0"/>
                            <a:ea typeface="Calibri" panose="020F0502020204030204" pitchFamily="34" charset="0"/>
                            <a:cs typeface="Times New Roman" panose="02020603050405020304" pitchFamily="18" charset="0"/>
                          </a:rPr>
                          <m:t>4</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+16</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fr-FR" sz="2000" i="1" kern="100" dirty="0">
                        <a:latin typeface="Cambria Math" panose="02040503050406030204" pitchFamily="18" charset="0"/>
                        <a:ea typeface="Calibri" panose="020F0502020204030204" pitchFamily="34" charset="0"/>
                        <a:cs typeface="Times New Roman" panose="02020603050405020304" pitchFamily="18" charset="0"/>
                      </a:rPr>
                      <m:t> + 16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c)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r>
                  <a:rPr lang="fr-FR" sz="20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1205194" y="2583180"/>
                <a:ext cx="7152292" cy="2359877"/>
              </a:xfrm>
              <a:prstGeom prst="rect">
                <a:avLst/>
              </a:prstGeom>
              <a:blipFill>
                <a:blip r:embed="rId4"/>
                <a:stretch>
                  <a:fillRect l="-938" b="-258"/>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449612" y="2354235"/>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additive="base">
                                        <p:cTn id="2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wheel(1)">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wipe(left)">
                                      <p:cBhvr>
                                        <p:cTn id="3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67289"/>
                <a:ext cx="5640705" cy="1900520"/>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r>
                  <a:rPr lang="en-US" sz="20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15</m:t>
                        </m:r>
                        <m:r>
                          <a:rPr lang="en-US" sz="2000" i="1" kern="100">
                            <a:latin typeface="Cambria Math" panose="02040503050406030204" pitchFamily="18" charset="0"/>
                            <a:ea typeface="Calibri" panose="020F0502020204030204" pitchFamily="34" charset="0"/>
                            <a:cs typeface="Times New Roman" panose="02020603050405020304" pitchFamily="18" charset="0"/>
                          </a:rPr>
                          <m:t>𝑥𝑦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10</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67289"/>
                <a:ext cx="5640705" cy="1900520"/>
              </a:xfrm>
              <a:prstGeom prst="rect">
                <a:avLst/>
              </a:prstGeom>
              <a:blipFill>
                <a:blip r:embed="rId4"/>
                <a:stretch>
                  <a:fillRect l="-108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5840730" y="3176110"/>
            <a:ext cx="3131820" cy="176164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674465"/>
                <a:ext cx="6240784" cy="1910716"/>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và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2000" kern="100" dirty="0">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674465"/>
                <a:ext cx="6240784" cy="1910716"/>
              </a:xfrm>
              <a:prstGeom prst="rect">
                <a:avLst/>
              </a:prstGeom>
              <a:blipFill>
                <a:blip r:embed="rId4"/>
                <a:stretch>
                  <a:fillRect l="-97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6672111" y="3629823"/>
            <a:ext cx="2635515" cy="1482477"/>
          </a:xfrm>
          <a:prstGeom prst="rect">
            <a:avLst/>
          </a:prstGeom>
        </p:spPr>
      </p:pic>
    </p:spTree>
    <p:extLst>
      <p:ext uri="{BB962C8B-B14F-4D97-AF65-F5344CB8AC3E}">
        <p14:creationId xmlns:p14="http://schemas.microsoft.com/office/powerpoint/2010/main" val="3656045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70638"/>
                <a:ext cx="7490925" cy="1887953"/>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oMath>
                  </m:oMathPara>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nl-NL" sz="2000" kern="100" dirty="0" err="1">
                    <a:latin typeface="+mj-lt"/>
                    <a:ea typeface="Calibri" panose="020F0502020204030204" pitchFamily="34" charset="0"/>
                    <a:cs typeface="Times New Roman" panose="02020603050405020304" pitchFamily="18" charset="0"/>
                  </a:rPr>
                  <a:t>Vì</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m:t>
                    </m:r>
                  </m:oMath>
                </a14:m>
                <a:r>
                  <a:rPr lang="nl-NL" sz="2000" kern="100" dirty="0" err="1">
                    <a:latin typeface="+mj-lt"/>
                    <a:ea typeface="Calibri" panose="020F0502020204030204" pitchFamily="34" charset="0"/>
                    <a:cs typeface="Times New Roman" panose="02020603050405020304" pitchFamily="18" charset="0"/>
                  </a:rPr>
                  <a:t>nên</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3</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e>
                        </m:d>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70638"/>
                <a:ext cx="7490925" cy="1887953"/>
              </a:xfrm>
              <a:prstGeom prst="rect">
                <a:avLst/>
              </a:prstGeom>
              <a:blipFill>
                <a:blip r:embed="rId4"/>
                <a:stretch>
                  <a:fillRect l="-81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7193740" y="3714615"/>
            <a:ext cx="2423160" cy="1363028"/>
          </a:xfrm>
          <a:prstGeom prst="rect">
            <a:avLst/>
          </a:prstGeom>
        </p:spPr>
      </p:pic>
    </p:spTree>
    <p:extLst>
      <p:ext uri="{BB962C8B-B14F-4D97-AF65-F5344CB8AC3E}">
        <p14:creationId xmlns:p14="http://schemas.microsoft.com/office/powerpoint/2010/main" val="17517462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622875" y="1441313"/>
            <a:ext cx="3320475"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gọn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A19467-544B-EA91-5633-7B1882C512E1}"/>
                  </a:ext>
                </a:extLst>
              </p:cNvPr>
              <p:cNvSpPr txBox="1"/>
              <p:nvPr/>
            </p:nvSpPr>
            <p:spPr>
              <a:xfrm>
                <a:off x="4060537" y="1247377"/>
                <a:ext cx="4009043" cy="799706"/>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24</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000" b="0" i="1" kern="1200" smtClean="0">
                            <a:solidFill>
                              <a:prstClr val="black"/>
                            </a:solidFill>
                            <a:latin typeface="Cambria Math" panose="02040503050406030204" pitchFamily="18" charset="0"/>
                            <a:ea typeface="+mn-ea"/>
                            <a:cs typeface="Arial" panose="020B0604020202020204" pitchFamily="34" charset="0"/>
                          </a:rPr>
                          <m:t>16</m:t>
                        </m:r>
                        <m:r>
                          <a:rPr lang="en-US" sz="2000" b="0" i="1" kern="1200" smtClean="0">
                            <a:solidFill>
                              <a:prstClr val="black"/>
                            </a:solidFill>
                            <a:latin typeface="Cambria Math" panose="02040503050406030204" pitchFamily="18" charset="0"/>
                            <a:ea typeface="+mn-ea"/>
                            <a:cs typeface="Arial" panose="020B0604020202020204" pitchFamily="34" charset="0"/>
                          </a:rPr>
                          <m:t>𝑥</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6</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13A19467-544B-EA91-5633-7B1882C512E1}"/>
                  </a:ext>
                </a:extLst>
              </p:cNvPr>
              <p:cNvSpPr txBox="1">
                <a:spLocks noRot="1" noChangeAspect="1" noMove="1" noResize="1" noEditPoints="1" noAdjustHandles="1" noChangeArrowheads="1" noChangeShapeType="1" noTextEdit="1"/>
              </p:cNvSpPr>
              <p:nvPr/>
            </p:nvSpPr>
            <p:spPr>
              <a:xfrm>
                <a:off x="4060537" y="1247377"/>
                <a:ext cx="4009043" cy="799706"/>
              </a:xfrm>
              <a:prstGeom prst="rect">
                <a:avLst/>
              </a:prstGeom>
              <a:blipFill>
                <a:blip r:embed="rId3"/>
                <a:stretch>
                  <a:fillRect l="-152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403E817-5DBE-61DD-2D36-DB531CC5AC27}"/>
              </a:ext>
            </a:extLst>
          </p:cNvPr>
          <p:cNvSpPr/>
          <p:nvPr/>
        </p:nvSpPr>
        <p:spPr>
          <a:xfrm>
            <a:off x="4085623" y="2363863"/>
            <a:ext cx="972752" cy="364371"/>
          </a:xfrm>
          <a:prstGeom prst="wedgeEllipseCallout">
            <a:avLst>
              <a:gd name="adj1" fmla="val 501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996BCCB-B93C-5896-FC80-5F8054F9706B}"/>
                  </a:ext>
                </a:extLst>
              </p:cNvPr>
              <p:cNvSpPr txBox="1"/>
              <p:nvPr/>
            </p:nvSpPr>
            <p:spPr>
              <a:xfrm>
                <a:off x="996423" y="2779637"/>
                <a:ext cx="7712424" cy="1727781"/>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E996BCCB-B93C-5896-FC80-5F8054F9706B}"/>
                  </a:ext>
                </a:extLst>
              </p:cNvPr>
              <p:cNvSpPr txBox="1">
                <a:spLocks noRot="1" noChangeAspect="1" noMove="1" noResize="1" noEditPoints="1" noAdjustHandles="1" noChangeArrowheads="1" noChangeShapeType="1" noTextEdit="1"/>
              </p:cNvSpPr>
              <p:nvPr/>
            </p:nvSpPr>
            <p:spPr>
              <a:xfrm>
                <a:off x="996423" y="2779637"/>
                <a:ext cx="7712424" cy="1727781"/>
              </a:xfrm>
              <a:prstGeom prst="rect">
                <a:avLst/>
              </a:prstGeom>
              <a:blipFill>
                <a:blip r:embed="rId4"/>
                <a:stretch>
                  <a:fillRect l="-7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5"/>
          <a:stretch>
            <a:fillRect/>
          </a:stretch>
        </p:blipFill>
        <p:spPr>
          <a:xfrm>
            <a:off x="6479997" y="2389799"/>
            <a:ext cx="2228850" cy="1253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wheel(1)">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406389"/>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7ED010F-9E70-203D-A306-0E33F5F49518}"/>
              </a:ext>
            </a:extLst>
          </p:cNvPr>
          <p:cNvSpPr txBox="1"/>
          <p:nvPr/>
        </p:nvSpPr>
        <p:spPr>
          <a:xfrm>
            <a:off x="725805" y="1115637"/>
            <a:ext cx="7692390" cy="517193"/>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Quy </a:t>
            </a:r>
            <a:r>
              <a:rPr lang="en-US" sz="2100" kern="1200" dirty="0" err="1">
                <a:solidFill>
                  <a:prstClr val="black"/>
                </a:solidFill>
                <a:latin typeface="+mj-lt"/>
                <a:ea typeface="+mn-ea"/>
                <a:cs typeface="Arial" panose="020B0604020202020204" pitchFamily="34" charset="0"/>
              </a:rPr>
              <a:t>đồng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trong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trường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hợp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DCF541-F4CF-E456-80D2-DB1A81064EED}"/>
                  </a:ext>
                </a:extLst>
              </p:cNvPr>
              <p:cNvSpPr txBox="1"/>
              <p:nvPr/>
            </p:nvSpPr>
            <p:spPr>
              <a:xfrm>
                <a:off x="1573911" y="1618438"/>
                <a:ext cx="5996178" cy="7726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num>
                      <m:den>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num>
                      <m:den>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+24</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13</m:t>
                        </m:r>
                      </m:num>
                      <m:den>
                        <m:sSup>
                          <m:sSup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−36</m:t>
                        </m:r>
                      </m:den>
                    </m:f>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6" name="TextBox 5">
                <a:extLst>
                  <a:ext uri="{FF2B5EF4-FFF2-40B4-BE49-F238E27FC236}">
                    <a16:creationId xmlns:a16="http://schemas.microsoft.com/office/drawing/2014/main" id="{A5DCF541-F4CF-E456-80D2-DB1A81064EED}"/>
                  </a:ext>
                </a:extLst>
              </p:cNvPr>
              <p:cNvSpPr txBox="1">
                <a:spLocks noRot="1" noChangeAspect="1" noMove="1" noResize="1" noEditPoints="1" noAdjustHandles="1" noChangeArrowheads="1" noChangeShapeType="1" noTextEdit="1"/>
              </p:cNvSpPr>
              <p:nvPr/>
            </p:nvSpPr>
            <p:spPr>
              <a:xfrm>
                <a:off x="1573911" y="1618438"/>
                <a:ext cx="5996178" cy="772647"/>
              </a:xfrm>
              <a:prstGeom prst="rect">
                <a:avLst/>
              </a:prstGeom>
              <a:blipFill>
                <a:blip r:embed="rId3"/>
                <a:stretch>
                  <a:fillRect l="-1220"/>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D006F744-FB39-AE9A-6D3D-590AA95A0AE7}"/>
              </a:ext>
            </a:extLst>
          </p:cNvPr>
          <p:cNvSpPr/>
          <p:nvPr/>
        </p:nvSpPr>
        <p:spPr>
          <a:xfrm>
            <a:off x="4085624" y="257175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1247314" y="3035919"/>
                <a:ext cx="6868889" cy="1888594"/>
              </a:xfrm>
              <a:prstGeom prst="rect">
                <a:avLst/>
              </a:prstGeom>
              <a:noFill/>
            </p:spPr>
            <p:txBody>
              <a:bodyPr wrap="square">
                <a:spAutoFit/>
              </a:bodyPr>
              <a:lstStyle/>
              <a:p>
                <a:pPr>
                  <a:lnSpc>
                    <a:spcPct val="150000"/>
                  </a:lnSpc>
                  <a:spcBef>
                    <a:spcPts val="600"/>
                  </a:spcBef>
                  <a:spcAft>
                    <a:spcPts val="300"/>
                  </a:spcAft>
                </a:pPr>
                <a:r>
                  <a:rPr lang="en-US" sz="2100" kern="100" dirty="0">
                    <a:latin typeface="+mj-lt"/>
                    <a:ea typeface="Calibri" panose="020F0502020204030204" pitchFamily="34" charset="0"/>
                    <a:cs typeface="Times New Roman" panose="02020603050405020304" pitchFamily="18" charset="0"/>
                  </a:rPr>
                  <a:t>a) Ta </a:t>
                </a:r>
                <a:r>
                  <a:rPr lang="en-US" sz="2100" kern="100" dirty="0" err="1">
                    <a:latin typeface="+mj-lt"/>
                    <a:ea typeface="Calibri" panose="020F0502020204030204" pitchFamily="34" charset="0"/>
                    <a:cs typeface="Times New Roman" panose="02020603050405020304" pitchFamily="18" charset="0"/>
                  </a:rPr>
                  <a:t>có</a:t>
                </a:r>
                <a:r>
                  <a:rPr lang="en-US" sz="2100" kern="100" dirty="0">
                    <a:latin typeface="+mj-lt"/>
                    <a:ea typeface="Calibri" panose="020F0502020204030204" pitchFamily="34" charset="0"/>
                    <a:cs typeface="Times New Roman" panose="02020603050405020304" pitchFamily="18" charset="0"/>
                  </a:rPr>
                  <a:t> MTC: </a:t>
                </a:r>
                <a14:m>
                  <m:oMath xmlns:m="http://schemas.openxmlformats.org/officeDocument/2006/math">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latin typeface="+mj-lt"/>
                    <a:ea typeface="Times New Roman" panose="02020603050405020304" pitchFamily="18" charset="0"/>
                    <a:cs typeface="Times New Roman" panose="02020603050405020304" pitchFamily="18" charset="0"/>
                  </a:rPr>
                  <a:t>Quy </a:t>
                </a:r>
                <a:r>
                  <a:rPr lang="en-US" sz="2100" kern="100" dirty="0" err="1">
                    <a:latin typeface="+mj-lt"/>
                    <a:ea typeface="Times New Roman" panose="02020603050405020304" pitchFamily="18" charset="0"/>
                    <a:cs typeface="Times New Roman" panose="02020603050405020304" pitchFamily="18" charset="0"/>
                  </a:rPr>
                  <a:t>đồng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mẫu</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các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phân</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ta </a:t>
                </a:r>
                <a:r>
                  <a:rPr lang="en-US" sz="2100" kern="100" dirty="0" err="1">
                    <a:latin typeface="+mj-lt"/>
                    <a:ea typeface="Times New Roman" panose="02020603050405020304" pitchFamily="18" charset="0"/>
                    <a:cs typeface="Times New Roman" panose="02020603050405020304" pitchFamily="18" charset="0"/>
                  </a:rPr>
                  <a:t>được</a:t>
                </a:r>
                <a:r>
                  <a:rPr lang="en-US" sz="2100" kern="100" dirty="0">
                    <a:latin typeface="+mj-lt"/>
                    <a:ea typeface="Times New Roman" panose="02020603050405020304" pitchFamily="18"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oMath>
                  </m:oMathPara>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1247314" y="3035919"/>
                <a:ext cx="6868889" cy="1888594"/>
              </a:xfrm>
              <a:prstGeom prst="rect">
                <a:avLst/>
              </a:prstGeom>
              <a:blipFill>
                <a:blip r:embed="rId4"/>
                <a:stretch>
                  <a:fillRect l="-1066"/>
                </a:stretch>
              </a:blipFill>
            </p:spPr>
            <p:txBody>
              <a:bodyPr/>
              <a:lstStyle/>
              <a:p>
                <a:r>
                  <a:rPr lang="en-US">
                    <a:noFill/>
                  </a:rPr>
                  <a:t> </a:t>
                </a:r>
              </a:p>
            </p:txBody>
          </p:sp>
        </mc:Fallback>
      </mc:AlternateContent>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36387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D006F744-FB39-AE9A-6D3D-590AA95A0AE7}"/>
              </a:ext>
            </a:extLst>
          </p:cNvPr>
          <p:cNvSpPr/>
          <p:nvPr/>
        </p:nvSpPr>
        <p:spPr>
          <a:xfrm>
            <a:off x="7880383" y="898213"/>
            <a:ext cx="972752" cy="364371"/>
          </a:xfrm>
          <a:prstGeom prst="wedgeEllipseCallout">
            <a:avLst>
              <a:gd name="adj1" fmla="val -337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777240" y="1231367"/>
                <a:ext cx="7589519" cy="3753976"/>
              </a:xfrm>
              <a:prstGeom prst="rect">
                <a:avLst/>
              </a:prstGeom>
              <a:noFill/>
            </p:spPr>
            <p:txBody>
              <a:bodyPr wrap="square">
                <a:spAutoFit/>
              </a:bodyPr>
              <a:lstStyle/>
              <a:p>
                <a:pPr algn="just">
                  <a:lnSpc>
                    <a:spcPct val="150000"/>
                  </a:lnSpc>
                  <a:spcBef>
                    <a:spcPts val="600"/>
                  </a:spcBef>
                  <a:spcAft>
                    <a:spcPts val="300"/>
                  </a:spcAft>
                </a:pPr>
                <a:r>
                  <a:rPr lang="en-US" sz="2000" dirty="0">
                    <a:latin typeface="+mj-lt"/>
                    <a:ea typeface="Times New Roman" panose="02020603050405020304" pitchFamily="18" charset="0"/>
                  </a:rPr>
                  <a:t>b) Ta </a:t>
                </a:r>
                <a:r>
                  <a:rPr lang="en-US" sz="2000" dirty="0" err="1">
                    <a:latin typeface="+mj-lt"/>
                    <a:ea typeface="Times New Roman" panose="02020603050405020304" pitchFamily="18" charset="0"/>
                  </a:rPr>
                  <a:t>có</a:t>
                </a:r>
                <a:r>
                  <a:rPr lang="en-US" sz="2000" dirty="0">
                    <a:latin typeface="+mj-lt"/>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rPr>
                      <m:t>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+ 24 = 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 </m:t>
                    </m:r>
                    <m:sSup>
                      <m:sSupPr>
                        <m:ctrlPr>
                          <a:rPr lang="en-US" sz="2000" i="1">
                            <a:latin typeface="Cambria Math" panose="02040503050406030204" pitchFamily="18" charset="0"/>
                            <a:ea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rPr>
                      <m:t> – 36 = (</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oMath>
                </a14:m>
                <a:endParaRPr lang="en-US" sz="2000" dirty="0">
                  <a:latin typeface="+mj-lt"/>
                  <a:ea typeface="Times New Roman" panose="02020603050405020304" pitchFamily="18" charset="0"/>
                </a:endParaRPr>
              </a:p>
              <a:p>
                <a:pPr algn="just">
                  <a:lnSpc>
                    <a:spcPct val="150000"/>
                  </a:lnSpc>
                  <a:spcBef>
                    <a:spcPts val="600"/>
                  </a:spcBef>
                  <a:spcAft>
                    <a:spcPts val="300"/>
                  </a:spcAft>
                </a:pPr>
                <a:r>
                  <a:rPr lang="en-US" sz="2000" kern="100" dirty="0" err="1">
                    <a:latin typeface="+mj-lt"/>
                    <a:ea typeface="Times New Roman" panose="02020603050405020304" pitchFamily="18" charset="0"/>
                    <a:cs typeface="Times New Roman" panose="02020603050405020304" pitchFamily="18" charset="0"/>
                  </a:rPr>
                  <a:t>Suy</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ra</a:t>
                </a:r>
                <a:r>
                  <a:rPr lang="en-US" sz="2000" kern="100" dirty="0">
                    <a:latin typeface="+mj-lt"/>
                    <a:ea typeface="Times New Roman" panose="02020603050405020304" pitchFamily="18" charset="0"/>
                    <a:cs typeface="Times New Roman" panose="02020603050405020304" pitchFamily="18" charset="0"/>
                  </a:rPr>
                  <a:t> MTC: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Quy </a:t>
                </a:r>
                <a:r>
                  <a:rPr lang="en-US" sz="2000" kern="100" dirty="0" err="1">
                    <a:latin typeface="+mj-lt"/>
                    <a:ea typeface="Times New Roman" panose="02020603050405020304" pitchFamily="18" charset="0"/>
                    <a:cs typeface="Times New Roman" panose="02020603050405020304" pitchFamily="18" charset="0"/>
                  </a:rPr>
                  <a:t>đồng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mẫu</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các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phân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ta </a:t>
                </a:r>
                <a:r>
                  <a:rPr lang="en-US" sz="2000" kern="100" dirty="0" err="1">
                    <a:latin typeface="+mj-lt"/>
                    <a:ea typeface="Times New Roman" panose="02020603050405020304" pitchFamily="18" charset="0"/>
                    <a:cs typeface="Times New Roman" panose="02020603050405020304" pitchFamily="18" charset="0"/>
                  </a:rPr>
                  <a:t>được</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13 . 4</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52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777240" y="1231367"/>
                <a:ext cx="7589519" cy="3753976"/>
              </a:xfrm>
              <a:prstGeom prst="rect">
                <a:avLst/>
              </a:prstGeom>
              <a:blipFill>
                <a:blip r:embed="rId3"/>
                <a:stretch>
                  <a:fillRect l="-884"/>
                </a:stretch>
              </a:blipFill>
            </p:spPr>
            <p:txBody>
              <a:bodyPr/>
              <a:lstStyle/>
              <a:p>
                <a:r>
                  <a:rPr lang="en-US">
                    <a:noFill/>
                  </a:rPr>
                  <a:t> </a:t>
                </a:r>
              </a:p>
            </p:txBody>
          </p:sp>
        </mc:Fallback>
      </mc:AlternateContent>
    </p:spTree>
    <p:extLst>
      <p:ext uri="{BB962C8B-B14F-4D97-AF65-F5344CB8AC3E}">
        <p14:creationId xmlns:p14="http://schemas.microsoft.com/office/powerpoint/2010/main" val="2112368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arn(inVertical)">
                                      <p:cBhvr>
                                        <p:cTn id="15" dur="500"/>
                                        <p:tgtEl>
                                          <p:spTgt spid="9">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barn(inVertical)">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89" y="724525"/>
            <a:ext cx="2668620" cy="841800"/>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904496"/>
              </a:xfrm>
              <a:prstGeom prst="rect">
                <a:avLst/>
              </a:prstGeom>
              <a:solidFill>
                <a:srgbClr val="FBB7CA"/>
              </a:solidFill>
            </p:spPr>
            <p:txBody>
              <a:bodyPr wrap="square">
                <a:spAutoFit/>
              </a:bodyPr>
              <a:lstStyle/>
              <a:p>
                <a:pPr algn="just" fontAlgn="base">
                  <a:lnSpc>
                    <a:spcPct val="150000"/>
                  </a:lnSpc>
                  <a:spcBef>
                    <a:spcPts val="1200"/>
                  </a:spcBef>
                  <a:spcAft>
                    <a:spcPts val="60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Một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đại</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dirty="0" err="1">
                    <a:solidFill>
                      <a:srgbClr val="000000"/>
                    </a:solidFill>
                    <a:effectLst/>
                    <a:latin typeface="+mj-lt"/>
                    <a:ea typeface="Times New Roman" panose="02020603050405020304" pitchFamily="18" charset="0"/>
                    <a:cs typeface="Times New Roman" panose="02020603050405020304" pitchFamily="18" charset="0"/>
                  </a:rPr>
                  <a:t>nói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một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biểu</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có</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dạng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20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𝑸</m:t>
                        </m:r>
                      </m:den>
                    </m:f>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trong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đó</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những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và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khác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a:latin typeface="+mj-lt"/>
                    <a:ea typeface="Times New Roman" panose="02020603050405020304" pitchFamily="18" charset="0"/>
                    <a:cs typeface="Times New Roman" panose="02020603050405020304" pitchFamily="18" charset="0"/>
                  </a:rPr>
                  <a:t>0</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mẫu</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mẫu</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904496"/>
              </a:xfrm>
              <a:prstGeom prst="rect">
                <a:avLst/>
              </a:prstGeom>
              <a:blipFill>
                <a:blip r:embed="rId3"/>
                <a:stretch>
                  <a:fillRect l="-761" r="-761" b="-512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480782" y="1347042"/>
            <a:ext cx="5377033" cy="2343655"/>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Cho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MNPQ </a:t>
            </a:r>
            <a:r>
              <a:rPr lang="en-US" sz="2000" kern="1200" dirty="0" err="1">
                <a:solidFill>
                  <a:prstClr val="black"/>
                </a:solidFill>
                <a:latin typeface="+mj-lt"/>
                <a:ea typeface="+mn-ea"/>
                <a:cs typeface="Arial" panose="020B0604020202020204" pitchFamily="34" charset="0"/>
              </a:rPr>
              <a:t>như</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1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trên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theo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đơn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vị</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centimét</a:t>
            </a:r>
            <a:r>
              <a:rPr lang="en-US" sz="2000" kern="1200" dirty="0">
                <a:solidFill>
                  <a:prstClr val="black"/>
                </a:solidFill>
                <a:latin typeface="+mj-lt"/>
                <a:ea typeface="+mn-ea"/>
                <a:cs typeface="Arial" panose="020B0604020202020204" pitchFamily="34" charset="0"/>
              </a:rPr>
              <a:t>).</a:t>
            </a:r>
          </a:p>
          <a:p>
            <a:pPr>
              <a:lnSpc>
                <a:spcPct val="150000"/>
              </a:lnSpc>
              <a:buClrTx/>
              <a:defRPr/>
            </a:pPr>
            <a:r>
              <a:rPr lang="en-US" sz="2000" kern="1200" dirty="0">
                <a:solidFill>
                  <a:prstClr val="black"/>
                </a:solidFill>
                <a:latin typeface="+mj-lt"/>
                <a:ea typeface="+mn-ea"/>
                <a:cs typeface="Arial" panose="020B0604020202020204" pitchFamily="34" charset="0"/>
              </a:rPr>
              <a:t>a)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biểu</a:t>
            </a:r>
            <a:r>
              <a:rPr lang="en-US" sz="2000" kern="1200" dirty="0">
                <a:solidFill>
                  <a:prstClr val="black"/>
                </a:solidFill>
                <a:latin typeface="+mj-lt"/>
                <a:ea typeface="+mn-ea"/>
                <a:cs typeface="Arial" panose="020B0604020202020204" pitchFamily="34" charset="0"/>
              </a:rPr>
              <a:t> thị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MNPQ</a:t>
            </a:r>
          </a:p>
        </p:txBody>
      </p:sp>
      <p:pic>
        <p:nvPicPr>
          <p:cNvPr id="3" name="Picture 2">
            <a:extLst>
              <a:ext uri="{FF2B5EF4-FFF2-40B4-BE49-F238E27FC236}">
                <a16:creationId xmlns:a16="http://schemas.microsoft.com/office/drawing/2014/main" id="{321A479A-A757-FC74-0565-CA7137D7BAF2}"/>
              </a:ext>
            </a:extLst>
          </p:cNvPr>
          <p:cNvPicPr>
            <a:picLocks noChangeAspect="1"/>
          </p:cNvPicPr>
          <p:nvPr/>
        </p:nvPicPr>
        <p:blipFill>
          <a:blip r:embed="rId3"/>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98F11B-E3E8-7668-83A3-89371F06F92A}"/>
                  </a:ext>
                </a:extLst>
              </p:cNvPr>
              <p:cNvSpPr txBox="1"/>
              <p:nvPr/>
            </p:nvSpPr>
            <p:spPr>
              <a:xfrm>
                <a:off x="480782" y="3690697"/>
                <a:ext cx="6594388" cy="49699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b)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giá</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trị</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của</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phân</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thức</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đó</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tại</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oMath>
                </a14:m>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=5</m:t>
                    </m:r>
                  </m:oMath>
                </a14:m>
                <a:endPar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E098F11B-E3E8-7668-83A3-89371F06F92A}"/>
                  </a:ext>
                </a:extLst>
              </p:cNvPr>
              <p:cNvSpPr txBox="1">
                <a:spLocks noRot="1" noChangeAspect="1" noMove="1" noResize="1" noEditPoints="1" noAdjustHandles="1" noChangeArrowheads="1" noChangeShapeType="1" noTextEdit="1"/>
              </p:cNvSpPr>
              <p:nvPr/>
            </p:nvSpPr>
            <p:spPr>
              <a:xfrm>
                <a:off x="480782" y="3690697"/>
                <a:ext cx="6594388" cy="496996"/>
              </a:xfrm>
              <a:prstGeom prst="rect">
                <a:avLst/>
              </a:prstGeom>
              <a:blipFill>
                <a:blip r:embed="rId4"/>
                <a:stretch>
                  <a:fillRect l="-1017" b="-20732"/>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39250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853509"/>
                <a:ext cx="4989627" cy="2349361"/>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a) </a:t>
                </a:r>
                <a:r>
                  <a:rPr lang="fr-FR" sz="1800" kern="100" dirty="0" err="1">
                    <a:effectLst/>
                    <a:latin typeface="+mj-lt"/>
                    <a:ea typeface="Calibri" panose="020F0502020204030204" pitchFamily="34" charset="0"/>
                    <a:cs typeface="Times New Roman" panose="02020603050405020304" pitchFamily="18" charset="0"/>
                  </a:rPr>
                  <a:t>Trong</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1:</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oMath>
                </a14:m>
                <a:r>
                  <a:rPr lang="fr-FR" sz="1800" kern="100" dirty="0">
                    <a:effectLst/>
                    <a:latin typeface="+mj-lt"/>
                    <a:ea typeface="Calibri" panose="020F0502020204030204" pitchFamily="34" charset="0"/>
                    <a:cs typeface="Times New Roman" panose="02020603050405020304" pitchFamily="18" charset="0"/>
                  </a:rPr>
                  <a:t>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853509"/>
                <a:ext cx="4989627" cy="2349361"/>
              </a:xfrm>
              <a:prstGeom prst="rect">
                <a:avLst/>
              </a:prstGeom>
              <a:blipFill>
                <a:blip r:embed="rId4"/>
                <a:stretch>
                  <a:fillRect l="-977" r="-977" b="-3377"/>
                </a:stretch>
              </a:blipFill>
            </p:spPr>
            <p:txBody>
              <a:bodyPr/>
              <a:lstStyle/>
              <a:p>
                <a:r>
                  <a:rPr lang="en-US">
                    <a:noFill/>
                  </a:rPr>
                  <a:t> </a:t>
                </a:r>
              </a:p>
            </p:txBody>
          </p:sp>
        </mc:Fallback>
      </mc:AlternateContent>
    </p:spTree>
    <p:extLst>
      <p:ext uri="{BB962C8B-B14F-4D97-AF65-F5344CB8AC3E}">
        <p14:creationId xmlns:p14="http://schemas.microsoft.com/office/powerpoint/2010/main" val="1389393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1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wipe(left)">
                                      <p:cBhvr>
                                        <p:cTn id="1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5753874" y="1299692"/>
            <a:ext cx="3169422" cy="22174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499179"/>
                <a:ext cx="4813593" cy="1818447"/>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MNPQ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x + 1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x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499179"/>
                <a:ext cx="4813593" cy="1818447"/>
              </a:xfrm>
              <a:prstGeom prst="rect">
                <a:avLst/>
              </a:prstGeom>
              <a:blipFill>
                <a:blip r:embed="rId4"/>
                <a:stretch>
                  <a:fillRect l="-1013" r="-1013" b="-4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7BFEEA3-2533-2306-0FE4-739457D86DA2}"/>
                  </a:ext>
                </a:extLst>
              </p:cNvPr>
              <p:cNvSpPr txBox="1"/>
              <p:nvPr/>
            </p:nvSpPr>
            <p:spPr>
              <a:xfrm>
                <a:off x="764246" y="3486150"/>
                <a:ext cx="7693953" cy="153856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Phân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biểu</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thị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tỉ</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diện</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tích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ABCD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MNPQ là:</a:t>
                </a:r>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e>
                          </m:d>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den>
                      </m:f>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en>
                      </m:f>
                    </m:oMath>
                  </m:oMathPara>
                </a14:m>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67BFEEA3-2533-2306-0FE4-739457D86DA2}"/>
                  </a:ext>
                </a:extLst>
              </p:cNvPr>
              <p:cNvSpPr txBox="1">
                <a:spLocks noRot="1" noChangeAspect="1" noMove="1" noResize="1" noEditPoints="1" noAdjustHandles="1" noChangeArrowheads="1" noChangeShapeType="1" noTextEdit="1"/>
              </p:cNvSpPr>
              <p:nvPr/>
            </p:nvSpPr>
            <p:spPr>
              <a:xfrm>
                <a:off x="764246" y="3486150"/>
                <a:ext cx="7693953" cy="1538563"/>
              </a:xfrm>
              <a:prstGeom prst="rect">
                <a:avLst/>
              </a:prstGeom>
              <a:blipFill>
                <a:blip r:embed="rId5"/>
                <a:stretch>
                  <a:fillRect l="-634" r="-713"/>
                </a:stretch>
              </a:blipFill>
            </p:spPr>
            <p:txBody>
              <a:bodyPr/>
              <a:lstStyle/>
              <a:p>
                <a:r>
                  <a:rPr lang="en-US">
                    <a:noFill/>
                  </a:rPr>
                  <a:t> </a:t>
                </a:r>
              </a:p>
            </p:txBody>
          </p:sp>
        </mc:Fallback>
      </mc:AlternateContent>
    </p:spTree>
    <p:extLst>
      <p:ext uri="{BB962C8B-B14F-4D97-AF65-F5344CB8AC3E}">
        <p14:creationId xmlns:p14="http://schemas.microsoft.com/office/powerpoint/2010/main" val="17523957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barn(inVertical)">
                                      <p:cBhvr>
                                        <p:cTn id="11" dur="500"/>
                                        <p:tgtEl>
                                          <p:spTgt spid="1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6052125" y="1768322"/>
            <a:ext cx="2831097" cy="198071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B0A84BD-A83A-2E1E-E57A-79B35DDA192C}"/>
                  </a:ext>
                </a:extLst>
              </p:cNvPr>
              <p:cNvSpPr txBox="1"/>
              <p:nvPr/>
            </p:nvSpPr>
            <p:spPr>
              <a:xfrm>
                <a:off x="595329" y="1402543"/>
                <a:ext cx="6152466" cy="3145220"/>
              </a:xfrm>
              <a:prstGeom prst="rect">
                <a:avLst/>
              </a:prstGeom>
              <a:noFill/>
            </p:spPr>
            <p:txBody>
              <a:bodyPr wrap="square">
                <a:spAutoFit/>
              </a:bodyPr>
              <a:lstStyle/>
              <a:p>
                <a:pPr algn="just">
                  <a:lnSpc>
                    <a:spcPct val="150000"/>
                  </a:lnSpc>
                  <a:spcBef>
                    <a:spcPts val="600"/>
                  </a:spcBef>
                  <a:spcAft>
                    <a:spcPts val="300"/>
                  </a:spcAft>
                </a:pPr>
                <a:r>
                  <a:rPr lang="fr-FR" sz="1800" kern="100" dirty="0">
                    <a:solidFill>
                      <a:srgbClr val="000000"/>
                    </a:solidFill>
                    <a:effectLst/>
                    <a:latin typeface="+mj-lt"/>
                    <a:ea typeface="Calibri" panose="020F0502020204030204" pitchFamily="34" charset="0"/>
                    <a:cs typeface="Times New Roman" panose="02020603050405020304" pitchFamily="18" charset="0"/>
                  </a:rPr>
                  <a:t>b)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kiện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xác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của</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phân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thức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solidFill>
                      <a:srgbClr val="000000"/>
                    </a:solidFill>
                    <a:effectLst/>
                    <a:latin typeface="+mj-lt"/>
                    <a:ea typeface="Times New Roman" panose="02020603050405020304" pitchFamily="18" charset="0"/>
                    <a:cs typeface="Times New Roman" panose="02020603050405020304" pitchFamily="18" charset="0"/>
                  </a:rPr>
                  <a:t> là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300"/>
                  </a:spcAft>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2+3</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300"/>
                  </a:spcAft>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=5≠0.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tabLst>
                    <a:tab pos="228600" algn="l"/>
                    <a:tab pos="457200" algn="l"/>
                  </a:tabLs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5+3</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B0A84BD-A83A-2E1E-E57A-79B35DDA192C}"/>
                  </a:ext>
                </a:extLst>
              </p:cNvPr>
              <p:cNvSpPr txBox="1">
                <a:spLocks noRot="1" noChangeAspect="1" noMove="1" noResize="1" noEditPoints="1" noAdjustHandles="1" noChangeArrowheads="1" noChangeShapeType="1" noTextEdit="1"/>
              </p:cNvSpPr>
              <p:nvPr/>
            </p:nvSpPr>
            <p:spPr>
              <a:xfrm>
                <a:off x="595329" y="1402543"/>
                <a:ext cx="6152466" cy="3145220"/>
              </a:xfrm>
              <a:prstGeom prst="rect">
                <a:avLst/>
              </a:prstGeom>
              <a:blipFill>
                <a:blip r:embed="rId4"/>
                <a:stretch>
                  <a:fillRect l="-892" b="-194"/>
                </a:stretch>
              </a:blipFill>
            </p:spPr>
            <p:txBody>
              <a:bodyPr/>
              <a:lstStyle/>
              <a:p>
                <a:r>
                  <a:rPr lang="en-US">
                    <a:noFill/>
                  </a:rPr>
                  <a:t> </a:t>
                </a:r>
              </a:p>
            </p:txBody>
          </p:sp>
        </mc:Fallback>
      </mc:AlternateContent>
    </p:spTree>
    <p:extLst>
      <p:ext uri="{BB962C8B-B14F-4D97-AF65-F5344CB8AC3E}">
        <p14:creationId xmlns:p14="http://schemas.microsoft.com/office/powerpoint/2010/main" val="440052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circle(in)">
                                      <p:cBhvr>
                                        <p:cTn id="14" dur="500"/>
                                        <p:tgtEl>
                                          <p:spTgt spid="5">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5">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11CC73E-B1CD-B347-E7D2-9488AC1EACC6}"/>
              </a:ext>
            </a:extLst>
          </p:cNvPr>
          <p:cNvSpPr txBox="1"/>
          <p:nvPr/>
        </p:nvSpPr>
        <p:spPr>
          <a:xfrm>
            <a:off x="428684" y="840021"/>
            <a:ext cx="8098095" cy="4196020"/>
          </a:xfrm>
          <a:prstGeom prst="rect">
            <a:avLst/>
          </a:prstGeom>
          <a:noFill/>
        </p:spPr>
        <p:txBody>
          <a:bodyPr wrap="square">
            <a:spAutoFit/>
          </a:bodyPr>
          <a:lstStyle/>
          <a:p>
            <a:pPr algn="just">
              <a:lnSpc>
                <a:spcPct val="150000"/>
              </a:lnSpc>
            </a:pPr>
            <a:r>
              <a:rPr lang="vi-VN" sz="1800" b="0" i="0" dirty="0">
                <a:solidFill>
                  <a:srgbClr val="000000"/>
                </a:solidFill>
                <a:effectLst/>
                <a:latin typeface="+mn-lt"/>
              </a:rPr>
              <a:t>Chị Hà mở một xưởng thủ công với vốn đầu tư ban đầu (xây dựng nhà xưởng, mua máy móc, ...) là 80 triệu. Biết chi phí để sản xuất (tiền mua vật liệu, lương công nhân) của 1 sản phẩm là 15 nghìn đồng. Gọi x là số sản phẩm mà xưởng của chị Hà làm được.</a:t>
            </a:r>
          </a:p>
          <a:p>
            <a:pPr algn="just">
              <a:lnSpc>
                <a:spcPct val="150000"/>
              </a:lnSpc>
            </a:pPr>
            <a:r>
              <a:rPr lang="vi-VN" sz="1800" b="0" i="0" dirty="0">
                <a:solidFill>
                  <a:srgbClr val="000000"/>
                </a:solidFill>
                <a:effectLst/>
                <a:latin typeface="+mn-lt"/>
              </a:rPr>
              <a:t>a) Viết phân thức biểu thị số tiền thực (đơn vị nghìn đồng) đã bỏ ra để làm được x sản phẩm.</a:t>
            </a:r>
          </a:p>
          <a:p>
            <a:pPr algn="just">
              <a:lnSpc>
                <a:spcPct val="150000"/>
              </a:lnSpc>
            </a:pPr>
            <a:r>
              <a:rPr lang="vi-VN" sz="1800" b="0" i="0" dirty="0">
                <a:solidFill>
                  <a:srgbClr val="000000"/>
                </a:solidFill>
                <a:effectLst/>
                <a:latin typeface="+mn-lt"/>
              </a:rPr>
              <a:t>b) Viết phân thức biểu thị chi phí thực (đơn vị nghìn đồng) để tạo ra 1 sản phẩm theo x.</a:t>
            </a:r>
          </a:p>
          <a:p>
            <a:pPr algn="just">
              <a:lnSpc>
                <a:spcPct val="150000"/>
              </a:lnSpc>
            </a:pPr>
            <a:r>
              <a:rPr lang="vi-VN" sz="1800" b="0" i="0" dirty="0">
                <a:solidFill>
                  <a:srgbClr val="000000"/>
                </a:solidFill>
                <a:effectLst/>
                <a:latin typeface="+mn-lt"/>
              </a:rPr>
              <a:t>c) Tính chi phí thực để tạo ra 1 sản phẩm nếu x = 100; x = 1 000. Nhận xét về chi phí thực để tạo ra 1 sản phẩm nếu x ngày càng tăng.</a:t>
            </a:r>
          </a:p>
        </p:txBody>
      </p:sp>
      <p:pic>
        <p:nvPicPr>
          <p:cNvPr id="4" name="Picture 3">
            <a:extLst>
              <a:ext uri="{FF2B5EF4-FFF2-40B4-BE49-F238E27FC236}">
                <a16:creationId xmlns:a16="http://schemas.microsoft.com/office/drawing/2014/main" id="{FA041978-4ABB-ED58-612F-C9F09C6CA692}"/>
              </a:ext>
            </a:extLst>
          </p:cNvPr>
          <p:cNvPicPr>
            <a:picLocks noChangeAspect="1"/>
          </p:cNvPicPr>
          <p:nvPr/>
        </p:nvPicPr>
        <p:blipFill>
          <a:blip r:embed="rId3"/>
          <a:stretch>
            <a:fillRect/>
          </a:stretch>
        </p:blipFill>
        <p:spPr>
          <a:xfrm>
            <a:off x="7888624" y="158465"/>
            <a:ext cx="1310491" cy="73715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F41EB2-4AEC-1F4D-ACFF-86D97597998A}"/>
                  </a:ext>
                </a:extLst>
              </p:cNvPr>
              <p:cNvSpPr txBox="1"/>
              <p:nvPr/>
            </p:nvSpPr>
            <p:spPr>
              <a:xfrm>
                <a:off x="447694" y="1120042"/>
                <a:ext cx="8195310" cy="3716402"/>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r>
                  <a:rPr lang="en-US" sz="1800" kern="100" dirty="0" err="1">
                    <a:effectLst/>
                    <a:latin typeface="+mj-lt"/>
                    <a:ea typeface="Calibri" panose="020F0502020204030204" pitchFamily="34" charset="0"/>
                    <a:cs typeface="Times New Roman" panose="02020603050405020304" pitchFamily="18" charset="0"/>
                  </a:rPr>
                  <a:t>Đổi</a:t>
                </a:r>
                <a:r>
                  <a:rPr lang="en-US" sz="1800" kern="100" dirty="0">
                    <a:effectLst/>
                    <a:latin typeface="+mj-lt"/>
                    <a:ea typeface="Calibri" panose="020F0502020204030204" pitchFamily="34" charset="0"/>
                    <a:cs typeface="Times New Roman" panose="02020603050405020304" pitchFamily="18" charset="0"/>
                  </a:rPr>
                  <a:t>: 80 </a:t>
                </a:r>
                <a:r>
                  <a:rPr lang="en-US" sz="1800" kern="100" dirty="0" err="1">
                    <a:effectLst/>
                    <a:latin typeface="+mj-lt"/>
                    <a:ea typeface="Calibri" panose="020F0502020204030204" pitchFamily="34" charset="0"/>
                    <a:cs typeface="Times New Roman" panose="02020603050405020304" pitchFamily="18" charset="0"/>
                  </a:rPr>
                  <a:t>triệu</a:t>
                </a:r>
                <a:r>
                  <a:rPr lang="en-US" sz="1800" kern="100" dirty="0">
                    <a:effectLst/>
                    <a:latin typeface="+mj-lt"/>
                    <a:ea typeface="Calibri" panose="020F0502020204030204" pitchFamily="34" charset="0"/>
                    <a:cs typeface="Times New Roman" panose="02020603050405020304" pitchFamily="18" charset="0"/>
                  </a:rPr>
                  <a:t> = 80 000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1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15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Khi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Do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đơn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vị</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 + 15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Vậy</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biểu</a:t>
                </a:r>
                <a:r>
                  <a:rPr lang="en-US" sz="1800" kern="100" dirty="0">
                    <a:effectLst/>
                    <a:latin typeface="+mj-lt"/>
                    <a:ea typeface="Calibri" panose="020F0502020204030204" pitchFamily="34" charset="0"/>
                    <a:cs typeface="Times New Roman" panose="02020603050405020304" pitchFamily="18" charset="0"/>
                  </a:rPr>
                  <a:t> thị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92F41EB2-4AEC-1F4D-ACFF-86D97597998A}"/>
                  </a:ext>
                </a:extLst>
              </p:cNvPr>
              <p:cNvSpPr txBox="1">
                <a:spLocks noRot="1" noChangeAspect="1" noMove="1" noResize="1" noEditPoints="1" noAdjustHandles="1" noChangeArrowheads="1" noChangeShapeType="1" noTextEdit="1"/>
              </p:cNvSpPr>
              <p:nvPr/>
            </p:nvSpPr>
            <p:spPr>
              <a:xfrm>
                <a:off x="447694" y="1120042"/>
                <a:ext cx="8195310" cy="3716402"/>
              </a:xfrm>
              <a:prstGeom prst="rect">
                <a:avLst/>
              </a:prstGeom>
              <a:blipFill>
                <a:blip r:embed="rId3"/>
                <a:stretch>
                  <a:fillRect l="-595" r="-595" b="-16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6E7E017-ECB9-637F-FED8-1F204FACA7B8}"/>
              </a:ext>
            </a:extLst>
          </p:cNvPr>
          <p:cNvPicPr>
            <a:picLocks noChangeAspect="1"/>
          </p:cNvPicPr>
          <p:nvPr/>
        </p:nvPicPr>
        <p:blipFill>
          <a:blip r:embed="rId4"/>
          <a:stretch>
            <a:fillRect/>
          </a:stretch>
        </p:blipFill>
        <p:spPr>
          <a:xfrm>
            <a:off x="6619894" y="1377845"/>
            <a:ext cx="2023110" cy="1137999"/>
          </a:xfrm>
          <a:prstGeom prst="rect">
            <a:avLst/>
          </a:prstGeom>
        </p:spPr>
      </p:pic>
    </p:spTree>
    <p:extLst>
      <p:ext uri="{BB962C8B-B14F-4D97-AF65-F5344CB8AC3E}">
        <p14:creationId xmlns:p14="http://schemas.microsoft.com/office/powerpoint/2010/main" val="44407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wheel(1)">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F83DECB-8C69-1F82-FC94-52620218E30D}"/>
                  </a:ext>
                </a:extLst>
              </p:cNvPr>
              <p:cNvSpPr txBox="1"/>
              <p:nvPr/>
            </p:nvSpPr>
            <p:spPr>
              <a:xfrm>
                <a:off x="594360" y="1010829"/>
                <a:ext cx="8309610" cy="3833293"/>
              </a:xfrm>
              <a:prstGeom prst="rect">
                <a:avLst/>
              </a:prstGeom>
              <a:noFill/>
            </p:spPr>
            <p:txBody>
              <a:bodyPr wrap="square">
                <a:spAutoFit/>
              </a:bodyPr>
              <a:lstStyle/>
              <a:p>
                <a:pPr algn="just">
                  <a:lnSpc>
                    <a:spcPct val="150000"/>
                  </a:lnSpc>
                  <a:spcBef>
                    <a:spcPts val="600"/>
                  </a:spcBef>
                  <a:spcAft>
                    <a:spcPts val="300"/>
                  </a:spcAft>
                </a:pPr>
                <a:r>
                  <a:rPr lang="en-US" sz="1600" kern="100" dirty="0">
                    <a:solidFill>
                      <a:srgbClr val="000000"/>
                    </a:solidFill>
                    <a:effectLst/>
                    <a:latin typeface="+mj-lt"/>
                    <a:ea typeface="Calibri" panose="020F0502020204030204" pitchFamily="34" charset="0"/>
                    <a:cs typeface="Times New Roman" panose="02020603050405020304" pitchFamily="18" charset="0"/>
                  </a:rPr>
                  <a:t>b)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biểu</a:t>
                </a:r>
                <a:r>
                  <a:rPr lang="en-US" sz="1600" kern="100" dirty="0">
                    <a:solidFill>
                      <a:srgbClr val="000000"/>
                    </a:solidFill>
                    <a:effectLst/>
                    <a:latin typeface="+mj-lt"/>
                    <a:ea typeface="Calibri" panose="020F0502020204030204" pitchFamily="34" charset="0"/>
                    <a:cs typeface="Times New Roman" panose="02020603050405020304" pitchFamily="18" charset="0"/>
                  </a:rPr>
                  <a:t> thị chi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thực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để</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tạo</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ra</a:t>
                </a:r>
                <a:r>
                  <a:rPr lang="en-US" sz="1600" kern="100" dirty="0">
                    <a:solidFill>
                      <a:srgbClr val="000000"/>
                    </a:solidFill>
                    <a:effectLst/>
                    <a:latin typeface="+mj-lt"/>
                    <a:ea typeface="Calibri" panose="020F0502020204030204" pitchFamily="34" charset="0"/>
                    <a:cs typeface="Times New Roman" panose="02020603050405020304" pitchFamily="18" charset="0"/>
                  </a:rPr>
                  <a:t> 1 </a:t>
                </a:r>
                <a:r>
                  <a:rPr lang="en-US" sz="1600" kern="100" dirty="0" err="1">
                    <a:solidFill>
                      <a:srgbClr val="000000"/>
                    </a:solidFill>
                    <a:effectLst/>
                    <a:latin typeface="+mj-lt"/>
                    <a:ea typeface="Calibri" panose="020F0502020204030204" pitchFamily="34" charset="0"/>
                    <a:cs typeface="Times New Roman" panose="02020603050405020304" pitchFamily="18" charset="0"/>
                  </a:rPr>
                  <a:t>sản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phẩm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theo</a:t>
                </a:r>
                <a:r>
                  <a:rPr lang="en-US" sz="1600" kern="100" dirty="0">
                    <a:solidFill>
                      <a:srgbClr val="000000"/>
                    </a:solidFill>
                    <a:effectLst/>
                    <a:latin typeface="+mj-lt"/>
                    <a:ea typeface="Calibri" panose="020F0502020204030204" pitchFamily="34" charset="0"/>
                    <a:cs typeface="Times New Roman" panose="02020603050405020304" pitchFamily="18" charset="0"/>
                  </a:rPr>
                  <a:t> x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80 000+15</m:t>
                        </m:r>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nghìn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đồng</a:t>
                </a:r>
                <a:r>
                  <a:rPr lang="en-US" sz="1600" kern="100" dirty="0">
                    <a:solidFill>
                      <a:srgbClr val="000000"/>
                    </a:solidFill>
                    <a:effectLst/>
                    <a:latin typeface="+mj-lt"/>
                    <a:ea typeface="Calibri" panose="020F0502020204030204" pitchFamily="34"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80 000+15.100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81500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=815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1 000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80 000+15.1000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80 000+15000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9500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=95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b="1" kern="100" dirty="0" err="1">
                    <a:effectLst/>
                    <a:latin typeface="+mj-lt"/>
                    <a:ea typeface="Times New Roman" panose="02020603050405020304" pitchFamily="18" charset="0"/>
                    <a:cs typeface="Times New Roman" panose="02020603050405020304" pitchFamily="18" charset="0"/>
                  </a:rPr>
                  <a:t>Nhận</a:t>
                </a:r>
                <a:r>
                  <a:rPr lang="fr-FR" sz="1600" b="1" kern="100" dirty="0">
                    <a:effectLst/>
                    <a:latin typeface="+mj-lt"/>
                    <a:ea typeface="Times New Roman" panose="02020603050405020304" pitchFamily="18" charset="0"/>
                    <a:cs typeface="Times New Roman" panose="02020603050405020304" pitchFamily="18" charset="0"/>
                  </a:rPr>
                  <a:t> </a:t>
                </a:r>
                <a:r>
                  <a:rPr lang="fr-FR" sz="1600" b="1" kern="100" dirty="0" err="1">
                    <a:effectLst/>
                    <a:latin typeface="+mj-lt"/>
                    <a:ea typeface="Times New Roman" panose="02020603050405020304" pitchFamily="18" charset="0"/>
                    <a:cs typeface="Times New Roman" panose="02020603050405020304" pitchFamily="18" charset="0"/>
                  </a:rPr>
                  <a:t>xét</a:t>
                </a:r>
                <a:r>
                  <a:rPr lang="fr-FR" sz="1600" b="1"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a:t>
                </a:r>
                <a:r>
                  <a:rPr lang="fr-FR" sz="1600" kern="100" dirty="0" err="1">
                    <a:effectLst/>
                    <a:latin typeface="+mj-lt"/>
                    <a:ea typeface="Times New Roman" panose="02020603050405020304" pitchFamily="18" charset="0"/>
                    <a:cs typeface="Times New Roman" panose="02020603050405020304" pitchFamily="18" charset="0"/>
                  </a:rPr>
                  <a:t>ngày</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tăng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giảm</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err="1">
                    <a:effectLst/>
                    <a:latin typeface="+mj-lt"/>
                    <a:ea typeface="Times New Roman" panose="02020603050405020304" pitchFamily="18" charset="0"/>
                    <a:cs typeface="Times New Roman" panose="02020603050405020304" pitchFamily="18" charset="0"/>
                  </a:rPr>
                  <a:t>Từ</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đó</a:t>
                </a:r>
                <a:r>
                  <a:rPr lang="fr-FR" sz="1600" kern="100" dirty="0">
                    <a:effectLst/>
                    <a:latin typeface="+mj-lt"/>
                    <a:ea typeface="Times New Roman" panose="02020603050405020304" pitchFamily="18" charset="0"/>
                    <a:cs typeface="Times New Roman" panose="02020603050405020304" pitchFamily="18" charset="0"/>
                  </a:rPr>
                  <a:t> ta </a:t>
                </a:r>
                <a:r>
                  <a:rPr lang="fr-FR" sz="1600" kern="100" dirty="0" err="1">
                    <a:effectLst/>
                    <a:latin typeface="+mj-lt"/>
                    <a:ea typeface="Times New Roman" panose="02020603050405020304" pitchFamily="18" charset="0"/>
                    <a:cs typeface="Times New Roman" panose="02020603050405020304" pitchFamily="18" charset="0"/>
                  </a:rPr>
                  <a:t>kết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luận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thời</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gian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sử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dụng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lâu</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tiết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kiệm</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F83DECB-8C69-1F82-FC94-52620218E30D}"/>
                  </a:ext>
                </a:extLst>
              </p:cNvPr>
              <p:cNvSpPr txBox="1">
                <a:spLocks noRot="1" noChangeAspect="1" noMove="1" noResize="1" noEditPoints="1" noAdjustHandles="1" noChangeArrowheads="1" noChangeShapeType="1" noTextEdit="1"/>
              </p:cNvSpPr>
              <p:nvPr/>
            </p:nvSpPr>
            <p:spPr>
              <a:xfrm>
                <a:off x="594360" y="1010829"/>
                <a:ext cx="8309610" cy="3833293"/>
              </a:xfrm>
              <a:prstGeom prst="rect">
                <a:avLst/>
              </a:prstGeom>
              <a:blipFill>
                <a:blip r:embed="rId3"/>
                <a:stretch>
                  <a:fillRect l="-440" b="-47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E791B3D-6546-4000-B683-1B3624D329C7}"/>
              </a:ext>
            </a:extLst>
          </p:cNvPr>
          <p:cNvPicPr>
            <a:picLocks noChangeAspect="1"/>
          </p:cNvPicPr>
          <p:nvPr/>
        </p:nvPicPr>
        <p:blipFill>
          <a:blip r:embed="rId4"/>
          <a:stretch>
            <a:fillRect/>
          </a:stretch>
        </p:blipFill>
        <p:spPr>
          <a:xfrm>
            <a:off x="6368434" y="2002750"/>
            <a:ext cx="2023110" cy="1137999"/>
          </a:xfrm>
          <a:prstGeom prst="rect">
            <a:avLst/>
          </a:prstGeom>
        </p:spPr>
      </p:pic>
    </p:spTree>
    <p:extLst>
      <p:ext uri="{BB962C8B-B14F-4D97-AF65-F5344CB8AC3E}">
        <p14:creationId xmlns:p14="http://schemas.microsoft.com/office/powerpoint/2010/main" val="3363018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500"/>
                                        <p:tgtEl>
                                          <p:spTgt spid="3">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28688"/>
              </a:xfrm>
              <a:prstGeom prst="rect">
                <a:avLst/>
              </a:prstGeom>
            </p:spPr>
            <p:txBody>
              <a:bodyPr wrap="square">
                <a:spAutoFit/>
              </a:bodyPr>
              <a:lstStyle/>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các bài tập trong SBT</a:t>
                </a:r>
                <a:r>
                  <a:rPr lang="pt-BR" sz="17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742063"/>
              </a:xfrm>
              <a:prstGeom prst="rect">
                <a:avLst/>
              </a:prstGeom>
            </p:spPr>
            <p:txBody>
              <a:bodyPr wrap="square">
                <a:spAutoFit/>
              </a:bodyPr>
              <a:lstStyle/>
              <a:p>
                <a:pPr algn="ctr">
                  <a:lnSpc>
                    <a:spcPct val="150000"/>
                  </a:lnSpc>
                  <a:buClr>
                    <a:srgbClr val="000000"/>
                  </a:buClr>
                  <a:buFont typeface="Arial"/>
                  <a:buNone/>
                </a:pPr>
                <a:r>
                  <a:rPr lang="pt-BR" sz="1500" kern="0" dirty="0">
                    <a:latin typeface="Arial"/>
                    <a:ea typeface="Calibri" panose="020F0502020204030204" pitchFamily="34" charset="0"/>
                    <a:cs typeface="Times New Roman" panose="02020603050405020304" pitchFamily="18" charset="0"/>
                    <a:sym typeface="Arial"/>
                  </a:rPr>
                  <a:t>Chuẩn b</a:t>
                </a:r>
                <a:r>
                  <a:rPr lang="pt-BR" sz="1500" dirty="0">
                    <a:ea typeface="Calibri" panose="020F0502020204030204" pitchFamily="34" charset="0"/>
                    <a:cs typeface="Times New Roman" panose="02020603050405020304" pitchFamily="18" charset="0"/>
                  </a:rPr>
                  <a:t>ị trước </a:t>
                </a:r>
                <a:r>
                  <a:rPr lang="pt-BR" sz="1500" b="1" kern="0" dirty="0">
                    <a:latin typeface="Arial"/>
                    <a:ea typeface="Calibri" panose="020F0502020204030204" pitchFamily="34" charset="0"/>
                    <a:cs typeface="Times New Roman" panose="02020603050405020304" pitchFamily="18" charset="0"/>
                    <a:sym typeface="Arial"/>
                  </a:rPr>
                  <a:t>Bài 2. Phép cộng, phép trừ phân thức </a:t>
                </a: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grpSp>
        <p:nvGrpSpPr>
          <p:cNvPr id="15" name="Group 14">
            <a:extLst>
              <a:ext uri="{FF2B5EF4-FFF2-40B4-BE49-F238E27FC236}">
                <a16:creationId xmlns:a16="http://schemas.microsoft.com/office/drawing/2014/main" id="{5A123E78-DE2B-A905-8F8D-009DE62DD346}"/>
              </a:ext>
            </a:extLst>
          </p:cNvPr>
          <p:cNvGrpSpPr/>
          <p:nvPr/>
        </p:nvGrpSpPr>
        <p:grpSpPr>
          <a:xfrm>
            <a:off x="3903218" y="932234"/>
            <a:ext cx="1337561" cy="741615"/>
            <a:chOff x="6734174" y="552280"/>
            <a:chExt cx="3797636" cy="1066800"/>
          </a:xfrm>
        </p:grpSpPr>
        <p:sp>
          <p:nvSpPr>
            <p:cNvPr id="16" name="Rounded Rectangle 16">
              <a:extLst>
                <a:ext uri="{FF2B5EF4-FFF2-40B4-BE49-F238E27FC236}">
                  <a16:creationId xmlns:a16="http://schemas.microsoft.com/office/drawing/2014/main" id="{0049EB15-7DA9-F6AC-06A5-2B0B1F36D01F}"/>
                </a:ext>
              </a:extLst>
            </p:cNvPr>
            <p:cNvSpPr/>
            <p:nvPr/>
          </p:nvSpPr>
          <p:spPr>
            <a:xfrm>
              <a:off x="6734174" y="552280"/>
              <a:ext cx="3797636" cy="1066800"/>
            </a:xfrm>
            <a:prstGeom prst="roundRect">
              <a:avLst/>
            </a:prstGeom>
            <a:noFill/>
            <a:ln w="28575" cap="flat" cmpd="sng" algn="ctr">
              <a:solidFill>
                <a:schemeClr val="bg2">
                  <a:lumMod val="50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mj-lt"/>
                <a:ea typeface="+mn-ea"/>
                <a:cs typeface="+mn-cs"/>
              </a:endParaRPr>
            </a:p>
          </p:txBody>
        </p:sp>
        <p:sp>
          <p:nvSpPr>
            <p:cNvPr id="17" name="Rectangle 16">
              <a:extLst>
                <a:ext uri="{FF2B5EF4-FFF2-40B4-BE49-F238E27FC236}">
                  <a16:creationId xmlns:a16="http://schemas.microsoft.com/office/drawing/2014/main" id="{9BD9690D-9D01-B23D-DF41-7BBE3A47C89F}"/>
                </a:ext>
              </a:extLst>
            </p:cNvPr>
            <p:cNvSpPr/>
            <p:nvPr/>
          </p:nvSpPr>
          <p:spPr>
            <a:xfrm>
              <a:off x="7051721" y="806199"/>
              <a:ext cx="3094885" cy="61982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CHÚ Ý</a:t>
              </a:r>
            </a:p>
          </p:txBody>
        </p:sp>
      </p:grpSp>
      <p:pic>
        <p:nvPicPr>
          <p:cNvPr id="19" name="Picture 8">
            <a:extLst>
              <a:ext uri="{FF2B5EF4-FFF2-40B4-BE49-F238E27FC236}">
                <a16:creationId xmlns:a16="http://schemas.microsoft.com/office/drawing/2014/main" id="{3B6403B9-E9DB-AC2A-C3B8-1E1B462E1D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07868" y="1466815"/>
            <a:ext cx="889128" cy="871345"/>
          </a:xfrm>
          <a:prstGeom prst="rect">
            <a:avLst/>
          </a:prstGeom>
        </p:spPr>
      </p:pic>
      <p:grpSp>
        <p:nvGrpSpPr>
          <p:cNvPr id="21" name="Group 20">
            <a:extLst>
              <a:ext uri="{FF2B5EF4-FFF2-40B4-BE49-F238E27FC236}">
                <a16:creationId xmlns:a16="http://schemas.microsoft.com/office/drawing/2014/main" id="{0DEBB782-B8C5-C282-4198-3F73EB380B9D}"/>
              </a:ext>
            </a:extLst>
          </p:cNvPr>
          <p:cNvGrpSpPr/>
          <p:nvPr/>
        </p:nvGrpSpPr>
        <p:grpSpPr>
          <a:xfrm>
            <a:off x="458846" y="2090968"/>
            <a:ext cx="8226307" cy="1106957"/>
            <a:chOff x="458846" y="2399578"/>
            <a:chExt cx="8226307" cy="1106957"/>
          </a:xfrm>
        </p:grpSpPr>
        <p:grpSp>
          <p:nvGrpSpPr>
            <p:cNvPr id="12" name="Group 6">
              <a:extLst>
                <a:ext uri="{FF2B5EF4-FFF2-40B4-BE49-F238E27FC236}">
                  <a16:creationId xmlns:a16="http://schemas.microsoft.com/office/drawing/2014/main" id="{E36A7DE7-8300-CF2B-F604-730537474C4F}"/>
                </a:ext>
              </a:extLst>
            </p:cNvPr>
            <p:cNvGrpSpPr/>
            <p:nvPr/>
          </p:nvGrpSpPr>
          <p:grpSpPr>
            <a:xfrm>
              <a:off x="458846" y="2439735"/>
              <a:ext cx="8226307" cy="1066800"/>
              <a:chOff x="0" y="0"/>
              <a:chExt cx="3848257" cy="1414874"/>
            </a:xfrm>
          </p:grpSpPr>
          <p:sp>
            <p:nvSpPr>
              <p:cNvPr id="13" name="Freeform 7">
                <a:extLst>
                  <a:ext uri="{FF2B5EF4-FFF2-40B4-BE49-F238E27FC236}">
                    <a16:creationId xmlns:a16="http://schemas.microsoft.com/office/drawing/2014/main" id="{DCAB3C9B-3235-FCE1-8686-C0A51E3682C2}"/>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txBody>
              <a:bodyPr/>
              <a:lstStyle/>
              <a:p>
                <a:endParaRPr lang="en-UM"/>
              </a:p>
            </p:txBody>
          </p:sp>
          <p:sp>
            <p:nvSpPr>
              <p:cNvPr id="14" name="TextBox 8">
                <a:extLst>
                  <a:ext uri="{FF2B5EF4-FFF2-40B4-BE49-F238E27FC236}">
                    <a16:creationId xmlns:a16="http://schemas.microsoft.com/office/drawing/2014/main" id="{86CDCF97-8078-AB10-7E8B-D4BDE7A942B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mj-lt"/>
                  <a:ea typeface="+mn-ea"/>
                  <a:cs typeface="+mn-cs"/>
                </a:endParaRPr>
              </a:p>
            </p:txBody>
          </p:sp>
        </p:grpSp>
        <p:sp>
          <p:nvSpPr>
            <p:cNvPr id="20" name="Rectangle 19">
              <a:extLst>
                <a:ext uri="{FF2B5EF4-FFF2-40B4-BE49-F238E27FC236}">
                  <a16:creationId xmlns:a16="http://schemas.microsoft.com/office/drawing/2014/main" id="{A11A61D5-E1BB-861D-F144-A94C0B296CD9}"/>
                </a:ext>
              </a:extLst>
            </p:cNvPr>
            <p:cNvSpPr/>
            <p:nvPr/>
          </p:nvSpPr>
          <p:spPr>
            <a:xfrm>
              <a:off x="643022" y="2399578"/>
              <a:ext cx="7795259" cy="1045223"/>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200" kern="1200" dirty="0" err="1">
                  <a:solidFill>
                    <a:prstClr val="black"/>
                  </a:solidFill>
                  <a:latin typeface="+mj-lt"/>
                  <a:ea typeface="+mn-ea"/>
                  <a:cs typeface="Arial" panose="020B0604020202020204" pitchFamily="34" charset="0"/>
                </a:rPr>
                <a:t>Mỗi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đa</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được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coi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với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mẫu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1. </a:t>
              </a:r>
              <a:r>
                <a:rPr lang="en-US" sz="2200" kern="1200" dirty="0" err="1">
                  <a:solidFill>
                    <a:prstClr val="black"/>
                  </a:solidFill>
                  <a:latin typeface="+mj-lt"/>
                  <a:ea typeface="+mn-ea"/>
                  <a:cs typeface="Arial" panose="020B0604020202020204" pitchFamily="34" charset="0"/>
                </a:rPr>
                <a:t>Đặc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biệt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mỗi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số</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endParaRPr kumimoji="0" lang="en-US" sz="22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pic>
        <p:nvPicPr>
          <p:cNvPr id="23" name="Picture 22">
            <a:extLst>
              <a:ext uri="{FF2B5EF4-FFF2-40B4-BE49-F238E27FC236}">
                <a16:creationId xmlns:a16="http://schemas.microsoft.com/office/drawing/2014/main" id="{E2E5E979-D9BC-5787-8C88-3D577BFA3BB0}"/>
              </a:ext>
            </a:extLst>
          </p:cNvPr>
          <p:cNvPicPr>
            <a:picLocks noChangeAspect="1"/>
          </p:cNvPicPr>
          <p:nvPr/>
        </p:nvPicPr>
        <p:blipFill>
          <a:blip r:embed="rId5"/>
          <a:stretch>
            <a:fillRect/>
          </a:stretch>
        </p:blipFill>
        <p:spPr>
          <a:xfrm>
            <a:off x="-1" y="3141367"/>
            <a:ext cx="3327513" cy="1871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832330" y="527673"/>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 SGK – tr.30</a:t>
            </a:r>
            <a:endParaRPr lang="en-US" sz="2200" kern="1200" dirty="0">
              <a:solidFill>
                <a:prstClr val="black"/>
              </a:solidFill>
              <a:latin typeface="+mj-lt"/>
              <a:ea typeface="+mn-ea"/>
              <a:cs typeface="Arial" panose="020B0604020202020204" pitchFamily="34" charset="0"/>
            </a:endParaRPr>
          </a:p>
        </p:txBody>
      </p:sp>
      <p:sp>
        <p:nvSpPr>
          <p:cNvPr id="17" name="TextBox 16">
            <a:extLst>
              <a:ext uri="{FF2B5EF4-FFF2-40B4-BE49-F238E27FC236}">
                <a16:creationId xmlns:a16="http://schemas.microsoft.com/office/drawing/2014/main" id="{5A06EA10-605B-4E99-4A17-8A6D2CF3B3C5}"/>
              </a:ext>
            </a:extLst>
          </p:cNvPr>
          <p:cNvSpPr txBox="1"/>
          <p:nvPr/>
        </p:nvSpPr>
        <p:spPr>
          <a:xfrm>
            <a:off x="832330" y="347037"/>
            <a:ext cx="739095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Trong </a:t>
            </a:r>
            <a:r>
              <a:rPr lang="en-US" sz="2200" kern="1200" dirty="0" err="1">
                <a:solidFill>
                  <a:prstClr val="black"/>
                </a:solidFill>
                <a:latin typeface="+mj-lt"/>
                <a:ea typeface="+mn-ea"/>
                <a:cs typeface="Arial" panose="020B0604020202020204" pitchFamily="34" charset="0"/>
              </a:rPr>
              <a:t>những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nào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29F3B48-DF40-1AB0-284E-5A020A3CD367}"/>
                  </a:ext>
                </a:extLst>
              </p:cNvPr>
              <p:cNvSpPr txBox="1"/>
              <p:nvPr/>
            </p:nvSpPr>
            <p:spPr>
              <a:xfrm>
                <a:off x="1593776" y="1905824"/>
                <a:ext cx="972752" cy="7340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r>
                            <a:rPr lang="en-US" sz="2200" b="0" i="1" smtClean="0">
                              <a:latin typeface="Cambria Math" panose="02040503050406030204" pitchFamily="18" charset="0"/>
                            </a:rPr>
                            <m:t>𝑥</m:t>
                          </m:r>
                          <m:r>
                            <a:rPr lang="en-US" sz="2200" b="0" i="1" smtClean="0">
                              <a:latin typeface="Cambria Math" panose="02040503050406030204" pitchFamily="18" charset="0"/>
                            </a:rPr>
                            <m:t>+4</m:t>
                          </m:r>
                        </m:den>
                      </m:f>
                    </m:oMath>
                  </m:oMathPara>
                </a14:m>
                <a:endParaRPr lang="en-US" sz="2200" dirty="0">
                  <a:latin typeface="+mj-lt"/>
                </a:endParaRPr>
              </a:p>
            </p:txBody>
          </p:sp>
        </mc:Choice>
        <mc:Fallback xmlns="">
          <p:sp>
            <p:nvSpPr>
              <p:cNvPr id="21" name="TextBox 20">
                <a:extLst>
                  <a:ext uri="{FF2B5EF4-FFF2-40B4-BE49-F238E27FC236}">
                    <a16:creationId xmlns:a16="http://schemas.microsoft.com/office/drawing/2014/main" id="{129F3B48-DF40-1AB0-284E-5A020A3CD367}"/>
                  </a:ext>
                </a:extLst>
              </p:cNvPr>
              <p:cNvSpPr txBox="1">
                <a:spLocks noRot="1" noChangeAspect="1" noMove="1" noResize="1" noEditPoints="1" noAdjustHandles="1" noChangeArrowheads="1" noChangeShapeType="1" noTextEdit="1"/>
              </p:cNvSpPr>
              <p:nvPr/>
            </p:nvSpPr>
            <p:spPr>
              <a:xfrm>
                <a:off x="1593776" y="1905824"/>
                <a:ext cx="972752" cy="73404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176E9B6-90F8-13B5-0226-6E309C5E9CD5}"/>
                  </a:ext>
                </a:extLst>
              </p:cNvPr>
              <p:cNvSpPr txBox="1"/>
              <p:nvPr/>
            </p:nvSpPr>
            <p:spPr>
              <a:xfrm>
                <a:off x="650714" y="3279862"/>
                <a:ext cx="2873167"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+4</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+4</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24" name="TextBox 23">
                <a:extLst>
                  <a:ext uri="{FF2B5EF4-FFF2-40B4-BE49-F238E27FC236}">
                    <a16:creationId xmlns:a16="http://schemas.microsoft.com/office/drawing/2014/main" id="{9176E9B6-90F8-13B5-0226-6E309C5E9CD5}"/>
                  </a:ext>
                </a:extLst>
              </p:cNvPr>
              <p:cNvSpPr txBox="1">
                <a:spLocks noRot="1" noChangeAspect="1" noMove="1" noResize="1" noEditPoints="1" noAdjustHandles="1" noChangeArrowheads="1" noChangeShapeType="1" noTextEdit="1"/>
              </p:cNvSpPr>
              <p:nvPr/>
            </p:nvSpPr>
            <p:spPr>
              <a:xfrm>
                <a:off x="650714" y="3279862"/>
                <a:ext cx="2873167" cy="1420325"/>
              </a:xfrm>
              <a:prstGeom prst="rect">
                <a:avLst/>
              </a:prstGeom>
              <a:blipFill>
                <a:blip r:embed="rId4"/>
                <a:stretch>
                  <a:fillRect l="-2335" r="-2123" b="-6867"/>
                </a:stretch>
              </a:blipFill>
            </p:spPr>
            <p:txBody>
              <a:bodyPr/>
              <a:lstStyle/>
              <a:p>
                <a:r>
                  <a:rPr lang="en-US">
                    <a:noFill/>
                  </a:rPr>
                  <a:t> </a:t>
                </a:r>
              </a:p>
            </p:txBody>
          </p:sp>
        </mc:Fallback>
      </mc:AlternateContent>
      <p:sp>
        <p:nvSpPr>
          <p:cNvPr id="25" name="Arrow: Down 24">
            <a:extLst>
              <a:ext uri="{FF2B5EF4-FFF2-40B4-BE49-F238E27FC236}">
                <a16:creationId xmlns:a16="http://schemas.microsoft.com/office/drawing/2014/main" id="{9E412787-C5D1-1AD9-6E64-938D32E2404B}"/>
              </a:ext>
            </a:extLst>
          </p:cNvPr>
          <p:cNvSpPr/>
          <p:nvPr/>
        </p:nvSpPr>
        <p:spPr>
          <a:xfrm rot="16760982">
            <a:off x="6488969" y="2397945"/>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464EBA8-1CCB-598C-05A6-510D0C0B5712}"/>
                  </a:ext>
                </a:extLst>
              </p:cNvPr>
              <p:cNvSpPr txBox="1"/>
              <p:nvPr/>
            </p:nvSpPr>
            <p:spPr>
              <a:xfrm>
                <a:off x="6958037" y="1803574"/>
                <a:ext cx="1923096" cy="1613006"/>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Không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dirty="0">
                    <a:latin typeface="+mj-lt"/>
                  </a:rPr>
                  <a:t> </a:t>
                </a:r>
                <a:r>
                  <a:rPr lang="en-US" sz="2000" dirty="0" err="1">
                    <a:latin typeface="+mj-lt"/>
                  </a:rPr>
                  <a:t>không</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endParaRPr lang="en-US" sz="2000" dirty="0">
                  <a:latin typeface="+mj-lt"/>
                </a:endParaRPr>
              </a:p>
            </p:txBody>
          </p:sp>
        </mc:Choice>
        <mc:Fallback xmlns="">
          <p:sp>
            <p:nvSpPr>
              <p:cNvPr id="26" name="TextBox 25">
                <a:extLst>
                  <a:ext uri="{FF2B5EF4-FFF2-40B4-BE49-F238E27FC236}">
                    <a16:creationId xmlns:a16="http://schemas.microsoft.com/office/drawing/2014/main" id="{4464EBA8-1CCB-598C-05A6-510D0C0B5712}"/>
                  </a:ext>
                </a:extLst>
              </p:cNvPr>
              <p:cNvSpPr txBox="1">
                <a:spLocks noRot="1" noChangeAspect="1" noMove="1" noResize="1" noEditPoints="1" noAdjustHandles="1" noChangeArrowheads="1" noChangeShapeType="1" noTextEdit="1"/>
              </p:cNvSpPr>
              <p:nvPr/>
            </p:nvSpPr>
            <p:spPr>
              <a:xfrm>
                <a:off x="6958037" y="1803574"/>
                <a:ext cx="1923096" cy="1613006"/>
              </a:xfrm>
              <a:prstGeom prst="rect">
                <a:avLst/>
              </a:prstGeom>
              <a:blipFill>
                <a:blip r:embed="rId5"/>
                <a:stretch>
                  <a:fillRect l="-3165" r="-3165" b="-6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1145E87-B7D5-9B9B-A2A4-030CBE34E60D}"/>
                  </a:ext>
                </a:extLst>
              </p:cNvPr>
              <p:cNvSpPr txBox="1"/>
              <p:nvPr/>
            </p:nvSpPr>
            <p:spPr>
              <a:xfrm>
                <a:off x="3416153" y="1957104"/>
                <a:ext cx="972752" cy="7300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den>
                      </m:f>
                    </m:oMath>
                  </m:oMathPara>
                </a14:m>
                <a:endParaRPr lang="en-US" sz="2200" dirty="0">
                  <a:latin typeface="+mj-lt"/>
                </a:endParaRPr>
              </a:p>
            </p:txBody>
          </p:sp>
        </mc:Choice>
        <mc:Fallback xmlns="">
          <p:sp>
            <p:nvSpPr>
              <p:cNvPr id="2" name="TextBox 1">
                <a:extLst>
                  <a:ext uri="{FF2B5EF4-FFF2-40B4-BE49-F238E27FC236}">
                    <a16:creationId xmlns:a16="http://schemas.microsoft.com/office/drawing/2014/main" id="{61145E87-B7D5-9B9B-A2A4-030CBE34E60D}"/>
                  </a:ext>
                </a:extLst>
              </p:cNvPr>
              <p:cNvSpPr txBox="1">
                <a:spLocks noRot="1" noChangeAspect="1" noMove="1" noResize="1" noEditPoints="1" noAdjustHandles="1" noChangeArrowheads="1" noChangeShapeType="1" noTextEdit="1"/>
              </p:cNvSpPr>
              <p:nvPr/>
            </p:nvSpPr>
            <p:spPr>
              <a:xfrm>
                <a:off x="3416153" y="1957104"/>
                <a:ext cx="972752" cy="7300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0E95ECE-2145-4A24-E4C7-E151620156C8}"/>
                  </a:ext>
                </a:extLst>
              </p:cNvPr>
              <p:cNvSpPr txBox="1"/>
              <p:nvPr/>
            </p:nvSpPr>
            <p:spPr>
              <a:xfrm>
                <a:off x="5238530" y="1735568"/>
                <a:ext cx="972752" cy="9555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𝑥</m:t>
                              </m:r>
                            </m:den>
                          </m:f>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m:oMathPara>
                </a14:m>
                <a:endParaRPr lang="en-US" sz="2200" dirty="0">
                  <a:latin typeface="+mj-lt"/>
                </a:endParaRPr>
              </a:p>
            </p:txBody>
          </p:sp>
        </mc:Choice>
        <mc:Fallback xmlns="">
          <p:sp>
            <p:nvSpPr>
              <p:cNvPr id="3" name="TextBox 2">
                <a:extLst>
                  <a:ext uri="{FF2B5EF4-FFF2-40B4-BE49-F238E27FC236}">
                    <a16:creationId xmlns:a16="http://schemas.microsoft.com/office/drawing/2014/main" id="{90E95ECE-2145-4A24-E4C7-E151620156C8}"/>
                  </a:ext>
                </a:extLst>
              </p:cNvPr>
              <p:cNvSpPr txBox="1">
                <a:spLocks noRot="1" noChangeAspect="1" noMove="1" noResize="1" noEditPoints="1" noAdjustHandles="1" noChangeArrowheads="1" noChangeShapeType="1" noTextEdit="1"/>
              </p:cNvSpPr>
              <p:nvPr/>
            </p:nvSpPr>
            <p:spPr>
              <a:xfrm>
                <a:off x="5238530" y="1735568"/>
                <a:ext cx="972752" cy="955583"/>
              </a:xfrm>
              <a:prstGeom prst="rect">
                <a:avLst/>
              </a:prstGeom>
              <a:blipFill>
                <a:blip r:embed="rId7"/>
                <a:stretch>
                  <a:fillRect/>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D57E039B-C550-82BB-2F46-4722F663B3EF}"/>
              </a:ext>
            </a:extLst>
          </p:cNvPr>
          <p:cNvSpPr/>
          <p:nvPr/>
        </p:nvSpPr>
        <p:spPr>
          <a:xfrm rot="1854152">
            <a:off x="1834400" y="2818110"/>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Arrow: Down 5">
            <a:extLst>
              <a:ext uri="{FF2B5EF4-FFF2-40B4-BE49-F238E27FC236}">
                <a16:creationId xmlns:a16="http://schemas.microsoft.com/office/drawing/2014/main" id="{101495DC-047A-A7E4-857E-B35F7146851A}"/>
              </a:ext>
            </a:extLst>
          </p:cNvPr>
          <p:cNvSpPr/>
          <p:nvPr/>
        </p:nvSpPr>
        <p:spPr>
          <a:xfrm rot="19739499">
            <a:off x="4129151" y="2738357"/>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3B4138-1074-6693-F0B5-AA81F16C8D09}"/>
                  </a:ext>
                </a:extLst>
              </p:cNvPr>
              <p:cNvSpPr txBox="1"/>
              <p:nvPr/>
            </p:nvSpPr>
            <p:spPr>
              <a:xfrm>
                <a:off x="3734911" y="3341194"/>
                <a:ext cx="3223126"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𝑥𝑦</m:t>
                    </m:r>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𝑦</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𝑦</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7" name="TextBox 6">
                <a:extLst>
                  <a:ext uri="{FF2B5EF4-FFF2-40B4-BE49-F238E27FC236}">
                    <a16:creationId xmlns:a16="http://schemas.microsoft.com/office/drawing/2014/main" id="{5D3B4138-1074-6693-F0B5-AA81F16C8D09}"/>
                  </a:ext>
                </a:extLst>
              </p:cNvPr>
              <p:cNvSpPr txBox="1">
                <a:spLocks noRot="1" noChangeAspect="1" noMove="1" noResize="1" noEditPoints="1" noAdjustHandles="1" noChangeArrowheads="1" noChangeShapeType="1" noTextEdit="1"/>
              </p:cNvSpPr>
              <p:nvPr/>
            </p:nvSpPr>
            <p:spPr>
              <a:xfrm>
                <a:off x="3734911" y="3341194"/>
                <a:ext cx="3223126" cy="1420325"/>
              </a:xfrm>
              <a:prstGeom prst="rect">
                <a:avLst/>
              </a:prstGeom>
              <a:blipFill>
                <a:blip r:embed="rId8"/>
                <a:stretch>
                  <a:fillRect l="-2083" r="-379" b="-6867"/>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heel(1)">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p:bldP spid="24" grpId="0"/>
      <p:bldP spid="25" grpId="0" animBg="1"/>
      <p:bldP spid="26" grpId="0"/>
      <p:bldP spid="2" grpId="0"/>
      <p:bldP spid="3" grpId="0"/>
      <p:bldP spid="5" grpId="0" animBg="1"/>
      <p:bldP spid="6" grpId="0" animBg="1"/>
      <p:bldP spid="7"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6838</TotalTime>
  <Words>4939</Words>
  <Application>Microsoft Office PowerPoint</Application>
  <PresentationFormat>On-screen Show (16:9)</PresentationFormat>
  <Paragraphs>450</Paragraphs>
  <Slides>79</Slides>
  <Notes>69</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79</vt:i4>
      </vt:variant>
    </vt:vector>
  </HeadingPairs>
  <TitlesOfParts>
    <vt:vector size="95" baseType="lpstr">
      <vt:lpstr>Bebas Neue</vt:lpstr>
      <vt:lpstr>Open Sans</vt:lpstr>
      <vt:lpstr>Cambria Math</vt:lpstr>
      <vt:lpstr>Russo One</vt:lpstr>
      <vt:lpstr>Arial</vt:lpstr>
      <vt:lpstr>Symbol</vt:lpstr>
      <vt:lpstr>Calibri</vt:lpstr>
      <vt:lpstr>Arial (Body)</vt:lpstr>
      <vt:lpstr>Calibri Light</vt:lpstr>
      <vt:lpstr>Didact Gothic</vt:lpstr>
      <vt:lpstr>Roboto Condensed Light</vt:lpstr>
      <vt:lpstr>DM Sans</vt:lpstr>
      <vt:lpstr>Navigating the Digital World Safely and Responsibly Workshop by Slidesgo</vt:lpstr>
      <vt:lpstr>3_Office Theme</vt:lpstr>
      <vt:lpstr>1_Office Theme</vt:lpstr>
      <vt:lpstr>2_Office Theme</vt:lpstr>
      <vt:lpstr>THÂN MẾN CHÀO CÁC EM HỌC SINH  ĐẾN VỚI BÀI HỌC MỚI</vt:lpstr>
      <vt:lpstr>PowerPoint Presentation</vt:lpstr>
      <vt:lpstr>PowerPoint Presentation</vt:lpstr>
      <vt:lpstr>NỘI DUNG BÀI HỌC</vt:lpstr>
      <vt:lpstr>KHÁI NIỆM VỀ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 CƠ BẢN  CỦA PHÂN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ĐIỀU KIỆN XÁC ĐỊNH VÀ  GIÁ TRỊ CỦA PHÂN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Nguyen Hoa</cp:lastModifiedBy>
  <cp:revision>9</cp:revision>
  <dcterms:modified xsi:type="dcterms:W3CDTF">2023-10-12T16:17:26Z</dcterms:modified>
</cp:coreProperties>
</file>