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73" r:id="rId8"/>
    <p:sldId id="263" r:id="rId9"/>
    <p:sldId id="264" r:id="rId10"/>
    <p:sldId id="266" r:id="rId11"/>
    <p:sldId id="265" r:id="rId12"/>
    <p:sldId id="267" r:id="rId13"/>
    <p:sldId id="268" r:id="rId14"/>
    <p:sldId id="284" r:id="rId15"/>
    <p:sldId id="285" r:id="rId16"/>
    <p:sldId id="287" r:id="rId17"/>
    <p:sldId id="269" r:id="rId18"/>
    <p:sldId id="270" r:id="rId19"/>
    <p:sldId id="291" r:id="rId20"/>
    <p:sldId id="272" r:id="rId21"/>
    <p:sldId id="288" r:id="rId22"/>
    <p:sldId id="293" r:id="rId23"/>
    <p:sldId id="292" r:id="rId24"/>
    <p:sldId id="29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jpeg"/><Relationship Id="rId3" Type="http://schemas.openxmlformats.org/officeDocument/2006/relationships/slide" Target="slide1.xml"/><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375920" y="603250"/>
            <a:ext cx="11165205" cy="1508760"/>
          </a:xfrm>
        </p:spPr>
        <p:txBody>
          <a:bodyPr>
            <a:normAutofit fontScale="90000"/>
          </a:bodyPr>
          <a:p>
            <a:br>
              <a:rPr lang="en-US"/>
            </a:br>
            <a:r>
              <a:rPr lang="en-US" sz="4890">
                <a:solidFill>
                  <a:srgbClr val="FF0000"/>
                </a:solidFill>
                <a:latin typeface="Times New Roman" panose="02020603050405020304" charset="0"/>
                <a:cs typeface="Times New Roman" panose="02020603050405020304" charset="0"/>
              </a:rPr>
              <a:t>Bài 1.</a:t>
            </a:r>
            <a:br>
              <a:rPr lang="en-US" sz="4890">
                <a:solidFill>
                  <a:srgbClr val="FF0000"/>
                </a:solidFill>
                <a:latin typeface="Times New Roman" panose="02020603050405020304" charset="0"/>
                <a:cs typeface="Times New Roman" panose="02020603050405020304" charset="0"/>
              </a:rPr>
            </a:br>
            <a:r>
              <a:rPr lang="en-US" sz="4890">
                <a:solidFill>
                  <a:srgbClr val="FF0000"/>
                </a:solidFill>
                <a:latin typeface="Times New Roman" panose="02020603050405020304" charset="0"/>
                <a:cs typeface="Times New Roman" panose="02020603050405020304" charset="0"/>
              </a:rPr>
              <a:t>TỰ HÀO VỀ TRUYỀN THỐNG QUÊ HƯƠNG</a:t>
            </a:r>
            <a:endParaRPr lang="en-US" sz="4890">
              <a:solidFill>
                <a:srgbClr val="FF0000"/>
              </a:solidFill>
              <a:latin typeface="Times New Roman" panose="02020603050405020304" charset="0"/>
              <a:cs typeface="Times New Roman" panose="02020603050405020304" charset="0"/>
            </a:endParaRPr>
          </a:p>
        </p:txBody>
      </p:sp>
      <p:sp>
        <p:nvSpPr>
          <p:cNvPr id="3" name="Subtitle 2"/>
          <p:cNvSpPr>
            <a:spLocks noGrp="1"/>
          </p:cNvSpPr>
          <p:nvPr>
            <p:ph type="subTitle" idx="1"/>
          </p:nvPr>
        </p:nvSpPr>
        <p:spPr/>
        <p:txBody>
          <a:bodyPr/>
          <a:p>
            <a:endParaRPr lang="en-US"/>
          </a:p>
        </p:txBody>
      </p:sp>
      <p:pic>
        <p:nvPicPr>
          <p:cNvPr id="4" name="Picture 3"/>
          <p:cNvPicPr>
            <a:picLocks noChangeAspect="1"/>
          </p:cNvPicPr>
          <p:nvPr/>
        </p:nvPicPr>
        <p:blipFill>
          <a:blip r:embed="rId1"/>
          <a:stretch>
            <a:fillRect/>
          </a:stretch>
        </p:blipFill>
        <p:spPr>
          <a:xfrm>
            <a:off x="1932940" y="2557145"/>
            <a:ext cx="8467090" cy="38912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Subtitle 4"/>
          <p:cNvSpPr>
            <a:spLocks noGrp="1"/>
          </p:cNvSpPr>
          <p:nvPr>
            <p:ph type="subTitle" idx="1"/>
          </p:nvPr>
        </p:nvSpPr>
        <p:spPr>
          <a:xfrm>
            <a:off x="373380" y="445135"/>
            <a:ext cx="11349355" cy="6049010"/>
          </a:xfrm>
        </p:spPr>
        <p:txBody>
          <a:bodyPr>
            <a:normAutofit lnSpcReduction="20000"/>
          </a:bodyPr>
          <a:p>
            <a:pPr algn="just"/>
            <a:r>
              <a:rPr lang="en-US" sz="2800" b="1">
                <a:solidFill>
                  <a:srgbClr val="FF0000"/>
                </a:solidFill>
                <a:latin typeface="Times New Roman" panose="02020603050405020304" charset="0"/>
                <a:cs typeface="Times New Roman" panose="02020603050405020304" charset="0"/>
              </a:rPr>
              <a:t>2. Giữ gìn và phát huy truyền thống của quê hương</a:t>
            </a:r>
            <a:endParaRPr lang="en-US" sz="2800" b="1">
              <a:solidFill>
                <a:srgbClr val="FF0000"/>
              </a:solidFill>
              <a:latin typeface="Times New Roman" panose="02020603050405020304" charset="0"/>
              <a:cs typeface="Times New Roman" panose="02020603050405020304" charset="0"/>
            </a:endParaRPr>
          </a:p>
          <a:p>
            <a:pPr algn="just"/>
            <a:r>
              <a:rPr lang="en-US" sz="2800">
                <a:solidFill>
                  <a:schemeClr val="tx1"/>
                </a:solidFill>
                <a:latin typeface="Times New Roman" panose="02020603050405020304" charset="0"/>
                <a:cs typeface="Times New Roman" panose="02020603050405020304" charset="0"/>
              </a:rPr>
              <a:t>HS đọc các trường hợp và trả lời câu hỏi.</a:t>
            </a:r>
            <a:endParaRPr lang="en-US" sz="2800">
              <a:solidFill>
                <a:schemeClr val="tx1"/>
              </a:solidFill>
              <a:latin typeface="Times New Roman" panose="02020603050405020304" charset="0"/>
              <a:cs typeface="Times New Roman" panose="02020603050405020304" charset="0"/>
            </a:endParaRPr>
          </a:p>
          <a:p>
            <a:pPr algn="just"/>
            <a:endParaRPr lang="en-US" sz="2800">
              <a:solidFill>
                <a:schemeClr val="tx1"/>
              </a:solidFill>
              <a:latin typeface="Times New Roman" panose="02020603050405020304" charset="0"/>
              <a:cs typeface="Times New Roman" panose="02020603050405020304" charset="0"/>
            </a:endParaRPr>
          </a:p>
          <a:p>
            <a:pPr algn="just"/>
            <a:r>
              <a:rPr lang="en-US" sz="2800" b="1">
                <a:latin typeface="Times New Roman" panose="02020603050405020304" charset="0"/>
                <a:cs typeface="Times New Roman" panose="02020603050405020304" charset="0"/>
              </a:rPr>
              <a:t>Câu a</a:t>
            </a:r>
            <a:r>
              <a:rPr lang="en-US" sz="2800">
                <a:latin typeface="Times New Roman" panose="02020603050405020304" charset="0"/>
                <a:cs typeface="Times New Roman" panose="02020603050405020304" charset="0"/>
              </a:rPr>
              <a:t>: Chia lớp thành 3 nhóm thảo luận, mỗi nhóm 1 trường hợp.</a:t>
            </a:r>
            <a:endParaRPr lang="en-US" sz="2800">
              <a:latin typeface="Times New Roman" panose="02020603050405020304" charset="0"/>
              <a:cs typeface="Times New Roman" panose="02020603050405020304" charset="0"/>
            </a:endParaRPr>
          </a:p>
          <a:p>
            <a:pPr algn="just"/>
            <a:r>
              <a:rPr lang="en-US" sz="2800" i="1">
                <a:latin typeface="Times New Roman" panose="02020603050405020304" charset="0"/>
                <a:cs typeface="Times New Roman" panose="02020603050405020304" charset="0"/>
              </a:rPr>
              <a:t>-Trường hợp 1</a:t>
            </a:r>
            <a:r>
              <a:rPr lang="en-US" sz="2800">
                <a:latin typeface="Times New Roman" panose="02020603050405020304" charset="0"/>
                <a:cs typeface="Times New Roman" panose="02020603050405020304" charset="0"/>
              </a:rPr>
              <a:t>: Thanh thấy rất tự hào về truyền thống yêu nước, chống giặc của quê hương mình và có những hành động thiết thực: sưu tầm, chia sẻ những hình ảnh, câu chuyện về lịch sử chống giặc ngoại xâm của người dân Thủ đô.</a:t>
            </a:r>
            <a:endParaRPr lang="en-US" sz="2800">
              <a:latin typeface="Times New Roman" panose="02020603050405020304" charset="0"/>
              <a:cs typeface="Times New Roman" panose="02020603050405020304" charset="0"/>
            </a:endParaRPr>
          </a:p>
          <a:p>
            <a:pPr algn="just"/>
            <a:r>
              <a:rPr lang="en-US" sz="2800" i="1">
                <a:latin typeface="Times New Roman" panose="02020603050405020304" charset="0"/>
                <a:cs typeface="Times New Roman" panose="02020603050405020304" charset="0"/>
              </a:rPr>
              <a:t>-Trường hợp 2</a:t>
            </a:r>
            <a:r>
              <a:rPr lang="en-US" sz="2800">
                <a:latin typeface="Times New Roman" panose="02020603050405020304" charset="0"/>
                <a:cs typeface="Times New Roman" panose="02020603050405020304" charset="0"/>
              </a:rPr>
              <a:t>: Hoà trân trọng trang phục truyền thống dân tộc mình, tham gia câu lạc bộ may, thêu trang phục truyền thống và mong muốn được mặc bộ trang phục truyền thống dân tộc trong lễ tốt nghiệp THCS.</a:t>
            </a:r>
            <a:endParaRPr lang="en-US" sz="2800">
              <a:latin typeface="Times New Roman" panose="02020603050405020304" charset="0"/>
              <a:cs typeface="Times New Roman" panose="02020603050405020304" charset="0"/>
            </a:endParaRPr>
          </a:p>
          <a:p>
            <a:pPr algn="just"/>
            <a:r>
              <a:rPr lang="en-US" sz="2800" i="1">
                <a:latin typeface="Times New Roman" panose="02020603050405020304" charset="0"/>
                <a:cs typeface="Times New Roman" panose="02020603050405020304" charset="0"/>
              </a:rPr>
              <a:t>-Trường hợp 3</a:t>
            </a:r>
            <a:r>
              <a:rPr lang="en-US" sz="2800">
                <a:latin typeface="Times New Roman" panose="02020603050405020304" charset="0"/>
                <a:cs typeface="Times New Roman" panose="02020603050405020304" charset="0"/>
              </a:rPr>
              <a:t>: Bình giữ gìn và phát huy truyền thống quê hương bằng cách phê phản và phản đối những hành động làm mất đi vẻ đẹp truyền thống của lễ hội quê hương. Bình đã cùng các anh chị nhắc nhở du khách không vứt rác bừa bãi, hạn chế việc thắp hương và báo với các chú công an khi thấy hiện tượng tiêu cực.</a:t>
            </a:r>
            <a:endParaRPr lang="en-US" sz="28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p:cTn id="7"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p:cTn id="13"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p:cTn id="19"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p:cTn id="25"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Subtitle 4"/>
          <p:cNvSpPr>
            <a:spLocks noGrp="1"/>
          </p:cNvSpPr>
          <p:nvPr>
            <p:ph type="subTitle" idx="1"/>
          </p:nvPr>
        </p:nvSpPr>
        <p:spPr>
          <a:xfrm>
            <a:off x="373380" y="445135"/>
            <a:ext cx="11349355" cy="6049010"/>
          </a:xfrm>
        </p:spPr>
        <p:txBody>
          <a:bodyPr>
            <a:normAutofit fontScale="90000" lnSpcReduction="20000"/>
          </a:bodyPr>
          <a:p>
            <a:pPr algn="just"/>
            <a:r>
              <a:rPr lang="en-US" sz="2800" b="1">
                <a:latin typeface="Times New Roman" panose="02020603050405020304" charset="0"/>
                <a:cs typeface="Times New Roman" panose="02020603050405020304" charset="0"/>
              </a:rPr>
              <a:t>Câu b. Học sinh cần phải làm những việc để giữ gìn và phát huy truyền thống tốt đẹp của quê hương:</a:t>
            </a:r>
            <a:endParaRPr lang="en-US" sz="2800" b="1">
              <a:latin typeface="Times New Roman" panose="02020603050405020304" charset="0"/>
              <a:cs typeface="Times New Roman" panose="02020603050405020304" charset="0"/>
            </a:endParaRPr>
          </a:p>
          <a:p>
            <a:pPr algn="just"/>
            <a:r>
              <a:rPr lang="en-US" sz="2800" i="1">
                <a:latin typeface="Times New Roman" panose="02020603050405020304" charset="0"/>
                <a:cs typeface="Times New Roman" panose="02020603050405020304" charset="0"/>
              </a:rPr>
              <a:t>(HS làm trên giấy vở lấy điểm kiểm tra miệng)</a:t>
            </a:r>
            <a:endParaRPr lang="en-US" sz="2800" i="1">
              <a:latin typeface="Times New Roman" panose="02020603050405020304" charset="0"/>
              <a:cs typeface="Times New Roman" panose="02020603050405020304" charset="0"/>
            </a:endParaRPr>
          </a:p>
          <a:p>
            <a:pPr algn="just"/>
            <a:r>
              <a:rPr lang="en-US" sz="2800">
                <a:latin typeface="Times New Roman" panose="02020603050405020304" charset="0"/>
                <a:cs typeface="Times New Roman" panose="02020603050405020304" charset="0"/>
              </a:rPr>
              <a:t>-Kính trọng người lớn tuổi, trân trọng những người lính, cựu chiến binh... ở địa phương.</a:t>
            </a:r>
            <a:endParaRPr lang="en-US" sz="2800">
              <a:latin typeface="Times New Roman" panose="02020603050405020304" charset="0"/>
              <a:cs typeface="Times New Roman" panose="02020603050405020304" charset="0"/>
            </a:endParaRPr>
          </a:p>
          <a:p>
            <a:pPr algn="just"/>
            <a:r>
              <a:rPr lang="en-US" sz="2800">
                <a:latin typeface="Times New Roman" panose="02020603050405020304" charset="0"/>
                <a:cs typeface="Times New Roman" panose="02020603050405020304" charset="0"/>
              </a:rPr>
              <a:t>-Tìm đọc tài liệu nói về truyền thống và phong tục, tập quán của dân tộc.</a:t>
            </a:r>
            <a:endParaRPr lang="en-US" sz="2800">
              <a:latin typeface="Times New Roman" panose="02020603050405020304" charset="0"/>
              <a:cs typeface="Times New Roman" panose="02020603050405020304" charset="0"/>
            </a:endParaRPr>
          </a:p>
          <a:p>
            <a:pPr algn="just"/>
            <a:r>
              <a:rPr lang="en-US" sz="2800">
                <a:latin typeface="Times New Roman" panose="02020603050405020304" charset="0"/>
                <a:cs typeface="Times New Roman" panose="02020603050405020304" charset="0"/>
              </a:rPr>
              <a:t>-Đánh giá cao, kính phục các nghệ nhân của các nghề truyền thống.</a:t>
            </a:r>
            <a:endParaRPr lang="en-US" sz="2800">
              <a:latin typeface="Times New Roman" panose="02020603050405020304" charset="0"/>
              <a:cs typeface="Times New Roman" panose="02020603050405020304" charset="0"/>
            </a:endParaRPr>
          </a:p>
          <a:p>
            <a:pPr algn="just"/>
            <a:r>
              <a:rPr lang="en-US" sz="2800">
                <a:latin typeface="Times New Roman" panose="02020603050405020304" charset="0"/>
                <a:cs typeface="Times New Roman" panose="02020603050405020304" charset="0"/>
              </a:rPr>
              <a:t>-Tích cực tham gia những hoạt động đền ơn đáp nghĩa.</a:t>
            </a:r>
            <a:endParaRPr lang="en-US" sz="2800">
              <a:latin typeface="Times New Roman" panose="02020603050405020304" charset="0"/>
              <a:cs typeface="Times New Roman" panose="02020603050405020304" charset="0"/>
            </a:endParaRPr>
          </a:p>
          <a:p>
            <a:pPr algn="just"/>
            <a:r>
              <a:rPr lang="en-US" sz="2800">
                <a:latin typeface="Times New Roman" panose="02020603050405020304" charset="0"/>
                <a:cs typeface="Times New Roman" panose="02020603050405020304" charset="0"/>
              </a:rPr>
              <a:t>-Tích cực tìm hiểu lịch sử đấu tranh chống giặc ngoại xâm của dân tộc.</a:t>
            </a:r>
            <a:endParaRPr lang="en-US" sz="2800">
              <a:latin typeface="Times New Roman" panose="02020603050405020304" charset="0"/>
              <a:cs typeface="Times New Roman" panose="02020603050405020304" charset="0"/>
            </a:endParaRPr>
          </a:p>
          <a:p>
            <a:pPr algn="just"/>
            <a:r>
              <a:rPr lang="en-US" sz="2800">
                <a:latin typeface="Times New Roman" panose="02020603050405020304" charset="0"/>
                <a:cs typeface="Times New Roman" panose="02020603050405020304" charset="0"/>
              </a:rPr>
              <a:t>-Phê phán những việc làm trái ngược với truyền thống tốt đẹp của quê hương.</a:t>
            </a:r>
            <a:endParaRPr lang="en-US" sz="2800">
              <a:latin typeface="Times New Roman" panose="02020603050405020304" charset="0"/>
              <a:cs typeface="Times New Roman" panose="02020603050405020304" charset="0"/>
            </a:endParaRPr>
          </a:p>
          <a:p>
            <a:pPr algn="just"/>
            <a:r>
              <a:rPr lang="en-US" sz="2800">
                <a:latin typeface="Times New Roman" panose="02020603050405020304" charset="0"/>
                <a:cs typeface="Times New Roman" panose="02020603050405020304" charset="0"/>
              </a:rPr>
              <a:t>-Tham gia và hỗ trợ hoạt động tổ chức các lễ hội truyền thống, sinh hoạt văn hóa ở địa phương, quê hương mình.</a:t>
            </a:r>
            <a:endParaRPr lang="en-US" sz="2800">
              <a:latin typeface="Times New Roman" panose="02020603050405020304" charset="0"/>
              <a:cs typeface="Times New Roman" panose="02020603050405020304" charset="0"/>
            </a:endParaRPr>
          </a:p>
          <a:p>
            <a:pPr algn="just"/>
            <a:r>
              <a:rPr lang="en-US" sz="2800">
                <a:latin typeface="Times New Roman" panose="02020603050405020304" charset="0"/>
                <a:cs typeface="Times New Roman" panose="02020603050405020304" charset="0"/>
              </a:rPr>
              <a:t>-Tích cực xem phim, kịch, nghe nhạc của Việt Nam.</a:t>
            </a:r>
            <a:endParaRPr lang="en-US" sz="2800">
              <a:latin typeface="Times New Roman" panose="02020603050405020304" charset="0"/>
              <a:cs typeface="Times New Roman" panose="02020603050405020304" charset="0"/>
            </a:endParaRPr>
          </a:p>
          <a:p>
            <a:pPr algn="just"/>
            <a:r>
              <a:rPr lang="en-US" sz="2800">
                <a:latin typeface="Times New Roman" panose="02020603050405020304" charset="0"/>
                <a:cs typeface="Times New Roman" panose="02020603050405020304" charset="0"/>
              </a:rPr>
              <a:t>-Sưu tầm những món ăn, trang phục dân tộc độc đáo.</a:t>
            </a:r>
            <a:endParaRPr lang="en-US" sz="2800">
              <a:latin typeface="Times New Roman" panose="02020603050405020304" charset="0"/>
              <a:cs typeface="Times New Roman" panose="02020603050405020304" charset="0"/>
            </a:endParaRPr>
          </a:p>
          <a:p>
            <a:pPr algn="just"/>
            <a:r>
              <a:rPr lang="en-US" sz="2800">
                <a:latin typeface="Times New Roman" panose="02020603050405020304" charset="0"/>
                <a:cs typeface="Times New Roman" panose="02020603050405020304" charset="0"/>
              </a:rPr>
              <a:t>-Tìm hiểu, giới thiệu với mọi người về các lễ hội truyền thống của dân tộc.</a:t>
            </a:r>
            <a:endParaRPr lang="en-US" sz="2800">
              <a:latin typeface="Times New Roman" panose="02020603050405020304" charset="0"/>
              <a:cs typeface="Times New Roman" panose="02020603050405020304" charset="0"/>
            </a:endParaRPr>
          </a:p>
          <a:p>
            <a:pPr algn="just"/>
            <a:r>
              <a:rPr lang="en-US" sz="2800">
                <a:latin typeface="Times New Roman" panose="02020603050405020304" charset="0"/>
                <a:cs typeface="Times New Roman" panose="02020603050405020304" charset="0"/>
              </a:rPr>
              <a:t>-Học tập tốt, rèn luyện tu dưỡng đạo đức góp phần xây dựng quê hương đất nước giàu đẹp. </a:t>
            </a:r>
            <a:endParaRPr lang="en-US" sz="28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5">
                                            <p:txEl>
                                              <p:pRg st="2" end="2"/>
                                            </p:txEl>
                                          </p:spTgt>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p:cTn id="1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2" dur="500" fill="hold"/>
                                        <p:tgtEl>
                                          <p:spTgt spid="5">
                                            <p:txEl>
                                              <p:pRg st="3" end="3"/>
                                            </p:txEl>
                                          </p:spTgt>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p:cTn id="1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16" dur="500" fill="hold"/>
                                        <p:tgtEl>
                                          <p:spTgt spid="5">
                                            <p:txEl>
                                              <p:pRg st="4" end="4"/>
                                            </p:txEl>
                                          </p:spTgt>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p:cTn id="19"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5" end="5"/>
                                            </p:txEl>
                                          </p:spTgt>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 calcmode="lin" valueType="num">
                                      <p:cBhvr>
                                        <p:cTn id="23"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24" dur="500" fill="hold"/>
                                        <p:tgtEl>
                                          <p:spTgt spid="5">
                                            <p:txEl>
                                              <p:pRg st="6" end="6"/>
                                            </p:txEl>
                                          </p:spTgt>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 calcmode="lin" valueType="num">
                                      <p:cBhvr>
                                        <p:cTn id="27"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28" dur="500" fill="hold"/>
                                        <p:tgtEl>
                                          <p:spTgt spid="5">
                                            <p:txEl>
                                              <p:pRg st="7" end="7"/>
                                            </p:txEl>
                                          </p:spTgt>
                                        </p:tgtEl>
                                        <p:attrNameLst>
                                          <p:attrName>ppt_h</p:attrName>
                                        </p:attrNameLst>
                                      </p:cBhvr>
                                      <p:tavLst>
                                        <p:tav tm="0">
                                          <p:val>
                                            <p:strVal val="#ppt_h"/>
                                          </p:val>
                                        </p:tav>
                                        <p:tav tm="100000">
                                          <p:val>
                                            <p:strVal val="#ppt_h"/>
                                          </p:val>
                                        </p:tav>
                                      </p:tavLst>
                                    </p:anim>
                                  </p:childTnLst>
                                </p:cTn>
                              </p:par>
                              <p:par>
                                <p:cTn id="29" presetID="17" presetClass="entr" presetSubtype="10"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p:cTn id="31"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8" end="8"/>
                                            </p:txEl>
                                          </p:spTgt>
                                        </p:tgtEl>
                                        <p:attrNameLst>
                                          <p:attrName>ppt_h</p:attrName>
                                        </p:attrNameLst>
                                      </p:cBhvr>
                                      <p:tavLst>
                                        <p:tav tm="0">
                                          <p:val>
                                            <p:strVal val="#ppt_h"/>
                                          </p:val>
                                        </p:tav>
                                        <p:tav tm="100000">
                                          <p:val>
                                            <p:strVal val="#ppt_h"/>
                                          </p:val>
                                        </p:tav>
                                      </p:tavLst>
                                    </p:anim>
                                  </p:childTnLst>
                                </p:cTn>
                              </p:par>
                              <p:par>
                                <p:cTn id="33" presetID="17" presetClass="entr" presetSubtype="10" fill="hold" nodeType="with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anim calcmode="lin" valueType="num">
                                      <p:cBhvr>
                                        <p:cTn id="35" dur="500" fill="hold"/>
                                        <p:tgtEl>
                                          <p:spTgt spid="5">
                                            <p:txEl>
                                              <p:pRg st="9" end="9"/>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9" end="9"/>
                                            </p:txEl>
                                          </p:spTgt>
                                        </p:tgtEl>
                                        <p:attrNameLst>
                                          <p:attrName>ppt_h</p:attrName>
                                        </p:attrNameLst>
                                      </p:cBhvr>
                                      <p:tavLst>
                                        <p:tav tm="0">
                                          <p:val>
                                            <p:strVal val="#ppt_h"/>
                                          </p:val>
                                        </p:tav>
                                        <p:tav tm="100000">
                                          <p:val>
                                            <p:strVal val="#ppt_h"/>
                                          </p:val>
                                        </p:tav>
                                      </p:tavLst>
                                    </p:anim>
                                  </p:childTnLst>
                                </p:cTn>
                              </p:par>
                              <p:par>
                                <p:cTn id="37" presetID="17" presetClass="entr" presetSubtype="10" fill="hold" nodeType="with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anim calcmode="lin" valueType="num">
                                      <p:cBhvr>
                                        <p:cTn id="39" dur="500" fill="hold"/>
                                        <p:tgtEl>
                                          <p:spTgt spid="5">
                                            <p:txEl>
                                              <p:pRg st="10" end="10"/>
                                            </p:txEl>
                                          </p:spTgt>
                                        </p:tgtEl>
                                        <p:attrNameLst>
                                          <p:attrName>ppt_w</p:attrName>
                                        </p:attrNameLst>
                                      </p:cBhvr>
                                      <p:tavLst>
                                        <p:tav tm="0">
                                          <p:val>
                                            <p:fltVal val="0"/>
                                          </p:val>
                                        </p:tav>
                                        <p:tav tm="100000">
                                          <p:val>
                                            <p:strVal val="#ppt_w"/>
                                          </p:val>
                                        </p:tav>
                                      </p:tavLst>
                                    </p:anim>
                                    <p:anim calcmode="lin" valueType="num">
                                      <p:cBhvr>
                                        <p:cTn id="40" dur="500" fill="hold"/>
                                        <p:tgtEl>
                                          <p:spTgt spid="5">
                                            <p:txEl>
                                              <p:pRg st="10" end="10"/>
                                            </p:txEl>
                                          </p:spTgt>
                                        </p:tgtEl>
                                        <p:attrNameLst>
                                          <p:attrName>ppt_h</p:attrName>
                                        </p:attrNameLst>
                                      </p:cBhvr>
                                      <p:tavLst>
                                        <p:tav tm="0">
                                          <p:val>
                                            <p:strVal val="#ppt_h"/>
                                          </p:val>
                                        </p:tav>
                                        <p:tav tm="100000">
                                          <p:val>
                                            <p:strVal val="#ppt_h"/>
                                          </p:val>
                                        </p:tav>
                                      </p:tavLst>
                                    </p:anim>
                                  </p:childTnLst>
                                </p:cTn>
                              </p:par>
                              <p:par>
                                <p:cTn id="41" presetID="17" presetClass="entr" presetSubtype="10" fill="hold" nodeType="withEffect">
                                  <p:stCondLst>
                                    <p:cond delay="0"/>
                                  </p:stCondLst>
                                  <p:childTnLst>
                                    <p:set>
                                      <p:cBhvr>
                                        <p:cTn id="42" dur="1" fill="hold">
                                          <p:stCondLst>
                                            <p:cond delay="0"/>
                                          </p:stCondLst>
                                        </p:cTn>
                                        <p:tgtEl>
                                          <p:spTgt spid="5">
                                            <p:txEl>
                                              <p:pRg st="11" end="11"/>
                                            </p:txEl>
                                          </p:spTgt>
                                        </p:tgtEl>
                                        <p:attrNameLst>
                                          <p:attrName>style.visibility</p:attrName>
                                        </p:attrNameLst>
                                      </p:cBhvr>
                                      <p:to>
                                        <p:strVal val="visible"/>
                                      </p:to>
                                    </p:set>
                                    <p:anim calcmode="lin" valueType="num">
                                      <p:cBhvr>
                                        <p:cTn id="43" dur="500" fill="hold"/>
                                        <p:tgtEl>
                                          <p:spTgt spid="5">
                                            <p:txEl>
                                              <p:pRg st="11" end="11"/>
                                            </p:txEl>
                                          </p:spTgt>
                                        </p:tgtEl>
                                        <p:attrNameLst>
                                          <p:attrName>ppt_w</p:attrName>
                                        </p:attrNameLst>
                                      </p:cBhvr>
                                      <p:tavLst>
                                        <p:tav tm="0">
                                          <p:val>
                                            <p:fltVal val="0"/>
                                          </p:val>
                                        </p:tav>
                                        <p:tav tm="100000">
                                          <p:val>
                                            <p:strVal val="#ppt_w"/>
                                          </p:val>
                                        </p:tav>
                                      </p:tavLst>
                                    </p:anim>
                                    <p:anim calcmode="lin" valueType="num">
                                      <p:cBhvr>
                                        <p:cTn id="44" dur="500" fill="hold"/>
                                        <p:tgtEl>
                                          <p:spTgt spid="5">
                                            <p:txEl>
                                              <p:pRg st="11" end="11"/>
                                            </p:txEl>
                                          </p:spTgt>
                                        </p:tgtEl>
                                        <p:attrNameLst>
                                          <p:attrName>ppt_h</p:attrName>
                                        </p:attrNameLst>
                                      </p:cBhvr>
                                      <p:tavLst>
                                        <p:tav tm="0">
                                          <p:val>
                                            <p:strVal val="#ppt_h"/>
                                          </p:val>
                                        </p:tav>
                                        <p:tav tm="100000">
                                          <p:val>
                                            <p:strVal val="#ppt_h"/>
                                          </p:val>
                                        </p:tav>
                                      </p:tavLst>
                                    </p:anim>
                                  </p:childTnLst>
                                </p:cTn>
                              </p:par>
                              <p:par>
                                <p:cTn id="45" presetID="17" presetClass="entr" presetSubtype="10" fill="hold" nodeType="with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anim calcmode="lin" valueType="num">
                                      <p:cBhvr>
                                        <p:cTn id="47" dur="500" fill="hold"/>
                                        <p:tgtEl>
                                          <p:spTgt spid="5">
                                            <p:txEl>
                                              <p:pRg st="12" end="12"/>
                                            </p:txEl>
                                          </p:spTgt>
                                        </p:tgtEl>
                                        <p:attrNameLst>
                                          <p:attrName>ppt_w</p:attrName>
                                        </p:attrNameLst>
                                      </p:cBhvr>
                                      <p:tavLst>
                                        <p:tav tm="0">
                                          <p:val>
                                            <p:fltVal val="0"/>
                                          </p:val>
                                        </p:tav>
                                        <p:tav tm="100000">
                                          <p:val>
                                            <p:strVal val="#ppt_w"/>
                                          </p:val>
                                        </p:tav>
                                      </p:tavLst>
                                    </p:anim>
                                    <p:anim calcmode="lin" valueType="num">
                                      <p:cBhvr>
                                        <p:cTn id="48" dur="500" fill="hold"/>
                                        <p:tgtEl>
                                          <p:spTgt spid="5">
                                            <p:txEl>
                                              <p:pRg st="12" end="1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Subtitle 4"/>
          <p:cNvSpPr>
            <a:spLocks noGrp="1"/>
          </p:cNvSpPr>
          <p:nvPr>
            <p:ph type="subTitle" idx="1"/>
          </p:nvPr>
        </p:nvSpPr>
        <p:spPr>
          <a:xfrm>
            <a:off x="373380" y="445135"/>
            <a:ext cx="11349355" cy="6049010"/>
          </a:xfrm>
        </p:spPr>
        <p:txBody>
          <a:bodyPr/>
          <a:p>
            <a:pPr algn="just"/>
            <a:r>
              <a:rPr lang="en-US" sz="2800">
                <a:solidFill>
                  <a:srgbClr val="FF0000"/>
                </a:solidFill>
                <a:latin typeface="Times New Roman" panose="02020603050405020304" charset="0"/>
                <a:cs typeface="Times New Roman" panose="02020603050405020304" charset="0"/>
              </a:rPr>
              <a:t>-Chúng ta cần tìm hiểu và tự hào về truyền thống tốt đẹp của quê hương, từ đó có những việc làm phù hợp để giữ gìn và phát huy truyền thống đó như : tôn trọng sự đa dạng văn hoá vùng miền; kính trọng và biết ơn những người có công với quê hương, đất nước; tham gia các hoạt động đền ơn đáp nghĩa; tham gia các hoạt động sinh hoạt văn hoá của quê hương;...</a:t>
            </a:r>
            <a:endParaRPr lang="en-US" sz="2800">
              <a:solidFill>
                <a:srgbClr val="FF0000"/>
              </a:solidFill>
              <a:latin typeface="Times New Roman" panose="02020603050405020304" charset="0"/>
              <a:cs typeface="Times New Roman" panose="02020603050405020304" charset="0"/>
            </a:endParaRPr>
          </a:p>
          <a:p>
            <a:pPr algn="just"/>
            <a:r>
              <a:rPr lang="en-US" sz="2800">
                <a:solidFill>
                  <a:srgbClr val="FF0000"/>
                </a:solidFill>
                <a:latin typeface="Times New Roman" panose="02020603050405020304" charset="0"/>
                <a:cs typeface="Times New Roman" panose="02020603050405020304" charset="0"/>
              </a:rPr>
              <a:t>-Phê phán, ngăn chặn những việc làm gây tổn hại đến những truyền thống tốt đẹp của quê hương.</a:t>
            </a:r>
            <a:endParaRPr lang="en-US" sz="2800">
              <a:solidFill>
                <a:srgbClr val="FF0000"/>
              </a:solidFill>
              <a:latin typeface="Times New Roman" panose="02020603050405020304" charset="0"/>
              <a:cs typeface="Times New Roman" panose="0202060305040502030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264898" y="177470"/>
            <a:ext cx="8286115" cy="685165"/>
            <a:chOff x="2264898" y="161931"/>
            <a:chExt cx="8286115" cy="628582"/>
          </a:xfrm>
        </p:grpSpPr>
        <p:sp>
          <p:nvSpPr>
            <p:cNvPr id="5" name="Rounded Rectangle 4"/>
            <p:cNvSpPr/>
            <p:nvPr/>
          </p:nvSpPr>
          <p:spPr>
            <a:xfrm>
              <a:off x="2264898" y="161931"/>
              <a:ext cx="8286115" cy="628582"/>
            </a:xfrm>
            <a:prstGeom prst="roundRect">
              <a:avLst>
                <a:gd name="adj" fmla="val 5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656448" y="310890"/>
              <a:ext cx="7582487" cy="478864"/>
            </a:xfrm>
            <a:prstGeom prst="rect">
              <a:avLst/>
            </a:prstGeom>
            <a:noFill/>
          </p:spPr>
          <p:txBody>
            <a:bodyPr wrap="square" rtlCol="0">
              <a:spAutoFit/>
            </a:bodyPr>
            <a:lstStyle/>
            <a:p>
              <a:r>
                <a:rPr lang="en-US" sz="2800" b="1" dirty="0">
                  <a:solidFill>
                    <a:schemeClr val="accent6">
                      <a:lumMod val="75000"/>
                    </a:schemeClr>
                  </a:solidFill>
                </a:rPr>
                <a:t>II. LUYÊN TẬP</a:t>
              </a:r>
              <a:endParaRPr lang="en-US" sz="2800" b="1" dirty="0">
                <a:solidFill>
                  <a:schemeClr val="accent6">
                    <a:lumMod val="75000"/>
                  </a:schemeClr>
                </a:solidFill>
              </a:endParaRPr>
            </a:p>
          </p:txBody>
        </p:sp>
      </p:grpSp>
      <p:graphicFrame>
        <p:nvGraphicFramePr>
          <p:cNvPr id="12" name="Table 11"/>
          <p:cNvGraphicFramePr>
            <a:graphicFrameLocks noGrp="1"/>
          </p:cNvGraphicFramePr>
          <p:nvPr>
            <p:custDataLst>
              <p:tags r:id="rId1"/>
            </p:custDataLst>
          </p:nvPr>
        </p:nvGraphicFramePr>
        <p:xfrm>
          <a:off x="0" y="1852295"/>
          <a:ext cx="12192000" cy="4934585"/>
        </p:xfrm>
        <a:graphic>
          <a:graphicData uri="http://schemas.openxmlformats.org/drawingml/2006/table">
            <a:tbl>
              <a:tblPr firstRow="1" bandRow="1">
                <a:effectLst>
                  <a:outerShdw blurRad="50800" dist="38100" dir="16200000" rotWithShape="0">
                    <a:prstClr val="black">
                      <a:alpha val="40000"/>
                    </a:prstClr>
                  </a:outerShdw>
                </a:effectLst>
                <a:tableStyleId>{5C22544A-7EE6-4342-B048-85BDC9FD1C3A}</a:tableStyleId>
              </a:tblPr>
              <a:tblGrid>
                <a:gridCol w="3548380"/>
                <a:gridCol w="1610360"/>
                <a:gridCol w="1801495"/>
                <a:gridCol w="5231765"/>
              </a:tblGrid>
              <a:tr h="1167765">
                <a:tc>
                  <a:txBody>
                    <a:bodyPr/>
                    <a:lstStyle/>
                    <a:p>
                      <a:pPr algn="ctr"/>
                      <a:r>
                        <a:rPr lang="en-US" sz="2800" b="0" dirty="0" smtClean="0">
                          <a:latin typeface="#9Slide03 AllRoundGothic" panose="020B0703020202020104" pitchFamily="34" charset="0"/>
                          <a:cs typeface="#9Slide04 Chonburi" panose="00000500000000000000" pitchFamily="2" charset="-34"/>
                        </a:rPr>
                        <a:t>Ý</a:t>
                      </a:r>
                      <a:r>
                        <a:rPr lang="en-US" sz="2800" b="0" baseline="0" dirty="0" smtClean="0">
                          <a:latin typeface="#9Slide03 AllRoundGothic" panose="020B0703020202020104" pitchFamily="34" charset="0"/>
                          <a:cs typeface="#9Slide04 Chonburi" panose="00000500000000000000" pitchFamily="2" charset="-34"/>
                        </a:rPr>
                        <a:t> </a:t>
                      </a:r>
                      <a:r>
                        <a:rPr lang="en-US" sz="2800" b="0" baseline="0" dirty="0" err="1" smtClean="0">
                          <a:latin typeface="#9Slide03 AllRoundGothic" panose="020B0703020202020104" pitchFamily="34" charset="0"/>
                          <a:cs typeface="#9Slide04 Chonburi" panose="00000500000000000000" pitchFamily="2" charset="-34"/>
                        </a:rPr>
                        <a:t>kiến</a:t>
                      </a:r>
                      <a:endParaRPr lang="en-US" sz="2800" b="0" dirty="0">
                        <a:latin typeface="#9Slide03 AllRoundGothic" panose="020B0703020202020104" pitchFamily="34" charset="0"/>
                        <a:cs typeface="#9Slide04 Chonburi" panose="00000500000000000000" pitchFamily="2"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solidFill>
                      <a:schemeClr val="accent2">
                        <a:lumMod val="60000"/>
                        <a:lumOff val="40000"/>
                      </a:schemeClr>
                    </a:solidFill>
                  </a:tcPr>
                </a:tc>
                <a:tc>
                  <a:txBody>
                    <a:bodyPr/>
                    <a:lstStyle/>
                    <a:p>
                      <a:pPr algn="ctr"/>
                      <a:r>
                        <a:rPr lang="en-US" sz="2800" dirty="0" err="1" smtClean="0">
                          <a:latin typeface="#9Slide03 AllRoundGothic" panose="020B0703020202020104" pitchFamily="34" charset="0"/>
                          <a:cs typeface="#9Slide04 Chonburi" panose="00000500000000000000" pitchFamily="2" charset="-34"/>
                        </a:rPr>
                        <a:t>Đồng</a:t>
                      </a:r>
                      <a:r>
                        <a:rPr lang="en-US" sz="2800" baseline="0" dirty="0" smtClean="0">
                          <a:latin typeface="#9Slide03 AllRoundGothic" panose="020B0703020202020104" pitchFamily="34" charset="0"/>
                          <a:cs typeface="#9Slide04 Chonburi" panose="00000500000000000000" pitchFamily="2" charset="-34"/>
                        </a:rPr>
                        <a:t> ý</a:t>
                      </a:r>
                      <a:endParaRPr lang="en-US" sz="2800" dirty="0">
                        <a:latin typeface="#9Slide03 AllRoundGothic" panose="020B0703020202020104" pitchFamily="34" charset="0"/>
                        <a:cs typeface="#9Slide04 Chonburi" panose="00000500000000000000" pitchFamily="2"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solidFill>
                      <a:srgbClr val="92D050"/>
                    </a:solidFill>
                  </a:tcPr>
                </a:tc>
                <a:tc>
                  <a:txBody>
                    <a:bodyPr/>
                    <a:lstStyle/>
                    <a:p>
                      <a:pPr algn="ctr"/>
                      <a:r>
                        <a:rPr lang="en-US" sz="2800" dirty="0" err="1" smtClean="0">
                          <a:latin typeface="#9Slide03 AllRoundGothic" panose="020B0703020202020104" pitchFamily="34" charset="0"/>
                          <a:cs typeface="#9Slide04 Chonburi" panose="00000500000000000000" pitchFamily="2" charset="-34"/>
                        </a:rPr>
                        <a:t>Không</a:t>
                      </a:r>
                      <a:r>
                        <a:rPr lang="en-US" sz="2800" baseline="0" dirty="0" smtClean="0">
                          <a:latin typeface="#9Slide03 AllRoundGothic" panose="020B0703020202020104" pitchFamily="34" charset="0"/>
                          <a:cs typeface="#9Slide04 Chonburi" panose="00000500000000000000" pitchFamily="2" charset="-34"/>
                        </a:rPr>
                        <a:t> </a:t>
                      </a:r>
                      <a:r>
                        <a:rPr lang="en-US" sz="2800" baseline="0" dirty="0" err="1" smtClean="0">
                          <a:latin typeface="#9Slide03 AllRoundGothic" panose="020B0703020202020104" pitchFamily="34" charset="0"/>
                          <a:cs typeface="#9Slide04 Chonburi" panose="00000500000000000000" pitchFamily="2" charset="-34"/>
                        </a:rPr>
                        <a:t>đồng</a:t>
                      </a:r>
                      <a:r>
                        <a:rPr lang="en-US" sz="2800" baseline="0" dirty="0" smtClean="0">
                          <a:latin typeface="#9Slide03 AllRoundGothic" panose="020B0703020202020104" pitchFamily="34" charset="0"/>
                          <a:cs typeface="#9Slide04 Chonburi" panose="00000500000000000000" pitchFamily="2" charset="-34"/>
                        </a:rPr>
                        <a:t> ý</a:t>
                      </a:r>
                      <a:endParaRPr lang="en-US" sz="2800" dirty="0">
                        <a:latin typeface="#9Slide03 AllRoundGothic" panose="020B0703020202020104" pitchFamily="34" charset="0"/>
                        <a:cs typeface="#9Slide04 Chonburi" panose="00000500000000000000" pitchFamily="2"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solidFill>
                      <a:srgbClr val="00B0F0"/>
                    </a:solidFill>
                  </a:tcPr>
                </a:tc>
                <a:tc>
                  <a:txBody>
                    <a:bodyPr/>
                    <a:lstStyle/>
                    <a:p>
                      <a:pPr algn="ctr"/>
                      <a:r>
                        <a:rPr lang="en-US" sz="2800" dirty="0" err="1" smtClean="0">
                          <a:latin typeface="#9Slide03 AllRoundGothic" panose="020B0703020202020104" pitchFamily="34" charset="0"/>
                          <a:cs typeface="#9Slide04 Chonburi" panose="00000500000000000000" pitchFamily="2" charset="-34"/>
                        </a:rPr>
                        <a:t>Giải</a:t>
                      </a:r>
                      <a:r>
                        <a:rPr lang="en-US" sz="2800" baseline="0" dirty="0" smtClean="0">
                          <a:latin typeface="#9Slide03 AllRoundGothic" panose="020B0703020202020104" pitchFamily="34" charset="0"/>
                          <a:cs typeface="#9Slide04 Chonburi" panose="00000500000000000000" pitchFamily="2" charset="-34"/>
                        </a:rPr>
                        <a:t> </a:t>
                      </a:r>
                      <a:r>
                        <a:rPr lang="en-US" sz="2800" baseline="0" dirty="0" err="1" smtClean="0">
                          <a:latin typeface="#9Slide03 AllRoundGothic" panose="020B0703020202020104" pitchFamily="34" charset="0"/>
                          <a:cs typeface="#9Slide04 Chonburi" panose="00000500000000000000" pitchFamily="2" charset="-34"/>
                        </a:rPr>
                        <a:t>thích</a:t>
                      </a:r>
                      <a:endParaRPr lang="en-US" sz="2800" dirty="0">
                        <a:latin typeface="#9Slide03 AllRoundGothic" panose="020B0703020202020104" pitchFamily="34" charset="0"/>
                        <a:cs typeface="#9Slide04 Chonburi" panose="00000500000000000000" pitchFamily="2"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solidFill>
                      <a:schemeClr val="accent4">
                        <a:lumMod val="60000"/>
                        <a:lumOff val="40000"/>
                      </a:schemeClr>
                    </a:solidFill>
                  </a:tcPr>
                </a:tc>
              </a:tr>
              <a:tr h="1255395">
                <a:tc>
                  <a:txBody>
                    <a:bodyPr/>
                    <a:lstStyle/>
                    <a:p>
                      <a:pPr algn="just"/>
                      <a:r>
                        <a:rPr lang="vi-VN" sz="1400" b="1" u="none" strike="noStrike" kern="1200" dirty="0" smtClean="0">
                          <a:solidFill>
                            <a:schemeClr val="dk1"/>
                          </a:solidFill>
                          <a:effectLst/>
                          <a:latin typeface="#9Slide04 Chonburi" panose="00000500000000000000" pitchFamily="2" charset="-34"/>
                          <a:ea typeface="+mn-ea"/>
                          <a:cs typeface="#9Slide04 Chonburi" panose="00000500000000000000" pitchFamily="2" charset="-34"/>
                        </a:rPr>
                        <a:t>Tự hào vê truyên th</a:t>
                      </a:r>
                      <a:r>
                        <a:rPr lang="en-US" sz="1400" b="1" u="none" strike="noStrike" kern="1200" dirty="0" smtClean="0">
                          <a:solidFill>
                            <a:schemeClr val="dk1"/>
                          </a:solidFill>
                          <a:effectLst/>
                          <a:latin typeface="#9Slide04 Chonburi" panose="00000500000000000000" pitchFamily="2" charset="-34"/>
                          <a:ea typeface="+mn-ea"/>
                          <a:cs typeface="#9Slide04 Chonburi" panose="00000500000000000000" pitchFamily="2" charset="-34"/>
                        </a:rPr>
                        <a:t>ố</a:t>
                      </a:r>
                      <a:r>
                        <a:rPr lang="vi-VN" sz="1400" b="1" u="none" strike="noStrike" kern="1200" dirty="0" smtClean="0">
                          <a:solidFill>
                            <a:schemeClr val="dk1"/>
                          </a:solidFill>
                          <a:effectLst/>
                          <a:latin typeface="#9Slide04 Chonburi" panose="00000500000000000000" pitchFamily="2" charset="-34"/>
                          <a:ea typeface="+mn-ea"/>
                          <a:cs typeface="#9Slide04 Chonburi" panose="00000500000000000000" pitchFamily="2" charset="-34"/>
                        </a:rPr>
                        <a:t>ng quê hương cũng chính là tự hào về nguồn gốc, dòng họ, tổ tiên của mình.</a:t>
                      </a:r>
                      <a:endParaRPr lang="en-US" sz="1400" b="1" dirty="0">
                        <a:latin typeface="#9Slide04 Chonburi" panose="00000500000000000000" pitchFamily="2" charset="-34"/>
                        <a:cs typeface="#9Slide04 Chonburi" panose="00000500000000000000" pitchFamily="2" charset="-34"/>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pPr algn="ctr"/>
                      <a:endParaRPr lang="en-US" dirty="0">
                        <a:latin typeface="#9Slide04 Chonburi" panose="00000500000000000000" pitchFamily="2" charset="-34"/>
                        <a:cs typeface="#9Slide04 Chonburi" panose="00000500000000000000" pitchFamily="2" charset="-34"/>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endParaRPr lang="en-US" dirty="0">
                        <a:latin typeface="#9Slide04 Chonburi" panose="00000500000000000000" pitchFamily="2" charset="-34"/>
                        <a:cs typeface="#9Slide04 Chonburi" panose="00000500000000000000" pitchFamily="2" charset="-34"/>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r>
              <a:tr h="1256030">
                <a:tc>
                  <a:txBody>
                    <a:bodyPr/>
                    <a:lstStyle/>
                    <a:p>
                      <a:pPr algn="just"/>
                      <a:r>
                        <a:rPr lang="vi-VN" sz="1400" b="1" u="none" strike="noStrike" kern="1200" dirty="0" smtClean="0">
                          <a:solidFill>
                            <a:schemeClr val="dk1"/>
                          </a:solidFill>
                          <a:effectLst/>
                          <a:latin typeface="#9Slide04 Chonburi" panose="00000500000000000000" pitchFamily="2" charset="-34"/>
                          <a:ea typeface="+mn-ea"/>
                          <a:cs typeface="#9Slide04 Chonburi" panose="00000500000000000000" pitchFamily="2" charset="-34"/>
                        </a:rPr>
                        <a:t>Nghề thủ công truyền thông không còn là niềm tự hào của quê hương vì không phù h</a:t>
                      </a:r>
                      <a:r>
                        <a:rPr lang="en-US" sz="1400" b="1" u="none" strike="noStrike" kern="1200" dirty="0" smtClean="0">
                          <a:solidFill>
                            <a:schemeClr val="dk1"/>
                          </a:solidFill>
                          <a:effectLst/>
                          <a:latin typeface="#9Slide04 Chonburi" panose="00000500000000000000" pitchFamily="2" charset="-34"/>
                          <a:ea typeface="+mn-ea"/>
                          <a:cs typeface="#9Slide04 Chonburi" panose="00000500000000000000" pitchFamily="2" charset="-34"/>
                        </a:rPr>
                        <a:t>ợ</a:t>
                      </a:r>
                      <a:r>
                        <a:rPr lang="vi-VN" sz="1400" b="1" u="none" strike="noStrike" kern="1200" dirty="0" smtClean="0">
                          <a:solidFill>
                            <a:schemeClr val="dk1"/>
                          </a:solidFill>
                          <a:effectLst/>
                          <a:latin typeface="#9Slide04 Chonburi" panose="00000500000000000000" pitchFamily="2" charset="-34"/>
                          <a:ea typeface="+mn-ea"/>
                          <a:cs typeface="#9Slide04 Chonburi" panose="00000500000000000000" pitchFamily="2" charset="-34"/>
                        </a:rPr>
                        <a:t>p với cuộc sống hiện đại.</a:t>
                      </a:r>
                      <a:endParaRPr lang="en-US" sz="1400" dirty="0">
                        <a:latin typeface="#9Slide04 Chonburi" panose="00000500000000000000" pitchFamily="2" charset="-34"/>
                        <a:cs typeface="#9Slide04 Chonburi" panose="00000500000000000000" pitchFamily="2" charset="-34"/>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endParaRPr lang="en-US" dirty="0">
                        <a:latin typeface="#9Slide04 Chonburi" panose="00000500000000000000" pitchFamily="2" charset="-34"/>
                        <a:cs typeface="#9Slide04 Chonburi" panose="00000500000000000000" pitchFamily="2" charset="-34"/>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pPr algn="ctr"/>
                      <a:endParaRPr lang="en-US" dirty="0">
                        <a:latin typeface="#9Slide04 Chonburi" panose="00000500000000000000" pitchFamily="2" charset="-34"/>
                        <a:cs typeface="#9Slide04 Chonburi" panose="00000500000000000000" pitchFamily="2" charset="-34"/>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pPr algn="just"/>
                      <a:endParaRPr lang="en-US" sz="1400" dirty="0">
                        <a:latin typeface="#9Slide04 Chonburi" panose="00000500000000000000" pitchFamily="2" charset="-34"/>
                        <a:cs typeface="#9Slide04 Chonburi" panose="00000500000000000000" pitchFamily="2" charset="-34"/>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r>
              <a:tr h="1255395">
                <a:tc>
                  <a:txBody>
                    <a:bodyPr/>
                    <a:lstStyle/>
                    <a:p>
                      <a:pPr algn="just"/>
                      <a:r>
                        <a:rPr lang="vi-VN" sz="1400" b="1" u="none" strike="noStrike" kern="1200" dirty="0" smtClean="0">
                          <a:solidFill>
                            <a:schemeClr val="dk1"/>
                          </a:solidFill>
                          <a:effectLst/>
                          <a:latin typeface="#9Slide04 Chonburi" panose="00000500000000000000" pitchFamily="2" charset="-34"/>
                          <a:ea typeface="+mn-ea"/>
                          <a:cs typeface="#9Slide04 Chonburi" panose="00000500000000000000" pitchFamily="2" charset="-34"/>
                        </a:rPr>
                        <a:t>Truyện dân gian và những làn </a:t>
                      </a:r>
                      <a:r>
                        <a:rPr lang="vi-VN" sz="1400" b="0" u="none" strike="noStrike" kern="1200" dirty="0" smtClean="0">
                          <a:solidFill>
                            <a:schemeClr val="dk1"/>
                          </a:solidFill>
                          <a:effectLst/>
                          <a:latin typeface="#9Slide04 Chonburi" panose="00000500000000000000" pitchFamily="2" charset="-34"/>
                          <a:ea typeface="+mn-ea"/>
                          <a:cs typeface="#9Slide04 Chonburi" panose="00000500000000000000" pitchFamily="2" charset="-34"/>
                        </a:rPr>
                        <a:t>điệu dân ca đ</a:t>
                      </a:r>
                      <a:r>
                        <a:rPr lang="en-US" sz="1400" b="0" u="none" strike="noStrike" kern="1200" dirty="0" err="1" smtClean="0">
                          <a:solidFill>
                            <a:schemeClr val="dk1"/>
                          </a:solidFill>
                          <a:effectLst/>
                          <a:latin typeface="#9Slide04 Chonburi" panose="00000500000000000000" pitchFamily="2" charset="-34"/>
                          <a:ea typeface="+mn-ea"/>
                          <a:cs typeface="#9Slide04 Chonburi" panose="00000500000000000000" pitchFamily="2" charset="-34"/>
                        </a:rPr>
                        <a:t>ịa</a:t>
                      </a:r>
                      <a:r>
                        <a:rPr lang="vi-VN" sz="1400" b="0" u="none" strike="noStrike" kern="1200" dirty="0" smtClean="0">
                          <a:solidFill>
                            <a:schemeClr val="dk1"/>
                          </a:solidFill>
                          <a:effectLst/>
                          <a:latin typeface="#9Slide04 Chonburi" panose="00000500000000000000" pitchFamily="2" charset="-34"/>
                          <a:ea typeface="+mn-ea"/>
                          <a:cs typeface="#9Slide04 Chonburi" panose="00000500000000000000" pitchFamily="2" charset="-34"/>
                        </a:rPr>
                        <a:t> phương </a:t>
                      </a:r>
                      <a:r>
                        <a:rPr lang="vi-VN" sz="1400" b="1" u="none" strike="noStrike" kern="1200" dirty="0" smtClean="0">
                          <a:solidFill>
                            <a:schemeClr val="dk1"/>
                          </a:solidFill>
                          <a:effectLst/>
                          <a:latin typeface="#9Slide04 Chonburi" panose="00000500000000000000" pitchFamily="2" charset="-34"/>
                          <a:ea typeface="+mn-ea"/>
                          <a:cs typeface="#9Slide04 Chonburi" panose="00000500000000000000" pitchFamily="2" charset="-34"/>
                        </a:rPr>
                        <a:t>là </a:t>
                      </a:r>
                      <a:r>
                        <a:rPr lang="vi-VN" sz="1400" b="0" u="none" strike="noStrike" kern="1200" dirty="0" smtClean="0">
                          <a:solidFill>
                            <a:schemeClr val="dk1"/>
                          </a:solidFill>
                          <a:effectLst/>
                          <a:latin typeface="#9Slide04 Chonburi" panose="00000500000000000000" pitchFamily="2" charset="-34"/>
                          <a:ea typeface="+mn-ea"/>
                          <a:cs typeface="#9Slide04 Chonburi" panose="00000500000000000000" pitchFamily="2" charset="-34"/>
                        </a:rPr>
                        <a:t>một </a:t>
                      </a:r>
                      <a:r>
                        <a:rPr lang="vi-VN" sz="1400" b="1" u="none" strike="noStrike" kern="1200" dirty="0" smtClean="0">
                          <a:solidFill>
                            <a:schemeClr val="dk1"/>
                          </a:solidFill>
                          <a:effectLst/>
                          <a:latin typeface="#9Slide04 Chonburi" panose="00000500000000000000" pitchFamily="2" charset="-34"/>
                          <a:ea typeface="+mn-ea"/>
                          <a:cs typeface="#9Slide04 Chonburi" panose="00000500000000000000" pitchFamily="2" charset="-34"/>
                        </a:rPr>
                        <a:t>phần của truyền thống văn hoá quê hương.</a:t>
                      </a:r>
                      <a:endParaRPr lang="en-US" sz="1400" dirty="0">
                        <a:latin typeface="#9Slide04 Chonburi" panose="00000500000000000000" pitchFamily="2" charset="-34"/>
                        <a:cs typeface="#9Slide04 Chonburi" panose="00000500000000000000" pitchFamily="2" charset="-34"/>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pPr algn="ctr"/>
                      <a:endParaRPr lang="en-US" dirty="0">
                        <a:latin typeface="#9Slide04 Chonburi" panose="00000500000000000000" pitchFamily="2" charset="-34"/>
                        <a:cs typeface="#9Slide04 Chonburi" panose="00000500000000000000" pitchFamily="2" charset="-34"/>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endParaRPr lang="en-US" dirty="0">
                        <a:latin typeface="#9Slide04 Chonburi" panose="00000500000000000000" pitchFamily="2" charset="-34"/>
                        <a:cs typeface="#9Slide04 Chonburi" panose="00000500000000000000" pitchFamily="2" charset="-34"/>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r>
            </a:tbl>
          </a:graphicData>
        </a:graphic>
      </p:graphicFrame>
      <p:sp>
        <p:nvSpPr>
          <p:cNvPr id="13" name="TextBox 12"/>
          <p:cNvSpPr txBox="1"/>
          <p:nvPr/>
        </p:nvSpPr>
        <p:spPr>
          <a:xfrm>
            <a:off x="0" y="991235"/>
            <a:ext cx="12192000" cy="697865"/>
          </a:xfrm>
          <a:prstGeom prst="rect">
            <a:avLst/>
          </a:prstGeom>
          <a:noFill/>
        </p:spPr>
        <p:txBody>
          <a:bodyPr wrap="square" rtlCol="0">
            <a:noAutofit/>
          </a:bodyPr>
          <a:lstStyle/>
          <a:p>
            <a:r>
              <a:rPr lang="en-US" sz="2000" b="1" dirty="0" err="1" smtClean="0">
                <a:solidFill>
                  <a:srgbClr val="FF0000"/>
                </a:solidFill>
                <a:latin typeface="Times New Roman" panose="02020603050405020304" charset="0"/>
                <a:cs typeface="Times New Roman" panose="02020603050405020304" charset="0"/>
              </a:rPr>
              <a:t>Bài tập 1</a:t>
            </a:r>
            <a:endParaRPr lang="en-US" sz="2000" b="1" dirty="0" smtClean="0">
              <a:solidFill>
                <a:srgbClr val="FF0000"/>
              </a:solidFill>
              <a:latin typeface="Times New Roman" panose="02020603050405020304" charset="0"/>
              <a:cs typeface="Times New Roman" panose="02020603050405020304" charset="0"/>
            </a:endParaRPr>
          </a:p>
          <a:p>
            <a:r>
              <a:rPr lang="en-US" sz="2000" b="1" dirty="0" smtClean="0">
                <a:solidFill>
                  <a:schemeClr val="tx1"/>
                </a:solidFill>
                <a:latin typeface="Times New Roman" panose="02020603050405020304" charset="0"/>
                <a:cs typeface="Times New Roman" panose="02020603050405020304" charset="0"/>
              </a:rPr>
              <a:t>? </a:t>
            </a:r>
            <a:r>
              <a:rPr lang="vi-VN" sz="2000" b="1" dirty="0">
                <a:solidFill>
                  <a:schemeClr val="tx1"/>
                </a:solidFill>
                <a:latin typeface="Times New Roman" panose="02020603050405020304" charset="0"/>
                <a:cs typeface="Times New Roman" panose="02020603050405020304" charset="0"/>
              </a:rPr>
              <a:t>Em tán thánh hay không </a:t>
            </a:r>
            <a:r>
              <a:rPr lang="en-US" altLang="vi-VN" sz="2000" b="1" dirty="0">
                <a:solidFill>
                  <a:schemeClr val="tx1"/>
                </a:solidFill>
                <a:latin typeface="Times New Roman" panose="02020603050405020304" charset="0"/>
                <a:cs typeface="Times New Roman" panose="02020603050405020304" charset="0"/>
              </a:rPr>
              <a:t>tán thành</a:t>
            </a:r>
            <a:r>
              <a:rPr lang="vi-VN" sz="2000" b="1" dirty="0">
                <a:solidFill>
                  <a:schemeClr val="tx1"/>
                </a:solidFill>
                <a:latin typeface="Times New Roman" panose="02020603050405020304" charset="0"/>
                <a:cs typeface="Times New Roman" panose="02020603050405020304" charset="0"/>
              </a:rPr>
              <a:t> với nh</a:t>
            </a:r>
            <a:r>
              <a:rPr lang="en-US" sz="2000" b="1" dirty="0">
                <a:solidFill>
                  <a:schemeClr val="tx1"/>
                </a:solidFill>
                <a:latin typeface="Times New Roman" panose="02020603050405020304" charset="0"/>
                <a:cs typeface="Times New Roman" panose="02020603050405020304" charset="0"/>
              </a:rPr>
              <a:t>ữ</a:t>
            </a:r>
            <a:r>
              <a:rPr lang="vi-VN" sz="2000" b="1" dirty="0">
                <a:solidFill>
                  <a:schemeClr val="tx1"/>
                </a:solidFill>
                <a:latin typeface="Times New Roman" panose="02020603050405020304" charset="0"/>
                <a:cs typeface="Times New Roman" panose="02020603050405020304" charset="0"/>
              </a:rPr>
              <a:t>ng quan điểm dưới đây? </a:t>
            </a:r>
            <a:r>
              <a:rPr lang="en-US" altLang="vi-VN" sz="2000" b="1" dirty="0">
                <a:solidFill>
                  <a:schemeClr val="tx1"/>
                </a:solidFill>
                <a:latin typeface="Times New Roman" panose="02020603050405020304" charset="0"/>
                <a:cs typeface="Times New Roman" panose="02020603050405020304" charset="0"/>
              </a:rPr>
              <a:t> Vì </a:t>
            </a:r>
            <a:r>
              <a:rPr lang="vi-VN" sz="2000" b="1" dirty="0">
                <a:solidFill>
                  <a:schemeClr val="tx1"/>
                </a:solidFill>
                <a:latin typeface="Times New Roman" panose="02020603050405020304" charset="0"/>
                <a:cs typeface="Times New Roman" panose="02020603050405020304" charset="0"/>
              </a:rPr>
              <a:t>sao?</a:t>
            </a:r>
            <a:r>
              <a:rPr lang="en-US" altLang="vi-VN" sz="2000" b="1" dirty="0">
                <a:solidFill>
                  <a:schemeClr val="tx1"/>
                </a:solidFill>
                <a:latin typeface="Times New Roman" panose="02020603050405020304" charset="0"/>
                <a:cs typeface="Times New Roman" panose="02020603050405020304" charset="0"/>
              </a:rPr>
              <a:t> </a:t>
            </a:r>
            <a:r>
              <a:rPr lang="en-US" altLang="vi-VN" sz="2000" dirty="0">
                <a:solidFill>
                  <a:schemeClr val="accent6">
                    <a:lumMod val="50000"/>
                  </a:schemeClr>
                </a:solidFill>
                <a:latin typeface="Times New Roman" panose="02020603050405020304" charset="0"/>
                <a:cs typeface="Times New Roman" panose="02020603050405020304" charset="0"/>
              </a:rPr>
              <a:t>(Hoạt động nhóm 2 HS)</a:t>
            </a:r>
            <a:endParaRPr lang="en-US" sz="2000" dirty="0">
              <a:solidFill>
                <a:schemeClr val="accent6">
                  <a:lumMod val="50000"/>
                </a:schemeClr>
              </a:solidFill>
              <a:latin typeface="Times New Roman" panose="02020603050405020304" charset="0"/>
              <a:cs typeface="Times New Roman" panose="02020603050405020304" charset="0"/>
            </a:endParaRPr>
          </a:p>
          <a:p>
            <a:endParaRPr lang="en-US" sz="2000" dirty="0">
              <a:solidFill>
                <a:schemeClr val="accent6">
                  <a:lumMod val="50000"/>
                </a:schemeClr>
              </a:solidFill>
              <a:latin typeface="Times New Roman" panose="02020603050405020304" charset="0"/>
              <a:cs typeface="Times New Roman" panose="0202060305040502030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custDataLst>
              <p:tags r:id="rId1"/>
            </p:custDataLst>
          </p:nvPr>
        </p:nvGraphicFramePr>
        <p:xfrm>
          <a:off x="0" y="244475"/>
          <a:ext cx="12192000" cy="5939155"/>
        </p:xfrm>
        <a:graphic>
          <a:graphicData uri="http://schemas.openxmlformats.org/drawingml/2006/table">
            <a:tbl>
              <a:tblPr firstRow="1" bandRow="1">
                <a:effectLst>
                  <a:outerShdw blurRad="50800" dist="38100" dir="16200000" rotWithShape="0">
                    <a:prstClr val="black">
                      <a:alpha val="40000"/>
                    </a:prstClr>
                  </a:outerShdw>
                </a:effectLst>
                <a:tableStyleId>{5C22544A-7EE6-4342-B048-85BDC9FD1C3A}</a:tableStyleId>
              </a:tblPr>
              <a:tblGrid>
                <a:gridCol w="3548380"/>
                <a:gridCol w="953770"/>
                <a:gridCol w="1525905"/>
                <a:gridCol w="6163945"/>
              </a:tblGrid>
              <a:tr h="711200">
                <a:tc>
                  <a:txBody>
                    <a:bodyPr/>
                    <a:lstStyle/>
                    <a:p>
                      <a:pPr algn="ctr"/>
                      <a:r>
                        <a:rPr lang="en-US" sz="2400" b="0" dirty="0" smtClean="0">
                          <a:latin typeface="Times New Roman" panose="02020603050405020304" charset="0"/>
                          <a:cs typeface="Times New Roman" panose="02020603050405020304" charset="0"/>
                        </a:rPr>
                        <a:t>Ý</a:t>
                      </a:r>
                      <a:r>
                        <a:rPr lang="en-US" sz="2400" b="0" baseline="0" dirty="0" smtClean="0">
                          <a:latin typeface="Times New Roman" panose="02020603050405020304" charset="0"/>
                          <a:cs typeface="Times New Roman" panose="02020603050405020304" charset="0"/>
                        </a:rPr>
                        <a:t> </a:t>
                      </a:r>
                      <a:r>
                        <a:rPr lang="en-US" sz="2400" b="0" baseline="0" dirty="0" err="1" smtClean="0">
                          <a:latin typeface="Times New Roman" panose="02020603050405020304" charset="0"/>
                          <a:cs typeface="Times New Roman" panose="02020603050405020304" charset="0"/>
                        </a:rPr>
                        <a:t>kiến</a:t>
                      </a:r>
                      <a:endParaRPr lang="en-US" sz="2400" b="0" dirty="0" smtClean="0">
                        <a:latin typeface="Times New Roman" panose="02020603050405020304" charset="0"/>
                        <a:cs typeface="Times New Roman" panose="020206030504050203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solidFill>
                      <a:schemeClr val="accent2">
                        <a:lumMod val="60000"/>
                        <a:lumOff val="40000"/>
                      </a:schemeClr>
                    </a:solidFill>
                  </a:tcPr>
                </a:tc>
                <a:tc>
                  <a:txBody>
                    <a:bodyPr/>
                    <a:lstStyle/>
                    <a:p>
                      <a:pPr algn="ctr"/>
                      <a:r>
                        <a:rPr lang="en-US" sz="2400" dirty="0" err="1" smtClean="0">
                          <a:latin typeface="Times New Roman" panose="02020603050405020304" charset="0"/>
                          <a:cs typeface="Times New Roman" panose="02020603050405020304" charset="0"/>
                        </a:rPr>
                        <a:t>Đồng</a:t>
                      </a:r>
                      <a:r>
                        <a:rPr lang="en-US" sz="2400" baseline="0" dirty="0" smtClean="0">
                          <a:latin typeface="Times New Roman" panose="02020603050405020304" charset="0"/>
                          <a:cs typeface="Times New Roman" panose="02020603050405020304" charset="0"/>
                        </a:rPr>
                        <a:t> ý</a:t>
                      </a:r>
                      <a:endParaRPr lang="en-US" sz="2400" dirty="0" smtClean="0">
                        <a:latin typeface="Times New Roman" panose="02020603050405020304" charset="0"/>
                        <a:cs typeface="Times New Roman" panose="020206030504050203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solidFill>
                      <a:srgbClr val="92D050"/>
                    </a:solidFill>
                  </a:tcPr>
                </a:tc>
                <a:tc>
                  <a:txBody>
                    <a:bodyPr/>
                    <a:lstStyle/>
                    <a:p>
                      <a:pPr algn="ctr"/>
                      <a:r>
                        <a:rPr lang="en-US" sz="2400" dirty="0" err="1" smtClean="0">
                          <a:latin typeface="Times New Roman" panose="02020603050405020304" charset="0"/>
                          <a:cs typeface="Times New Roman" panose="02020603050405020304" charset="0"/>
                        </a:rPr>
                        <a:t>Không</a:t>
                      </a:r>
                      <a:r>
                        <a:rPr lang="en-US" sz="2400" baseline="0" dirty="0" smtClean="0">
                          <a:latin typeface="Times New Roman" panose="02020603050405020304" charset="0"/>
                          <a:cs typeface="Times New Roman" panose="02020603050405020304" charset="0"/>
                        </a:rPr>
                        <a:t> </a:t>
                      </a:r>
                      <a:r>
                        <a:rPr lang="en-US" sz="2400" baseline="0" dirty="0" err="1" smtClean="0">
                          <a:latin typeface="Times New Roman" panose="02020603050405020304" charset="0"/>
                          <a:cs typeface="Times New Roman" panose="02020603050405020304" charset="0"/>
                        </a:rPr>
                        <a:t>đồng</a:t>
                      </a:r>
                      <a:r>
                        <a:rPr lang="en-US" sz="2400" baseline="0" dirty="0" smtClean="0">
                          <a:latin typeface="Times New Roman" panose="02020603050405020304" charset="0"/>
                          <a:cs typeface="Times New Roman" panose="02020603050405020304" charset="0"/>
                        </a:rPr>
                        <a:t> ý</a:t>
                      </a:r>
                      <a:endParaRPr lang="en-US" sz="2400" dirty="0" smtClean="0">
                        <a:latin typeface="Times New Roman" panose="02020603050405020304" charset="0"/>
                        <a:cs typeface="Times New Roman" panose="020206030504050203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solidFill>
                      <a:srgbClr val="00B0F0"/>
                    </a:solidFill>
                  </a:tcPr>
                </a:tc>
                <a:tc>
                  <a:txBody>
                    <a:bodyPr/>
                    <a:lstStyle/>
                    <a:p>
                      <a:pPr algn="ctr"/>
                      <a:r>
                        <a:rPr lang="en-US" sz="2400" dirty="0" err="1" smtClean="0">
                          <a:latin typeface="Times New Roman" panose="02020603050405020304" charset="0"/>
                          <a:cs typeface="Times New Roman" panose="02020603050405020304" charset="0"/>
                        </a:rPr>
                        <a:t>Giải</a:t>
                      </a:r>
                      <a:r>
                        <a:rPr lang="en-US" sz="2400" baseline="0" dirty="0" smtClean="0">
                          <a:latin typeface="Times New Roman" panose="02020603050405020304" charset="0"/>
                          <a:cs typeface="Times New Roman" panose="02020603050405020304" charset="0"/>
                        </a:rPr>
                        <a:t> </a:t>
                      </a:r>
                      <a:r>
                        <a:rPr lang="en-US" sz="2400" baseline="0" dirty="0" err="1" smtClean="0">
                          <a:latin typeface="Times New Roman" panose="02020603050405020304" charset="0"/>
                          <a:cs typeface="Times New Roman" panose="02020603050405020304" charset="0"/>
                        </a:rPr>
                        <a:t>thích</a:t>
                      </a:r>
                      <a:endParaRPr lang="en-US" sz="2400" dirty="0" smtClean="0">
                        <a:latin typeface="Times New Roman" panose="02020603050405020304" charset="0"/>
                        <a:cs typeface="Times New Roman" panose="020206030504050203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solidFill>
                      <a:schemeClr val="accent4">
                        <a:lumMod val="60000"/>
                        <a:lumOff val="40000"/>
                      </a:schemeClr>
                    </a:solidFill>
                  </a:tcPr>
                </a:tc>
              </a:tr>
              <a:tr h="1664335">
                <a:tc>
                  <a:txBody>
                    <a:bodyPr/>
                    <a:lstStyle/>
                    <a:p>
                      <a:pPr algn="just"/>
                      <a:r>
                        <a:rPr lang="vi-VN" sz="2400" b="0" u="none" strike="noStrike" kern="1200" dirty="0" smtClean="0">
                          <a:solidFill>
                            <a:schemeClr val="dk1"/>
                          </a:solidFill>
                          <a:effectLst/>
                          <a:latin typeface="Times New Roman" panose="02020603050405020304" charset="0"/>
                          <a:ea typeface="+mn-ea"/>
                          <a:cs typeface="Times New Roman" panose="02020603050405020304" charset="0"/>
                        </a:rPr>
                        <a:t>Tự hào v</a:t>
                      </a:r>
                      <a:r>
                        <a:rPr lang="en-US" altLang="vi-VN" sz="2400" b="0" u="none" strike="noStrike" kern="1200" dirty="0" smtClean="0">
                          <a:solidFill>
                            <a:schemeClr val="dk1"/>
                          </a:solidFill>
                          <a:effectLst/>
                          <a:latin typeface="Times New Roman" panose="02020603050405020304" charset="0"/>
                          <a:ea typeface="+mn-ea"/>
                          <a:cs typeface="Times New Roman" panose="02020603050405020304" charset="0"/>
                        </a:rPr>
                        <a:t>ề</a:t>
                      </a:r>
                      <a:r>
                        <a:rPr lang="vi-VN" sz="2400" b="0" u="none" strike="noStrike" kern="1200" dirty="0" smtClean="0">
                          <a:solidFill>
                            <a:schemeClr val="dk1"/>
                          </a:solidFill>
                          <a:effectLst/>
                          <a:latin typeface="Times New Roman" panose="02020603050405020304" charset="0"/>
                          <a:ea typeface="+mn-ea"/>
                          <a:cs typeface="Times New Roman" panose="02020603050405020304" charset="0"/>
                        </a:rPr>
                        <a:t> truy</a:t>
                      </a:r>
                      <a:r>
                        <a:rPr lang="en-US" altLang="vi-VN" sz="2400" b="0" u="none" strike="noStrike" kern="1200" dirty="0" smtClean="0">
                          <a:solidFill>
                            <a:schemeClr val="dk1"/>
                          </a:solidFill>
                          <a:effectLst/>
                          <a:latin typeface="Times New Roman" panose="02020603050405020304" charset="0"/>
                          <a:ea typeface="+mn-ea"/>
                          <a:cs typeface="Times New Roman" panose="02020603050405020304" charset="0"/>
                        </a:rPr>
                        <a:t>ề</a:t>
                      </a:r>
                      <a:r>
                        <a:rPr lang="vi-VN" sz="2400" b="0" u="none" strike="noStrike" kern="1200" dirty="0" smtClean="0">
                          <a:solidFill>
                            <a:schemeClr val="dk1"/>
                          </a:solidFill>
                          <a:effectLst/>
                          <a:latin typeface="Times New Roman" panose="02020603050405020304" charset="0"/>
                          <a:ea typeface="+mn-ea"/>
                          <a:cs typeface="Times New Roman" panose="02020603050405020304" charset="0"/>
                        </a:rPr>
                        <a:t>n th</a:t>
                      </a:r>
                      <a:r>
                        <a:rPr lang="en-US" sz="2400" b="0" u="none" strike="noStrike" kern="1200" dirty="0" smtClean="0">
                          <a:solidFill>
                            <a:schemeClr val="dk1"/>
                          </a:solidFill>
                          <a:effectLst/>
                          <a:latin typeface="Times New Roman" panose="02020603050405020304" charset="0"/>
                          <a:ea typeface="+mn-ea"/>
                          <a:cs typeface="Times New Roman" panose="02020603050405020304" charset="0"/>
                        </a:rPr>
                        <a:t>ố</a:t>
                      </a:r>
                      <a:r>
                        <a:rPr lang="vi-VN" sz="2400" b="0" u="none" strike="noStrike" kern="1200" dirty="0" smtClean="0">
                          <a:solidFill>
                            <a:schemeClr val="dk1"/>
                          </a:solidFill>
                          <a:effectLst/>
                          <a:latin typeface="Times New Roman" panose="02020603050405020304" charset="0"/>
                          <a:ea typeface="+mn-ea"/>
                          <a:cs typeface="Times New Roman" panose="02020603050405020304" charset="0"/>
                        </a:rPr>
                        <a:t>ng quê hương cũng chính là tự hào về nguồn gốc, dòng họ, tổ tiên của mình.</a:t>
                      </a:r>
                      <a:endParaRPr lang="en-US" sz="2400" b="0" u="none" strike="noStrike" kern="1200" dirty="0" smtClean="0">
                        <a:solidFill>
                          <a:schemeClr val="dk1"/>
                        </a:solidFill>
                        <a:effectLst/>
                        <a:latin typeface="Times New Roman" panose="02020603050405020304" charset="0"/>
                        <a:ea typeface="+mn-ea"/>
                        <a:cs typeface="Times New Roman" panose="0202060305040502030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pPr algn="ctr"/>
                      <a:endParaRPr lang="en-US" dirty="0">
                        <a:latin typeface="#9Slide04 Chonburi" panose="00000500000000000000" pitchFamily="2" charset="-34"/>
                        <a:cs typeface="#9Slide04 Chonburi" panose="00000500000000000000" pitchFamily="2" charset="-34"/>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endParaRPr lang="en-US" dirty="0">
                        <a:latin typeface="#9Slide04 Chonburi" panose="00000500000000000000" pitchFamily="2" charset="-34"/>
                        <a:cs typeface="#9Slide04 Chonburi" panose="00000500000000000000" pitchFamily="2" charset="-34"/>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r>
              <a:tr h="1665605">
                <a:tc>
                  <a:txBody>
                    <a:bodyPr/>
                    <a:lstStyle/>
                    <a:p>
                      <a:pPr algn="just"/>
                      <a:r>
                        <a:rPr lang="vi-VN" sz="2400" b="0" u="none" strike="noStrike" kern="1200" dirty="0" smtClean="0">
                          <a:solidFill>
                            <a:schemeClr val="dk1"/>
                          </a:solidFill>
                          <a:effectLst/>
                          <a:latin typeface="Times New Roman" panose="02020603050405020304" charset="0"/>
                          <a:ea typeface="+mn-ea"/>
                          <a:cs typeface="Times New Roman" panose="02020603050405020304" charset="0"/>
                        </a:rPr>
                        <a:t>Nghề thủ công truyền th</a:t>
                      </a:r>
                      <a:r>
                        <a:rPr lang="en-US" altLang="vi-VN" sz="2400" b="0" u="none" strike="noStrike" kern="1200" dirty="0" smtClean="0">
                          <a:solidFill>
                            <a:schemeClr val="dk1"/>
                          </a:solidFill>
                          <a:effectLst/>
                          <a:latin typeface="Times New Roman" panose="02020603050405020304" charset="0"/>
                          <a:ea typeface="+mn-ea"/>
                          <a:cs typeface="Times New Roman" panose="02020603050405020304" charset="0"/>
                        </a:rPr>
                        <a:t>ố</a:t>
                      </a:r>
                      <a:r>
                        <a:rPr lang="vi-VN" sz="2400" b="0" u="none" strike="noStrike" kern="1200" dirty="0" smtClean="0">
                          <a:solidFill>
                            <a:schemeClr val="dk1"/>
                          </a:solidFill>
                          <a:effectLst/>
                          <a:latin typeface="Times New Roman" panose="02020603050405020304" charset="0"/>
                          <a:ea typeface="+mn-ea"/>
                          <a:cs typeface="Times New Roman" panose="02020603050405020304" charset="0"/>
                        </a:rPr>
                        <a:t>ng không còn là niềm tự hào của quê hương vì không phù h</a:t>
                      </a:r>
                      <a:r>
                        <a:rPr lang="en-US" sz="2400" b="0" u="none" strike="noStrike" kern="1200" dirty="0" smtClean="0">
                          <a:solidFill>
                            <a:schemeClr val="dk1"/>
                          </a:solidFill>
                          <a:effectLst/>
                          <a:latin typeface="Times New Roman" panose="02020603050405020304" charset="0"/>
                          <a:ea typeface="+mn-ea"/>
                          <a:cs typeface="Times New Roman" panose="02020603050405020304" charset="0"/>
                        </a:rPr>
                        <a:t>ợ</a:t>
                      </a:r>
                      <a:r>
                        <a:rPr lang="vi-VN" sz="2400" b="0" u="none" strike="noStrike" kern="1200" dirty="0" smtClean="0">
                          <a:solidFill>
                            <a:schemeClr val="dk1"/>
                          </a:solidFill>
                          <a:effectLst/>
                          <a:latin typeface="Times New Roman" panose="02020603050405020304" charset="0"/>
                          <a:ea typeface="+mn-ea"/>
                          <a:cs typeface="Times New Roman" panose="02020603050405020304" charset="0"/>
                        </a:rPr>
                        <a:t>p với cuộc sống hiện đại.</a:t>
                      </a:r>
                      <a:endParaRPr lang="en-US" sz="2400" b="0" u="none" strike="noStrike" kern="1200" dirty="0" smtClean="0">
                        <a:solidFill>
                          <a:schemeClr val="dk1"/>
                        </a:solidFill>
                        <a:effectLst/>
                        <a:latin typeface="Times New Roman" panose="02020603050405020304" charset="0"/>
                        <a:ea typeface="+mn-ea"/>
                        <a:cs typeface="Times New Roman" panose="0202060305040502030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endParaRPr lang="en-US" dirty="0">
                        <a:latin typeface="#9Slide04 Chonburi" panose="00000500000000000000" pitchFamily="2" charset="-34"/>
                        <a:cs typeface="#9Slide04 Chonburi" panose="00000500000000000000" pitchFamily="2" charset="-34"/>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pPr algn="ctr"/>
                      <a:endParaRPr lang="en-US" dirty="0">
                        <a:latin typeface="#9Slide04 Chonburi" panose="00000500000000000000" pitchFamily="2" charset="-34"/>
                        <a:cs typeface="#9Slide04 Chonburi" panose="00000500000000000000" pitchFamily="2" charset="-34"/>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pPr algn="just"/>
                      <a:endParaRPr lang="en-US" sz="1400" dirty="0">
                        <a:latin typeface="#9Slide04 Chonburi" panose="00000500000000000000" pitchFamily="2" charset="-34"/>
                        <a:cs typeface="#9Slide04 Chonburi" panose="00000500000000000000" pitchFamily="2" charset="-34"/>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r>
              <a:tr h="1664335">
                <a:tc>
                  <a:txBody>
                    <a:bodyPr/>
                    <a:lstStyle/>
                    <a:p>
                      <a:pPr algn="just"/>
                      <a:r>
                        <a:rPr lang="vi-VN" sz="2400" b="0" u="none" strike="noStrike" kern="1200" dirty="0" smtClean="0">
                          <a:solidFill>
                            <a:schemeClr val="dk1"/>
                          </a:solidFill>
                          <a:effectLst/>
                          <a:latin typeface="Times New Roman" panose="02020603050405020304" charset="0"/>
                          <a:ea typeface="+mn-ea"/>
                          <a:cs typeface="Times New Roman" panose="02020603050405020304" charset="0"/>
                        </a:rPr>
                        <a:t>Truyện dân gian và những làn điệu dân ca đ</a:t>
                      </a:r>
                      <a:r>
                        <a:rPr lang="en-US" sz="2400" b="0" u="none" strike="noStrike" kern="1200" dirty="0" err="1" smtClean="0">
                          <a:solidFill>
                            <a:schemeClr val="dk1"/>
                          </a:solidFill>
                          <a:effectLst/>
                          <a:latin typeface="Times New Roman" panose="02020603050405020304" charset="0"/>
                          <a:ea typeface="+mn-ea"/>
                          <a:cs typeface="Times New Roman" panose="02020603050405020304" charset="0"/>
                        </a:rPr>
                        <a:t>ịa</a:t>
                      </a:r>
                      <a:r>
                        <a:rPr lang="vi-VN" sz="2400" b="0" u="none" strike="noStrike" kern="1200" dirty="0" smtClean="0">
                          <a:solidFill>
                            <a:schemeClr val="dk1"/>
                          </a:solidFill>
                          <a:effectLst/>
                          <a:latin typeface="Times New Roman" panose="02020603050405020304" charset="0"/>
                          <a:ea typeface="+mn-ea"/>
                          <a:cs typeface="Times New Roman" panose="02020603050405020304" charset="0"/>
                        </a:rPr>
                        <a:t> phương là một phần của truyền thống văn hoá quê hương.</a:t>
                      </a:r>
                      <a:endParaRPr lang="en-US" sz="2400" b="0" u="none" strike="noStrike" kern="1200" dirty="0" smtClean="0">
                        <a:solidFill>
                          <a:schemeClr val="dk1"/>
                        </a:solidFill>
                        <a:effectLst/>
                        <a:latin typeface="Times New Roman" panose="02020603050405020304" charset="0"/>
                        <a:ea typeface="+mn-ea"/>
                        <a:cs typeface="Times New Roman" panose="0202060305040502030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pPr algn="ctr"/>
                      <a:endParaRPr lang="en-US" dirty="0">
                        <a:latin typeface="#9Slide04 Chonburi" panose="00000500000000000000" pitchFamily="2" charset="-34"/>
                        <a:cs typeface="#9Slide04 Chonburi" panose="00000500000000000000" pitchFamily="2" charset="-34"/>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endParaRPr lang="en-US" dirty="0">
                        <a:latin typeface="#9Slide04 Chonburi" panose="00000500000000000000" pitchFamily="2" charset="-34"/>
                        <a:cs typeface="#9Slide04 Chonburi" panose="00000500000000000000" pitchFamily="2" charset="-34"/>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r>
            </a:tbl>
          </a:graphicData>
        </a:graphic>
      </p:graphicFrame>
      <p:sp>
        <p:nvSpPr>
          <p:cNvPr id="14" name="TextBox 13"/>
          <p:cNvSpPr txBox="1"/>
          <p:nvPr/>
        </p:nvSpPr>
        <p:spPr>
          <a:xfrm>
            <a:off x="6015355" y="1057910"/>
            <a:ext cx="5958840" cy="1577340"/>
          </a:xfrm>
          <a:prstGeom prst="rect">
            <a:avLst/>
          </a:prstGeom>
          <a:noFill/>
        </p:spPr>
        <p:txBody>
          <a:bodyPr wrap="square" rtlCol="0">
            <a:noAutofit/>
          </a:bodyPr>
          <a:lstStyle/>
          <a:p>
            <a:pPr algn="just"/>
            <a:r>
              <a:rPr lang="vi-VN" sz="2200" dirty="0">
                <a:latin typeface="Times New Roman" panose="02020603050405020304" charset="0"/>
                <a:cs typeface="Times New Roman" panose="02020603050405020304" charset="0"/>
              </a:rPr>
              <a:t>Qu</a:t>
            </a:r>
            <a:r>
              <a:rPr lang="en-US" sz="2200" dirty="0">
                <a:latin typeface="Times New Roman" panose="02020603050405020304" charset="0"/>
                <a:cs typeface="Times New Roman" panose="02020603050405020304" charset="0"/>
              </a:rPr>
              <a:t>ê </a:t>
            </a:r>
            <a:r>
              <a:rPr lang="en-US" sz="2200" dirty="0" err="1">
                <a:latin typeface="Times New Roman" panose="02020603050405020304" charset="0"/>
                <a:cs typeface="Times New Roman" panose="02020603050405020304" charset="0"/>
              </a:rPr>
              <a:t>hương</a:t>
            </a:r>
            <a:r>
              <a:rPr lang="en-US" sz="2200" dirty="0">
                <a:latin typeface="Times New Roman" panose="02020603050405020304" charset="0"/>
                <a:cs typeface="Times New Roman" panose="02020603050405020304" charset="0"/>
              </a:rPr>
              <a:t> </a:t>
            </a:r>
            <a:r>
              <a:rPr lang="en-US" sz="2200" dirty="0" err="1">
                <a:latin typeface="Times New Roman" panose="02020603050405020304" charset="0"/>
                <a:cs typeface="Times New Roman" panose="02020603050405020304" charset="0"/>
              </a:rPr>
              <a:t>là</a:t>
            </a:r>
            <a:r>
              <a:rPr lang="en-US" sz="2200" dirty="0">
                <a:latin typeface="Times New Roman" panose="02020603050405020304" charset="0"/>
                <a:cs typeface="Times New Roman" panose="02020603050405020304" charset="0"/>
              </a:rPr>
              <a:t> gốc rễ của gia đình, dòng họ của mình, là nơi mình hoặc ông bà, cha mẹ sinh ra. Bởi vậy, tự hào về truyền thống quê hương chính là tự hào về nguồn gốc, dòng họ, tổ tiên của mình.</a:t>
            </a:r>
            <a:endParaRPr lang="en-US" sz="2200" dirty="0">
              <a:latin typeface="Times New Roman" panose="02020603050405020304" charset="0"/>
              <a:cs typeface="Times New Roman" panose="02020603050405020304" charset="0"/>
            </a:endParaRPr>
          </a:p>
        </p:txBody>
      </p:sp>
      <p:sp>
        <p:nvSpPr>
          <p:cNvPr id="15" name="TextBox 14"/>
          <p:cNvSpPr txBox="1"/>
          <p:nvPr/>
        </p:nvSpPr>
        <p:spPr>
          <a:xfrm>
            <a:off x="3742839" y="1662019"/>
            <a:ext cx="699247" cy="369332"/>
          </a:xfrm>
          <a:prstGeom prst="rect">
            <a:avLst/>
          </a:prstGeom>
          <a:noFill/>
        </p:spPr>
        <p:txBody>
          <a:bodyPr wrap="square" rtlCol="0">
            <a:spAutoFit/>
          </a:bodyPr>
          <a:lstStyle/>
          <a:p>
            <a:pPr algn="ctr"/>
            <a:r>
              <a:rPr lang="en-US" dirty="0" smtClean="0">
                <a:latin typeface="#9Slide04 Chonburi" panose="00000500000000000000" pitchFamily="2" charset="-34"/>
                <a:cs typeface="#9Slide04 Chonburi" panose="00000500000000000000" pitchFamily="2" charset="-34"/>
              </a:rPr>
              <a:t>X</a:t>
            </a:r>
            <a:endParaRPr lang="en-US" dirty="0">
              <a:latin typeface="#9Slide04 Chonburi" panose="00000500000000000000" pitchFamily="2" charset="-34"/>
              <a:cs typeface="#9Slide04 Chonburi" panose="00000500000000000000" pitchFamily="2" charset="-34"/>
            </a:endParaRPr>
          </a:p>
        </p:txBody>
      </p:sp>
      <p:sp>
        <p:nvSpPr>
          <p:cNvPr id="16" name="TextBox 15"/>
          <p:cNvSpPr txBox="1"/>
          <p:nvPr/>
        </p:nvSpPr>
        <p:spPr>
          <a:xfrm>
            <a:off x="5206626" y="3507329"/>
            <a:ext cx="333488" cy="369332"/>
          </a:xfrm>
          <a:prstGeom prst="rect">
            <a:avLst/>
          </a:prstGeom>
          <a:noFill/>
        </p:spPr>
        <p:txBody>
          <a:bodyPr wrap="square" rtlCol="0">
            <a:spAutoFit/>
          </a:bodyPr>
          <a:lstStyle/>
          <a:p>
            <a:pPr algn="ctr"/>
            <a:r>
              <a:rPr lang="en-US" dirty="0" smtClean="0">
                <a:latin typeface="#9Slide04 Chonburi" panose="00000500000000000000" pitchFamily="2" charset="-34"/>
                <a:cs typeface="#9Slide04 Chonburi" panose="00000500000000000000" pitchFamily="2" charset="-34"/>
              </a:rPr>
              <a:t>X</a:t>
            </a:r>
            <a:endParaRPr lang="en-US" dirty="0">
              <a:latin typeface="#9Slide04 Chonburi" panose="00000500000000000000" pitchFamily="2" charset="-34"/>
              <a:cs typeface="#9Slide04 Chonburi" panose="00000500000000000000" pitchFamily="2" charset="-34"/>
            </a:endParaRPr>
          </a:p>
        </p:txBody>
      </p:sp>
      <p:sp>
        <p:nvSpPr>
          <p:cNvPr id="17" name="TextBox 16"/>
          <p:cNvSpPr txBox="1"/>
          <p:nvPr/>
        </p:nvSpPr>
        <p:spPr>
          <a:xfrm>
            <a:off x="6015355" y="2748915"/>
            <a:ext cx="5793740" cy="1706245"/>
          </a:xfrm>
          <a:prstGeom prst="rect">
            <a:avLst/>
          </a:prstGeom>
          <a:noFill/>
        </p:spPr>
        <p:txBody>
          <a:bodyPr wrap="square" rtlCol="0">
            <a:noAutofit/>
          </a:bodyPr>
          <a:lstStyle/>
          <a:p>
            <a:pPr algn="just"/>
            <a:r>
              <a:rPr lang="vi-VN" sz="2200" i="1" dirty="0">
                <a:latin typeface="Times New Roman" panose="02020603050405020304" charset="0"/>
                <a:cs typeface="Times New Roman" panose="02020603050405020304" charset="0"/>
              </a:rPr>
              <a:t>Nghề thủ công truyền thống là những nghề do cha ông tạo ra, góp phần quan trọng trong sự phát triển kinh tế xã hộị. Nó </a:t>
            </a:r>
            <a:r>
              <a:rPr lang="en-US" altLang="vi-VN" sz="2200" i="1" dirty="0">
                <a:latin typeface="Times New Roman" panose="02020603050405020304" charset="0"/>
                <a:cs typeface="Times New Roman" panose="02020603050405020304" charset="0"/>
              </a:rPr>
              <a:t> là nét đẹp truyền thống của địa phương, mang đến bản sắc riêng và là niềm tự hào của truyền thống quê hương.</a:t>
            </a:r>
            <a:endParaRPr lang="en-US" altLang="vi-VN" sz="2200" i="1" dirty="0">
              <a:latin typeface="Times New Roman" panose="02020603050405020304" charset="0"/>
              <a:cs typeface="Times New Roman" panose="02020603050405020304" charset="0"/>
            </a:endParaRPr>
          </a:p>
        </p:txBody>
      </p:sp>
      <p:sp>
        <p:nvSpPr>
          <p:cNvPr id="18" name="TextBox 17"/>
          <p:cNvSpPr txBox="1"/>
          <p:nvPr/>
        </p:nvSpPr>
        <p:spPr>
          <a:xfrm>
            <a:off x="3974614" y="5348717"/>
            <a:ext cx="580913" cy="369332"/>
          </a:xfrm>
          <a:prstGeom prst="rect">
            <a:avLst/>
          </a:prstGeom>
          <a:noFill/>
        </p:spPr>
        <p:txBody>
          <a:bodyPr wrap="square" rtlCol="0">
            <a:spAutoFit/>
          </a:bodyPr>
          <a:lstStyle/>
          <a:p>
            <a:pPr algn="ctr"/>
            <a:r>
              <a:rPr lang="en-US" dirty="0" smtClean="0">
                <a:latin typeface="#9Slide04 Chonburi" panose="00000500000000000000" pitchFamily="2" charset="-34"/>
                <a:cs typeface="#9Slide04 Chonburi" panose="00000500000000000000" pitchFamily="2" charset="-34"/>
              </a:rPr>
              <a:t>X</a:t>
            </a:r>
            <a:endParaRPr lang="en-US" dirty="0">
              <a:latin typeface="#9Slide04 Chonburi" panose="00000500000000000000" pitchFamily="2" charset="-34"/>
              <a:cs typeface="#9Slide04 Chonburi" panose="00000500000000000000" pitchFamily="2" charset="-34"/>
            </a:endParaRPr>
          </a:p>
        </p:txBody>
      </p:sp>
      <p:sp>
        <p:nvSpPr>
          <p:cNvPr id="19" name="TextBox 18"/>
          <p:cNvSpPr txBox="1"/>
          <p:nvPr/>
        </p:nvSpPr>
        <p:spPr>
          <a:xfrm>
            <a:off x="6015355" y="4832350"/>
            <a:ext cx="5600700" cy="1483995"/>
          </a:xfrm>
          <a:prstGeom prst="rect">
            <a:avLst/>
          </a:prstGeom>
          <a:noFill/>
        </p:spPr>
        <p:txBody>
          <a:bodyPr wrap="square" rtlCol="0">
            <a:noAutofit/>
          </a:bodyPr>
          <a:lstStyle/>
          <a:p>
            <a:pPr algn="just"/>
            <a:r>
              <a:rPr lang="en-US" sz="2200" dirty="0">
                <a:latin typeface="Times New Roman" panose="02020603050405020304" charset="0"/>
                <a:cs typeface="Times New Roman" panose="02020603050405020304" charset="0"/>
              </a:rPr>
              <a:t>Những câu chuyện, làn điệu dân ca của địa phương góp phần tạo nên bản sắc văn hoá riêng của địa phương đó và là nét đẹp truyền thống văn hoá của địa phương.</a:t>
            </a:r>
            <a:endParaRPr lang="en-US" sz="2200" dirty="0">
              <a:latin typeface="Times New Roman" panose="02020603050405020304" charset="0"/>
              <a:cs typeface="Times New Roman" panose="0202060305040502030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circle(in)">
                                      <p:cBhvr>
                                        <p:cTn id="12" dur="10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circle(in)">
                                      <p:cBhvr>
                                        <p:cTn id="22" dur="10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circle(in)">
                                      <p:cBhvr>
                                        <p:cTn id="27" dur="1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circle(in)">
                                      <p:cBhvr>
                                        <p:cTn id="32" dur="1000"/>
                                        <p:tgtEl>
                                          <p:spTgt spid="1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circle(in)">
                                      <p:cBhvr>
                                        <p:cTn id="3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rot="21242204">
            <a:off x="10482349" y="1813439"/>
            <a:ext cx="1632615" cy="1571617"/>
          </a:xfrm>
          <a:prstGeom prst="cloud">
            <a:avLst/>
          </a:prstGeom>
          <a:solidFill>
            <a:srgbClr val="FFFF00"/>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latin typeface="Times New Roman" panose="02020603050405020304" charset="0"/>
                <a:cs typeface="Times New Roman" panose="02020603050405020304" charset="0"/>
              </a:rPr>
              <a:t>Trò</a:t>
            </a:r>
            <a:r>
              <a:rPr lang="en-US" dirty="0" smtClean="0">
                <a:solidFill>
                  <a:srgbClr val="FF0000"/>
                </a:solidFill>
                <a:latin typeface="Times New Roman" panose="02020603050405020304" charset="0"/>
                <a:cs typeface="Times New Roman" panose="02020603050405020304" charset="0"/>
              </a:rPr>
              <a:t> </a:t>
            </a:r>
            <a:r>
              <a:rPr lang="en-US" dirty="0" err="1" smtClean="0">
                <a:solidFill>
                  <a:srgbClr val="FF0000"/>
                </a:solidFill>
                <a:latin typeface="Times New Roman" panose="02020603050405020304" charset="0"/>
                <a:cs typeface="Times New Roman" panose="02020603050405020304" charset="0"/>
              </a:rPr>
              <a:t>chơi</a:t>
            </a:r>
            <a:r>
              <a:rPr lang="en-US" dirty="0" smtClean="0">
                <a:solidFill>
                  <a:srgbClr val="FF0000"/>
                </a:solidFill>
                <a:latin typeface="Times New Roman" panose="02020603050405020304" charset="0"/>
                <a:cs typeface="Times New Roman" panose="02020603050405020304" charset="0"/>
              </a:rPr>
              <a:t>: “</a:t>
            </a:r>
            <a:r>
              <a:rPr lang="en-US" dirty="0" err="1" smtClean="0">
                <a:solidFill>
                  <a:srgbClr val="FF0000"/>
                </a:solidFill>
                <a:latin typeface="Times New Roman" panose="02020603050405020304" charset="0"/>
                <a:cs typeface="Times New Roman" panose="02020603050405020304" charset="0"/>
              </a:rPr>
              <a:t>Tiếp</a:t>
            </a:r>
            <a:r>
              <a:rPr lang="en-US" dirty="0" smtClean="0">
                <a:solidFill>
                  <a:srgbClr val="FF0000"/>
                </a:solidFill>
                <a:latin typeface="Times New Roman" panose="02020603050405020304" charset="0"/>
                <a:cs typeface="Times New Roman" panose="02020603050405020304" charset="0"/>
              </a:rPr>
              <a:t> </a:t>
            </a:r>
            <a:r>
              <a:rPr lang="en-US" dirty="0" err="1" smtClean="0">
                <a:solidFill>
                  <a:srgbClr val="FF0000"/>
                </a:solidFill>
                <a:latin typeface="Times New Roman" panose="02020603050405020304" charset="0"/>
                <a:cs typeface="Times New Roman" panose="02020603050405020304" charset="0"/>
              </a:rPr>
              <a:t>sức</a:t>
            </a:r>
            <a:r>
              <a:rPr lang="en-US" dirty="0" smtClean="0">
                <a:solidFill>
                  <a:srgbClr val="FF0000"/>
                </a:solidFill>
                <a:latin typeface="Times New Roman" panose="02020603050405020304" charset="0"/>
                <a:cs typeface="Times New Roman" panose="02020603050405020304" charset="0"/>
              </a:rPr>
              <a:t>”</a:t>
            </a:r>
            <a:endParaRPr lang="en-US" dirty="0">
              <a:solidFill>
                <a:srgbClr val="FF0000"/>
              </a:solidFill>
              <a:latin typeface="Times New Roman" panose="02020603050405020304" charset="0"/>
              <a:cs typeface="Times New Roman" panose="02020603050405020304" charset="0"/>
            </a:endParaRPr>
          </a:p>
        </p:txBody>
      </p:sp>
      <p:sp>
        <p:nvSpPr>
          <p:cNvPr id="8" name="TextBox 7"/>
          <p:cNvSpPr txBox="1"/>
          <p:nvPr/>
        </p:nvSpPr>
        <p:spPr>
          <a:xfrm>
            <a:off x="1731981" y="2571078"/>
            <a:ext cx="5066852" cy="903642"/>
          </a:xfrm>
          <a:prstGeom prst="rect">
            <a:avLst/>
          </a:prstGeom>
          <a:noFill/>
        </p:spPr>
        <p:txBody>
          <a:bodyPr wrap="square" rtlCol="0">
            <a:spAutoFit/>
          </a:bodyPr>
          <a:lstStyle/>
          <a:p>
            <a:endParaRPr lang="en-US" dirty="0"/>
          </a:p>
        </p:txBody>
      </p:sp>
      <p:graphicFrame>
        <p:nvGraphicFramePr>
          <p:cNvPr id="2" name="Table 1"/>
          <p:cNvGraphicFramePr>
            <a:graphicFrameLocks noGrp="1"/>
          </p:cNvGraphicFramePr>
          <p:nvPr/>
        </p:nvGraphicFramePr>
        <p:xfrm>
          <a:off x="809017" y="4461786"/>
          <a:ext cx="10650317" cy="741680"/>
        </p:xfrm>
        <a:graphic>
          <a:graphicData uri="http://schemas.openxmlformats.org/drawingml/2006/table">
            <a:tbl>
              <a:tblPr firstRow="1" bandRow="1">
                <a:tableStyleId>{5C22544A-7EE6-4342-B048-85BDC9FD1C3A}</a:tableStyleId>
              </a:tblPr>
              <a:tblGrid>
                <a:gridCol w="4181809"/>
                <a:gridCol w="2712123"/>
                <a:gridCol w="3756385"/>
              </a:tblGrid>
              <a:tr h="370840">
                <a:tc>
                  <a:txBody>
                    <a:bodyPr/>
                    <a:lstStyle/>
                    <a:p>
                      <a:pPr algn="ctr"/>
                      <a:r>
                        <a:rPr lang="en-US" dirty="0" err="1" smtClean="0">
                          <a:solidFill>
                            <a:schemeClr val="tx1"/>
                          </a:solidFill>
                          <a:latin typeface="#9Slide03 Ample" panose="02000000000000000000" pitchFamily="2" charset="0"/>
                        </a:rPr>
                        <a:t>Truyền</a:t>
                      </a:r>
                      <a:r>
                        <a:rPr lang="en-US" baseline="0" dirty="0" smtClean="0">
                          <a:solidFill>
                            <a:schemeClr val="tx1"/>
                          </a:solidFill>
                          <a:latin typeface="#9Slide03 Ample" panose="02000000000000000000" pitchFamily="2" charset="0"/>
                        </a:rPr>
                        <a:t> </a:t>
                      </a:r>
                      <a:r>
                        <a:rPr lang="en-US" baseline="0" dirty="0" err="1" smtClean="0">
                          <a:solidFill>
                            <a:schemeClr val="tx1"/>
                          </a:solidFill>
                          <a:latin typeface="#9Slide03 Ample" panose="02000000000000000000" pitchFamily="2" charset="0"/>
                        </a:rPr>
                        <a:t>thống</a:t>
                      </a:r>
                      <a:endParaRPr lang="en-US" dirty="0">
                        <a:solidFill>
                          <a:schemeClr val="tx1"/>
                        </a:solidFill>
                        <a:latin typeface="#9Slide03 Ample"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dirty="0" err="1" smtClean="0">
                          <a:solidFill>
                            <a:schemeClr val="tx1"/>
                          </a:solidFill>
                          <a:latin typeface="#9Slide03 Ample" panose="02000000000000000000" pitchFamily="2" charset="0"/>
                        </a:rPr>
                        <a:t>Việc</a:t>
                      </a:r>
                      <a:r>
                        <a:rPr lang="en-US" baseline="0" dirty="0" smtClean="0">
                          <a:solidFill>
                            <a:schemeClr val="tx1"/>
                          </a:solidFill>
                          <a:latin typeface="#9Slide03 Ample" panose="02000000000000000000" pitchFamily="2" charset="0"/>
                        </a:rPr>
                        <a:t> </a:t>
                      </a:r>
                      <a:r>
                        <a:rPr lang="en-US" baseline="0" dirty="0" err="1" smtClean="0">
                          <a:solidFill>
                            <a:schemeClr val="tx1"/>
                          </a:solidFill>
                          <a:latin typeface="#9Slide03 Ample" panose="02000000000000000000" pitchFamily="2" charset="0"/>
                        </a:rPr>
                        <a:t>nên</a:t>
                      </a:r>
                      <a:r>
                        <a:rPr lang="en-US" baseline="0" dirty="0" smtClean="0">
                          <a:solidFill>
                            <a:schemeClr val="tx1"/>
                          </a:solidFill>
                          <a:latin typeface="#9Slide03 Ample" panose="02000000000000000000" pitchFamily="2" charset="0"/>
                        </a:rPr>
                        <a:t> </a:t>
                      </a:r>
                      <a:r>
                        <a:rPr lang="en-US" baseline="0" dirty="0" err="1" smtClean="0">
                          <a:solidFill>
                            <a:schemeClr val="tx1"/>
                          </a:solidFill>
                          <a:latin typeface="#9Slide03 Ample" panose="02000000000000000000" pitchFamily="2" charset="0"/>
                        </a:rPr>
                        <a:t>làm</a:t>
                      </a:r>
                      <a:endParaRPr lang="en-US" dirty="0">
                        <a:solidFill>
                          <a:schemeClr val="tx1"/>
                        </a:solidFill>
                        <a:latin typeface="#9Slide03 Ample"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dirty="0" err="1" smtClean="0">
                          <a:solidFill>
                            <a:schemeClr val="tx1"/>
                          </a:solidFill>
                          <a:latin typeface="#9Slide03 Ample" panose="02000000000000000000" pitchFamily="2" charset="0"/>
                        </a:rPr>
                        <a:t>Việc</a:t>
                      </a:r>
                      <a:r>
                        <a:rPr lang="en-US" baseline="0" dirty="0" smtClean="0">
                          <a:solidFill>
                            <a:schemeClr val="tx1"/>
                          </a:solidFill>
                          <a:latin typeface="#9Slide03 Ample" panose="02000000000000000000" pitchFamily="2" charset="0"/>
                        </a:rPr>
                        <a:t> </a:t>
                      </a:r>
                      <a:r>
                        <a:rPr lang="en-US" baseline="0" dirty="0" err="1" smtClean="0">
                          <a:solidFill>
                            <a:schemeClr val="tx1"/>
                          </a:solidFill>
                          <a:latin typeface="#9Slide03 Ample" panose="02000000000000000000" pitchFamily="2" charset="0"/>
                        </a:rPr>
                        <a:t>không</a:t>
                      </a:r>
                      <a:r>
                        <a:rPr lang="en-US" baseline="0" dirty="0" smtClean="0">
                          <a:solidFill>
                            <a:schemeClr val="tx1"/>
                          </a:solidFill>
                          <a:latin typeface="#9Slide03 Ample" panose="02000000000000000000" pitchFamily="2" charset="0"/>
                        </a:rPr>
                        <a:t> </a:t>
                      </a:r>
                      <a:r>
                        <a:rPr lang="en-US" baseline="0" dirty="0" err="1" smtClean="0">
                          <a:solidFill>
                            <a:schemeClr val="tx1"/>
                          </a:solidFill>
                          <a:latin typeface="#9Slide03 Ample" panose="02000000000000000000" pitchFamily="2" charset="0"/>
                        </a:rPr>
                        <a:t>nên</a:t>
                      </a:r>
                      <a:r>
                        <a:rPr lang="en-US" baseline="0" dirty="0" smtClean="0">
                          <a:solidFill>
                            <a:schemeClr val="tx1"/>
                          </a:solidFill>
                          <a:latin typeface="#9Slide03 Ample" panose="02000000000000000000" pitchFamily="2" charset="0"/>
                        </a:rPr>
                        <a:t> </a:t>
                      </a:r>
                      <a:r>
                        <a:rPr lang="en-US" baseline="0" dirty="0" err="1" smtClean="0">
                          <a:solidFill>
                            <a:schemeClr val="tx1"/>
                          </a:solidFill>
                          <a:latin typeface="#9Slide03 Ample" panose="02000000000000000000" pitchFamily="2" charset="0"/>
                        </a:rPr>
                        <a:t>làm</a:t>
                      </a:r>
                      <a:endParaRPr lang="en-US" dirty="0">
                        <a:solidFill>
                          <a:schemeClr val="tx1"/>
                        </a:solidFill>
                        <a:latin typeface="#9Slide03 Ample"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TextBox 3"/>
          <p:cNvSpPr txBox="1"/>
          <p:nvPr/>
        </p:nvSpPr>
        <p:spPr>
          <a:xfrm>
            <a:off x="153489" y="326452"/>
            <a:ext cx="10744354" cy="1814830"/>
          </a:xfrm>
          <a:prstGeom prst="rect">
            <a:avLst/>
          </a:prstGeom>
          <a:noFill/>
        </p:spPr>
        <p:txBody>
          <a:bodyPr wrap="square" rtlCol="0">
            <a:spAutoFit/>
          </a:bodyPr>
          <a:lstStyle/>
          <a:p>
            <a:r>
              <a:rPr lang="en-US" sz="2800" dirty="0" smtClean="0">
                <a:solidFill>
                  <a:srgbClr val="FF0000"/>
                </a:solidFill>
                <a:latin typeface="Times New Roman" panose="02020603050405020304" charset="0"/>
                <a:ea typeface="#9Slide03 Roboto Slab Bold" pitchFamily="2" charset="0"/>
                <a:cs typeface="Times New Roman" panose="02020603050405020304" charset="0"/>
              </a:rPr>
              <a:t>Bài tập 2. </a:t>
            </a:r>
            <a:r>
              <a:rPr lang="en-US" sz="2800" dirty="0" smtClean="0">
                <a:solidFill>
                  <a:schemeClr val="accent6">
                    <a:lumMod val="50000"/>
                  </a:schemeClr>
                </a:solidFill>
                <a:latin typeface="Times New Roman" panose="02020603050405020304" charset="0"/>
                <a:ea typeface="#9Slide03 Roboto Slab Bold" pitchFamily="2" charset="0"/>
                <a:cs typeface="Times New Roman" panose="02020603050405020304" charset="0"/>
              </a:rPr>
              <a:t>(Hoạt động nhóm 2-3 HS)</a:t>
            </a:r>
            <a:endParaRPr lang="en-US" sz="2800" dirty="0" smtClean="0">
              <a:solidFill>
                <a:schemeClr val="accent6">
                  <a:lumMod val="50000"/>
                </a:schemeClr>
              </a:solidFill>
              <a:latin typeface="Times New Roman" panose="02020603050405020304" charset="0"/>
              <a:ea typeface="#9Slide03 Roboto Slab Bold" pitchFamily="2" charset="0"/>
              <a:cs typeface="Times New Roman" panose="02020603050405020304" charset="0"/>
            </a:endParaRPr>
          </a:p>
          <a:p>
            <a:pPr algn="just"/>
            <a:r>
              <a:rPr lang="en-US" sz="2800" b="1" dirty="0" smtClean="0">
                <a:solidFill>
                  <a:schemeClr val="tx1"/>
                </a:solidFill>
                <a:latin typeface="Times New Roman" panose="02020603050405020304" charset="0"/>
                <a:ea typeface="#9Slide03 Roboto Slab Bold" pitchFamily="2" charset="0"/>
                <a:cs typeface="Times New Roman" panose="02020603050405020304" charset="0"/>
              </a:rPr>
              <a:t>? </a:t>
            </a:r>
            <a:r>
              <a:rPr lang="vi-VN" sz="2800" b="1" dirty="0">
                <a:solidFill>
                  <a:schemeClr val="tx1"/>
                </a:solidFill>
                <a:latin typeface="Times New Roman" panose="02020603050405020304" charset="0"/>
                <a:ea typeface="#9Slide03 Roboto Slab Bold" pitchFamily="2" charset="0"/>
                <a:cs typeface="Times New Roman" panose="02020603050405020304" charset="0"/>
              </a:rPr>
              <a:t>Em hãy liệt k</a:t>
            </a:r>
            <a:r>
              <a:rPr lang="en-US" sz="2800" b="1" dirty="0">
                <a:solidFill>
                  <a:schemeClr val="tx1"/>
                </a:solidFill>
                <a:latin typeface="Times New Roman" panose="02020603050405020304" charset="0"/>
                <a:ea typeface="#9Slide03 Roboto Slab Bold" pitchFamily="2" charset="0"/>
                <a:cs typeface="Times New Roman" panose="02020603050405020304" charset="0"/>
              </a:rPr>
              <a:t>ê</a:t>
            </a:r>
            <a:r>
              <a:rPr lang="vi-VN" sz="2800" b="1" dirty="0">
                <a:solidFill>
                  <a:schemeClr val="tx1"/>
                </a:solidFill>
                <a:latin typeface="Times New Roman" panose="02020603050405020304" charset="0"/>
                <a:ea typeface="#9Slide03 Roboto Slab Bold" pitchFamily="2" charset="0"/>
                <a:cs typeface="Times New Roman" panose="02020603050405020304" charset="0"/>
              </a:rPr>
              <a:t> những việc nên làm, những việc không n</a:t>
            </a:r>
            <a:r>
              <a:rPr lang="en-US" sz="2800" b="1" dirty="0">
                <a:solidFill>
                  <a:schemeClr val="tx1"/>
                </a:solidFill>
                <a:latin typeface="Times New Roman" panose="02020603050405020304" charset="0"/>
                <a:ea typeface="#9Slide03 Roboto Slab Bold" pitchFamily="2" charset="0"/>
                <a:cs typeface="Times New Roman" panose="02020603050405020304" charset="0"/>
              </a:rPr>
              <a:t>ê</a:t>
            </a:r>
            <a:r>
              <a:rPr lang="vi-VN" sz="2800" b="1" dirty="0">
                <a:solidFill>
                  <a:schemeClr val="tx1"/>
                </a:solidFill>
                <a:latin typeface="Times New Roman" panose="02020603050405020304" charset="0"/>
                <a:ea typeface="#9Slide03 Roboto Slab Bold" pitchFamily="2" charset="0"/>
                <a:cs typeface="Times New Roman" panose="02020603050405020304" charset="0"/>
              </a:rPr>
              <a:t>n làm đế giữ g</a:t>
            </a:r>
            <a:r>
              <a:rPr lang="en-US" sz="2800" b="1" dirty="0">
                <a:solidFill>
                  <a:schemeClr val="tx1"/>
                </a:solidFill>
                <a:latin typeface="Times New Roman" panose="02020603050405020304" charset="0"/>
                <a:ea typeface="#9Slide03 Roboto Slab Bold" pitchFamily="2" charset="0"/>
                <a:cs typeface="Times New Roman" panose="02020603050405020304" charset="0"/>
              </a:rPr>
              <a:t>ì</a:t>
            </a:r>
            <a:r>
              <a:rPr lang="vi-VN" sz="2800" b="1" dirty="0">
                <a:solidFill>
                  <a:schemeClr val="tx1"/>
                </a:solidFill>
                <a:latin typeface="Times New Roman" panose="02020603050405020304" charset="0"/>
                <a:ea typeface="#9Slide03 Roboto Slab Bold" pitchFamily="2" charset="0"/>
                <a:cs typeface="Times New Roman" panose="02020603050405020304" charset="0"/>
              </a:rPr>
              <a:t>n và phát huy truyền thống tốt đẹp </a:t>
            </a:r>
            <a:r>
              <a:rPr lang="en-US" sz="2800" b="1" dirty="0" err="1" smtClean="0">
                <a:solidFill>
                  <a:schemeClr val="tx1"/>
                </a:solidFill>
                <a:latin typeface="Times New Roman" panose="02020603050405020304" charset="0"/>
                <a:ea typeface="#9Slide03 Roboto Slab Bold" pitchFamily="2" charset="0"/>
                <a:cs typeface="Times New Roman" panose="02020603050405020304" charset="0"/>
              </a:rPr>
              <a:t>củ</a:t>
            </a:r>
            <a:r>
              <a:rPr lang="vi-VN" sz="2800" b="1" dirty="0" smtClean="0">
                <a:solidFill>
                  <a:schemeClr val="tx1"/>
                </a:solidFill>
                <a:latin typeface="Times New Roman" panose="02020603050405020304" charset="0"/>
                <a:ea typeface="#9Slide03 Roboto Slab Bold" pitchFamily="2" charset="0"/>
                <a:cs typeface="Times New Roman" panose="02020603050405020304" charset="0"/>
              </a:rPr>
              <a:t>a </a:t>
            </a:r>
            <a:r>
              <a:rPr lang="vi-VN" sz="2800" b="1" dirty="0">
                <a:solidFill>
                  <a:schemeClr val="tx1"/>
                </a:solidFill>
                <a:latin typeface="Times New Roman" panose="02020603050405020304" charset="0"/>
                <a:ea typeface="#9Slide03 Roboto Slab Bold" pitchFamily="2" charset="0"/>
                <a:cs typeface="Times New Roman" panose="02020603050405020304" charset="0"/>
              </a:rPr>
              <a:t>quê hương theo gợi ý </a:t>
            </a:r>
            <a:r>
              <a:rPr lang="en-US" sz="2800" b="1" dirty="0" smtClean="0">
                <a:solidFill>
                  <a:schemeClr val="tx1"/>
                </a:solidFill>
                <a:latin typeface="Times New Roman" panose="02020603050405020304" charset="0"/>
                <a:ea typeface="#9Slide03 Roboto Slab Bold" pitchFamily="2" charset="0"/>
                <a:cs typeface="Times New Roman" panose="02020603050405020304" charset="0"/>
              </a:rPr>
              <a:t> </a:t>
            </a:r>
            <a:r>
              <a:rPr lang="en-US" sz="2800" b="1" dirty="0" err="1" smtClean="0">
                <a:solidFill>
                  <a:schemeClr val="tx1"/>
                </a:solidFill>
                <a:latin typeface="Times New Roman" panose="02020603050405020304" charset="0"/>
                <a:ea typeface="#9Slide03 Roboto Slab Bold" pitchFamily="2" charset="0"/>
                <a:cs typeface="Times New Roman" panose="02020603050405020304" charset="0"/>
              </a:rPr>
              <a:t>phiếu</a:t>
            </a:r>
            <a:r>
              <a:rPr lang="en-US" sz="2800" b="1" dirty="0" smtClean="0">
                <a:solidFill>
                  <a:schemeClr val="tx1"/>
                </a:solidFill>
                <a:latin typeface="Times New Roman" panose="02020603050405020304" charset="0"/>
                <a:ea typeface="#9Slide03 Roboto Slab Bold" pitchFamily="2" charset="0"/>
                <a:cs typeface="Times New Roman" panose="02020603050405020304" charset="0"/>
              </a:rPr>
              <a:t> </a:t>
            </a:r>
            <a:r>
              <a:rPr lang="en-US" sz="2800" b="1" dirty="0" err="1" smtClean="0">
                <a:solidFill>
                  <a:schemeClr val="tx1"/>
                </a:solidFill>
                <a:latin typeface="Times New Roman" panose="02020603050405020304" charset="0"/>
                <a:ea typeface="#9Slide03 Roboto Slab Bold" pitchFamily="2" charset="0"/>
                <a:cs typeface="Times New Roman" panose="02020603050405020304" charset="0"/>
              </a:rPr>
              <a:t>học</a:t>
            </a:r>
            <a:r>
              <a:rPr lang="en-US" sz="2800" b="1" dirty="0" smtClean="0">
                <a:solidFill>
                  <a:schemeClr val="tx1"/>
                </a:solidFill>
                <a:latin typeface="Times New Roman" panose="02020603050405020304" charset="0"/>
                <a:ea typeface="#9Slide03 Roboto Slab Bold" pitchFamily="2" charset="0"/>
                <a:cs typeface="Times New Roman" panose="02020603050405020304" charset="0"/>
              </a:rPr>
              <a:t> </a:t>
            </a:r>
            <a:r>
              <a:rPr lang="en-US" sz="2800" b="1" dirty="0" err="1" smtClean="0">
                <a:solidFill>
                  <a:schemeClr val="tx1"/>
                </a:solidFill>
                <a:latin typeface="Times New Roman" panose="02020603050405020304" charset="0"/>
                <a:ea typeface="#9Slide03 Roboto Slab Bold" pitchFamily="2" charset="0"/>
                <a:cs typeface="Times New Roman" panose="02020603050405020304" charset="0"/>
              </a:rPr>
              <a:t>tập</a:t>
            </a:r>
            <a:r>
              <a:rPr lang="en-US" sz="2800" b="1" dirty="0" smtClean="0">
                <a:solidFill>
                  <a:schemeClr val="tx1"/>
                </a:solidFill>
                <a:latin typeface="Times New Roman" panose="02020603050405020304" charset="0"/>
                <a:ea typeface="#9Slide03 Roboto Slab Bold" pitchFamily="2" charset="0"/>
                <a:cs typeface="Times New Roman" panose="02020603050405020304" charset="0"/>
              </a:rPr>
              <a:t> </a:t>
            </a:r>
            <a:r>
              <a:rPr lang="vi-VN" sz="2800" b="1" dirty="0" smtClean="0">
                <a:solidFill>
                  <a:schemeClr val="tx1"/>
                </a:solidFill>
                <a:latin typeface="Times New Roman" panose="02020603050405020304" charset="0"/>
                <a:ea typeface="#9Slide03 Roboto Slab Bold" pitchFamily="2" charset="0"/>
                <a:cs typeface="Times New Roman" panose="02020603050405020304" charset="0"/>
              </a:rPr>
              <a:t>dưới </a:t>
            </a:r>
            <a:r>
              <a:rPr lang="vi-VN" sz="2800" b="1" dirty="0">
                <a:solidFill>
                  <a:schemeClr val="tx1"/>
                </a:solidFill>
                <a:latin typeface="Times New Roman" panose="02020603050405020304" charset="0"/>
                <a:ea typeface="#9Slide03 Roboto Slab Bold" pitchFamily="2" charset="0"/>
                <a:cs typeface="Times New Roman" panose="02020603050405020304" charset="0"/>
              </a:rPr>
              <a:t>đây:</a:t>
            </a:r>
            <a:endParaRPr lang="vi-VN" sz="2800" b="1" dirty="0">
              <a:solidFill>
                <a:schemeClr val="tx1"/>
              </a:solidFill>
              <a:latin typeface="Times New Roman" panose="02020603050405020304" charset="0"/>
              <a:ea typeface="#9Slide03 Roboto Slab Bold" pitchFamily="2" charset="0"/>
              <a:cs typeface="Times New Roman" panose="02020603050405020304" charset="0"/>
            </a:endParaRPr>
          </a:p>
        </p:txBody>
      </p:sp>
      <p:sp>
        <p:nvSpPr>
          <p:cNvPr id="9" name="TextBox 8"/>
          <p:cNvSpPr txBox="1"/>
          <p:nvPr/>
        </p:nvSpPr>
        <p:spPr>
          <a:xfrm>
            <a:off x="2879386" y="3740629"/>
            <a:ext cx="5622587" cy="646331"/>
          </a:xfrm>
          <a:prstGeom prst="rect">
            <a:avLst/>
          </a:prstGeom>
          <a:noFill/>
        </p:spPr>
        <p:txBody>
          <a:bodyPr wrap="square" rtlCol="0">
            <a:spAutoFit/>
          </a:bodyPr>
          <a:lstStyle/>
          <a:p>
            <a:pPr algn="ctr"/>
            <a:r>
              <a:rPr lang="en-US" sz="3600" dirty="0" err="1" smtClean="0">
                <a:solidFill>
                  <a:srgbClr val="C00000"/>
                </a:solidFill>
                <a:latin typeface="#9Slide03 AllRoundGothic" panose="020B0703020202020104" pitchFamily="34" charset="0"/>
              </a:rPr>
              <a:t>PHIẾU</a:t>
            </a:r>
            <a:r>
              <a:rPr lang="en-US" sz="3600" dirty="0" smtClean="0">
                <a:solidFill>
                  <a:srgbClr val="C00000"/>
                </a:solidFill>
                <a:latin typeface="#9Slide03 AllRoundGothic" panose="020B0703020202020104" pitchFamily="34" charset="0"/>
              </a:rPr>
              <a:t> </a:t>
            </a:r>
            <a:r>
              <a:rPr lang="en-US" sz="3600" dirty="0" err="1" smtClean="0">
                <a:solidFill>
                  <a:srgbClr val="C00000"/>
                </a:solidFill>
                <a:latin typeface="#9Slide03 AllRoundGothic" panose="020B0703020202020104" pitchFamily="34" charset="0"/>
              </a:rPr>
              <a:t>HỌC</a:t>
            </a:r>
            <a:r>
              <a:rPr lang="en-US" sz="3600" dirty="0" smtClean="0">
                <a:solidFill>
                  <a:srgbClr val="C00000"/>
                </a:solidFill>
                <a:latin typeface="#9Slide03 AllRoundGothic" panose="020B0703020202020104" pitchFamily="34" charset="0"/>
              </a:rPr>
              <a:t> </a:t>
            </a:r>
            <a:r>
              <a:rPr lang="en-US" sz="3600" dirty="0" err="1" smtClean="0">
                <a:solidFill>
                  <a:srgbClr val="C00000"/>
                </a:solidFill>
                <a:latin typeface="#9Slide03 AllRoundGothic" panose="020B0703020202020104" pitchFamily="34" charset="0"/>
              </a:rPr>
              <a:t>TẬP</a:t>
            </a:r>
            <a:endParaRPr lang="en-US" sz="3600" dirty="0">
              <a:solidFill>
                <a:srgbClr val="C00000"/>
              </a:solidFill>
              <a:latin typeface="#9Slide03 AllRoundGothic" panose="020B07030202020201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Subtitle 4"/>
          <p:cNvSpPr>
            <a:spLocks noGrp="1"/>
          </p:cNvSpPr>
          <p:nvPr>
            <p:ph type="subTitle" idx="1"/>
          </p:nvPr>
        </p:nvSpPr>
        <p:spPr>
          <a:xfrm>
            <a:off x="373380" y="445135"/>
            <a:ext cx="11349355" cy="6049010"/>
          </a:xfrm>
        </p:spPr>
        <p:txBody>
          <a:bodyPr/>
          <a:p>
            <a:pPr algn="just"/>
            <a:endParaRPr lang="en-US" sz="2800">
              <a:latin typeface="Times New Roman" panose="02020603050405020304" charset="0"/>
              <a:cs typeface="Times New Roman" panose="02020603050405020304" charset="0"/>
            </a:endParaRPr>
          </a:p>
        </p:txBody>
      </p:sp>
      <p:sp>
        <p:nvSpPr>
          <p:cNvPr id="2" name="Rectangles 1"/>
          <p:cNvSpPr/>
          <p:nvPr/>
        </p:nvSpPr>
        <p:spPr>
          <a:xfrm>
            <a:off x="425450" y="445135"/>
            <a:ext cx="5964555" cy="648335"/>
          </a:xfrm>
          <a:prstGeom prst="rect">
            <a:avLst/>
          </a:prstGeom>
        </p:spPr>
        <p:style>
          <a:lnRef idx="0">
            <a:srgbClr val="FFFFFF"/>
          </a:lnRef>
          <a:fillRef idx="1">
            <a:schemeClr val="accent1"/>
          </a:fillRef>
          <a:effectRef idx="1">
            <a:schemeClr val="accent1"/>
          </a:effectRef>
          <a:fontRef idx="minor">
            <a:schemeClr val="lt1"/>
          </a:fontRef>
        </p:style>
        <p:txBody>
          <a:bodyPr rtlCol="0" anchor="ctr"/>
          <a:p>
            <a:pPr algn="ctr"/>
            <a:r>
              <a:rPr lang="en-US" sz="3600">
                <a:latin typeface="Times New Roman" panose="02020603050405020304" charset="0"/>
                <a:cs typeface="Times New Roman" panose="02020603050405020304" charset="0"/>
              </a:rPr>
              <a:t>Những việc nên làm</a:t>
            </a:r>
            <a:endParaRPr lang="en-US" sz="3600">
              <a:latin typeface="Times New Roman" panose="02020603050405020304" charset="0"/>
              <a:cs typeface="Times New Roman" panose="02020603050405020304" charset="0"/>
            </a:endParaRPr>
          </a:p>
        </p:txBody>
      </p:sp>
      <p:sp>
        <p:nvSpPr>
          <p:cNvPr id="3" name="Rectangles 2"/>
          <p:cNvSpPr/>
          <p:nvPr/>
        </p:nvSpPr>
        <p:spPr>
          <a:xfrm>
            <a:off x="6390640" y="445135"/>
            <a:ext cx="4878705" cy="64833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sz="3200">
                <a:latin typeface="Times New Roman" panose="02020603050405020304" charset="0"/>
                <a:cs typeface="Times New Roman" panose="02020603050405020304" charset="0"/>
              </a:rPr>
              <a:t>Những việc không nên làm</a:t>
            </a:r>
            <a:endParaRPr lang="en-US" sz="3200">
              <a:latin typeface="Times New Roman" panose="02020603050405020304" charset="0"/>
              <a:cs typeface="Times New Roman" panose="02020603050405020304" charset="0"/>
            </a:endParaRPr>
          </a:p>
        </p:txBody>
      </p:sp>
      <p:sp>
        <p:nvSpPr>
          <p:cNvPr id="4" name="Rectangles 3"/>
          <p:cNvSpPr/>
          <p:nvPr/>
        </p:nvSpPr>
        <p:spPr>
          <a:xfrm>
            <a:off x="426085" y="1093470"/>
            <a:ext cx="5963920" cy="5400675"/>
          </a:xfrm>
          <a:prstGeom prst="rect">
            <a:avLst/>
          </a:prstGeom>
        </p:spPr>
        <p:style>
          <a:lnRef idx="2">
            <a:schemeClr val="accent1"/>
          </a:lnRef>
          <a:fillRef idx="0">
            <a:srgbClr val="FFFFFF"/>
          </a:fillRef>
          <a:effectRef idx="0">
            <a:srgbClr val="FFFFFF"/>
          </a:effectRef>
          <a:fontRef idx="minor">
            <a:schemeClr val="tx1"/>
          </a:fontRef>
        </p:style>
        <p:txBody>
          <a:bodyPr rtlCol="0" anchor="ctr"/>
          <a:p>
            <a:pPr algn="just"/>
            <a:r>
              <a:rPr lang="en-US" sz="2400">
                <a:latin typeface="Times New Roman" panose="02020603050405020304" charset="0"/>
                <a:cs typeface="Times New Roman" panose="02020603050405020304" charset="0"/>
              </a:rPr>
              <a:t>-Tìm hiểu về truyền thống của quê hương mình.</a:t>
            </a:r>
            <a:endParaRPr lang="en-US" sz="2400">
              <a:latin typeface="Times New Roman" panose="02020603050405020304" charset="0"/>
              <a:cs typeface="Times New Roman" panose="02020603050405020304" charset="0"/>
            </a:endParaRPr>
          </a:p>
          <a:p>
            <a:pPr algn="just"/>
            <a:r>
              <a:rPr lang="en-US" sz="2400">
                <a:latin typeface="Times New Roman" panose="02020603050405020304" charset="0"/>
                <a:cs typeface="Times New Roman" panose="02020603050405020304" charset="0"/>
              </a:rPr>
              <a:t>-Tham gia các lễ hội truyền thống, sinh hoạt văn hoá của địa phương.</a:t>
            </a:r>
            <a:endParaRPr lang="en-US" sz="2400">
              <a:latin typeface="Times New Roman" panose="02020603050405020304" charset="0"/>
              <a:cs typeface="Times New Roman" panose="02020603050405020304" charset="0"/>
            </a:endParaRPr>
          </a:p>
          <a:p>
            <a:pPr algn="just"/>
            <a:r>
              <a:rPr lang="en-US" sz="2400">
                <a:latin typeface="Times New Roman" panose="02020603050405020304" charset="0"/>
                <a:cs typeface="Times New Roman" panose="02020603050405020304" charset="0"/>
              </a:rPr>
              <a:t>-Phê phán những việc làm trái ngược với truyền thống tốt đẹp của quê hương.</a:t>
            </a:r>
            <a:endParaRPr lang="en-US" sz="2400">
              <a:latin typeface="Times New Roman" panose="02020603050405020304" charset="0"/>
              <a:cs typeface="Times New Roman" panose="02020603050405020304" charset="0"/>
            </a:endParaRPr>
          </a:p>
          <a:p>
            <a:pPr algn="just"/>
            <a:r>
              <a:rPr lang="en-US" sz="2400">
                <a:latin typeface="Times New Roman" panose="02020603050405020304" charset="0"/>
                <a:cs typeface="Times New Roman" panose="02020603050405020304" charset="0"/>
              </a:rPr>
              <a:t>-Tiếp nối những truyền thống tốt đẹp của quê hương bằng những việc như: chăm chỉ học tập, tham gia các câu lạc bộ về nghề truyền thống, âm nhạc, nghệ thuật truyền thống...</a:t>
            </a:r>
            <a:endParaRPr lang="en-US" sz="2400">
              <a:latin typeface="Times New Roman" panose="02020603050405020304" charset="0"/>
              <a:cs typeface="Times New Roman" panose="02020603050405020304" charset="0"/>
            </a:endParaRPr>
          </a:p>
          <a:p>
            <a:pPr algn="just"/>
            <a:r>
              <a:rPr lang="en-US" sz="2400">
                <a:latin typeface="Times New Roman" panose="02020603050405020304" charset="0"/>
                <a:cs typeface="Times New Roman" panose="02020603050405020304" charset="0"/>
              </a:rPr>
              <a:t>-Tuyên truyền, giới thiệu các giá trị văn hoá truyền thống.</a:t>
            </a:r>
            <a:endParaRPr lang="en-US" sz="2400">
              <a:latin typeface="Times New Roman" panose="02020603050405020304" charset="0"/>
              <a:cs typeface="Times New Roman" panose="02020603050405020304" charset="0"/>
            </a:endParaRPr>
          </a:p>
          <a:p>
            <a:pPr algn="just"/>
            <a:r>
              <a:rPr lang="en-US" sz="2400">
                <a:latin typeface="Times New Roman" panose="02020603050405020304" charset="0"/>
                <a:cs typeface="Times New Roman" panose="02020603050405020304" charset="0"/>
              </a:rPr>
              <a:t>-Kính trọng người lớn tuổi, trân trọng những người lính, cựu chiến binh, thanh niên xung phong ở địa phương đã chiến đấu vì đất nước...</a:t>
            </a:r>
            <a:endParaRPr lang="en-US" sz="2400">
              <a:latin typeface="Times New Roman" panose="02020603050405020304" charset="0"/>
              <a:cs typeface="Times New Roman" panose="02020603050405020304" charset="0"/>
            </a:endParaRPr>
          </a:p>
        </p:txBody>
      </p:sp>
      <p:sp>
        <p:nvSpPr>
          <p:cNvPr id="6" name="Rectangles 5"/>
          <p:cNvSpPr/>
          <p:nvPr/>
        </p:nvSpPr>
        <p:spPr>
          <a:xfrm>
            <a:off x="6390005" y="1093470"/>
            <a:ext cx="4878705" cy="5400675"/>
          </a:xfrm>
          <a:prstGeom prst="rect">
            <a:avLst/>
          </a:prstGeom>
        </p:spPr>
        <p:style>
          <a:lnRef idx="0">
            <a:srgbClr val="FFFFFF"/>
          </a:lnRef>
          <a:fillRef idx="2">
            <a:schemeClr val="accent4"/>
          </a:fillRef>
          <a:effectRef idx="0">
            <a:srgbClr val="FFFFFF"/>
          </a:effectRef>
          <a:fontRef idx="minor">
            <a:schemeClr val="lt1"/>
          </a:fontRef>
        </p:style>
        <p:txBody>
          <a:bodyPr rtlCol="0" anchor="ctr"/>
          <a:p>
            <a:pPr algn="just"/>
            <a:r>
              <a:rPr lang="en-US" sz="2400">
                <a:solidFill>
                  <a:schemeClr val="tx1"/>
                </a:solidFill>
                <a:latin typeface="Times New Roman" panose="02020603050405020304" charset="0"/>
                <a:cs typeface="Times New Roman" panose="02020603050405020304" charset="0"/>
              </a:rPr>
              <a:t>-Chê bai các giá trị truyền thống.</a:t>
            </a:r>
            <a:endParaRPr lang="en-US" sz="2400">
              <a:solidFill>
                <a:schemeClr val="tx1"/>
              </a:solidFill>
              <a:latin typeface="Times New Roman" panose="02020603050405020304" charset="0"/>
              <a:cs typeface="Times New Roman" panose="02020603050405020304" charset="0"/>
            </a:endParaRPr>
          </a:p>
          <a:p>
            <a:pPr algn="just"/>
            <a:r>
              <a:rPr lang="en-US" sz="2400">
                <a:solidFill>
                  <a:schemeClr val="tx1"/>
                </a:solidFill>
                <a:latin typeface="Times New Roman" panose="02020603050405020304" charset="0"/>
                <a:cs typeface="Times New Roman" panose="02020603050405020304" charset="0"/>
              </a:rPr>
              <a:t>-Trêu chọc các thương binh, con em gia đình thương binh, liệt sĩ, người có công với cách mạng.</a:t>
            </a:r>
            <a:endParaRPr lang="en-US" sz="2400">
              <a:solidFill>
                <a:schemeClr val="tx1"/>
              </a:solidFill>
              <a:latin typeface="Times New Roman" panose="02020603050405020304" charset="0"/>
              <a:cs typeface="Times New Roman" panose="02020603050405020304" charset="0"/>
            </a:endParaRPr>
          </a:p>
          <a:p>
            <a:pPr algn="just"/>
            <a:r>
              <a:rPr lang="en-US" sz="2400">
                <a:solidFill>
                  <a:schemeClr val="tx1"/>
                </a:solidFill>
                <a:latin typeface="Times New Roman" panose="02020603050405020304" charset="0"/>
                <a:cs typeface="Times New Roman" panose="02020603050405020304" charset="0"/>
              </a:rPr>
              <a:t>-Viết, vẽ bậy lên các khu di tích, bảo tàng văn hoá.</a:t>
            </a:r>
            <a:endParaRPr lang="en-US" sz="2400">
              <a:solidFill>
                <a:schemeClr val="tx1"/>
              </a:solidFill>
              <a:latin typeface="Times New Roman" panose="02020603050405020304" charset="0"/>
              <a:cs typeface="Times New Roman" panose="02020603050405020304" charset="0"/>
            </a:endParaRPr>
          </a:p>
          <a:p>
            <a:pPr algn="just"/>
            <a:r>
              <a:rPr lang="en-US" sz="2400">
                <a:solidFill>
                  <a:schemeClr val="tx1"/>
                </a:solidFill>
                <a:latin typeface="Times New Roman" panose="02020603050405020304" charset="0"/>
                <a:cs typeface="Times New Roman" panose="02020603050405020304" charset="0"/>
              </a:rPr>
              <a:t>-Xả rác bừa bãi, tiếp tay cho việc chèo kéo khách du lịch... tại các lễ hội.</a:t>
            </a:r>
            <a:endParaRPr lang="en-US" sz="2400">
              <a:solidFill>
                <a:schemeClr val="tx1"/>
              </a:solidFill>
              <a:latin typeface="Times New Roman" panose="02020603050405020304" charset="0"/>
              <a:cs typeface="Times New Roman" panose="02020603050405020304" charset="0"/>
            </a:endParaRPr>
          </a:p>
          <a:p>
            <a:pPr algn="just"/>
            <a:r>
              <a:rPr lang="en-US" sz="2400">
                <a:solidFill>
                  <a:schemeClr val="tx1"/>
                </a:solidFill>
                <a:latin typeface="Times New Roman" panose="02020603050405020304" charset="0"/>
                <a:cs typeface="Times New Roman" panose="02020603050405020304" charset="0"/>
              </a:rPr>
              <a:t>- ...</a:t>
            </a:r>
            <a:endParaRPr lang="en-US" sz="2400">
              <a:solidFill>
                <a:schemeClr val="tx1"/>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Subtitle 4"/>
          <p:cNvSpPr>
            <a:spLocks noGrp="1"/>
          </p:cNvSpPr>
          <p:nvPr>
            <p:ph type="subTitle" idx="1"/>
          </p:nvPr>
        </p:nvSpPr>
        <p:spPr>
          <a:xfrm>
            <a:off x="373380" y="445135"/>
            <a:ext cx="11349355" cy="6049010"/>
          </a:xfrm>
        </p:spPr>
        <p:txBody>
          <a:bodyPr>
            <a:normAutofit lnSpcReduction="10000"/>
          </a:bodyPr>
          <a:p>
            <a:pPr algn="just"/>
            <a:r>
              <a:rPr lang="en-US" sz="2800">
                <a:solidFill>
                  <a:srgbClr val="FF0000"/>
                </a:solidFill>
                <a:latin typeface="Times New Roman" panose="02020603050405020304" charset="0"/>
                <a:cs typeface="Times New Roman" panose="02020603050405020304" charset="0"/>
              </a:rPr>
              <a:t>Bài tập 3.</a:t>
            </a:r>
            <a:r>
              <a:rPr lang="en-US" sz="2800">
                <a:latin typeface="Times New Roman" panose="02020603050405020304" charset="0"/>
                <a:cs typeface="Times New Roman" panose="02020603050405020304" charset="0"/>
              </a:rPr>
              <a:t> </a:t>
            </a:r>
            <a:r>
              <a:rPr lang="en-US" sz="2800" b="1">
                <a:latin typeface="Times New Roman" panose="02020603050405020304" charset="0"/>
                <a:cs typeface="Times New Roman" panose="02020603050405020304" charset="0"/>
              </a:rPr>
              <a:t>Em đồng tình hay không đồng tình với những hành vi của các bạn dưới đây? Vì sao?</a:t>
            </a:r>
            <a:r>
              <a:rPr lang="en-US" sz="2800">
                <a:solidFill>
                  <a:schemeClr val="accent6">
                    <a:lumMod val="50000"/>
                  </a:schemeClr>
                </a:solidFill>
                <a:latin typeface="Times New Roman" panose="02020603050405020304" charset="0"/>
                <a:cs typeface="Times New Roman" panose="02020603050405020304" charset="0"/>
              </a:rPr>
              <a:t> (Hoạt động cá nhân)</a:t>
            </a:r>
            <a:endParaRPr lang="en-US" sz="2800">
              <a:solidFill>
                <a:schemeClr val="accent6">
                  <a:lumMod val="50000"/>
                </a:schemeClr>
              </a:solidFill>
              <a:latin typeface="Times New Roman" panose="02020603050405020304" charset="0"/>
              <a:cs typeface="Times New Roman" panose="02020603050405020304" charset="0"/>
            </a:endParaRPr>
          </a:p>
          <a:p>
            <a:pPr algn="just"/>
            <a:r>
              <a:rPr lang="en-US" sz="2800">
                <a:latin typeface="Times New Roman" panose="02020603050405020304" charset="0"/>
                <a:cs typeface="Times New Roman" panose="02020603050405020304" charset="0"/>
              </a:rPr>
              <a:t>a. K cùng các bạn trong lớp lập nhóm tìm hiểu về truyền thống yêu nước, chống giặc ngoại xâm cùa thành phố nơi mình sinh sống.</a:t>
            </a:r>
            <a:endParaRPr lang="en-US" sz="2800">
              <a:latin typeface="Times New Roman" panose="02020603050405020304" charset="0"/>
              <a:cs typeface="Times New Roman" panose="02020603050405020304" charset="0"/>
            </a:endParaRPr>
          </a:p>
          <a:p>
            <a:pPr algn="just"/>
            <a:r>
              <a:rPr lang="en-US" sz="2800">
                <a:latin typeface="Times New Roman" panose="02020603050405020304" charset="0"/>
                <a:cs typeface="Times New Roman" panose="02020603050405020304" charset="0"/>
              </a:rPr>
              <a:t>-&gt;</a:t>
            </a:r>
            <a:r>
              <a:rPr lang="en-US" sz="2800">
                <a:latin typeface="Times New Roman" panose="02020603050405020304" charset="0"/>
                <a:cs typeface="Times New Roman" panose="02020603050405020304" charset="0"/>
                <a:sym typeface="+mn-ea"/>
              </a:rPr>
              <a:t>Đồng tình với hành vi này vì: Thành phố nơi mình sinh sống cỏ thể là quê hương nơi mình sinh ra, cũng có thể là quê hương thứ hai, nơi mình lớn lên, học tập và sinh sống. Từ việc tìm hiểu truyền thống yêu nước, chống giặc ngoại xâm sẽ giúp HS hiểu biết hơn về lịch sử, thêm yêu quý, tự hào về nơi mình sinh sống.</a:t>
            </a:r>
            <a:endParaRPr lang="en-US" sz="2800">
              <a:latin typeface="Times New Roman" panose="02020603050405020304" charset="0"/>
              <a:cs typeface="Times New Roman" panose="02020603050405020304" charset="0"/>
            </a:endParaRPr>
          </a:p>
          <a:p>
            <a:pPr algn="just"/>
            <a:r>
              <a:rPr lang="en-US" sz="2800">
                <a:latin typeface="Times New Roman" panose="02020603050405020304" charset="0"/>
                <a:cs typeface="Times New Roman" panose="02020603050405020304" charset="0"/>
              </a:rPr>
              <a:t>b. Trong lễ hội đầu xuân, M theo một số anh chị đi chèo kéo khách mua đồ lưu niệm.</a:t>
            </a:r>
            <a:endParaRPr lang="en-US" sz="2800">
              <a:latin typeface="Times New Roman" panose="02020603050405020304" charset="0"/>
              <a:cs typeface="Times New Roman" panose="02020603050405020304" charset="0"/>
            </a:endParaRPr>
          </a:p>
          <a:p>
            <a:pPr algn="just"/>
            <a:r>
              <a:rPr lang="en-US" sz="2800">
                <a:latin typeface="Times New Roman" panose="02020603050405020304" charset="0"/>
                <a:cs typeface="Times New Roman" panose="02020603050405020304" charset="0"/>
              </a:rPr>
              <a:t>-&gt;</a:t>
            </a:r>
            <a:r>
              <a:rPr lang="en-US" sz="2800">
                <a:latin typeface="Times New Roman" panose="02020603050405020304" charset="0"/>
                <a:cs typeface="Times New Roman" panose="02020603050405020304" charset="0"/>
                <a:sym typeface="+mn-ea"/>
              </a:rPr>
              <a:t> Không đồng tình với hành vi này vì lễ hội đầu xuân là một nét đẹp văn hoá của địa phương. Đó là hành vi thiếu văn hoá, không nên làm vì ảnh hưởng đến không gian lễ hội, vi phạm quy định của địa phương.</a:t>
            </a:r>
            <a:endParaRPr lang="en-US" sz="28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p:cTn id="13"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p:cTn id="19"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Subtitle 4"/>
          <p:cNvSpPr>
            <a:spLocks noGrp="1"/>
          </p:cNvSpPr>
          <p:nvPr>
            <p:ph type="subTitle" idx="1"/>
          </p:nvPr>
        </p:nvSpPr>
        <p:spPr>
          <a:xfrm>
            <a:off x="373380" y="445135"/>
            <a:ext cx="11349355" cy="6049010"/>
          </a:xfrm>
        </p:spPr>
        <p:txBody>
          <a:bodyPr/>
          <a:p>
            <a:pPr algn="just"/>
            <a:r>
              <a:rPr lang="en-US" sz="2800">
                <a:solidFill>
                  <a:srgbClr val="FF0000"/>
                </a:solidFill>
                <a:latin typeface="Times New Roman" panose="02020603050405020304" charset="0"/>
                <a:cs typeface="Times New Roman" panose="02020603050405020304" charset="0"/>
              </a:rPr>
              <a:t>Bài tập 3.</a:t>
            </a:r>
            <a:r>
              <a:rPr lang="en-US" sz="2800">
                <a:latin typeface="Times New Roman" panose="02020603050405020304" charset="0"/>
                <a:cs typeface="Times New Roman" panose="02020603050405020304" charset="0"/>
              </a:rPr>
              <a:t> </a:t>
            </a:r>
            <a:r>
              <a:rPr lang="en-US" sz="2800" b="1">
                <a:latin typeface="Times New Roman" panose="02020603050405020304" charset="0"/>
                <a:cs typeface="Times New Roman" panose="02020603050405020304" charset="0"/>
              </a:rPr>
              <a:t>Em đồng tình hay không đồng tình với những hành vi của các bạn dưới đây? Vì sao?</a:t>
            </a:r>
            <a:r>
              <a:rPr lang="en-US" sz="2800">
                <a:solidFill>
                  <a:schemeClr val="accent6">
                    <a:lumMod val="50000"/>
                  </a:schemeClr>
                </a:solidFill>
                <a:latin typeface="Times New Roman" panose="02020603050405020304" charset="0"/>
                <a:cs typeface="Times New Roman" panose="02020603050405020304" charset="0"/>
              </a:rPr>
              <a:t> (Hoạt động cá nhân)</a:t>
            </a:r>
            <a:endParaRPr lang="en-US" sz="2800">
              <a:solidFill>
                <a:schemeClr val="accent6">
                  <a:lumMod val="50000"/>
                </a:schemeClr>
              </a:solidFill>
              <a:latin typeface="Times New Roman" panose="02020603050405020304" charset="0"/>
              <a:cs typeface="Times New Roman" panose="02020603050405020304" charset="0"/>
            </a:endParaRPr>
          </a:p>
          <a:p>
            <a:pPr algn="just"/>
            <a:r>
              <a:rPr lang="en-US" sz="2800">
                <a:latin typeface="Times New Roman" panose="02020603050405020304" charset="0"/>
                <a:cs typeface="Times New Roman" panose="02020603050405020304" charset="0"/>
              </a:rPr>
              <a:t>c. A vận động các bạn trong lớp tham gia hội thi “Tự hào truyền thống quê hương” do trường tổ chức.</a:t>
            </a:r>
            <a:endParaRPr lang="en-US" sz="2800">
              <a:latin typeface="Times New Roman" panose="02020603050405020304" charset="0"/>
              <a:cs typeface="Times New Roman" panose="02020603050405020304" charset="0"/>
            </a:endParaRPr>
          </a:p>
          <a:p>
            <a:pPr algn="just"/>
            <a:r>
              <a:rPr lang="en-US" sz="2800">
                <a:latin typeface="Times New Roman" panose="02020603050405020304" charset="0"/>
                <a:cs typeface="Times New Roman" panose="02020603050405020304" charset="0"/>
              </a:rPr>
              <a:t>-&gt;</a:t>
            </a:r>
            <a:r>
              <a:rPr lang="en-US" sz="2800">
                <a:latin typeface="Times New Roman" panose="02020603050405020304" charset="0"/>
                <a:cs typeface="Times New Roman" panose="02020603050405020304" charset="0"/>
                <a:sym typeface="+mn-ea"/>
              </a:rPr>
              <a:t>Đồng tình với hành vi này vì thông qua việc tham gia hội thi, HS sẽ hiểu hơn về truyền thống quê hương, thêm yêu, thêm tự hào về quê hương mình. Mặt khác, việc tham gia  hội  thi cũng giúp các bạn HS giao lưu, học hỏi lẫn nhau, tăng thêm  hiểu biết và các kỹ năng xã hội.</a:t>
            </a:r>
            <a:endParaRPr lang="en-US" sz="28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Subtitle 4"/>
          <p:cNvSpPr>
            <a:spLocks noGrp="1"/>
          </p:cNvSpPr>
          <p:nvPr>
            <p:ph type="subTitle" idx="1"/>
          </p:nvPr>
        </p:nvSpPr>
        <p:spPr>
          <a:xfrm>
            <a:off x="373380" y="445135"/>
            <a:ext cx="11349355" cy="6049010"/>
          </a:xfrm>
        </p:spPr>
        <p:txBody>
          <a:bodyPr/>
          <a:p>
            <a:pPr algn="just"/>
            <a:r>
              <a:rPr lang="en-US" sz="2800">
                <a:solidFill>
                  <a:srgbClr val="FF0000"/>
                </a:solidFill>
                <a:latin typeface="Times New Roman" panose="02020603050405020304" charset="0"/>
                <a:cs typeface="Times New Roman" panose="02020603050405020304" charset="0"/>
              </a:rPr>
              <a:t>Bài tập 4. </a:t>
            </a:r>
            <a:r>
              <a:rPr lang="en-US" sz="2800">
                <a:solidFill>
                  <a:schemeClr val="tx1"/>
                </a:solidFill>
                <a:latin typeface="Times New Roman" panose="02020603050405020304" charset="0"/>
                <a:cs typeface="Times New Roman" panose="02020603050405020304" charset="0"/>
              </a:rPr>
              <a:t>Xử lí tình huống.</a:t>
            </a:r>
            <a:endParaRPr lang="en-US" sz="2800">
              <a:solidFill>
                <a:schemeClr val="tx1"/>
              </a:solidFill>
              <a:latin typeface="Times New Roman" panose="02020603050405020304" charset="0"/>
              <a:cs typeface="Times New Roman" panose="02020603050405020304" charset="0"/>
            </a:endParaRPr>
          </a:p>
          <a:p>
            <a:pPr algn="just"/>
            <a:r>
              <a:rPr lang="en-US" sz="2800">
                <a:solidFill>
                  <a:schemeClr val="tx1"/>
                </a:solidFill>
                <a:latin typeface="Times New Roman" panose="02020603050405020304" charset="0"/>
                <a:cs typeface="Times New Roman" panose="02020603050405020304" charset="0"/>
              </a:rPr>
              <a:t>(Hoạt động nhóm: </a:t>
            </a:r>
            <a:endParaRPr lang="en-US" sz="2800">
              <a:solidFill>
                <a:schemeClr val="tx1"/>
              </a:solidFill>
              <a:latin typeface="Times New Roman" panose="02020603050405020304" charset="0"/>
              <a:cs typeface="Times New Roman" panose="02020603050405020304" charset="0"/>
            </a:endParaRPr>
          </a:p>
          <a:p>
            <a:pPr algn="just"/>
            <a:r>
              <a:rPr lang="en-US" sz="2800">
                <a:solidFill>
                  <a:schemeClr val="tx1"/>
                </a:solidFill>
                <a:latin typeface="Times New Roman" panose="02020603050405020304" charset="0"/>
                <a:cs typeface="Times New Roman" panose="02020603050405020304" charset="0"/>
              </a:rPr>
              <a:t>+Nhóm 1,2: TH 1</a:t>
            </a:r>
            <a:endParaRPr lang="en-US" sz="2800">
              <a:solidFill>
                <a:schemeClr val="tx1"/>
              </a:solidFill>
              <a:latin typeface="Times New Roman" panose="02020603050405020304" charset="0"/>
              <a:cs typeface="Times New Roman" panose="02020603050405020304" charset="0"/>
            </a:endParaRPr>
          </a:p>
          <a:p>
            <a:pPr algn="just"/>
            <a:r>
              <a:rPr lang="en-US" sz="2800">
                <a:solidFill>
                  <a:schemeClr val="tx1"/>
                </a:solidFill>
                <a:latin typeface="Times New Roman" panose="02020603050405020304" charset="0"/>
                <a:cs typeface="Times New Roman" panose="02020603050405020304" charset="0"/>
              </a:rPr>
              <a:t>+Nhóm 3,4: TH 2)</a:t>
            </a:r>
            <a:endParaRPr lang="en-US" sz="2800">
              <a:solidFill>
                <a:schemeClr val="tx1"/>
              </a:solidFill>
              <a:latin typeface="Times New Roman" panose="02020603050405020304" charset="0"/>
              <a:cs typeface="Times New Roman" panose="02020603050405020304" charset="0"/>
            </a:endParaRPr>
          </a:p>
          <a:p>
            <a:pPr algn="just"/>
            <a:endParaRPr lang="en-US" sz="2800">
              <a:solidFill>
                <a:schemeClr val="tx1"/>
              </a:solidFill>
              <a:latin typeface="Times New Roman" panose="02020603050405020304" charset="0"/>
              <a:cs typeface="Times New Roman" panose="020206030504050203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16655" y="211455"/>
            <a:ext cx="4759325" cy="770890"/>
          </a:xfrm>
          <a:prstGeom prst="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txBody>
          <a:bodyPr wrap="none" rtlCol="0">
            <a:noAutofit/>
          </a:bodyPr>
          <a:lstStyle/>
          <a:p>
            <a:pPr algn="ctr"/>
            <a:r>
              <a:rPr lang="en-US" sz="4000" dirty="0">
                <a:solidFill>
                  <a:srgbClr val="FF0000"/>
                </a:solidFill>
                <a:latin typeface="Times New Roman" panose="02020603050405020304" charset="0"/>
                <a:cs typeface="Times New Roman" panose="02020603050405020304" charset="0"/>
              </a:rPr>
              <a:t>I. MỞ ĐẦU</a:t>
            </a:r>
            <a:endParaRPr lang="en-US" sz="4000" dirty="0">
              <a:solidFill>
                <a:srgbClr val="FF0000"/>
              </a:solidFill>
              <a:latin typeface="Times New Roman" panose="02020603050405020304" charset="0"/>
              <a:cs typeface="Times New Roman" panose="02020603050405020304" charset="0"/>
            </a:endParaRPr>
          </a:p>
        </p:txBody>
      </p:sp>
      <p:sp>
        <p:nvSpPr>
          <p:cNvPr id="4" name="TextBox 3"/>
          <p:cNvSpPr txBox="1"/>
          <p:nvPr/>
        </p:nvSpPr>
        <p:spPr>
          <a:xfrm>
            <a:off x="0" y="1728470"/>
            <a:ext cx="12192000" cy="5129530"/>
          </a:xfrm>
          <a:prstGeom prst="rect">
            <a:avLst/>
          </a:prstGeom>
        </p:spPr>
        <p:style>
          <a:lnRef idx="0">
            <a:srgbClr val="FFFFFF"/>
          </a:lnRef>
          <a:fillRef idx="2">
            <a:schemeClr val="accent4"/>
          </a:fillRef>
          <a:effectRef idx="0">
            <a:srgbClr val="FFFFFF"/>
          </a:effectRef>
          <a:fontRef idx="minor">
            <a:schemeClr val="lt1"/>
          </a:fontRef>
        </p:style>
        <p:txBody>
          <a:bodyPr wrap="square" rtlCol="0">
            <a:noAutofit/>
          </a:bodyPr>
          <a:lstStyle/>
          <a:p>
            <a:endParaRPr lang="en-US" sz="3600" b="1" dirty="0">
              <a:latin typeface="#9Slide04 Manuale Bold" panose="02040804050405060204" pitchFamily="18" charset="0"/>
            </a:endParaRPr>
          </a:p>
          <a:p>
            <a:r>
              <a:rPr lang="en-US" sz="3600" b="1" dirty="0" err="1" smtClean="0">
                <a:solidFill>
                  <a:schemeClr val="tx1"/>
                </a:solidFill>
                <a:latin typeface="Times New Roman" panose="02020603050405020304" charset="0"/>
                <a:cs typeface="Times New Roman" panose="02020603050405020304" charset="0"/>
              </a:rPr>
              <a:t>Quan</a:t>
            </a:r>
            <a:r>
              <a:rPr lang="en-US" sz="3600" b="1" dirty="0" smtClean="0">
                <a:solidFill>
                  <a:schemeClr val="tx1"/>
                </a:solidFill>
                <a:latin typeface="Times New Roman" panose="02020603050405020304" charset="0"/>
                <a:cs typeface="Times New Roman" panose="02020603050405020304" charset="0"/>
              </a:rPr>
              <a:t> </a:t>
            </a:r>
            <a:r>
              <a:rPr lang="en-US" sz="3600" b="1" dirty="0" err="1" smtClean="0">
                <a:solidFill>
                  <a:schemeClr val="tx1"/>
                </a:solidFill>
                <a:latin typeface="Times New Roman" panose="02020603050405020304" charset="0"/>
                <a:cs typeface="Times New Roman" panose="02020603050405020304" charset="0"/>
              </a:rPr>
              <a:t>sát</a:t>
            </a:r>
            <a:r>
              <a:rPr lang="en-US" sz="3600" b="1" dirty="0" smtClean="0">
                <a:solidFill>
                  <a:schemeClr val="tx1"/>
                </a:solidFill>
                <a:latin typeface="Times New Roman" panose="02020603050405020304" charset="0"/>
                <a:cs typeface="Times New Roman" panose="02020603050405020304" charset="0"/>
              </a:rPr>
              <a:t> </a:t>
            </a:r>
            <a:r>
              <a:rPr lang="en-US" sz="3600" b="1" dirty="0" err="1" smtClean="0">
                <a:solidFill>
                  <a:schemeClr val="tx1"/>
                </a:solidFill>
                <a:latin typeface="Times New Roman" panose="02020603050405020304" charset="0"/>
                <a:cs typeface="Times New Roman" panose="02020603050405020304" charset="0"/>
              </a:rPr>
              <a:t>các</a:t>
            </a:r>
            <a:r>
              <a:rPr lang="en-US" sz="3600" b="1" dirty="0" smtClean="0">
                <a:solidFill>
                  <a:schemeClr val="tx1"/>
                </a:solidFill>
                <a:latin typeface="Times New Roman" panose="02020603050405020304" charset="0"/>
                <a:cs typeface="Times New Roman" panose="02020603050405020304" charset="0"/>
              </a:rPr>
              <a:t> </a:t>
            </a:r>
            <a:r>
              <a:rPr lang="en-US" sz="3600" b="1" dirty="0" err="1" smtClean="0">
                <a:solidFill>
                  <a:schemeClr val="tx1"/>
                </a:solidFill>
                <a:latin typeface="Times New Roman" panose="02020603050405020304" charset="0"/>
                <a:cs typeface="Times New Roman" panose="02020603050405020304" charset="0"/>
              </a:rPr>
              <a:t>bức</a:t>
            </a:r>
            <a:r>
              <a:rPr lang="en-US" sz="3600" b="1" dirty="0" smtClean="0">
                <a:solidFill>
                  <a:schemeClr val="tx1"/>
                </a:solidFill>
                <a:latin typeface="Times New Roman" panose="02020603050405020304" charset="0"/>
                <a:cs typeface="Times New Roman" panose="02020603050405020304" charset="0"/>
              </a:rPr>
              <a:t> </a:t>
            </a:r>
            <a:r>
              <a:rPr lang="en-US" sz="3600" b="1" dirty="0" err="1" smtClean="0">
                <a:solidFill>
                  <a:schemeClr val="tx1"/>
                </a:solidFill>
                <a:latin typeface="Times New Roman" panose="02020603050405020304" charset="0"/>
                <a:cs typeface="Times New Roman" panose="02020603050405020304" charset="0"/>
              </a:rPr>
              <a:t>ảnh</a:t>
            </a:r>
            <a:r>
              <a:rPr lang="en-US" sz="3600" b="1" dirty="0" smtClean="0">
                <a:solidFill>
                  <a:schemeClr val="tx1"/>
                </a:solidFill>
                <a:latin typeface="Times New Roman" panose="02020603050405020304" charset="0"/>
                <a:cs typeface="Times New Roman" panose="02020603050405020304" charset="0"/>
              </a:rPr>
              <a:t> </a:t>
            </a:r>
            <a:r>
              <a:rPr lang="en-US" sz="3600" b="1" dirty="0" err="1" smtClean="0">
                <a:solidFill>
                  <a:schemeClr val="tx1"/>
                </a:solidFill>
                <a:latin typeface="Times New Roman" panose="02020603050405020304" charset="0"/>
                <a:cs typeface="Times New Roman" panose="02020603050405020304" charset="0"/>
              </a:rPr>
              <a:t>dưới</a:t>
            </a:r>
            <a:r>
              <a:rPr lang="en-US" sz="3600" b="1" dirty="0" smtClean="0">
                <a:solidFill>
                  <a:schemeClr val="tx1"/>
                </a:solidFill>
                <a:latin typeface="Times New Roman" panose="02020603050405020304" charset="0"/>
                <a:cs typeface="Times New Roman" panose="02020603050405020304" charset="0"/>
              </a:rPr>
              <a:t> </a:t>
            </a:r>
            <a:r>
              <a:rPr lang="en-US" sz="3600" b="1" dirty="0" err="1" smtClean="0">
                <a:solidFill>
                  <a:schemeClr val="tx1"/>
                </a:solidFill>
                <a:latin typeface="Times New Roman" panose="02020603050405020304" charset="0"/>
                <a:cs typeface="Times New Roman" panose="02020603050405020304" charset="0"/>
              </a:rPr>
              <a:t>đây.</a:t>
            </a:r>
            <a:r>
              <a:rPr lang="en-US" sz="3600" b="1" dirty="0" smtClean="0">
                <a:solidFill>
                  <a:schemeClr val="tx1"/>
                </a:solidFill>
                <a:latin typeface="Times New Roman" panose="02020603050405020304" charset="0"/>
                <a:cs typeface="Times New Roman" panose="02020603050405020304" charset="0"/>
              </a:rPr>
              <a:t> </a:t>
            </a:r>
            <a:endParaRPr lang="en-US" sz="3600" b="1" dirty="0" smtClean="0">
              <a:solidFill>
                <a:schemeClr val="tx1"/>
              </a:solidFill>
              <a:latin typeface="Times New Roman" panose="02020603050405020304" charset="0"/>
              <a:cs typeface="Times New Roman" panose="02020603050405020304" charset="0"/>
            </a:endParaRPr>
          </a:p>
          <a:p>
            <a:r>
              <a:rPr lang="en-US" sz="3600" b="1" dirty="0" smtClean="0">
                <a:solidFill>
                  <a:schemeClr val="tx1"/>
                </a:solidFill>
                <a:latin typeface="Times New Roman" panose="02020603050405020304" charset="0"/>
                <a:cs typeface="Times New Roman" panose="02020603050405020304" charset="0"/>
              </a:rPr>
              <a:t>? Theo em, </a:t>
            </a:r>
            <a:r>
              <a:rPr lang="en-US" sz="3600" b="1" dirty="0" err="1" smtClean="0">
                <a:solidFill>
                  <a:schemeClr val="tx1"/>
                </a:solidFill>
                <a:latin typeface="Times New Roman" panose="02020603050405020304" charset="0"/>
                <a:cs typeface="Times New Roman" panose="02020603050405020304" charset="0"/>
              </a:rPr>
              <a:t>các</a:t>
            </a:r>
            <a:r>
              <a:rPr lang="en-US" sz="3600" b="1" dirty="0" smtClean="0">
                <a:solidFill>
                  <a:schemeClr val="tx1"/>
                </a:solidFill>
                <a:latin typeface="Times New Roman" panose="02020603050405020304" charset="0"/>
                <a:cs typeface="Times New Roman" panose="02020603050405020304" charset="0"/>
              </a:rPr>
              <a:t> hình ảnh đó </a:t>
            </a:r>
            <a:r>
              <a:rPr lang="en-US" sz="3600" b="1" dirty="0" err="1" smtClean="0">
                <a:solidFill>
                  <a:schemeClr val="tx1"/>
                </a:solidFill>
                <a:latin typeface="Times New Roman" panose="02020603050405020304" charset="0"/>
                <a:cs typeface="Times New Roman" panose="02020603050405020304" charset="0"/>
              </a:rPr>
              <a:t>nói</a:t>
            </a:r>
            <a:r>
              <a:rPr lang="en-US" sz="3600" b="1" dirty="0" smtClean="0">
                <a:solidFill>
                  <a:schemeClr val="tx1"/>
                </a:solidFill>
                <a:latin typeface="Times New Roman" panose="02020603050405020304" charset="0"/>
                <a:cs typeface="Times New Roman" panose="02020603050405020304" charset="0"/>
              </a:rPr>
              <a:t> </a:t>
            </a:r>
            <a:r>
              <a:rPr lang="en-US" sz="3600" b="1" dirty="0" err="1" smtClean="0">
                <a:solidFill>
                  <a:schemeClr val="tx1"/>
                </a:solidFill>
                <a:latin typeface="Times New Roman" panose="02020603050405020304" charset="0"/>
                <a:cs typeface="Times New Roman" panose="02020603050405020304" charset="0"/>
              </a:rPr>
              <a:t>về</a:t>
            </a:r>
            <a:r>
              <a:rPr lang="en-US" sz="3600" b="1" dirty="0" smtClean="0">
                <a:solidFill>
                  <a:schemeClr val="tx1"/>
                </a:solidFill>
                <a:latin typeface="Times New Roman" panose="02020603050405020304" charset="0"/>
                <a:cs typeface="Times New Roman" panose="02020603050405020304" charset="0"/>
              </a:rPr>
              <a:t> những </a:t>
            </a:r>
            <a:r>
              <a:rPr lang="en-US" sz="3600" b="1" dirty="0" err="1" smtClean="0">
                <a:solidFill>
                  <a:schemeClr val="tx1"/>
                </a:solidFill>
                <a:latin typeface="Times New Roman" panose="02020603050405020304" charset="0"/>
                <a:cs typeface="Times New Roman" panose="02020603050405020304" charset="0"/>
              </a:rPr>
              <a:t>truyền</a:t>
            </a:r>
            <a:r>
              <a:rPr lang="en-US" sz="3600" b="1" dirty="0" smtClean="0">
                <a:solidFill>
                  <a:schemeClr val="tx1"/>
                </a:solidFill>
                <a:latin typeface="Times New Roman" panose="02020603050405020304" charset="0"/>
                <a:cs typeface="Times New Roman" panose="02020603050405020304" charset="0"/>
              </a:rPr>
              <a:t> </a:t>
            </a:r>
            <a:r>
              <a:rPr lang="en-US" sz="3600" b="1" dirty="0" err="1" smtClean="0">
                <a:solidFill>
                  <a:schemeClr val="tx1"/>
                </a:solidFill>
                <a:latin typeface="Times New Roman" panose="02020603050405020304" charset="0"/>
                <a:cs typeface="Times New Roman" panose="02020603050405020304" charset="0"/>
              </a:rPr>
              <a:t>thống</a:t>
            </a:r>
            <a:r>
              <a:rPr lang="en-US" sz="3600" b="1" dirty="0" smtClean="0">
                <a:solidFill>
                  <a:schemeClr val="tx1"/>
                </a:solidFill>
                <a:latin typeface="Times New Roman" panose="02020603050405020304" charset="0"/>
                <a:cs typeface="Times New Roman" panose="02020603050405020304" charset="0"/>
              </a:rPr>
              <a:t> </a:t>
            </a:r>
            <a:r>
              <a:rPr lang="en-US" sz="3600" b="1" dirty="0" err="1" smtClean="0">
                <a:solidFill>
                  <a:schemeClr val="tx1"/>
                </a:solidFill>
                <a:latin typeface="Times New Roman" panose="02020603050405020304" charset="0"/>
                <a:cs typeface="Times New Roman" panose="02020603050405020304" charset="0"/>
              </a:rPr>
              <a:t>nào</a:t>
            </a:r>
            <a:r>
              <a:rPr lang="en-US" sz="3600" b="1" dirty="0" smtClean="0">
                <a:solidFill>
                  <a:schemeClr val="tx1"/>
                </a:solidFill>
                <a:latin typeface="Times New Roman" panose="02020603050405020304" charset="0"/>
                <a:cs typeface="Times New Roman" panose="02020603050405020304" charset="0"/>
              </a:rPr>
              <a:t> </a:t>
            </a:r>
            <a:r>
              <a:rPr lang="en-US" sz="3600" b="1" dirty="0" err="1" smtClean="0">
                <a:solidFill>
                  <a:schemeClr val="tx1"/>
                </a:solidFill>
                <a:latin typeface="Times New Roman" panose="02020603050405020304" charset="0"/>
                <a:cs typeface="Times New Roman" panose="02020603050405020304" charset="0"/>
              </a:rPr>
              <a:t>của</a:t>
            </a:r>
            <a:r>
              <a:rPr lang="en-US" sz="3600" b="1" dirty="0" smtClean="0">
                <a:solidFill>
                  <a:schemeClr val="tx1"/>
                </a:solidFill>
                <a:latin typeface="Times New Roman" panose="02020603050405020304" charset="0"/>
                <a:cs typeface="Times New Roman" panose="02020603050405020304" charset="0"/>
              </a:rPr>
              <a:t> </a:t>
            </a:r>
            <a:r>
              <a:rPr lang="en-US" sz="3600" b="1" dirty="0" err="1" smtClean="0">
                <a:solidFill>
                  <a:schemeClr val="tx1"/>
                </a:solidFill>
                <a:latin typeface="Times New Roman" panose="02020603050405020304" charset="0"/>
                <a:cs typeface="Times New Roman" panose="02020603050405020304" charset="0"/>
              </a:rPr>
              <a:t>quê</a:t>
            </a:r>
            <a:r>
              <a:rPr lang="en-US" sz="3600" b="1" dirty="0" smtClean="0">
                <a:solidFill>
                  <a:schemeClr val="tx1"/>
                </a:solidFill>
                <a:latin typeface="Times New Roman" panose="02020603050405020304" charset="0"/>
                <a:cs typeface="Times New Roman" panose="02020603050405020304" charset="0"/>
              </a:rPr>
              <a:t> </a:t>
            </a:r>
            <a:r>
              <a:rPr lang="en-US" sz="3600" b="1" dirty="0" err="1" smtClean="0">
                <a:solidFill>
                  <a:schemeClr val="tx1"/>
                </a:solidFill>
                <a:latin typeface="Times New Roman" panose="02020603050405020304" charset="0"/>
                <a:cs typeface="Times New Roman" panose="02020603050405020304" charset="0"/>
              </a:rPr>
              <a:t>hương</a:t>
            </a:r>
            <a:r>
              <a:rPr lang="en-US" sz="3600" b="1" dirty="0" smtClean="0">
                <a:solidFill>
                  <a:schemeClr val="tx1"/>
                </a:solidFill>
                <a:latin typeface="Times New Roman" panose="02020603050405020304" charset="0"/>
                <a:cs typeface="Times New Roman" panose="02020603050405020304" charset="0"/>
              </a:rPr>
              <a:t> ?</a:t>
            </a:r>
            <a:endParaRPr lang="en-US" sz="3600" b="1" dirty="0" smtClean="0">
              <a:solidFill>
                <a:schemeClr val="tx1"/>
              </a:solidFill>
              <a:latin typeface="Times New Roman" panose="02020603050405020304" charset="0"/>
              <a:cs typeface="Times New Roman" panose="02020603050405020304" charset="0"/>
            </a:endParaRPr>
          </a:p>
          <a:p>
            <a:r>
              <a:rPr lang="en-US" sz="3600" b="1" dirty="0">
                <a:solidFill>
                  <a:schemeClr val="tx1"/>
                </a:solidFill>
                <a:latin typeface="Times New Roman" panose="02020603050405020304" charset="0"/>
                <a:cs typeface="Times New Roman" panose="02020603050405020304" charset="0"/>
              </a:rPr>
              <a:t>? </a:t>
            </a:r>
            <a:r>
              <a:rPr lang="en-US" sz="3600" b="1" dirty="0" err="1">
                <a:solidFill>
                  <a:schemeClr val="tx1"/>
                </a:solidFill>
                <a:latin typeface="Times New Roman" panose="02020603050405020304" charset="0"/>
                <a:cs typeface="Times New Roman" panose="02020603050405020304" charset="0"/>
              </a:rPr>
              <a:t>Hãy</a:t>
            </a:r>
            <a:r>
              <a:rPr lang="en-US" sz="3600" b="1" dirty="0">
                <a:solidFill>
                  <a:schemeClr val="tx1"/>
                </a:solidFill>
                <a:latin typeface="Times New Roman" panose="02020603050405020304" charset="0"/>
                <a:cs typeface="Times New Roman" panose="02020603050405020304" charset="0"/>
              </a:rPr>
              <a:t> chia </a:t>
            </a:r>
            <a:r>
              <a:rPr lang="en-US" sz="3600" b="1" dirty="0" err="1">
                <a:solidFill>
                  <a:schemeClr val="tx1"/>
                </a:solidFill>
                <a:latin typeface="Times New Roman" panose="02020603050405020304" charset="0"/>
                <a:cs typeface="Times New Roman" panose="02020603050405020304" charset="0"/>
              </a:rPr>
              <a:t>sẻ</a:t>
            </a:r>
            <a:r>
              <a:rPr lang="en-US" sz="3600" b="1" dirty="0">
                <a:solidFill>
                  <a:schemeClr val="tx1"/>
                </a:solidFill>
                <a:latin typeface="Times New Roman" panose="02020603050405020304" charset="0"/>
                <a:cs typeface="Times New Roman" panose="02020603050405020304" charset="0"/>
              </a:rPr>
              <a:t> </a:t>
            </a:r>
            <a:r>
              <a:rPr lang="en-US" sz="3600" b="1" dirty="0" err="1">
                <a:solidFill>
                  <a:schemeClr val="tx1"/>
                </a:solidFill>
                <a:latin typeface="Times New Roman" panose="02020603050405020304" charset="0"/>
                <a:cs typeface="Times New Roman" panose="02020603050405020304" charset="0"/>
              </a:rPr>
              <a:t>hiểu</a:t>
            </a:r>
            <a:r>
              <a:rPr lang="en-US" sz="3600" b="1" dirty="0">
                <a:solidFill>
                  <a:schemeClr val="tx1"/>
                </a:solidFill>
                <a:latin typeface="Times New Roman" panose="02020603050405020304" charset="0"/>
                <a:cs typeface="Times New Roman" panose="02020603050405020304" charset="0"/>
              </a:rPr>
              <a:t> </a:t>
            </a:r>
            <a:r>
              <a:rPr lang="en-US" sz="3600" b="1" dirty="0" err="1">
                <a:solidFill>
                  <a:schemeClr val="tx1"/>
                </a:solidFill>
                <a:latin typeface="Times New Roman" panose="02020603050405020304" charset="0"/>
                <a:cs typeface="Times New Roman" panose="02020603050405020304" charset="0"/>
              </a:rPr>
              <a:t>biết</a:t>
            </a:r>
            <a:r>
              <a:rPr lang="en-US" sz="3600" b="1" dirty="0">
                <a:solidFill>
                  <a:schemeClr val="tx1"/>
                </a:solidFill>
                <a:latin typeface="Times New Roman" panose="02020603050405020304" charset="0"/>
                <a:cs typeface="Times New Roman" panose="02020603050405020304" charset="0"/>
              </a:rPr>
              <a:t> </a:t>
            </a:r>
            <a:r>
              <a:rPr lang="en-US" sz="3600" b="1" dirty="0" err="1">
                <a:solidFill>
                  <a:schemeClr val="tx1"/>
                </a:solidFill>
                <a:latin typeface="Times New Roman" panose="02020603050405020304" charset="0"/>
                <a:cs typeface="Times New Roman" panose="02020603050405020304" charset="0"/>
              </a:rPr>
              <a:t>của</a:t>
            </a:r>
            <a:r>
              <a:rPr lang="en-US" sz="3600" b="1" dirty="0">
                <a:solidFill>
                  <a:schemeClr val="tx1"/>
                </a:solidFill>
                <a:latin typeface="Times New Roman" panose="02020603050405020304" charset="0"/>
                <a:cs typeface="Times New Roman" panose="02020603050405020304" charset="0"/>
              </a:rPr>
              <a:t> </a:t>
            </a:r>
            <a:r>
              <a:rPr lang="en-US" sz="3600" b="1" dirty="0" err="1">
                <a:solidFill>
                  <a:schemeClr val="tx1"/>
                </a:solidFill>
                <a:latin typeface="Times New Roman" panose="02020603050405020304" charset="0"/>
                <a:cs typeface="Times New Roman" panose="02020603050405020304" charset="0"/>
              </a:rPr>
              <a:t>em</a:t>
            </a:r>
            <a:r>
              <a:rPr lang="en-US" sz="3600" b="1" dirty="0">
                <a:solidFill>
                  <a:schemeClr val="tx1"/>
                </a:solidFill>
                <a:latin typeface="Times New Roman" panose="02020603050405020304" charset="0"/>
                <a:cs typeface="Times New Roman" panose="02020603050405020304" charset="0"/>
              </a:rPr>
              <a:t> </a:t>
            </a:r>
            <a:r>
              <a:rPr lang="en-US" sz="3600" b="1" dirty="0" err="1">
                <a:solidFill>
                  <a:schemeClr val="tx1"/>
                </a:solidFill>
                <a:latin typeface="Times New Roman" panose="02020603050405020304" charset="0"/>
                <a:cs typeface="Times New Roman" panose="02020603050405020304" charset="0"/>
              </a:rPr>
              <a:t>về</a:t>
            </a:r>
            <a:r>
              <a:rPr lang="en-US" sz="3600" b="1" dirty="0">
                <a:solidFill>
                  <a:schemeClr val="tx1"/>
                </a:solidFill>
                <a:latin typeface="Times New Roman" panose="02020603050405020304" charset="0"/>
                <a:cs typeface="Times New Roman" panose="02020603050405020304" charset="0"/>
              </a:rPr>
              <a:t> các truyền thống quê hương qua </a:t>
            </a:r>
            <a:r>
              <a:rPr lang="en-US" sz="3600" b="1" dirty="0" err="1">
                <a:solidFill>
                  <a:schemeClr val="tx1"/>
                </a:solidFill>
                <a:latin typeface="Times New Roman" panose="02020603050405020304" charset="0"/>
                <a:cs typeface="Times New Roman" panose="02020603050405020304" charset="0"/>
              </a:rPr>
              <a:t>những</a:t>
            </a:r>
            <a:r>
              <a:rPr lang="en-US" sz="3600" b="1" dirty="0">
                <a:solidFill>
                  <a:schemeClr val="tx1"/>
                </a:solidFill>
                <a:latin typeface="Times New Roman" panose="02020603050405020304" charset="0"/>
                <a:cs typeface="Times New Roman" panose="02020603050405020304" charset="0"/>
              </a:rPr>
              <a:t> </a:t>
            </a:r>
            <a:r>
              <a:rPr lang="en-US" sz="3600" b="1" dirty="0" err="1">
                <a:solidFill>
                  <a:schemeClr val="tx1"/>
                </a:solidFill>
                <a:latin typeface="Times New Roman" panose="02020603050405020304" charset="0"/>
                <a:cs typeface="Times New Roman" panose="02020603050405020304" charset="0"/>
              </a:rPr>
              <a:t>bức</a:t>
            </a:r>
            <a:r>
              <a:rPr lang="en-US" sz="3600" b="1" dirty="0">
                <a:solidFill>
                  <a:schemeClr val="tx1"/>
                </a:solidFill>
                <a:latin typeface="Times New Roman" panose="02020603050405020304" charset="0"/>
                <a:cs typeface="Times New Roman" panose="02020603050405020304" charset="0"/>
              </a:rPr>
              <a:t> ảnh </a:t>
            </a:r>
            <a:r>
              <a:rPr lang="en-US" sz="3600" b="1" dirty="0" err="1" smtClean="0">
                <a:solidFill>
                  <a:schemeClr val="tx1"/>
                </a:solidFill>
                <a:latin typeface="Times New Roman" panose="02020603050405020304" charset="0"/>
                <a:cs typeface="Times New Roman" panose="02020603050405020304" charset="0"/>
              </a:rPr>
              <a:t>đó</a:t>
            </a:r>
            <a:r>
              <a:rPr lang="en-US" sz="3600" b="1" dirty="0" smtClean="0">
                <a:solidFill>
                  <a:schemeClr val="tx1"/>
                </a:solidFill>
                <a:latin typeface="Times New Roman" panose="02020603050405020304" charset="0"/>
                <a:cs typeface="Times New Roman" panose="02020603050405020304" charset="0"/>
              </a:rPr>
              <a:t> ?</a:t>
            </a:r>
            <a:endParaRPr lang="en-US" sz="3600" b="1" dirty="0" smtClean="0">
              <a:solidFill>
                <a:schemeClr val="tx1"/>
              </a:solidFill>
              <a:latin typeface="Times New Roman" panose="02020603050405020304" charset="0"/>
              <a:cs typeface="Times New Roman" panose="02020603050405020304" charset="0"/>
            </a:endParaRPr>
          </a:p>
          <a:p>
            <a:r>
              <a:rPr lang="en-US" sz="3600" b="1" dirty="0" smtClean="0">
                <a:solidFill>
                  <a:schemeClr val="tx1"/>
                </a:solidFill>
                <a:latin typeface="Times New Roman" panose="02020603050405020304" charset="0"/>
                <a:cs typeface="Times New Roman" panose="02020603050405020304" charset="0"/>
              </a:rPr>
              <a:t> </a:t>
            </a:r>
            <a:endParaRPr lang="en-US" sz="3600" b="1" dirty="0" smtClean="0">
              <a:solidFill>
                <a:schemeClr val="tx1"/>
              </a:solidFill>
              <a:latin typeface="Times New Roman" panose="02020603050405020304" charset="0"/>
              <a:cs typeface="Times New Roman" panose="02020603050405020304" charset="0"/>
            </a:endParaRPr>
          </a:p>
          <a:p>
            <a:r>
              <a:rPr lang="en-US" sz="3200" dirty="0" smtClean="0">
                <a:solidFill>
                  <a:schemeClr val="tx1"/>
                </a:solidFill>
                <a:latin typeface="Times New Roman" panose="02020603050405020304" charset="0"/>
                <a:cs typeface="Times New Roman" panose="02020603050405020304" charset="0"/>
              </a:rPr>
              <a:t>(HS trao đổi cặp đôi)</a:t>
            </a:r>
            <a:endParaRPr lang="en-US" sz="3200" dirty="0">
              <a:solidFill>
                <a:schemeClr val="tx1"/>
              </a:solidFill>
              <a:latin typeface="Times New Roman" panose="02020603050405020304" charset="0"/>
              <a:cs typeface="Times New Roman" panose="02020603050405020304" charset="0"/>
            </a:endParaRPr>
          </a:p>
          <a:p>
            <a:endParaRPr lang="en-US" sz="3200" dirty="0">
              <a:solidFill>
                <a:schemeClr val="tx1"/>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275590" y="198755"/>
            <a:ext cx="11640185" cy="636905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275590" y="198755"/>
            <a:ext cx="5457825" cy="6369050"/>
          </a:xfrm>
          <a:prstGeom prst="rect">
            <a:avLst/>
          </a:prstGeom>
          <a:ln>
            <a:noFill/>
          </a:ln>
          <a:effectLst>
            <a:outerShdw blurRad="190500" algn="tl" rotWithShape="0">
              <a:srgbClr val="000000">
                <a:alpha val="70000"/>
              </a:srgbClr>
            </a:outerShdw>
          </a:effectLst>
        </p:spPr>
      </p:pic>
      <p:sp>
        <p:nvSpPr>
          <p:cNvPr id="2" name="Rectangles 1"/>
          <p:cNvSpPr/>
          <p:nvPr/>
        </p:nvSpPr>
        <p:spPr>
          <a:xfrm>
            <a:off x="5952490" y="261620"/>
            <a:ext cx="6030595" cy="6306185"/>
          </a:xfrm>
          <a:prstGeom prst="rect">
            <a:avLst/>
          </a:prstGeom>
        </p:spPr>
        <p:style>
          <a:lnRef idx="3">
            <a:schemeClr val="accent1"/>
          </a:lnRef>
          <a:fillRef idx="0">
            <a:srgbClr val="FFFFFF"/>
          </a:fillRef>
          <a:effectRef idx="0">
            <a:srgbClr val="FFFFFF"/>
          </a:effectRef>
          <a:fontRef idx="minor">
            <a:schemeClr val="tx1"/>
          </a:fontRef>
        </p:style>
        <p:txBody>
          <a:bodyPr rtlCol="0" anchor="ctr"/>
          <a:p>
            <a:pPr algn="l"/>
            <a:r>
              <a:rPr lang="en-US" sz="2800" i="1" dirty="0">
                <a:solidFill>
                  <a:srgbClr val="FF0000"/>
                </a:solidFill>
                <a:latin typeface="Times New Roman" panose="02020603050405020304" charset="0"/>
                <a:ea typeface="#9Slide03 Roboto Slab Bold" pitchFamily="2" charset="0"/>
                <a:cs typeface="Times New Roman" panose="02020603050405020304" charset="0"/>
                <a:sym typeface="+mn-ea"/>
              </a:rPr>
              <a:t>TH 1: </a:t>
            </a:r>
            <a:r>
              <a:rPr lang="en-US" sz="2800" i="1" dirty="0" err="1">
                <a:latin typeface="Times New Roman" panose="02020603050405020304" charset="0"/>
                <a:ea typeface="#9Slide03 Roboto Slab Bold" pitchFamily="2" charset="0"/>
                <a:cs typeface="Times New Roman" panose="02020603050405020304" charset="0"/>
                <a:sym typeface="+mn-ea"/>
              </a:rPr>
              <a:t>Em</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không</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đồng</a:t>
            </a:r>
            <a:r>
              <a:rPr lang="en-US" sz="2800" i="1" dirty="0">
                <a:latin typeface="Times New Roman" panose="02020603050405020304" charset="0"/>
                <a:ea typeface="#9Slide03 Roboto Slab Bold" pitchFamily="2" charset="0"/>
                <a:cs typeface="Times New Roman" panose="02020603050405020304" charset="0"/>
                <a:sym typeface="+mn-ea"/>
              </a:rPr>
              <a:t> ý </a:t>
            </a:r>
            <a:r>
              <a:rPr lang="en-US" sz="2800" i="1" dirty="0" err="1">
                <a:latin typeface="Times New Roman" panose="02020603050405020304" charset="0"/>
                <a:ea typeface="#9Slide03 Roboto Slab Bold" pitchFamily="2" charset="0"/>
                <a:cs typeface="Times New Roman" panose="02020603050405020304" charset="0"/>
                <a:sym typeface="+mn-ea"/>
              </a:rPr>
              <a:t>với</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hành</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động</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của</a:t>
            </a:r>
            <a:r>
              <a:rPr lang="en-US" sz="2800" i="1" dirty="0">
                <a:latin typeface="Times New Roman" panose="02020603050405020304" charset="0"/>
                <a:ea typeface="#9Slide03 Roboto Slab Bold" pitchFamily="2" charset="0"/>
                <a:cs typeface="Times New Roman" panose="02020603050405020304" charset="0"/>
                <a:sym typeface="+mn-ea"/>
              </a:rPr>
              <a:t> H. </a:t>
            </a:r>
            <a:r>
              <a:rPr lang="en-US" sz="2800" i="1" dirty="0" err="1">
                <a:latin typeface="Times New Roman" panose="02020603050405020304" charset="0"/>
                <a:ea typeface="#9Slide03 Roboto Slab Bold" pitchFamily="2" charset="0"/>
                <a:cs typeface="Times New Roman" panose="02020603050405020304" charset="0"/>
                <a:sym typeface="+mn-ea"/>
              </a:rPr>
              <a:t>Em</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nên</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nói</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với</a:t>
            </a:r>
            <a:r>
              <a:rPr lang="en-US" sz="2800" i="1" dirty="0">
                <a:latin typeface="Times New Roman" panose="02020603050405020304" charset="0"/>
                <a:ea typeface="#9Slide03 Roboto Slab Bold" pitchFamily="2" charset="0"/>
                <a:cs typeface="Times New Roman" panose="02020603050405020304" charset="0"/>
                <a:sym typeface="+mn-ea"/>
              </a:rPr>
              <a:t> H </a:t>
            </a:r>
            <a:r>
              <a:rPr lang="en-US" sz="2800" i="1" dirty="0" err="1">
                <a:latin typeface="Times New Roman" panose="02020603050405020304" charset="0"/>
                <a:ea typeface="#9Slide03 Roboto Slab Bold" pitchFamily="2" charset="0"/>
                <a:cs typeface="Times New Roman" panose="02020603050405020304" charset="0"/>
                <a:sym typeface="+mn-ea"/>
              </a:rPr>
              <a:t>rằng</a:t>
            </a:r>
            <a:r>
              <a:rPr lang="en-US" sz="2800" i="1" dirty="0">
                <a:latin typeface="Times New Roman" panose="02020603050405020304" charset="0"/>
                <a:ea typeface="#9Slide03 Roboto Slab Bold" pitchFamily="2" charset="0"/>
                <a:cs typeface="Times New Roman" panose="02020603050405020304" charset="0"/>
                <a:sym typeface="+mn-ea"/>
              </a:rPr>
              <a:t> HS </a:t>
            </a:r>
            <a:r>
              <a:rPr lang="en-US" sz="2800" i="1" dirty="0" err="1">
                <a:latin typeface="Times New Roman" panose="02020603050405020304" charset="0"/>
                <a:ea typeface="#9Slide03 Roboto Slab Bold" pitchFamily="2" charset="0"/>
                <a:cs typeface="Times New Roman" panose="02020603050405020304" charset="0"/>
                <a:sym typeface="+mn-ea"/>
              </a:rPr>
              <a:t>cần</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nghe</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để</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biết</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và</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hiểu</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ông</a:t>
            </a:r>
            <a:r>
              <a:rPr lang="en-US" sz="2800" i="1" dirty="0">
                <a:latin typeface="Times New Roman" panose="02020603050405020304" charset="0"/>
                <a:ea typeface="#9Slide03 Roboto Slab Bold" pitchFamily="2" charset="0"/>
                <a:cs typeface="Times New Roman" panose="02020603050405020304" charset="0"/>
                <a:sym typeface="+mn-ea"/>
              </a:rPr>
              <a:t> cha </a:t>
            </a:r>
            <a:r>
              <a:rPr lang="en-US" sz="2800" i="1" dirty="0" err="1">
                <a:latin typeface="Times New Roman" panose="02020603050405020304" charset="0"/>
                <a:ea typeface="#9Slide03 Roboto Slab Bold" pitchFamily="2" charset="0"/>
                <a:cs typeface="Times New Roman" panose="02020603050405020304" charset="0"/>
                <a:sym typeface="+mn-ea"/>
              </a:rPr>
              <a:t>ngày</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xưa</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đã</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chiến</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đấu</a:t>
            </a:r>
            <a:r>
              <a:rPr lang="en-US" sz="2800" i="1" dirty="0">
                <a:latin typeface="Times New Roman" panose="02020603050405020304" charset="0"/>
                <a:ea typeface="#9Slide03 Roboto Slab Bold" pitchFamily="2" charset="0"/>
                <a:cs typeface="Times New Roman" panose="02020603050405020304" charset="0"/>
                <a:sym typeface="+mn-ea"/>
              </a:rPr>
              <a:t>, hi </a:t>
            </a:r>
            <a:r>
              <a:rPr lang="en-US" sz="2800" i="1" dirty="0" err="1">
                <a:latin typeface="Times New Roman" panose="02020603050405020304" charset="0"/>
                <a:ea typeface="#9Slide03 Roboto Slab Bold" pitchFamily="2" charset="0"/>
                <a:cs typeface="Times New Roman" panose="02020603050405020304" charset="0"/>
                <a:sym typeface="+mn-ea"/>
              </a:rPr>
              <a:t>sinh</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đề</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bảo</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vệ</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Tổ</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quốc</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như</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thế</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nào</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Từ</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đó</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trân</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trọng</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những</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thành</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quả</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chiến</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đấu</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của</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ông</a:t>
            </a:r>
            <a:r>
              <a:rPr lang="en-US" sz="2800" i="1" dirty="0">
                <a:latin typeface="Times New Roman" panose="02020603050405020304" charset="0"/>
                <a:ea typeface="#9Slide03 Roboto Slab Bold" pitchFamily="2" charset="0"/>
                <a:cs typeface="Times New Roman" panose="02020603050405020304" charset="0"/>
                <a:sym typeface="+mn-ea"/>
              </a:rPr>
              <a:t> cha, </a:t>
            </a:r>
            <a:r>
              <a:rPr lang="en-US" sz="2800" i="1" dirty="0" err="1">
                <a:latin typeface="Times New Roman" panose="02020603050405020304" charset="0"/>
                <a:ea typeface="#9Slide03 Roboto Slab Bold" pitchFamily="2" charset="0"/>
                <a:cs typeface="Times New Roman" panose="02020603050405020304" charset="0"/>
                <a:sym typeface="+mn-ea"/>
              </a:rPr>
              <a:t>quý</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trọng</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hoà</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bình</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và</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độc</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lập</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đất</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nước</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có</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được</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ngày</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hôm</a:t>
            </a:r>
            <a:r>
              <a:rPr lang="en-US" sz="2800" i="1" dirty="0">
                <a:latin typeface="Times New Roman" panose="02020603050405020304" charset="0"/>
                <a:ea typeface="#9Slide03 Roboto Slab Bold" pitchFamily="2" charset="0"/>
                <a:cs typeface="Times New Roman" panose="02020603050405020304" charset="0"/>
                <a:sym typeface="+mn-ea"/>
              </a:rPr>
              <a:t> nay. </a:t>
            </a:r>
            <a:r>
              <a:rPr lang="en-US" sz="2800" i="1" dirty="0" err="1">
                <a:latin typeface="Times New Roman" panose="02020603050405020304" charset="0"/>
                <a:ea typeface="#9Slide03 Roboto Slab Bold" pitchFamily="2" charset="0"/>
                <a:cs typeface="Times New Roman" panose="02020603050405020304" charset="0"/>
                <a:sym typeface="+mn-ea"/>
              </a:rPr>
              <a:t>Hơn</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nữa</a:t>
            </a:r>
            <a:r>
              <a:rPr lang="en-US" sz="2800" i="1" dirty="0">
                <a:latin typeface="Times New Roman" panose="02020603050405020304" charset="0"/>
                <a:ea typeface="#9Slide03 Roboto Slab Bold" pitchFamily="2" charset="0"/>
                <a:cs typeface="Times New Roman" panose="02020603050405020304" charset="0"/>
                <a:sym typeface="+mn-ea"/>
              </a:rPr>
              <a:t>, HS </a:t>
            </a:r>
            <a:r>
              <a:rPr lang="en-US" sz="2800" i="1" dirty="0" err="1">
                <a:latin typeface="Times New Roman" panose="02020603050405020304" charset="0"/>
                <a:ea typeface="#9Slide03 Roboto Slab Bold" pitchFamily="2" charset="0"/>
                <a:cs typeface="Times New Roman" panose="02020603050405020304" charset="0"/>
                <a:sym typeface="+mn-ea"/>
              </a:rPr>
              <a:t>cần</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nghe</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và</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hiểu</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lịch</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sử</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để</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kế</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thừa</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và</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phát</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huy</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truyền</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thống</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yêu</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nước</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phấn</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đấu</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học</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tập</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rèn</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luyện</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để</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góp</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phần</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xây</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dựng</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và</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bảo</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vệ</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Tổ</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quốc</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trong</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thời</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đại</a:t>
            </a:r>
            <a:r>
              <a:rPr lang="en-US" sz="2800" i="1" dirty="0">
                <a:latin typeface="Times New Roman" panose="02020603050405020304" charset="0"/>
                <a:ea typeface="#9Slide03 Roboto Slab Bold" pitchFamily="2" charset="0"/>
                <a:cs typeface="Times New Roman" panose="02020603050405020304" charset="0"/>
                <a:sym typeface="+mn-ea"/>
              </a:rPr>
              <a:t> </a:t>
            </a:r>
            <a:r>
              <a:rPr lang="en-US" sz="2800" i="1" dirty="0" err="1">
                <a:latin typeface="Times New Roman" panose="02020603050405020304" charset="0"/>
                <a:ea typeface="#9Slide03 Roboto Slab Bold" pitchFamily="2" charset="0"/>
                <a:cs typeface="Times New Roman" panose="02020603050405020304" charset="0"/>
                <a:sym typeface="+mn-ea"/>
              </a:rPr>
              <a:t>mới</a:t>
            </a:r>
            <a:r>
              <a:rPr lang="en-US" sz="2800" i="1" dirty="0">
                <a:latin typeface="Times New Roman" panose="02020603050405020304" charset="0"/>
                <a:ea typeface="#9Slide03 Roboto Slab Bold" pitchFamily="2" charset="0"/>
                <a:cs typeface="Times New Roman" panose="02020603050405020304" charset="0"/>
                <a:sym typeface="+mn-ea"/>
              </a:rPr>
              <a:t>.</a:t>
            </a:r>
            <a:endParaRPr lang="en-US" sz="2800" dirty="0">
              <a:latin typeface="Times New Roman" panose="02020603050405020304" charset="0"/>
              <a:ea typeface="#9Slide03 Roboto Slab Bold" pitchFamily="2" charset="0"/>
              <a:cs typeface="Times New Roman" panose="02020603050405020304" charset="0"/>
            </a:endParaRPr>
          </a:p>
          <a:p>
            <a:pPr algn="l"/>
            <a:endParaRPr lang="en-US" sz="2800" dirty="0">
              <a:latin typeface="Times New Roman" panose="02020603050405020304" charset="0"/>
              <a:ea typeface="#9Slide03 Roboto Slab Bold" pitchFamily="2"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275590" y="198755"/>
            <a:ext cx="5457825" cy="6369050"/>
          </a:xfrm>
          <a:prstGeom prst="rect">
            <a:avLst/>
          </a:prstGeom>
          <a:ln>
            <a:noFill/>
          </a:ln>
          <a:effectLst>
            <a:outerShdw blurRad="190500" algn="tl" rotWithShape="0">
              <a:srgbClr val="000000">
                <a:alpha val="70000"/>
              </a:srgbClr>
            </a:outerShdw>
          </a:effectLst>
        </p:spPr>
      </p:pic>
      <p:sp>
        <p:nvSpPr>
          <p:cNvPr id="2" name="Rectangles 1"/>
          <p:cNvSpPr/>
          <p:nvPr/>
        </p:nvSpPr>
        <p:spPr>
          <a:xfrm>
            <a:off x="5952490" y="261620"/>
            <a:ext cx="6030595" cy="6306185"/>
          </a:xfrm>
          <a:prstGeom prst="rect">
            <a:avLst/>
          </a:prstGeom>
        </p:spPr>
        <p:style>
          <a:lnRef idx="3">
            <a:schemeClr val="accent1"/>
          </a:lnRef>
          <a:fillRef idx="0">
            <a:srgbClr val="FFFFFF"/>
          </a:fillRef>
          <a:effectRef idx="0">
            <a:srgbClr val="FFFFFF"/>
          </a:effectRef>
          <a:fontRef idx="minor">
            <a:schemeClr val="tx1"/>
          </a:fontRef>
        </p:style>
        <p:txBody>
          <a:bodyPr rtlCol="0" anchor="ctr"/>
          <a:p>
            <a:pPr algn="just"/>
            <a:r>
              <a:rPr lang="en-US" altLang="vi-VN" sz="2800" i="1" dirty="0" smtClean="0">
                <a:solidFill>
                  <a:srgbClr val="FF0000"/>
                </a:solidFill>
                <a:latin typeface="Times New Roman" panose="02020603050405020304" charset="0"/>
                <a:ea typeface="#9Slide03 Roboto Slab Bold" pitchFamily="2" charset="0"/>
                <a:cs typeface="Times New Roman" panose="02020603050405020304" charset="0"/>
                <a:sym typeface="+mn-ea"/>
              </a:rPr>
              <a:t>TH 2: </a:t>
            </a:r>
            <a:r>
              <a:rPr lang="vi-VN" sz="2800" i="1" dirty="0" smtClean="0">
                <a:latin typeface="Times New Roman" panose="02020603050405020304" charset="0"/>
                <a:ea typeface="#9Slide03 Roboto Slab Bold" pitchFamily="2" charset="0"/>
                <a:cs typeface="Times New Roman" panose="02020603050405020304" charset="0"/>
                <a:sym typeface="+mn-ea"/>
              </a:rPr>
              <a:t>N</a:t>
            </a:r>
            <a:r>
              <a:rPr lang="en-US" sz="2800" i="1" dirty="0">
                <a:latin typeface="Times New Roman" panose="02020603050405020304" charset="0"/>
                <a:ea typeface="#9Slide03 Roboto Slab Bold" pitchFamily="2" charset="0"/>
                <a:cs typeface="Times New Roman" panose="02020603050405020304" charset="0"/>
                <a:sym typeface="+mn-ea"/>
              </a:rPr>
              <a:t>ế</a:t>
            </a:r>
            <a:r>
              <a:rPr lang="vi-VN" sz="2800" i="1" dirty="0">
                <a:latin typeface="Times New Roman" panose="02020603050405020304" charset="0"/>
                <a:ea typeface="#9Slide03 Roboto Slab Bold" pitchFamily="2" charset="0"/>
                <a:cs typeface="Times New Roman" panose="02020603050405020304" charset="0"/>
                <a:sym typeface="+mn-ea"/>
              </a:rPr>
              <a:t>u là T, em nên thuyết phục các bạn rằng các món ăn nước ngo</a:t>
            </a:r>
            <a:r>
              <a:rPr lang="en-US" sz="2800" i="1" dirty="0">
                <a:latin typeface="Times New Roman" panose="02020603050405020304" charset="0"/>
                <a:ea typeface="#9Slide03 Roboto Slab Bold" pitchFamily="2" charset="0"/>
                <a:cs typeface="Times New Roman" panose="02020603050405020304" charset="0"/>
                <a:sym typeface="+mn-ea"/>
              </a:rPr>
              <a:t>à</a:t>
            </a:r>
            <a:r>
              <a:rPr lang="vi-VN" sz="2800" i="1" dirty="0">
                <a:latin typeface="Times New Roman" panose="02020603050405020304" charset="0"/>
                <a:ea typeface="#9Slide03 Roboto Slab Bold" pitchFamily="2" charset="0"/>
                <a:cs typeface="Times New Roman" panose="02020603050405020304" charset="0"/>
                <a:sym typeface="+mn-ea"/>
              </a:rPr>
              <a:t>i cũng r</a:t>
            </a:r>
            <a:r>
              <a:rPr lang="en-US" sz="2800" i="1" dirty="0">
                <a:latin typeface="Times New Roman" panose="02020603050405020304" charset="0"/>
                <a:ea typeface="#9Slide03 Roboto Slab Bold" pitchFamily="2" charset="0"/>
                <a:cs typeface="Times New Roman" panose="02020603050405020304" charset="0"/>
                <a:sym typeface="+mn-ea"/>
              </a:rPr>
              <a:t>ấ</a:t>
            </a:r>
            <a:r>
              <a:rPr lang="vi-VN" sz="2800" i="1" dirty="0">
                <a:latin typeface="Times New Roman" panose="02020603050405020304" charset="0"/>
                <a:ea typeface="#9Slide03 Roboto Slab Bold" pitchFamily="2" charset="0"/>
                <a:cs typeface="Times New Roman" panose="02020603050405020304" charset="0"/>
                <a:sym typeface="+mn-ea"/>
              </a:rPr>
              <a:t>t thú vị nhưng những món ăn truyền thống quê hương đã tồn tại và phát triển từ lâu đời, có các gi</a:t>
            </a:r>
            <a:r>
              <a:rPr lang="en-US" sz="2800" i="1" dirty="0">
                <a:latin typeface="Times New Roman" panose="02020603050405020304" charset="0"/>
                <a:ea typeface="#9Slide03 Roboto Slab Bold" pitchFamily="2" charset="0"/>
                <a:cs typeface="Times New Roman" panose="02020603050405020304" charset="0"/>
                <a:sym typeface="+mn-ea"/>
              </a:rPr>
              <a:t>á</a:t>
            </a:r>
            <a:r>
              <a:rPr lang="vi-VN" sz="2800" i="1" dirty="0">
                <a:latin typeface="Times New Roman" panose="02020603050405020304" charset="0"/>
                <a:ea typeface="#9Slide03 Roboto Slab Bold" pitchFamily="2" charset="0"/>
                <a:cs typeface="Times New Roman" panose="02020603050405020304" charset="0"/>
                <a:sym typeface="+mn-ea"/>
              </a:rPr>
              <a:t> trị đặc biệt. Trong d</a:t>
            </a:r>
            <a:r>
              <a:rPr lang="en-US" sz="2800" i="1" dirty="0">
                <a:latin typeface="Times New Roman" panose="02020603050405020304" charset="0"/>
                <a:ea typeface="#9Slide03 Roboto Slab Bold" pitchFamily="2" charset="0"/>
                <a:cs typeface="Times New Roman" panose="02020603050405020304" charset="0"/>
                <a:sym typeface="+mn-ea"/>
              </a:rPr>
              <a:t>ị</a:t>
            </a:r>
            <a:r>
              <a:rPr lang="vi-VN" sz="2800" i="1" dirty="0">
                <a:latin typeface="Times New Roman" panose="02020603050405020304" charset="0"/>
                <a:ea typeface="#9Slide03 Roboto Slab Bold" pitchFamily="2" charset="0"/>
                <a:cs typeface="Times New Roman" panose="02020603050405020304" charset="0"/>
                <a:sym typeface="+mn-ea"/>
              </a:rPr>
              <a:t>p chào mừng ngày Quốc tế Phụ nữ, chúng ta nên chọn những món ăn quen thuộc hằng ngàv mà các bà, các mẹ v</a:t>
            </a:r>
            <a:r>
              <a:rPr lang="en-US" sz="2800" i="1" dirty="0">
                <a:latin typeface="Times New Roman" panose="02020603050405020304" charset="0"/>
                <a:ea typeface="#9Slide03 Roboto Slab Bold" pitchFamily="2" charset="0"/>
                <a:cs typeface="Times New Roman" panose="02020603050405020304" charset="0"/>
                <a:sym typeface="+mn-ea"/>
              </a:rPr>
              <a:t>ẫ</a:t>
            </a:r>
            <a:r>
              <a:rPr lang="vi-VN" sz="2800" i="1" dirty="0">
                <a:latin typeface="Times New Roman" panose="02020603050405020304" charset="0"/>
                <a:ea typeface="#9Slide03 Roboto Slab Bold" pitchFamily="2" charset="0"/>
                <a:cs typeface="Times New Roman" panose="02020603050405020304" charset="0"/>
                <a:sym typeface="+mn-ea"/>
              </a:rPr>
              <a:t>n nấu cho chúng ta. Những món ăn quê hương ấy chứa cả tình thương gia đình và tâm hồn quê hương sẽ có nhiều ý n</a:t>
            </a:r>
            <a:r>
              <a:rPr lang="en-US" sz="2800" i="1" dirty="0" err="1">
                <a:latin typeface="Times New Roman" panose="02020603050405020304" charset="0"/>
                <a:ea typeface="#9Slide03 Roboto Slab Bold" pitchFamily="2" charset="0"/>
                <a:cs typeface="Times New Roman" panose="02020603050405020304" charset="0"/>
                <a:sym typeface="+mn-ea"/>
              </a:rPr>
              <a:t>ghĩ</a:t>
            </a:r>
            <a:r>
              <a:rPr lang="vi-VN" sz="2800" i="1" dirty="0">
                <a:latin typeface="Times New Roman" panose="02020603050405020304" charset="0"/>
                <a:ea typeface="#9Slide03 Roboto Slab Bold" pitchFamily="2" charset="0"/>
                <a:cs typeface="Times New Roman" panose="02020603050405020304" charset="0"/>
                <a:sym typeface="+mn-ea"/>
              </a:rPr>
              <a:t>a hơn</a:t>
            </a:r>
            <a:r>
              <a:rPr lang="en-US" sz="2800" i="1" dirty="0">
                <a:latin typeface="Times New Roman" panose="02020603050405020304" charset="0"/>
                <a:ea typeface="#9Slide03 Roboto Slab Bold" pitchFamily="2" charset="0"/>
                <a:cs typeface="Times New Roman" panose="02020603050405020304" charset="0"/>
                <a:sym typeface="+mn-ea"/>
              </a:rPr>
              <a:t>.</a:t>
            </a:r>
            <a:endParaRPr lang="en-US" sz="2800" dirty="0">
              <a:latin typeface="Times New Roman" panose="02020603050405020304" charset="0"/>
              <a:ea typeface="#9Slide03 Roboto Slab Bold" pitchFamily="2" charset="0"/>
              <a:cs typeface="Times New Roman" panose="02020603050405020304" charset="0"/>
            </a:endParaRPr>
          </a:p>
          <a:p>
            <a:pPr algn="just"/>
            <a:endParaRPr lang="en-US" sz="2800" dirty="0">
              <a:latin typeface="Times New Roman" panose="02020603050405020304" charset="0"/>
              <a:ea typeface="#9Slide03 Roboto Slab Bold" pitchFamily="2" charset="0"/>
              <a:cs typeface="Times New Roman" panose="02020603050405020304" charset="0"/>
            </a:endParaRPr>
          </a:p>
          <a:p>
            <a:pPr algn="l"/>
            <a:endParaRPr lang="en-US" sz="2800" dirty="0">
              <a:latin typeface="Times New Roman" panose="02020603050405020304" charset="0"/>
              <a:ea typeface="#9Slide03 Roboto Slab Bold" pitchFamily="2"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Subtitle 4"/>
          <p:cNvSpPr>
            <a:spLocks noGrp="1"/>
          </p:cNvSpPr>
          <p:nvPr>
            <p:ph type="subTitle" idx="1"/>
          </p:nvPr>
        </p:nvSpPr>
        <p:spPr>
          <a:xfrm>
            <a:off x="373380" y="445135"/>
            <a:ext cx="11349355" cy="6049010"/>
          </a:xfrm>
        </p:spPr>
        <p:txBody>
          <a:bodyPr/>
          <a:p>
            <a:pPr algn="ctr"/>
            <a:r>
              <a:rPr lang="en-US" sz="2800">
                <a:solidFill>
                  <a:srgbClr val="FF0000"/>
                </a:solidFill>
                <a:latin typeface="Times New Roman" panose="02020603050405020304" charset="0"/>
                <a:cs typeface="Times New Roman" panose="02020603050405020304" charset="0"/>
              </a:rPr>
              <a:t>VẬN DỤNG</a:t>
            </a:r>
            <a:endParaRPr lang="en-US" sz="2800">
              <a:solidFill>
                <a:srgbClr val="FF0000"/>
              </a:solidFill>
              <a:latin typeface="Times New Roman" panose="02020603050405020304" charset="0"/>
              <a:cs typeface="Times New Roman" panose="02020603050405020304" charset="0"/>
            </a:endParaRPr>
          </a:p>
          <a:p>
            <a:pPr algn="just"/>
            <a:r>
              <a:rPr lang="en-US" sz="2800">
                <a:solidFill>
                  <a:schemeClr val="tx1"/>
                </a:solidFill>
                <a:latin typeface="Times New Roman" panose="02020603050405020304" charset="0"/>
                <a:cs typeface="Times New Roman" panose="02020603050405020304" charset="0"/>
              </a:rPr>
              <a:t>1.Em hãy tìm hiểu về một truyền thống của quê hương, sau đó viết bài giới thiệu về truyền thống đó cho mọi người cùng biết. (Giao nhiệm vụ sau tiết 1)</a:t>
            </a:r>
            <a:endParaRPr lang="en-US" sz="2800">
              <a:solidFill>
                <a:schemeClr val="tx1"/>
              </a:solidFill>
              <a:latin typeface="Times New Roman" panose="02020603050405020304" charset="0"/>
              <a:cs typeface="Times New Roman" panose="02020603050405020304" charset="0"/>
            </a:endParaRPr>
          </a:p>
          <a:p>
            <a:pPr algn="just"/>
            <a:r>
              <a:rPr lang="en-US" sz="2800">
                <a:solidFill>
                  <a:schemeClr val="tx1"/>
                </a:solidFill>
                <a:latin typeface="Times New Roman" panose="02020603050405020304" charset="0"/>
                <a:cs typeface="Times New Roman" panose="02020603050405020304" charset="0"/>
              </a:rPr>
              <a:t> 2. Cùng các bạn trong nhóm tập một làn điệu dân ca, điệu múa truyền thống hay một bài hát ca ngọi truyền thống quê hương sau đó biểu diễn trước lớp. (Giao nhiệm vụ ở sau tiết 2)</a:t>
            </a:r>
            <a:endParaRPr lang="en-US" sz="2800">
              <a:solidFill>
                <a:schemeClr val="tx1"/>
              </a:solidFill>
              <a:latin typeface="Times New Roman" panose="02020603050405020304" charset="0"/>
              <a:cs typeface="Times New Roman" panose="020206030504050203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95021" y="0"/>
            <a:ext cx="4030134" cy="2878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174088" y="0"/>
            <a:ext cx="4030134" cy="2878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95021" y="3429000"/>
            <a:ext cx="4030134" cy="2878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145867" y="3429000"/>
            <a:ext cx="4058355" cy="2878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1"/>
          <a:stretch>
            <a:fillRect/>
          </a:stretch>
        </p:blipFill>
        <p:spPr>
          <a:xfrm>
            <a:off x="609600" y="1"/>
            <a:ext cx="5062330" cy="2623929"/>
          </a:xfrm>
          <a:prstGeom prst="rect">
            <a:avLst/>
          </a:prstGeom>
        </p:spPr>
      </p:pic>
      <p:pic>
        <p:nvPicPr>
          <p:cNvPr id="12" name="Picture 11"/>
          <p:cNvPicPr>
            <a:picLocks noChangeAspect="1"/>
          </p:cNvPicPr>
          <p:nvPr/>
        </p:nvPicPr>
        <p:blipFill>
          <a:blip r:embed="rId2"/>
          <a:stretch>
            <a:fillRect/>
          </a:stretch>
        </p:blipFill>
        <p:spPr>
          <a:xfrm>
            <a:off x="6627313" y="0"/>
            <a:ext cx="4968339" cy="2623930"/>
          </a:xfrm>
          <a:prstGeom prst="rect">
            <a:avLst/>
          </a:prstGeom>
        </p:spPr>
      </p:pic>
      <p:sp>
        <p:nvSpPr>
          <p:cNvPr id="15" name="TextBox 14"/>
          <p:cNvSpPr txBox="1"/>
          <p:nvPr/>
        </p:nvSpPr>
        <p:spPr>
          <a:xfrm>
            <a:off x="1095020" y="2682869"/>
            <a:ext cx="4030134" cy="829945"/>
          </a:xfrm>
          <a:prstGeom prst="rect">
            <a:avLst/>
          </a:prstGeom>
          <a:noFill/>
        </p:spPr>
        <p:txBody>
          <a:bodyPr wrap="square" rtlCol="0">
            <a:spAutoFit/>
          </a:bodyPr>
          <a:lstStyle/>
          <a:p>
            <a:pPr algn="ctr"/>
            <a:r>
              <a:rPr lang="en-US" sz="2400" b="1" dirty="0" err="1" smtClean="0">
                <a:solidFill>
                  <a:srgbClr val="002060"/>
                </a:solidFill>
                <a:latin typeface="Times New Roman" panose="02020603050405020304" charset="0"/>
                <a:cs typeface="Times New Roman" panose="02020603050405020304" charset="0"/>
              </a:rPr>
              <a:t>Tượng</a:t>
            </a:r>
            <a:r>
              <a:rPr lang="en-US" sz="2400" b="1" dirty="0" smtClean="0">
                <a:solidFill>
                  <a:srgbClr val="002060"/>
                </a:solidFill>
                <a:latin typeface="Times New Roman" panose="02020603050405020304" charset="0"/>
                <a:cs typeface="Times New Roman" panose="02020603050405020304" charset="0"/>
              </a:rPr>
              <a:t> </a:t>
            </a:r>
            <a:r>
              <a:rPr lang="en-US" sz="2400" b="1" dirty="0" err="1" smtClean="0">
                <a:solidFill>
                  <a:srgbClr val="002060"/>
                </a:solidFill>
                <a:latin typeface="Times New Roman" panose="02020603050405020304" charset="0"/>
                <a:cs typeface="Times New Roman" panose="02020603050405020304" charset="0"/>
              </a:rPr>
              <a:t>đài</a:t>
            </a:r>
            <a:r>
              <a:rPr lang="en-US" sz="2400" b="1" dirty="0" smtClean="0">
                <a:solidFill>
                  <a:srgbClr val="002060"/>
                </a:solidFill>
                <a:latin typeface="Times New Roman" panose="02020603050405020304" charset="0"/>
                <a:cs typeface="Times New Roman" panose="02020603050405020304" charset="0"/>
              </a:rPr>
              <a:t> </a:t>
            </a:r>
            <a:r>
              <a:rPr lang="en-US" sz="2400" b="1" dirty="0" err="1" smtClean="0">
                <a:solidFill>
                  <a:srgbClr val="002060"/>
                </a:solidFill>
                <a:latin typeface="Times New Roman" panose="02020603050405020304" charset="0"/>
                <a:cs typeface="Times New Roman" panose="02020603050405020304" charset="0"/>
              </a:rPr>
              <a:t>Quyết</a:t>
            </a:r>
            <a:r>
              <a:rPr lang="en-US" sz="2400" b="1" dirty="0" smtClean="0">
                <a:solidFill>
                  <a:srgbClr val="002060"/>
                </a:solidFill>
                <a:latin typeface="Times New Roman" panose="02020603050405020304" charset="0"/>
                <a:cs typeface="Times New Roman" panose="02020603050405020304" charset="0"/>
              </a:rPr>
              <a:t> </a:t>
            </a:r>
            <a:r>
              <a:rPr lang="en-US" sz="2400" b="1" dirty="0" err="1" smtClean="0">
                <a:solidFill>
                  <a:srgbClr val="002060"/>
                </a:solidFill>
                <a:latin typeface="Times New Roman" panose="02020603050405020304" charset="0"/>
                <a:cs typeface="Times New Roman" panose="02020603050405020304" charset="0"/>
              </a:rPr>
              <a:t>tử</a:t>
            </a:r>
            <a:r>
              <a:rPr lang="en-US" sz="2400" b="1" dirty="0" smtClean="0">
                <a:solidFill>
                  <a:srgbClr val="002060"/>
                </a:solidFill>
                <a:latin typeface="Times New Roman" panose="02020603050405020304" charset="0"/>
                <a:cs typeface="Times New Roman" panose="02020603050405020304" charset="0"/>
              </a:rPr>
              <a:t> </a:t>
            </a:r>
            <a:r>
              <a:rPr lang="en-US" sz="2400" b="1" dirty="0" err="1" smtClean="0">
                <a:solidFill>
                  <a:srgbClr val="002060"/>
                </a:solidFill>
                <a:latin typeface="Times New Roman" panose="02020603050405020304" charset="0"/>
                <a:cs typeface="Times New Roman" panose="02020603050405020304" charset="0"/>
              </a:rPr>
              <a:t>để</a:t>
            </a:r>
            <a:r>
              <a:rPr lang="en-US" sz="2400" b="1" dirty="0" smtClean="0">
                <a:solidFill>
                  <a:srgbClr val="002060"/>
                </a:solidFill>
                <a:latin typeface="Times New Roman" panose="02020603050405020304" charset="0"/>
                <a:cs typeface="Times New Roman" panose="02020603050405020304" charset="0"/>
              </a:rPr>
              <a:t> </a:t>
            </a:r>
            <a:r>
              <a:rPr lang="en-US" sz="2400" b="1" dirty="0" err="1" smtClean="0">
                <a:solidFill>
                  <a:srgbClr val="002060"/>
                </a:solidFill>
                <a:latin typeface="Times New Roman" panose="02020603050405020304" charset="0"/>
                <a:cs typeface="Times New Roman" panose="02020603050405020304" charset="0"/>
              </a:rPr>
              <a:t>Tổ</a:t>
            </a:r>
            <a:r>
              <a:rPr lang="en-US" sz="2400" b="1" dirty="0" smtClean="0">
                <a:solidFill>
                  <a:srgbClr val="002060"/>
                </a:solidFill>
                <a:latin typeface="Times New Roman" panose="02020603050405020304" charset="0"/>
                <a:cs typeface="Times New Roman" panose="02020603050405020304" charset="0"/>
              </a:rPr>
              <a:t> </a:t>
            </a:r>
            <a:r>
              <a:rPr lang="en-US" sz="2400" b="1" dirty="0" err="1" smtClean="0">
                <a:solidFill>
                  <a:srgbClr val="002060"/>
                </a:solidFill>
                <a:latin typeface="Times New Roman" panose="02020603050405020304" charset="0"/>
                <a:cs typeface="Times New Roman" panose="02020603050405020304" charset="0"/>
              </a:rPr>
              <a:t>quốc</a:t>
            </a:r>
            <a:r>
              <a:rPr lang="en-US" sz="2400" b="1" dirty="0" smtClean="0">
                <a:solidFill>
                  <a:srgbClr val="002060"/>
                </a:solidFill>
                <a:latin typeface="Times New Roman" panose="02020603050405020304" charset="0"/>
                <a:cs typeface="Times New Roman" panose="02020603050405020304" charset="0"/>
              </a:rPr>
              <a:t> </a:t>
            </a:r>
            <a:r>
              <a:rPr lang="en-US" sz="2400" b="1" dirty="0" err="1" smtClean="0">
                <a:solidFill>
                  <a:srgbClr val="002060"/>
                </a:solidFill>
                <a:latin typeface="Times New Roman" panose="02020603050405020304" charset="0"/>
                <a:cs typeface="Times New Roman" panose="02020603050405020304" charset="0"/>
              </a:rPr>
              <a:t>quyết</a:t>
            </a:r>
            <a:r>
              <a:rPr lang="en-US" sz="2400" b="1" dirty="0" smtClean="0">
                <a:solidFill>
                  <a:srgbClr val="002060"/>
                </a:solidFill>
                <a:latin typeface="Times New Roman" panose="02020603050405020304" charset="0"/>
                <a:cs typeface="Times New Roman" panose="02020603050405020304" charset="0"/>
              </a:rPr>
              <a:t> </a:t>
            </a:r>
            <a:r>
              <a:rPr lang="en-US" sz="2400" b="1" dirty="0" err="1" smtClean="0">
                <a:solidFill>
                  <a:srgbClr val="002060"/>
                </a:solidFill>
                <a:latin typeface="Times New Roman" panose="02020603050405020304" charset="0"/>
                <a:cs typeface="Times New Roman" panose="02020603050405020304" charset="0"/>
              </a:rPr>
              <a:t>sinh</a:t>
            </a:r>
            <a:r>
              <a:rPr lang="en-US" sz="2400" b="1" dirty="0" smtClean="0">
                <a:solidFill>
                  <a:srgbClr val="002060"/>
                </a:solidFill>
                <a:latin typeface="Times New Roman" panose="02020603050405020304" charset="0"/>
                <a:cs typeface="Times New Roman" panose="02020603050405020304" charset="0"/>
              </a:rPr>
              <a:t>, </a:t>
            </a:r>
            <a:r>
              <a:rPr lang="en-US" sz="2400" b="1" dirty="0" err="1" smtClean="0">
                <a:solidFill>
                  <a:srgbClr val="002060"/>
                </a:solidFill>
                <a:latin typeface="Times New Roman" panose="02020603050405020304" charset="0"/>
                <a:cs typeface="Times New Roman" panose="02020603050405020304" charset="0"/>
              </a:rPr>
              <a:t>Hà</a:t>
            </a:r>
            <a:r>
              <a:rPr lang="en-US" sz="2400" b="1" dirty="0" smtClean="0">
                <a:solidFill>
                  <a:srgbClr val="002060"/>
                </a:solidFill>
                <a:latin typeface="Times New Roman" panose="02020603050405020304" charset="0"/>
                <a:cs typeface="Times New Roman" panose="02020603050405020304" charset="0"/>
              </a:rPr>
              <a:t> </a:t>
            </a:r>
            <a:r>
              <a:rPr lang="en-US" sz="2400" b="1" dirty="0" err="1" smtClean="0">
                <a:solidFill>
                  <a:srgbClr val="002060"/>
                </a:solidFill>
                <a:latin typeface="Times New Roman" panose="02020603050405020304" charset="0"/>
                <a:cs typeface="Times New Roman" panose="02020603050405020304" charset="0"/>
              </a:rPr>
              <a:t>Nội</a:t>
            </a:r>
            <a:endParaRPr lang="en-US" sz="2400" b="1" dirty="0">
              <a:solidFill>
                <a:srgbClr val="002060"/>
              </a:solidFill>
              <a:latin typeface="Times New Roman" panose="02020603050405020304" charset="0"/>
              <a:cs typeface="Times New Roman" panose="02020603050405020304" charset="0"/>
            </a:endParaRPr>
          </a:p>
        </p:txBody>
      </p:sp>
      <p:sp>
        <p:nvSpPr>
          <p:cNvPr id="16" name="TextBox 15"/>
          <p:cNvSpPr txBox="1"/>
          <p:nvPr/>
        </p:nvSpPr>
        <p:spPr>
          <a:xfrm>
            <a:off x="6844030" y="2725420"/>
            <a:ext cx="4889500" cy="829945"/>
          </a:xfrm>
          <a:prstGeom prst="rect">
            <a:avLst/>
          </a:prstGeom>
          <a:noFill/>
        </p:spPr>
        <p:txBody>
          <a:bodyPr wrap="square" rtlCol="0">
            <a:spAutoFit/>
          </a:bodyPr>
          <a:lstStyle/>
          <a:p>
            <a:pPr algn="ctr"/>
            <a:r>
              <a:rPr lang="en-US" sz="2400" b="1" dirty="0" err="1" smtClean="0">
                <a:solidFill>
                  <a:srgbClr val="002060"/>
                </a:solidFill>
                <a:latin typeface="Times New Roman" panose="02020603050405020304" charset="0"/>
                <a:cs typeface="Times New Roman" panose="02020603050405020304" charset="0"/>
              </a:rPr>
              <a:t>Người</a:t>
            </a:r>
            <a:r>
              <a:rPr lang="en-US" sz="2400" b="1" dirty="0" smtClean="0">
                <a:solidFill>
                  <a:srgbClr val="002060"/>
                </a:solidFill>
                <a:latin typeface="Times New Roman" panose="02020603050405020304" charset="0"/>
                <a:cs typeface="Times New Roman" panose="02020603050405020304" charset="0"/>
              </a:rPr>
              <a:t> Dao </a:t>
            </a:r>
            <a:r>
              <a:rPr lang="en-US" sz="2400" b="1" dirty="0" err="1" smtClean="0">
                <a:solidFill>
                  <a:srgbClr val="002060"/>
                </a:solidFill>
                <a:latin typeface="Times New Roman" panose="02020603050405020304" charset="0"/>
                <a:cs typeface="Times New Roman" panose="02020603050405020304" charset="0"/>
              </a:rPr>
              <a:t>Đỏ</a:t>
            </a:r>
            <a:r>
              <a:rPr lang="en-US" sz="2400" b="1" dirty="0" smtClean="0">
                <a:solidFill>
                  <a:srgbClr val="002060"/>
                </a:solidFill>
                <a:latin typeface="Times New Roman" panose="02020603050405020304" charset="0"/>
                <a:cs typeface="Times New Roman" panose="02020603050405020304" charset="0"/>
              </a:rPr>
              <a:t> ở </a:t>
            </a:r>
            <a:r>
              <a:rPr lang="en-US" sz="2400" b="1" dirty="0" err="1" smtClean="0">
                <a:solidFill>
                  <a:srgbClr val="002060"/>
                </a:solidFill>
                <a:latin typeface="Times New Roman" panose="02020603050405020304" charset="0"/>
                <a:cs typeface="Times New Roman" panose="02020603050405020304" charset="0"/>
              </a:rPr>
              <a:t>Lào</a:t>
            </a:r>
            <a:r>
              <a:rPr lang="en-US" sz="2400" b="1" dirty="0" smtClean="0">
                <a:solidFill>
                  <a:srgbClr val="002060"/>
                </a:solidFill>
                <a:latin typeface="Times New Roman" panose="02020603050405020304" charset="0"/>
                <a:cs typeface="Times New Roman" panose="02020603050405020304" charset="0"/>
              </a:rPr>
              <a:t> </a:t>
            </a:r>
            <a:r>
              <a:rPr lang="en-US" sz="2400" b="1" dirty="0" err="1" smtClean="0">
                <a:solidFill>
                  <a:srgbClr val="002060"/>
                </a:solidFill>
                <a:latin typeface="Times New Roman" panose="02020603050405020304" charset="0"/>
                <a:cs typeface="Times New Roman" panose="02020603050405020304" charset="0"/>
              </a:rPr>
              <a:t>Cai</a:t>
            </a:r>
            <a:r>
              <a:rPr lang="en-US" sz="2400" b="1" dirty="0" smtClean="0">
                <a:solidFill>
                  <a:srgbClr val="002060"/>
                </a:solidFill>
                <a:latin typeface="Times New Roman" panose="02020603050405020304" charset="0"/>
                <a:cs typeface="Times New Roman" panose="02020603050405020304" charset="0"/>
              </a:rPr>
              <a:t> </a:t>
            </a:r>
            <a:endParaRPr lang="en-US" sz="2400" b="1" dirty="0" smtClean="0">
              <a:solidFill>
                <a:srgbClr val="002060"/>
              </a:solidFill>
              <a:latin typeface="Times New Roman" panose="02020603050405020304" charset="0"/>
              <a:cs typeface="Times New Roman" panose="02020603050405020304" charset="0"/>
            </a:endParaRPr>
          </a:p>
          <a:p>
            <a:pPr algn="ctr"/>
            <a:r>
              <a:rPr lang="en-US" sz="2400" b="1" dirty="0" err="1" smtClean="0">
                <a:solidFill>
                  <a:srgbClr val="002060"/>
                </a:solidFill>
                <a:latin typeface="Times New Roman" panose="02020603050405020304" charset="0"/>
                <a:cs typeface="Times New Roman" panose="02020603050405020304" charset="0"/>
              </a:rPr>
              <a:t>trong</a:t>
            </a:r>
            <a:r>
              <a:rPr lang="en-US" sz="2400" b="1" dirty="0" smtClean="0">
                <a:solidFill>
                  <a:srgbClr val="002060"/>
                </a:solidFill>
                <a:latin typeface="Times New Roman" panose="02020603050405020304" charset="0"/>
                <a:cs typeface="Times New Roman" panose="02020603050405020304" charset="0"/>
              </a:rPr>
              <a:t> </a:t>
            </a:r>
            <a:r>
              <a:rPr lang="en-US" sz="2400" b="1" dirty="0" err="1" smtClean="0">
                <a:solidFill>
                  <a:srgbClr val="002060"/>
                </a:solidFill>
                <a:latin typeface="Times New Roman" panose="02020603050405020304" charset="0"/>
                <a:cs typeface="Times New Roman" panose="02020603050405020304" charset="0"/>
              </a:rPr>
              <a:t>trang</a:t>
            </a:r>
            <a:r>
              <a:rPr lang="en-US" sz="2400" b="1" dirty="0" smtClean="0">
                <a:solidFill>
                  <a:srgbClr val="002060"/>
                </a:solidFill>
                <a:latin typeface="Times New Roman" panose="02020603050405020304" charset="0"/>
                <a:cs typeface="Times New Roman" panose="02020603050405020304" charset="0"/>
              </a:rPr>
              <a:t> </a:t>
            </a:r>
            <a:r>
              <a:rPr lang="en-US" sz="2400" b="1" dirty="0" err="1" smtClean="0">
                <a:solidFill>
                  <a:srgbClr val="002060"/>
                </a:solidFill>
                <a:latin typeface="Times New Roman" panose="02020603050405020304" charset="0"/>
                <a:cs typeface="Times New Roman" panose="02020603050405020304" charset="0"/>
              </a:rPr>
              <a:t>phục</a:t>
            </a:r>
            <a:r>
              <a:rPr lang="en-US" sz="2400" b="1" dirty="0" smtClean="0">
                <a:solidFill>
                  <a:srgbClr val="002060"/>
                </a:solidFill>
                <a:latin typeface="Times New Roman" panose="02020603050405020304" charset="0"/>
                <a:cs typeface="Times New Roman" panose="02020603050405020304" charset="0"/>
              </a:rPr>
              <a:t> </a:t>
            </a:r>
            <a:r>
              <a:rPr lang="en-US" sz="2400" b="1" dirty="0" err="1" smtClean="0">
                <a:solidFill>
                  <a:srgbClr val="002060"/>
                </a:solidFill>
                <a:latin typeface="Times New Roman" panose="02020603050405020304" charset="0"/>
                <a:cs typeface="Times New Roman" panose="02020603050405020304" charset="0"/>
              </a:rPr>
              <a:t>truyền</a:t>
            </a:r>
            <a:r>
              <a:rPr lang="en-US" sz="2400" b="1" dirty="0" smtClean="0">
                <a:solidFill>
                  <a:srgbClr val="002060"/>
                </a:solidFill>
                <a:latin typeface="Times New Roman" panose="02020603050405020304" charset="0"/>
                <a:cs typeface="Times New Roman" panose="02020603050405020304" charset="0"/>
              </a:rPr>
              <a:t> </a:t>
            </a:r>
            <a:r>
              <a:rPr lang="en-US" sz="2400" b="1" dirty="0" err="1" smtClean="0">
                <a:solidFill>
                  <a:srgbClr val="002060"/>
                </a:solidFill>
                <a:latin typeface="Times New Roman" panose="02020603050405020304" charset="0"/>
                <a:cs typeface="Times New Roman" panose="02020603050405020304" charset="0"/>
              </a:rPr>
              <a:t>thống</a:t>
            </a:r>
            <a:endParaRPr lang="en-US" sz="2400" b="1" dirty="0">
              <a:solidFill>
                <a:srgbClr val="002060"/>
              </a:solidFill>
              <a:latin typeface="Times New Roman" panose="02020603050405020304" charset="0"/>
              <a:cs typeface="Times New Roman" panose="02020603050405020304" charset="0"/>
            </a:endParaRPr>
          </a:p>
        </p:txBody>
      </p:sp>
      <p:pic>
        <p:nvPicPr>
          <p:cNvPr id="19" name="Picture 18">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6679" y="2545377"/>
            <a:ext cx="885879" cy="921314"/>
          </a:xfrm>
          <a:prstGeom prst="rect">
            <a:avLst/>
          </a:prstGeom>
        </p:spPr>
      </p:pic>
      <p:sp>
        <p:nvSpPr>
          <p:cNvPr id="3" name="Teardrop 2"/>
          <p:cNvSpPr/>
          <p:nvPr/>
        </p:nvSpPr>
        <p:spPr>
          <a:xfrm>
            <a:off x="748665" y="4018915"/>
            <a:ext cx="3598545" cy="2359025"/>
          </a:xfrm>
          <a:prstGeom prst="teardrop">
            <a:avLst/>
          </a:prstGeom>
        </p:spPr>
        <p:style>
          <a:lnRef idx="0">
            <a:srgbClr val="FFFFFF"/>
          </a:lnRef>
          <a:fillRef idx="2">
            <a:schemeClr val="accent4"/>
          </a:fillRef>
          <a:effectRef idx="0">
            <a:srgbClr val="FFFFFF"/>
          </a:effectRef>
          <a:fontRef idx="minor">
            <a:schemeClr val="lt1"/>
          </a:fontRef>
        </p:style>
        <p:txBody>
          <a:bodyPr rtlCol="0" anchor="ctr"/>
          <a:p>
            <a:pPr algn="ctr"/>
            <a:r>
              <a:rPr lang="en-US" sz="3200" b="1">
                <a:solidFill>
                  <a:schemeClr val="tx1"/>
                </a:solidFill>
                <a:latin typeface="Times New Roman" panose="02020603050405020304" charset="0"/>
                <a:cs typeface="Times New Roman" panose="02020603050405020304" charset="0"/>
              </a:rPr>
              <a:t>Truyền thống yêu nước</a:t>
            </a:r>
            <a:r>
              <a:rPr lang="en-US" sz="3200" b="1">
                <a:latin typeface="Times New Roman" panose="02020603050405020304" charset="0"/>
                <a:cs typeface="Times New Roman" panose="02020603050405020304" charset="0"/>
              </a:rPr>
              <a:t> </a:t>
            </a:r>
            <a:endParaRPr lang="en-US" sz="3200" b="1">
              <a:latin typeface="Times New Roman" panose="02020603050405020304" charset="0"/>
              <a:cs typeface="Times New Roman" panose="02020603050405020304" charset="0"/>
            </a:endParaRPr>
          </a:p>
        </p:txBody>
      </p:sp>
      <p:sp>
        <p:nvSpPr>
          <p:cNvPr id="4" name="Teardrop 3"/>
          <p:cNvSpPr/>
          <p:nvPr/>
        </p:nvSpPr>
        <p:spPr>
          <a:xfrm>
            <a:off x="7145655" y="3765550"/>
            <a:ext cx="3598545" cy="2359025"/>
          </a:xfrm>
          <a:prstGeom prst="teardrop">
            <a:avLst/>
          </a:prstGeom>
        </p:spPr>
        <p:style>
          <a:lnRef idx="0">
            <a:srgbClr val="FFFFFF"/>
          </a:lnRef>
          <a:fillRef idx="2">
            <a:schemeClr val="accent6"/>
          </a:fillRef>
          <a:effectRef idx="0">
            <a:srgbClr val="FFFFFF"/>
          </a:effectRef>
          <a:fontRef idx="minor">
            <a:schemeClr val="lt1"/>
          </a:fontRef>
        </p:style>
        <p:txBody>
          <a:bodyPr rtlCol="0" anchor="ctr"/>
          <a:p>
            <a:pPr algn="ctr"/>
            <a:r>
              <a:rPr lang="en-US" sz="3200" b="1">
                <a:solidFill>
                  <a:schemeClr val="tx1"/>
                </a:solidFill>
                <a:latin typeface="Times New Roman" panose="02020603050405020304" charset="0"/>
                <a:cs typeface="Times New Roman" panose="02020603050405020304" charset="0"/>
              </a:rPr>
              <a:t>Trang phục truyền thống</a:t>
            </a:r>
            <a:endParaRPr lang="en-US" sz="3200" b="1">
              <a:solidFill>
                <a:schemeClr val="tx1"/>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95021" y="0"/>
            <a:ext cx="4030134" cy="2878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95021" y="3429000"/>
            <a:ext cx="4030134" cy="2878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727825" y="3429000"/>
            <a:ext cx="4970780" cy="9531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1"/>
          <a:stretch>
            <a:fillRect/>
          </a:stretch>
        </p:blipFill>
        <p:spPr>
          <a:xfrm>
            <a:off x="609601" y="309245"/>
            <a:ext cx="5062330" cy="2878666"/>
          </a:xfrm>
          <a:prstGeom prst="rect">
            <a:avLst/>
          </a:prstGeom>
        </p:spPr>
      </p:pic>
      <p:pic>
        <p:nvPicPr>
          <p:cNvPr id="14" name="Picture 13"/>
          <p:cNvPicPr>
            <a:picLocks noChangeAspect="1"/>
          </p:cNvPicPr>
          <p:nvPr/>
        </p:nvPicPr>
        <p:blipFill>
          <a:blip r:embed="rId2"/>
          <a:stretch>
            <a:fillRect/>
          </a:stretch>
        </p:blipFill>
        <p:spPr>
          <a:xfrm>
            <a:off x="6627313" y="461010"/>
            <a:ext cx="4968339" cy="2855556"/>
          </a:xfrm>
          <a:prstGeom prst="rect">
            <a:avLst/>
          </a:prstGeom>
        </p:spPr>
      </p:pic>
      <p:sp>
        <p:nvSpPr>
          <p:cNvPr id="17" name="TextBox 16"/>
          <p:cNvSpPr txBox="1"/>
          <p:nvPr/>
        </p:nvSpPr>
        <p:spPr>
          <a:xfrm>
            <a:off x="609600" y="3316605"/>
            <a:ext cx="5062220" cy="953135"/>
          </a:xfrm>
          <a:prstGeom prst="rect">
            <a:avLst/>
          </a:prstGeom>
          <a:noFill/>
        </p:spPr>
        <p:txBody>
          <a:bodyPr wrap="square" rtlCol="0">
            <a:spAutoFit/>
          </a:bodyPr>
          <a:lstStyle/>
          <a:p>
            <a:pPr algn="ctr"/>
            <a:r>
              <a:rPr lang="en-US" sz="2800" dirty="0" err="1" smtClean="0">
                <a:solidFill>
                  <a:srgbClr val="002060"/>
                </a:solidFill>
                <a:latin typeface="Times New Roman" panose="02020603050405020304" charset="0"/>
                <a:cs typeface="Times New Roman" panose="02020603050405020304" charset="0"/>
              </a:rPr>
              <a:t>Điệu</a:t>
            </a:r>
            <a:r>
              <a:rPr lang="en-US" sz="2800" dirty="0" smtClean="0">
                <a:solidFill>
                  <a:srgbClr val="002060"/>
                </a:solidFill>
                <a:latin typeface="Times New Roman" panose="02020603050405020304" charset="0"/>
                <a:cs typeface="Times New Roman" panose="02020603050405020304" charset="0"/>
              </a:rPr>
              <a:t> </a:t>
            </a:r>
            <a:r>
              <a:rPr lang="en-US" sz="2800" dirty="0" err="1" smtClean="0">
                <a:solidFill>
                  <a:srgbClr val="002060"/>
                </a:solidFill>
                <a:latin typeface="Times New Roman" panose="02020603050405020304" charset="0"/>
                <a:cs typeface="Times New Roman" panose="02020603050405020304" charset="0"/>
              </a:rPr>
              <a:t>múa</a:t>
            </a:r>
            <a:r>
              <a:rPr lang="en-US" sz="2800" dirty="0" smtClean="0">
                <a:solidFill>
                  <a:srgbClr val="002060"/>
                </a:solidFill>
                <a:latin typeface="Times New Roman" panose="02020603050405020304" charset="0"/>
                <a:cs typeface="Times New Roman" panose="02020603050405020304" charset="0"/>
              </a:rPr>
              <a:t> </a:t>
            </a:r>
            <a:r>
              <a:rPr lang="en-US" sz="2800" dirty="0" err="1" smtClean="0">
                <a:solidFill>
                  <a:srgbClr val="002060"/>
                </a:solidFill>
                <a:latin typeface="Times New Roman" panose="02020603050405020304" charset="0"/>
                <a:cs typeface="Times New Roman" panose="02020603050405020304" charset="0"/>
              </a:rPr>
              <a:t>truyền</a:t>
            </a:r>
            <a:r>
              <a:rPr lang="en-US" sz="2800" dirty="0" smtClean="0">
                <a:solidFill>
                  <a:srgbClr val="002060"/>
                </a:solidFill>
                <a:latin typeface="Times New Roman" panose="02020603050405020304" charset="0"/>
                <a:cs typeface="Times New Roman" panose="02020603050405020304" charset="0"/>
              </a:rPr>
              <a:t> </a:t>
            </a:r>
            <a:r>
              <a:rPr lang="en-US" sz="2800" dirty="0" err="1" smtClean="0">
                <a:solidFill>
                  <a:srgbClr val="002060"/>
                </a:solidFill>
                <a:latin typeface="Times New Roman" panose="02020603050405020304" charset="0"/>
                <a:cs typeface="Times New Roman" panose="02020603050405020304" charset="0"/>
              </a:rPr>
              <a:t>thống</a:t>
            </a:r>
            <a:r>
              <a:rPr lang="en-US" sz="2800" dirty="0" smtClean="0">
                <a:solidFill>
                  <a:srgbClr val="002060"/>
                </a:solidFill>
                <a:latin typeface="Times New Roman" panose="02020603050405020304" charset="0"/>
                <a:cs typeface="Times New Roman" panose="02020603050405020304" charset="0"/>
              </a:rPr>
              <a:t> </a:t>
            </a:r>
            <a:endParaRPr lang="en-US" sz="2800" dirty="0" smtClean="0">
              <a:solidFill>
                <a:srgbClr val="002060"/>
              </a:solidFill>
              <a:latin typeface="Times New Roman" panose="02020603050405020304" charset="0"/>
              <a:cs typeface="Times New Roman" panose="02020603050405020304" charset="0"/>
            </a:endParaRPr>
          </a:p>
          <a:p>
            <a:pPr algn="ctr"/>
            <a:r>
              <a:rPr lang="en-US" sz="2800" dirty="0" err="1" smtClean="0">
                <a:solidFill>
                  <a:srgbClr val="002060"/>
                </a:solidFill>
                <a:latin typeface="Times New Roman" panose="02020603050405020304" charset="0"/>
                <a:cs typeface="Times New Roman" panose="02020603050405020304" charset="0"/>
              </a:rPr>
              <a:t>của</a:t>
            </a:r>
            <a:r>
              <a:rPr lang="en-US" sz="2800" dirty="0" smtClean="0">
                <a:solidFill>
                  <a:srgbClr val="002060"/>
                </a:solidFill>
                <a:latin typeface="Times New Roman" panose="02020603050405020304" charset="0"/>
                <a:cs typeface="Times New Roman" panose="02020603050405020304" charset="0"/>
              </a:rPr>
              <a:t> </a:t>
            </a:r>
            <a:r>
              <a:rPr lang="en-US" sz="2800" dirty="0" err="1" smtClean="0">
                <a:solidFill>
                  <a:srgbClr val="002060"/>
                </a:solidFill>
                <a:latin typeface="Times New Roman" panose="02020603050405020304" charset="0"/>
                <a:cs typeface="Times New Roman" panose="02020603050405020304" charset="0"/>
              </a:rPr>
              <a:t>người</a:t>
            </a:r>
            <a:r>
              <a:rPr lang="en-US" sz="2800" dirty="0" smtClean="0">
                <a:solidFill>
                  <a:srgbClr val="002060"/>
                </a:solidFill>
                <a:latin typeface="Times New Roman" panose="02020603050405020304" charset="0"/>
                <a:cs typeface="Times New Roman" panose="02020603050405020304" charset="0"/>
              </a:rPr>
              <a:t> </a:t>
            </a:r>
            <a:r>
              <a:rPr lang="en-US" sz="2800" dirty="0" err="1" smtClean="0">
                <a:solidFill>
                  <a:srgbClr val="002060"/>
                </a:solidFill>
                <a:latin typeface="Times New Roman" panose="02020603050405020304" charset="0"/>
                <a:cs typeface="Times New Roman" panose="02020603050405020304" charset="0"/>
              </a:rPr>
              <a:t>Chăm</a:t>
            </a:r>
            <a:r>
              <a:rPr lang="en-US" sz="2800" dirty="0" smtClean="0">
                <a:solidFill>
                  <a:srgbClr val="002060"/>
                </a:solidFill>
                <a:latin typeface="Times New Roman" panose="02020603050405020304" charset="0"/>
                <a:cs typeface="Times New Roman" panose="02020603050405020304" charset="0"/>
              </a:rPr>
              <a:t> ở </a:t>
            </a:r>
            <a:r>
              <a:rPr lang="en-US" sz="2800" dirty="0" err="1" smtClean="0">
                <a:solidFill>
                  <a:srgbClr val="002060"/>
                </a:solidFill>
                <a:latin typeface="Times New Roman" panose="02020603050405020304" charset="0"/>
                <a:cs typeface="Times New Roman" panose="02020603050405020304" charset="0"/>
              </a:rPr>
              <a:t>Khánh</a:t>
            </a:r>
            <a:r>
              <a:rPr lang="en-US" sz="2800" dirty="0" smtClean="0">
                <a:solidFill>
                  <a:srgbClr val="002060"/>
                </a:solidFill>
                <a:latin typeface="Times New Roman" panose="02020603050405020304" charset="0"/>
                <a:cs typeface="Times New Roman" panose="02020603050405020304" charset="0"/>
              </a:rPr>
              <a:t> </a:t>
            </a:r>
            <a:r>
              <a:rPr lang="en-US" sz="2800" dirty="0" err="1" smtClean="0">
                <a:solidFill>
                  <a:srgbClr val="002060"/>
                </a:solidFill>
                <a:latin typeface="Times New Roman" panose="02020603050405020304" charset="0"/>
                <a:cs typeface="Times New Roman" panose="02020603050405020304" charset="0"/>
              </a:rPr>
              <a:t>Hoà</a:t>
            </a:r>
            <a:endParaRPr lang="en-US" sz="2800" dirty="0">
              <a:solidFill>
                <a:srgbClr val="002060"/>
              </a:solidFill>
              <a:latin typeface="Times New Roman" panose="02020603050405020304" charset="0"/>
              <a:cs typeface="Times New Roman" panose="02020603050405020304" charset="0"/>
            </a:endParaRPr>
          </a:p>
        </p:txBody>
      </p:sp>
      <p:sp>
        <p:nvSpPr>
          <p:cNvPr id="18" name="TextBox 17"/>
          <p:cNvSpPr txBox="1"/>
          <p:nvPr/>
        </p:nvSpPr>
        <p:spPr>
          <a:xfrm>
            <a:off x="6727825" y="3429000"/>
            <a:ext cx="4868545" cy="953135"/>
          </a:xfrm>
          <a:prstGeom prst="rect">
            <a:avLst/>
          </a:prstGeom>
          <a:noFill/>
        </p:spPr>
        <p:txBody>
          <a:bodyPr wrap="square" rtlCol="0">
            <a:spAutoFit/>
          </a:bodyPr>
          <a:lstStyle/>
          <a:p>
            <a:pPr algn="ctr"/>
            <a:r>
              <a:rPr lang="en-US" sz="2800" dirty="0" err="1" smtClean="0">
                <a:solidFill>
                  <a:srgbClr val="002060"/>
                </a:solidFill>
                <a:latin typeface="Times New Roman" panose="02020603050405020304" charset="0"/>
                <a:cs typeface="Times New Roman" panose="02020603050405020304" charset="0"/>
              </a:rPr>
              <a:t>Bánh</a:t>
            </a:r>
            <a:r>
              <a:rPr lang="en-US" sz="2800" dirty="0" smtClean="0">
                <a:solidFill>
                  <a:srgbClr val="002060"/>
                </a:solidFill>
                <a:latin typeface="Times New Roman" panose="02020603050405020304" charset="0"/>
                <a:cs typeface="Times New Roman" panose="02020603050405020304" charset="0"/>
              </a:rPr>
              <a:t> </a:t>
            </a:r>
            <a:r>
              <a:rPr lang="en-US" sz="2800" dirty="0" err="1" smtClean="0">
                <a:solidFill>
                  <a:srgbClr val="002060"/>
                </a:solidFill>
                <a:latin typeface="Times New Roman" panose="02020603050405020304" charset="0"/>
                <a:cs typeface="Times New Roman" panose="02020603050405020304" charset="0"/>
              </a:rPr>
              <a:t>Khọt</a:t>
            </a:r>
            <a:r>
              <a:rPr lang="en-US" sz="2800" dirty="0" smtClean="0">
                <a:solidFill>
                  <a:srgbClr val="002060"/>
                </a:solidFill>
                <a:latin typeface="Times New Roman" panose="02020603050405020304" charset="0"/>
                <a:cs typeface="Times New Roman" panose="02020603050405020304" charset="0"/>
              </a:rPr>
              <a:t> – </a:t>
            </a:r>
            <a:r>
              <a:rPr lang="en-US" sz="2800" dirty="0" err="1" smtClean="0">
                <a:solidFill>
                  <a:srgbClr val="002060"/>
                </a:solidFill>
                <a:latin typeface="Times New Roman" panose="02020603050405020304" charset="0"/>
                <a:cs typeface="Times New Roman" panose="02020603050405020304" charset="0"/>
              </a:rPr>
              <a:t>món</a:t>
            </a:r>
            <a:r>
              <a:rPr lang="en-US" sz="2800" dirty="0" smtClean="0">
                <a:solidFill>
                  <a:srgbClr val="002060"/>
                </a:solidFill>
                <a:latin typeface="Times New Roman" panose="02020603050405020304" charset="0"/>
                <a:cs typeface="Times New Roman" panose="02020603050405020304" charset="0"/>
              </a:rPr>
              <a:t> </a:t>
            </a:r>
            <a:r>
              <a:rPr lang="en-US" sz="2800" dirty="0" err="1" smtClean="0">
                <a:solidFill>
                  <a:srgbClr val="002060"/>
                </a:solidFill>
                <a:latin typeface="Times New Roman" panose="02020603050405020304" charset="0"/>
                <a:cs typeface="Times New Roman" panose="02020603050405020304" charset="0"/>
              </a:rPr>
              <a:t>ăn</a:t>
            </a:r>
            <a:endParaRPr lang="en-US" sz="2800" dirty="0" err="1" smtClean="0">
              <a:solidFill>
                <a:srgbClr val="002060"/>
              </a:solidFill>
              <a:latin typeface="Times New Roman" panose="02020603050405020304" charset="0"/>
              <a:cs typeface="Times New Roman" panose="02020603050405020304" charset="0"/>
            </a:endParaRPr>
          </a:p>
          <a:p>
            <a:pPr algn="ctr"/>
            <a:r>
              <a:rPr lang="en-US" sz="2800" dirty="0" smtClean="0">
                <a:solidFill>
                  <a:srgbClr val="002060"/>
                </a:solidFill>
                <a:latin typeface="Times New Roman" panose="02020603050405020304" charset="0"/>
                <a:cs typeface="Times New Roman" panose="02020603050405020304" charset="0"/>
              </a:rPr>
              <a:t> </a:t>
            </a:r>
            <a:r>
              <a:rPr lang="en-US" sz="2800" dirty="0" err="1" smtClean="0">
                <a:solidFill>
                  <a:srgbClr val="002060"/>
                </a:solidFill>
                <a:latin typeface="Times New Roman" panose="02020603050405020304" charset="0"/>
                <a:cs typeface="Times New Roman" panose="02020603050405020304" charset="0"/>
              </a:rPr>
              <a:t>truyền</a:t>
            </a:r>
            <a:r>
              <a:rPr lang="en-US" sz="2800" dirty="0" smtClean="0">
                <a:solidFill>
                  <a:srgbClr val="002060"/>
                </a:solidFill>
                <a:latin typeface="Times New Roman" panose="02020603050405020304" charset="0"/>
                <a:cs typeface="Times New Roman" panose="02020603050405020304" charset="0"/>
              </a:rPr>
              <a:t> </a:t>
            </a:r>
            <a:r>
              <a:rPr lang="en-US" sz="2800" dirty="0" err="1" smtClean="0">
                <a:solidFill>
                  <a:srgbClr val="002060"/>
                </a:solidFill>
                <a:latin typeface="Times New Roman" panose="02020603050405020304" charset="0"/>
                <a:cs typeface="Times New Roman" panose="02020603050405020304" charset="0"/>
              </a:rPr>
              <a:t>thống</a:t>
            </a:r>
            <a:r>
              <a:rPr lang="en-US" sz="2800" dirty="0" smtClean="0">
                <a:solidFill>
                  <a:srgbClr val="002060"/>
                </a:solidFill>
                <a:latin typeface="Times New Roman" panose="02020603050405020304" charset="0"/>
                <a:cs typeface="Times New Roman" panose="02020603050405020304" charset="0"/>
              </a:rPr>
              <a:t> ở Nam </a:t>
            </a:r>
            <a:r>
              <a:rPr lang="en-US" sz="2800" dirty="0" err="1" smtClean="0">
                <a:solidFill>
                  <a:srgbClr val="002060"/>
                </a:solidFill>
                <a:latin typeface="Times New Roman" panose="02020603050405020304" charset="0"/>
                <a:cs typeface="Times New Roman" panose="02020603050405020304" charset="0"/>
              </a:rPr>
              <a:t>Bộ</a:t>
            </a:r>
            <a:endParaRPr lang="en-US" sz="2800" dirty="0">
              <a:solidFill>
                <a:srgbClr val="002060"/>
              </a:solidFill>
              <a:latin typeface="Times New Roman" panose="02020603050405020304" charset="0"/>
              <a:cs typeface="Times New Roman" panose="02020603050405020304" charset="0"/>
            </a:endParaRPr>
          </a:p>
        </p:txBody>
      </p:sp>
      <p:sp>
        <p:nvSpPr>
          <p:cNvPr id="4" name="Teardrop 3"/>
          <p:cNvSpPr/>
          <p:nvPr/>
        </p:nvSpPr>
        <p:spPr>
          <a:xfrm>
            <a:off x="6992620" y="4494530"/>
            <a:ext cx="3598545" cy="2359025"/>
          </a:xfrm>
          <a:prstGeom prst="teardrop">
            <a:avLst/>
          </a:prstGeom>
        </p:spPr>
        <p:style>
          <a:lnRef idx="0">
            <a:srgbClr val="FFFFFF"/>
          </a:lnRef>
          <a:fillRef idx="2">
            <a:schemeClr val="accent4"/>
          </a:fillRef>
          <a:effectRef idx="0">
            <a:srgbClr val="FFFFFF"/>
          </a:effectRef>
          <a:fontRef idx="minor">
            <a:schemeClr val="lt1"/>
          </a:fontRef>
        </p:style>
        <p:txBody>
          <a:bodyPr rtlCol="0" anchor="ctr"/>
          <a:p>
            <a:pPr algn="ctr"/>
            <a:r>
              <a:rPr lang="en-US" sz="3200" b="1">
                <a:solidFill>
                  <a:schemeClr val="tx1"/>
                </a:solidFill>
                <a:latin typeface="Times New Roman" panose="02020603050405020304" charset="0"/>
                <a:cs typeface="Times New Roman" panose="02020603050405020304" charset="0"/>
                <a:sym typeface="+mn-ea"/>
              </a:rPr>
              <a:t>Món ăn (văn hóa ẩm thực) truyền thống</a:t>
            </a:r>
            <a:endParaRPr lang="en-US" sz="3200" b="1">
              <a:latin typeface="Times New Roman" panose="02020603050405020304" charset="0"/>
              <a:cs typeface="Times New Roman" panose="02020603050405020304" charset="0"/>
            </a:endParaRPr>
          </a:p>
        </p:txBody>
      </p:sp>
      <p:sp>
        <p:nvSpPr>
          <p:cNvPr id="7" name="Teardrop 6"/>
          <p:cNvSpPr/>
          <p:nvPr/>
        </p:nvSpPr>
        <p:spPr>
          <a:xfrm>
            <a:off x="1094740" y="4269740"/>
            <a:ext cx="3598545" cy="2359025"/>
          </a:xfrm>
          <a:prstGeom prst="teardrop">
            <a:avLst/>
          </a:prstGeom>
        </p:spPr>
        <p:style>
          <a:lnRef idx="0">
            <a:srgbClr val="FFFFFF"/>
          </a:lnRef>
          <a:fillRef idx="2">
            <a:schemeClr val="accent4"/>
          </a:fillRef>
          <a:effectRef idx="0">
            <a:srgbClr val="FFFFFF"/>
          </a:effectRef>
          <a:fontRef idx="minor">
            <a:schemeClr val="lt1"/>
          </a:fontRef>
        </p:style>
        <p:txBody>
          <a:bodyPr rtlCol="0" anchor="ctr"/>
          <a:p>
            <a:pPr algn="ctr"/>
            <a:r>
              <a:rPr lang="en-US" sz="3200" b="1">
                <a:solidFill>
                  <a:schemeClr val="tx1"/>
                </a:solidFill>
                <a:latin typeface="Times New Roman" panose="02020603050405020304" charset="0"/>
                <a:cs typeface="Times New Roman" panose="02020603050405020304" charset="0"/>
              </a:rPr>
              <a:t>Điệu múa (nghệ thuật biểu diễn) truyền thống</a:t>
            </a:r>
            <a:endParaRPr lang="en-US" sz="3200" b="1">
              <a:solidFill>
                <a:schemeClr val="tx1"/>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Subtitle 4"/>
          <p:cNvSpPr>
            <a:spLocks noGrp="1"/>
          </p:cNvSpPr>
          <p:nvPr>
            <p:ph type="subTitle" idx="1"/>
          </p:nvPr>
        </p:nvSpPr>
        <p:spPr>
          <a:xfrm>
            <a:off x="1524000" y="968375"/>
            <a:ext cx="9144000" cy="4289425"/>
          </a:xfrm>
        </p:spPr>
        <p:txBody>
          <a:bodyPr>
            <a:normAutofit fontScale="90000"/>
          </a:bodyPr>
          <a:p>
            <a:pPr algn="just"/>
            <a:r>
              <a:rPr lang="en-US" sz="3200">
                <a:latin typeface="Times New Roman" panose="02020603050405020304" charset="0"/>
                <a:cs typeface="Times New Roman" panose="02020603050405020304" charset="0"/>
              </a:rPr>
              <a:t> =&gt; Truyền thống quê hương là những giá trị văn hoá tốt đẹp của quê hương được truyền từ đời này qua đời khác. Tự hào về truyền thống quê hương chính là tự hào về nguồn gốc của mình, là nền tảng để xây dựng giá trị cốt lõi và hình thành sự tự tin cho mỗi người. Bài học này giúp em tìm hiểu về truyền thống văn hoá, truyền thống yêu nước, chống giặc ngoại xâm của quê hương; biết gìn giữ và phát </a:t>
            </a:r>
            <a:r>
              <a:rPr lang="en-US" sz="3200">
                <a:latin typeface="Times New Roman" panose="02020603050405020304" charset="0"/>
                <a:cs typeface="Times New Roman" panose="02020603050405020304" charset="0"/>
                <a:sym typeface="+mn-ea"/>
              </a:rPr>
              <a:t>huy những nét đẹp của truyền thống và tự hào về quê hương, nguồn cội của mình.</a:t>
            </a:r>
            <a:endParaRPr lang="en-US" sz="3200">
              <a:latin typeface="Times New Roman" panose="02020603050405020304" charset="0"/>
              <a:cs typeface="Times New Roman" panose="020206030504050203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Subtitle 4"/>
          <p:cNvSpPr>
            <a:spLocks noGrp="1"/>
          </p:cNvSpPr>
          <p:nvPr>
            <p:ph type="subTitle" idx="1"/>
          </p:nvPr>
        </p:nvSpPr>
        <p:spPr>
          <a:xfrm>
            <a:off x="601980" y="188595"/>
            <a:ext cx="10902950" cy="3059430"/>
          </a:xfrm>
        </p:spPr>
        <p:txBody>
          <a:bodyPr>
            <a:normAutofit fontScale="90000" lnSpcReduction="10000"/>
          </a:bodyPr>
          <a:p>
            <a:pPr algn="just"/>
            <a:r>
              <a:rPr lang="en-US" sz="3200" b="1">
                <a:solidFill>
                  <a:srgbClr val="FF0000"/>
                </a:solidFill>
                <a:latin typeface="Times New Roman" panose="02020603050405020304" charset="0"/>
                <a:cs typeface="Times New Roman" panose="02020603050405020304" charset="0"/>
              </a:rPr>
              <a:t>II. KHÁM PHÁ</a:t>
            </a:r>
            <a:endParaRPr lang="en-US" sz="3200" b="1">
              <a:solidFill>
                <a:srgbClr val="FF0000"/>
              </a:solidFill>
              <a:latin typeface="Times New Roman" panose="02020603050405020304" charset="0"/>
              <a:cs typeface="Times New Roman" panose="02020603050405020304" charset="0"/>
            </a:endParaRPr>
          </a:p>
          <a:p>
            <a:pPr algn="just"/>
            <a:r>
              <a:rPr lang="en-US" sz="3200" b="1">
                <a:solidFill>
                  <a:srgbClr val="FF0000"/>
                </a:solidFill>
                <a:latin typeface="Times New Roman" panose="02020603050405020304" charset="0"/>
                <a:cs typeface="Times New Roman" panose="02020603050405020304" charset="0"/>
              </a:rPr>
              <a:t>1. Một số truyền thống của quê hương</a:t>
            </a:r>
            <a:endParaRPr lang="en-US" sz="3200" b="1">
              <a:solidFill>
                <a:srgbClr val="FF0000"/>
              </a:solidFill>
              <a:latin typeface="Times New Roman" panose="02020603050405020304" charset="0"/>
              <a:cs typeface="Times New Roman" panose="02020603050405020304" charset="0"/>
            </a:endParaRPr>
          </a:p>
          <a:p>
            <a:pPr algn="just"/>
            <a:r>
              <a:rPr lang="en-US" altLang="vi-VN" sz="2890" dirty="0">
                <a:ln w="0"/>
                <a:effectLst>
                  <a:outerShdw blurRad="38100" dist="19050" dir="2700000" algn="tl" rotWithShape="0">
                    <a:schemeClr val="dk1">
                      <a:alpha val="40000"/>
                    </a:schemeClr>
                  </a:outerShdw>
                </a:effectLst>
                <a:latin typeface="Times New Roman" panose="02020603050405020304" charset="0"/>
                <a:ea typeface="#9Slide03 Roboto Slab Bold" pitchFamily="2" charset="0"/>
                <a:cs typeface="Times New Roman" panose="02020603050405020304" charset="0"/>
                <a:sym typeface="+mn-ea"/>
              </a:rPr>
              <a:t>a. </a:t>
            </a:r>
            <a:r>
              <a:rPr lang="vi-VN" sz="2890" dirty="0">
                <a:ln w="0"/>
                <a:effectLst>
                  <a:outerShdw blurRad="38100" dist="19050" dir="2700000" algn="tl" rotWithShape="0">
                    <a:schemeClr val="dk1">
                      <a:alpha val="40000"/>
                    </a:schemeClr>
                  </a:outerShdw>
                </a:effectLst>
                <a:latin typeface="Times New Roman" panose="02020603050405020304" charset="0"/>
                <a:ea typeface="#9Slide03 Roboto Slab Bold" pitchFamily="2" charset="0"/>
                <a:cs typeface="Times New Roman" panose="02020603050405020304" charset="0"/>
                <a:sym typeface="+mn-ea"/>
              </a:rPr>
              <a:t>Những thông tin </a:t>
            </a:r>
            <a:r>
              <a:rPr lang="en-US" sz="2890" dirty="0" err="1" smtClean="0">
                <a:ln w="0"/>
                <a:effectLst>
                  <a:outerShdw blurRad="38100" dist="19050" dir="2700000" algn="tl" rotWithShape="0">
                    <a:schemeClr val="dk1">
                      <a:alpha val="40000"/>
                    </a:schemeClr>
                  </a:outerShdw>
                </a:effectLst>
                <a:latin typeface="Times New Roman" panose="02020603050405020304" charset="0"/>
                <a:ea typeface="#9Slide03 Roboto Slab Bold" pitchFamily="2" charset="0"/>
                <a:cs typeface="Times New Roman" panose="02020603050405020304" charset="0"/>
                <a:sym typeface="+mn-ea"/>
              </a:rPr>
              <a:t>dưới</a:t>
            </a:r>
            <a:r>
              <a:rPr lang="en-US" sz="2890" dirty="0" smtClean="0">
                <a:ln w="0"/>
                <a:effectLst>
                  <a:outerShdw blurRad="38100" dist="19050" dir="2700000" algn="tl" rotWithShape="0">
                    <a:schemeClr val="dk1">
                      <a:alpha val="40000"/>
                    </a:schemeClr>
                  </a:outerShdw>
                </a:effectLst>
                <a:latin typeface="Times New Roman" panose="02020603050405020304" charset="0"/>
                <a:ea typeface="#9Slide03 Roboto Slab Bold" pitchFamily="2" charset="0"/>
                <a:cs typeface="Times New Roman" panose="02020603050405020304" charset="0"/>
                <a:sym typeface="+mn-ea"/>
              </a:rPr>
              <a:t> </a:t>
            </a:r>
            <a:r>
              <a:rPr lang="en-US" sz="2890" dirty="0" err="1" smtClean="0">
                <a:ln w="0"/>
                <a:effectLst>
                  <a:outerShdw blurRad="38100" dist="19050" dir="2700000" algn="tl" rotWithShape="0">
                    <a:schemeClr val="dk1">
                      <a:alpha val="40000"/>
                    </a:schemeClr>
                  </a:outerShdw>
                </a:effectLst>
                <a:latin typeface="Times New Roman" panose="02020603050405020304" charset="0"/>
                <a:ea typeface="#9Slide03 Roboto Slab Bold" pitchFamily="2" charset="0"/>
                <a:cs typeface="Times New Roman" panose="02020603050405020304" charset="0"/>
                <a:sym typeface="+mn-ea"/>
              </a:rPr>
              <a:t>đây</a:t>
            </a:r>
            <a:r>
              <a:rPr lang="vi-VN" sz="2890" dirty="0" smtClean="0">
                <a:ln w="0"/>
                <a:effectLst>
                  <a:outerShdw blurRad="38100" dist="19050" dir="2700000" algn="tl" rotWithShape="0">
                    <a:schemeClr val="dk1">
                      <a:alpha val="40000"/>
                    </a:schemeClr>
                  </a:outerShdw>
                </a:effectLst>
                <a:latin typeface="Times New Roman" panose="02020603050405020304" charset="0"/>
                <a:ea typeface="#9Slide03 Roboto Slab Bold" pitchFamily="2" charset="0"/>
                <a:cs typeface="Times New Roman" panose="02020603050405020304" charset="0"/>
                <a:sym typeface="+mn-ea"/>
              </a:rPr>
              <a:t> </a:t>
            </a:r>
            <a:r>
              <a:rPr lang="vi-VN" sz="2890" dirty="0">
                <a:ln w="0"/>
                <a:effectLst>
                  <a:outerShdw blurRad="38100" dist="19050" dir="2700000" algn="tl" rotWithShape="0">
                    <a:schemeClr val="dk1">
                      <a:alpha val="40000"/>
                    </a:schemeClr>
                  </a:outerShdw>
                </a:effectLst>
                <a:latin typeface="Times New Roman" panose="02020603050405020304" charset="0"/>
                <a:ea typeface="#9Slide03 Roboto Slab Bold" pitchFamily="2" charset="0"/>
                <a:cs typeface="Times New Roman" panose="02020603050405020304" charset="0"/>
                <a:sym typeface="+mn-ea"/>
              </a:rPr>
              <a:t>giới </a:t>
            </a:r>
            <a:r>
              <a:rPr lang="vi-VN" sz="2890" dirty="0" smtClean="0">
                <a:ln w="0"/>
                <a:effectLst>
                  <a:outerShdw blurRad="38100" dist="19050" dir="2700000" algn="tl" rotWithShape="0">
                    <a:schemeClr val="dk1">
                      <a:alpha val="40000"/>
                    </a:schemeClr>
                  </a:outerShdw>
                </a:effectLst>
                <a:latin typeface="Times New Roman" panose="02020603050405020304" charset="0"/>
                <a:ea typeface="#9Slide03 Roboto Slab Bold" pitchFamily="2" charset="0"/>
                <a:cs typeface="Times New Roman" panose="02020603050405020304" charset="0"/>
                <a:sym typeface="+mn-ea"/>
              </a:rPr>
              <a:t>t</a:t>
            </a:r>
            <a:r>
              <a:rPr lang="en-US" sz="2890" dirty="0" err="1" smtClean="0">
                <a:ln w="0"/>
                <a:effectLst>
                  <a:outerShdw blurRad="38100" dist="19050" dir="2700000" algn="tl" rotWithShape="0">
                    <a:schemeClr val="dk1">
                      <a:alpha val="40000"/>
                    </a:schemeClr>
                  </a:outerShdw>
                </a:effectLst>
                <a:latin typeface="Times New Roman" panose="02020603050405020304" charset="0"/>
                <a:ea typeface="#9Slide03 Roboto Slab Bold" pitchFamily="2" charset="0"/>
                <a:cs typeface="Times New Roman" panose="02020603050405020304" charset="0"/>
                <a:sym typeface="+mn-ea"/>
              </a:rPr>
              <a:t>hiệu</a:t>
            </a:r>
            <a:r>
              <a:rPr lang="vi-VN" sz="2890" dirty="0" smtClean="0">
                <a:ln w="0"/>
                <a:effectLst>
                  <a:outerShdw blurRad="38100" dist="19050" dir="2700000" algn="tl" rotWithShape="0">
                    <a:schemeClr val="dk1">
                      <a:alpha val="40000"/>
                    </a:schemeClr>
                  </a:outerShdw>
                </a:effectLst>
                <a:latin typeface="Times New Roman" panose="02020603050405020304" charset="0"/>
                <a:ea typeface="#9Slide03 Roboto Slab Bold" pitchFamily="2" charset="0"/>
                <a:cs typeface="Times New Roman" panose="02020603050405020304" charset="0"/>
                <a:sym typeface="+mn-ea"/>
              </a:rPr>
              <a:t> </a:t>
            </a:r>
            <a:r>
              <a:rPr lang="vi-VN" sz="2890" dirty="0">
                <a:ln w="0"/>
                <a:effectLst>
                  <a:outerShdw blurRad="38100" dist="19050" dir="2700000" algn="tl" rotWithShape="0">
                    <a:schemeClr val="dk1">
                      <a:alpha val="40000"/>
                    </a:schemeClr>
                  </a:outerShdw>
                </a:effectLst>
                <a:latin typeface="Times New Roman" panose="02020603050405020304" charset="0"/>
                <a:ea typeface="#9Slide03 Roboto Slab Bold" pitchFamily="2" charset="0"/>
                <a:cs typeface="Times New Roman" panose="02020603050405020304" charset="0"/>
                <a:sym typeface="+mn-ea"/>
              </a:rPr>
              <a:t>truyền thống nào của tỉnh Bắc Ninh và Bến Tre? Em có suy ng</a:t>
            </a:r>
            <a:r>
              <a:rPr lang="en-US" sz="2890" dirty="0">
                <a:ln w="0"/>
                <a:effectLst>
                  <a:outerShdw blurRad="38100" dist="19050" dir="2700000" algn="tl" rotWithShape="0">
                    <a:schemeClr val="dk1">
                      <a:alpha val="40000"/>
                    </a:schemeClr>
                  </a:outerShdw>
                </a:effectLst>
                <a:latin typeface="Times New Roman" panose="02020603050405020304" charset="0"/>
                <a:ea typeface="#9Slide03 Roboto Slab Bold" pitchFamily="2" charset="0"/>
                <a:cs typeface="Times New Roman" panose="02020603050405020304" charset="0"/>
                <a:sym typeface="+mn-ea"/>
              </a:rPr>
              <a:t>h</a:t>
            </a:r>
            <a:r>
              <a:rPr lang="vi-VN" sz="2890" dirty="0">
                <a:ln w="0"/>
                <a:effectLst>
                  <a:outerShdw blurRad="38100" dist="19050" dir="2700000" algn="tl" rotWithShape="0">
                    <a:schemeClr val="dk1">
                      <a:alpha val="40000"/>
                    </a:schemeClr>
                  </a:outerShdw>
                </a:effectLst>
                <a:latin typeface="Times New Roman" panose="02020603050405020304" charset="0"/>
                <a:ea typeface="#9Slide03 Roboto Slab Bold" pitchFamily="2" charset="0"/>
                <a:cs typeface="Times New Roman" panose="02020603050405020304" charset="0"/>
                <a:sym typeface="+mn-ea"/>
              </a:rPr>
              <a:t>ĩ gì về những truyền thống đó?</a:t>
            </a:r>
            <a:endParaRPr lang="en-US" sz="2890" dirty="0">
              <a:ln w="0"/>
              <a:solidFill>
                <a:schemeClr val="tx1"/>
              </a:solidFill>
              <a:effectLst>
                <a:outerShdw blurRad="38100" dist="19050" dir="2700000" algn="tl" rotWithShape="0">
                  <a:schemeClr val="dk1">
                    <a:alpha val="40000"/>
                  </a:schemeClr>
                </a:outerShdw>
              </a:effectLst>
              <a:latin typeface="Times New Roman" panose="02020603050405020304" charset="0"/>
              <a:ea typeface="#9Slide03 Roboto Slab Bold" pitchFamily="2" charset="0"/>
              <a:cs typeface="Times New Roman" panose="02020603050405020304" charset="0"/>
            </a:endParaRPr>
          </a:p>
          <a:p>
            <a:pPr algn="just"/>
            <a:r>
              <a:rPr lang="en-US" altLang="vi-VN" sz="2890" dirty="0">
                <a:ln w="0"/>
                <a:effectLst>
                  <a:outerShdw blurRad="38100" dist="19050" dir="2700000" algn="tl" rotWithShape="0">
                    <a:schemeClr val="dk1">
                      <a:alpha val="40000"/>
                    </a:schemeClr>
                  </a:outerShdw>
                </a:effectLst>
                <a:latin typeface="Times New Roman" panose="02020603050405020304" charset="0"/>
                <a:ea typeface="#9Slide03 Roboto Slab Bold" pitchFamily="2" charset="0"/>
                <a:cs typeface="Times New Roman" panose="02020603050405020304" charset="0"/>
                <a:sym typeface="+mn-ea"/>
              </a:rPr>
              <a:t>b.</a:t>
            </a:r>
            <a:r>
              <a:rPr lang="vi-VN" sz="2890" dirty="0">
                <a:ln w="0"/>
                <a:effectLst>
                  <a:outerShdw blurRad="38100" dist="19050" dir="2700000" algn="tl" rotWithShape="0">
                    <a:schemeClr val="dk1">
                      <a:alpha val="40000"/>
                    </a:schemeClr>
                  </a:outerShdw>
                </a:effectLst>
                <a:latin typeface="Times New Roman" panose="02020603050405020304" charset="0"/>
                <a:ea typeface="#9Slide03 Roboto Slab Bold" pitchFamily="2" charset="0"/>
                <a:cs typeface="Times New Roman" panose="02020603050405020304" charset="0"/>
                <a:sym typeface="+mn-ea"/>
              </a:rPr>
              <a:t> Hãy k</a:t>
            </a:r>
            <a:r>
              <a:rPr lang="en-US" sz="2890" dirty="0">
                <a:ln w="0"/>
                <a:effectLst>
                  <a:outerShdw blurRad="38100" dist="19050" dir="2700000" algn="tl" rotWithShape="0">
                    <a:schemeClr val="dk1">
                      <a:alpha val="40000"/>
                    </a:schemeClr>
                  </a:outerShdw>
                </a:effectLst>
                <a:latin typeface="Times New Roman" panose="02020603050405020304" charset="0"/>
                <a:ea typeface="#9Slide03 Roboto Slab Bold" pitchFamily="2" charset="0"/>
                <a:cs typeface="Times New Roman" panose="02020603050405020304" charset="0"/>
                <a:sym typeface="+mn-ea"/>
              </a:rPr>
              <a:t>ể</a:t>
            </a:r>
            <a:r>
              <a:rPr lang="vi-VN" sz="2890" dirty="0">
                <a:ln w="0"/>
                <a:effectLst>
                  <a:outerShdw blurRad="38100" dist="19050" dir="2700000" algn="tl" rotWithShape="0">
                    <a:schemeClr val="dk1">
                      <a:alpha val="40000"/>
                    </a:schemeClr>
                  </a:outerShdw>
                </a:effectLst>
                <a:latin typeface="Times New Roman" panose="02020603050405020304" charset="0"/>
                <a:ea typeface="#9Slide03 Roboto Slab Bold" pitchFamily="2" charset="0"/>
                <a:cs typeface="Times New Roman" panose="02020603050405020304" charset="0"/>
                <a:sym typeface="+mn-ea"/>
              </a:rPr>
              <a:t> tên những truy</a:t>
            </a:r>
            <a:r>
              <a:rPr lang="en-US" sz="2890" dirty="0">
                <a:ln w="0"/>
                <a:effectLst>
                  <a:outerShdw blurRad="38100" dist="19050" dir="2700000" algn="tl" rotWithShape="0">
                    <a:schemeClr val="dk1">
                      <a:alpha val="40000"/>
                    </a:schemeClr>
                  </a:outerShdw>
                </a:effectLst>
                <a:latin typeface="Times New Roman" panose="02020603050405020304" charset="0"/>
                <a:ea typeface="#9Slide03 Roboto Slab Bold" pitchFamily="2" charset="0"/>
                <a:cs typeface="Times New Roman" panose="02020603050405020304" charset="0"/>
                <a:sym typeface="+mn-ea"/>
              </a:rPr>
              <a:t>ề</a:t>
            </a:r>
            <a:r>
              <a:rPr lang="vi-VN" sz="2890" dirty="0">
                <a:ln w="0"/>
                <a:effectLst>
                  <a:outerShdw blurRad="38100" dist="19050" dir="2700000" algn="tl" rotWithShape="0">
                    <a:schemeClr val="dk1">
                      <a:alpha val="40000"/>
                    </a:schemeClr>
                  </a:outerShdw>
                </a:effectLst>
                <a:latin typeface="Times New Roman" panose="02020603050405020304" charset="0"/>
                <a:ea typeface="#9Slide03 Roboto Slab Bold" pitchFamily="2" charset="0"/>
                <a:cs typeface="Times New Roman" panose="02020603050405020304" charset="0"/>
                <a:sym typeface="+mn-ea"/>
              </a:rPr>
              <a:t>n th</a:t>
            </a:r>
            <a:r>
              <a:rPr lang="en-US" sz="2890" dirty="0">
                <a:ln w="0"/>
                <a:effectLst>
                  <a:outerShdw blurRad="38100" dist="19050" dir="2700000" algn="tl" rotWithShape="0">
                    <a:schemeClr val="dk1">
                      <a:alpha val="40000"/>
                    </a:schemeClr>
                  </a:outerShdw>
                </a:effectLst>
                <a:latin typeface="Times New Roman" panose="02020603050405020304" charset="0"/>
                <a:ea typeface="#9Slide03 Roboto Slab Bold" pitchFamily="2" charset="0"/>
                <a:cs typeface="Times New Roman" panose="02020603050405020304" charset="0"/>
                <a:sym typeface="+mn-ea"/>
              </a:rPr>
              <a:t>ố</a:t>
            </a:r>
            <a:r>
              <a:rPr lang="vi-VN" sz="2890" dirty="0">
                <a:ln w="0"/>
                <a:effectLst>
                  <a:outerShdw blurRad="38100" dist="19050" dir="2700000" algn="tl" rotWithShape="0">
                    <a:schemeClr val="dk1">
                      <a:alpha val="40000"/>
                    </a:schemeClr>
                  </a:outerShdw>
                </a:effectLst>
                <a:latin typeface="Times New Roman" panose="02020603050405020304" charset="0"/>
                <a:ea typeface="#9Slide03 Roboto Slab Bold" pitchFamily="2" charset="0"/>
                <a:cs typeface="Times New Roman" panose="02020603050405020304" charset="0"/>
                <a:sym typeface="+mn-ea"/>
              </a:rPr>
              <a:t>ng ở quê hương em và chia sẻ cảm nhận c</a:t>
            </a:r>
            <a:r>
              <a:rPr lang="en-US" sz="2890" dirty="0">
                <a:ln w="0"/>
                <a:effectLst>
                  <a:outerShdw blurRad="38100" dist="19050" dir="2700000" algn="tl" rotWithShape="0">
                    <a:schemeClr val="dk1">
                      <a:alpha val="40000"/>
                    </a:schemeClr>
                  </a:outerShdw>
                </a:effectLst>
                <a:latin typeface="Times New Roman" panose="02020603050405020304" charset="0"/>
                <a:ea typeface="#9Slide03 Roboto Slab Bold" pitchFamily="2" charset="0"/>
                <a:cs typeface="Times New Roman" panose="02020603050405020304" charset="0"/>
                <a:sym typeface="+mn-ea"/>
              </a:rPr>
              <a:t>ủ</a:t>
            </a:r>
            <a:r>
              <a:rPr lang="vi-VN" sz="2890" dirty="0">
                <a:ln w="0"/>
                <a:effectLst>
                  <a:outerShdw blurRad="38100" dist="19050" dir="2700000" algn="tl" rotWithShape="0">
                    <a:schemeClr val="dk1">
                      <a:alpha val="40000"/>
                    </a:schemeClr>
                  </a:outerShdw>
                </a:effectLst>
                <a:latin typeface="Times New Roman" panose="02020603050405020304" charset="0"/>
                <a:ea typeface="#9Slide03 Roboto Slab Bold" pitchFamily="2" charset="0"/>
                <a:cs typeface="Times New Roman" panose="02020603050405020304" charset="0"/>
                <a:sym typeface="+mn-ea"/>
              </a:rPr>
              <a:t>a em về những truyền thống đó</a:t>
            </a:r>
            <a:r>
              <a:rPr lang="en-US" sz="2890" dirty="0">
                <a:ln w="0"/>
                <a:effectLst>
                  <a:outerShdw blurRad="38100" dist="19050" dir="2700000" algn="tl" rotWithShape="0">
                    <a:schemeClr val="dk1">
                      <a:alpha val="40000"/>
                    </a:schemeClr>
                  </a:outerShdw>
                </a:effectLst>
                <a:latin typeface="Times New Roman" panose="02020603050405020304" charset="0"/>
                <a:ea typeface="#9Slide03 Roboto Slab Bold" pitchFamily="2" charset="0"/>
                <a:cs typeface="Times New Roman" panose="02020603050405020304" charset="0"/>
                <a:sym typeface="+mn-ea"/>
              </a:rPr>
              <a:t>.</a:t>
            </a:r>
            <a:endParaRPr lang="en-US" sz="2890" dirty="0">
              <a:ln w="0"/>
              <a:solidFill>
                <a:schemeClr val="tx1"/>
              </a:solidFill>
              <a:effectLst>
                <a:outerShdw blurRad="38100" dist="19050" dir="2700000" algn="tl" rotWithShape="0">
                  <a:schemeClr val="dk1">
                    <a:alpha val="40000"/>
                  </a:schemeClr>
                </a:outerShdw>
              </a:effectLst>
              <a:latin typeface="Times New Roman" panose="02020603050405020304" charset="0"/>
              <a:ea typeface="#9Slide03 Roboto Slab Bold" pitchFamily="2" charset="0"/>
              <a:cs typeface="Times New Roman" panose="02020603050405020304" charset="0"/>
            </a:endParaRPr>
          </a:p>
          <a:p>
            <a:pPr algn="just"/>
            <a:r>
              <a:rPr lang="en-US" sz="2890" dirty="0">
                <a:ln w="0"/>
                <a:effectLst>
                  <a:outerShdw blurRad="38100" dist="19050" dir="2700000" algn="tl" rotWithShape="0">
                    <a:schemeClr val="dk1">
                      <a:alpha val="40000"/>
                    </a:schemeClr>
                  </a:outerShdw>
                </a:effectLst>
                <a:latin typeface="Times New Roman" panose="02020603050405020304" charset="0"/>
                <a:ea typeface="#9Slide03 Roboto Slab Bold" pitchFamily="2" charset="0"/>
                <a:cs typeface="Times New Roman" panose="02020603050405020304" charset="0"/>
                <a:sym typeface="+mn-ea"/>
              </a:rPr>
              <a:t>c. Truyền thống của quê hương có ý nghĩa như thế nào đối với ới mỗi người? </a:t>
            </a:r>
            <a:endParaRPr lang="en-US" sz="2890" b="1">
              <a:solidFill>
                <a:srgbClr val="FF0000"/>
              </a:solidFill>
              <a:latin typeface="Times New Roman" panose="02020603050405020304" charset="0"/>
              <a:cs typeface="Times New Roman" panose="02020603050405020304" charset="0"/>
            </a:endParaRPr>
          </a:p>
        </p:txBody>
      </p:sp>
      <p:pic>
        <p:nvPicPr>
          <p:cNvPr id="6" name="Picture 5"/>
          <p:cNvPicPr>
            <a:picLocks noChangeAspect="1"/>
          </p:cNvPicPr>
          <p:nvPr/>
        </p:nvPicPr>
        <p:blipFill>
          <a:blip r:embed="rId1"/>
          <a:stretch>
            <a:fillRect/>
          </a:stretch>
        </p:blipFill>
        <p:spPr>
          <a:xfrm>
            <a:off x="6321778" y="3107043"/>
            <a:ext cx="5870222" cy="3181350"/>
          </a:xfrm>
          <a:prstGeom prst="roundRect">
            <a:avLst>
              <a:gd name="adj" fmla="val 4167"/>
            </a:avLst>
          </a:prstGeom>
          <a:solidFill>
            <a:srgbClr val="FFFFFF"/>
          </a:solidFill>
          <a:ln w="76200" cap="sq">
            <a:solidFill>
              <a:srgbClr val="292929"/>
            </a:solidFill>
            <a:miter lim="800000"/>
            <a:headEnd/>
            <a:tailEnd/>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 name="Picture 1"/>
          <p:cNvPicPr>
            <a:picLocks noChangeAspect="1"/>
          </p:cNvPicPr>
          <p:nvPr/>
        </p:nvPicPr>
        <p:blipFill>
          <a:blip r:embed="rId2"/>
          <a:stretch>
            <a:fillRect/>
          </a:stretch>
        </p:blipFill>
        <p:spPr>
          <a:xfrm>
            <a:off x="294640" y="3173083"/>
            <a:ext cx="5858933" cy="3181350"/>
          </a:xfrm>
          <a:prstGeom prst="roundRect">
            <a:avLst>
              <a:gd name="adj" fmla="val 4167"/>
            </a:avLst>
          </a:prstGeom>
          <a:solidFill>
            <a:srgbClr val="FFFFFF"/>
          </a:solidFill>
          <a:ln w="76200" cap="sq">
            <a:solidFill>
              <a:srgbClr val="292929"/>
            </a:solidFill>
            <a:miter lim="800000"/>
            <a:headEnd/>
            <a:tailEnd/>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Subtitle 4"/>
          <p:cNvSpPr>
            <a:spLocks noGrp="1"/>
          </p:cNvSpPr>
          <p:nvPr>
            <p:ph type="subTitle" idx="1"/>
          </p:nvPr>
        </p:nvSpPr>
        <p:spPr>
          <a:xfrm>
            <a:off x="373380" y="445135"/>
            <a:ext cx="11349355" cy="6049010"/>
          </a:xfrm>
        </p:spPr>
        <p:txBody>
          <a:bodyPr/>
          <a:p>
            <a:pPr algn="just"/>
            <a:r>
              <a:rPr lang="en-US" sz="2800">
                <a:latin typeface="Times New Roman" panose="02020603050405020304" charset="0"/>
                <a:cs typeface="Times New Roman" panose="02020603050405020304" charset="0"/>
              </a:rPr>
              <a:t>HS thảo luận nhóm.</a:t>
            </a:r>
            <a:endParaRPr lang="en-US" sz="2800">
              <a:latin typeface="Times New Roman" panose="02020603050405020304" charset="0"/>
              <a:cs typeface="Times New Roman" panose="02020603050405020304" charset="0"/>
            </a:endParaRPr>
          </a:p>
          <a:p>
            <a:pPr algn="just"/>
            <a:r>
              <a:rPr lang="en-US" sz="2800">
                <a:latin typeface="Times New Roman" panose="02020603050405020304" charset="0"/>
                <a:cs typeface="Times New Roman" panose="02020603050405020304" charset="0"/>
              </a:rPr>
              <a:t>a.</a:t>
            </a:r>
            <a:endParaRPr lang="en-US" sz="2800">
              <a:latin typeface="Times New Roman" panose="02020603050405020304" charset="0"/>
              <a:cs typeface="Times New Roman" panose="02020603050405020304" charset="0"/>
            </a:endParaRPr>
          </a:p>
          <a:p>
            <a:pPr algn="just"/>
            <a:r>
              <a:rPr lang="en-US" sz="2800" b="1">
                <a:latin typeface="Times New Roman" panose="02020603050405020304" charset="0"/>
                <a:cs typeface="Times New Roman" panose="02020603050405020304" charset="0"/>
              </a:rPr>
              <a:t>-Thông tin 1: </a:t>
            </a:r>
            <a:endParaRPr lang="en-US" sz="2800" b="1">
              <a:latin typeface="Times New Roman" panose="02020603050405020304" charset="0"/>
              <a:cs typeface="Times New Roman" panose="02020603050405020304" charset="0"/>
            </a:endParaRPr>
          </a:p>
          <a:p>
            <a:pPr algn="just"/>
            <a:r>
              <a:rPr lang="en-US" sz="2800">
                <a:latin typeface="Times New Roman" panose="02020603050405020304" charset="0"/>
                <a:cs typeface="Times New Roman" panose="02020603050405020304" charset="0"/>
              </a:rPr>
              <a:t>+ Truyền thống của tỉnh Bắc Ninh: lễ hội Lim truyền thống, làn điệu dân ca, </a:t>
            </a:r>
            <a:r>
              <a:rPr lang="en-US" sz="2800" b="1" i="1">
                <a:latin typeface="Times New Roman" panose="02020603050405020304" charset="0"/>
                <a:cs typeface="Times New Roman" panose="02020603050405020304" charset="0"/>
              </a:rPr>
              <a:t>hát quan họ</a:t>
            </a:r>
            <a:r>
              <a:rPr lang="en-US" sz="2800">
                <a:latin typeface="Times New Roman" panose="02020603050405020304" charset="0"/>
                <a:cs typeface="Times New Roman" panose="02020603050405020304" charset="0"/>
              </a:rPr>
              <a:t>, trang phục truyền thống của các liền anh, liền chị và những trò chơi dân gian trong lễ hội.</a:t>
            </a:r>
            <a:endParaRPr lang="en-US" sz="2800">
              <a:latin typeface="Times New Roman" panose="02020603050405020304" charset="0"/>
              <a:cs typeface="Times New Roman" panose="02020603050405020304" charset="0"/>
            </a:endParaRPr>
          </a:p>
          <a:p>
            <a:pPr algn="just"/>
            <a:r>
              <a:rPr lang="en-US" sz="2800">
                <a:latin typeface="Times New Roman" panose="02020603050405020304" charset="0"/>
                <a:cs typeface="Times New Roman" panose="02020603050405020304" charset="0"/>
              </a:rPr>
              <a:t>+ Suy nghĩ: Trân trọng và tự hào về nét đẹp văn hoá, giá trị văn hoá truyền thống, tốt đẹp của quê hương Bắc Ninh.</a:t>
            </a:r>
            <a:endParaRPr lang="en-US" sz="2800">
              <a:latin typeface="Times New Roman" panose="02020603050405020304" charset="0"/>
              <a:cs typeface="Times New Roman" panose="02020603050405020304" charset="0"/>
            </a:endParaRPr>
          </a:p>
          <a:p>
            <a:pPr algn="just"/>
            <a:r>
              <a:rPr lang="en-US" sz="2800" b="1">
                <a:latin typeface="Times New Roman" panose="02020603050405020304" charset="0"/>
                <a:cs typeface="Times New Roman" panose="02020603050405020304" charset="0"/>
              </a:rPr>
              <a:t>- Thông tin 2:</a:t>
            </a:r>
            <a:endParaRPr lang="en-US" sz="2800" b="1">
              <a:latin typeface="Times New Roman" panose="02020603050405020304" charset="0"/>
              <a:cs typeface="Times New Roman" panose="02020603050405020304" charset="0"/>
            </a:endParaRPr>
          </a:p>
          <a:p>
            <a:pPr algn="just"/>
            <a:r>
              <a:rPr lang="en-US" sz="2800">
                <a:latin typeface="Times New Roman" panose="02020603050405020304" charset="0"/>
                <a:cs typeface="Times New Roman" panose="02020603050405020304" charset="0"/>
              </a:rPr>
              <a:t>+ Truyền thống của tỉnh Bến Tre: </a:t>
            </a:r>
            <a:r>
              <a:rPr lang="en-US" sz="2800" b="1" i="1">
                <a:latin typeface="Times New Roman" panose="02020603050405020304" charset="0"/>
                <a:cs typeface="Times New Roman" panose="02020603050405020304" charset="0"/>
              </a:rPr>
              <a:t>yêu nước</a:t>
            </a:r>
            <a:r>
              <a:rPr lang="en-US" sz="2800">
                <a:latin typeface="Times New Roman" panose="02020603050405020304" charset="0"/>
                <a:cs typeface="Times New Roman" panose="02020603050405020304" charset="0"/>
              </a:rPr>
              <a:t>, chống giặc ngoại xâm, truyền thống anh hùng cách mạng.</a:t>
            </a:r>
            <a:endParaRPr lang="en-US" sz="2800">
              <a:latin typeface="Times New Roman" panose="02020603050405020304" charset="0"/>
              <a:cs typeface="Times New Roman" panose="02020603050405020304" charset="0"/>
            </a:endParaRPr>
          </a:p>
          <a:p>
            <a:pPr algn="just"/>
            <a:r>
              <a:rPr lang="en-US" sz="2800">
                <a:latin typeface="Times New Roman" panose="02020603050405020304" charset="0"/>
                <a:cs typeface="Times New Roman" panose="02020603050405020304" charset="0"/>
              </a:rPr>
              <a:t>Suy nghĩ: Tự hào về thế hệ ông cha, muốn học tập và noi gương những truyền thống tốt đẹp đó. </a:t>
            </a:r>
            <a:endParaRPr lang="en-US" sz="28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p:cTn id="1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p:cTn id="19"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p:cTn id="2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p:cTn id="31"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p:cTn id="37"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p:cTn id="43"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5">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Subtitle 4"/>
          <p:cNvSpPr>
            <a:spLocks noGrp="1"/>
          </p:cNvSpPr>
          <p:nvPr>
            <p:ph type="subTitle" idx="1"/>
          </p:nvPr>
        </p:nvSpPr>
        <p:spPr>
          <a:xfrm>
            <a:off x="373380" y="445135"/>
            <a:ext cx="11349355" cy="6049010"/>
          </a:xfrm>
        </p:spPr>
        <p:txBody>
          <a:bodyPr/>
          <a:p>
            <a:pPr algn="just"/>
            <a:r>
              <a:rPr lang="en-US" sz="2800" b="1">
                <a:latin typeface="Times New Roman" panose="02020603050405020304" charset="0"/>
                <a:cs typeface="Times New Roman" panose="02020603050405020304" charset="0"/>
              </a:rPr>
              <a:t>b. Những truyền thống của quê hương: </a:t>
            </a:r>
            <a:endParaRPr lang="en-US" sz="2800" b="1">
              <a:latin typeface="Times New Roman" panose="02020603050405020304" charset="0"/>
              <a:cs typeface="Times New Roman" panose="02020603050405020304" charset="0"/>
            </a:endParaRPr>
          </a:p>
          <a:p>
            <a:pPr algn="just"/>
            <a:r>
              <a:rPr lang="en-US" sz="2800">
                <a:latin typeface="Times New Roman" panose="02020603050405020304" charset="0"/>
                <a:cs typeface="Times New Roman" panose="02020603050405020304" charset="0"/>
              </a:rPr>
              <a:t>+Truyền thống yêu nước, chống ngoại xâm;  truyền thống cách mạng;  truyền thống văn hoá: hát dân ca, các nhạc cụ cổ truyền, lễ hội truyền thống, nghề truyền thống (nghề thêu, đan, làm gốm...); </a:t>
            </a:r>
            <a:r>
              <a:rPr lang="en-US" sz="2800">
                <a:solidFill>
                  <a:schemeClr val="tx1"/>
                </a:solidFill>
                <a:latin typeface="Times New Roman" panose="02020603050405020304" charset="0"/>
                <a:cs typeface="Times New Roman" panose="02020603050405020304" charset="0"/>
                <a:sym typeface="+mn-ea"/>
              </a:rPr>
              <a:t>cần cù, sáng tạo trong lao động; tôn sư trọng đạo, hiếu học, hiếu thảo; </a:t>
            </a:r>
            <a:r>
              <a:rPr lang="en-US" sz="2800">
                <a:solidFill>
                  <a:schemeClr val="tx1"/>
                </a:solidFill>
                <a:latin typeface="Times New Roman" panose="02020603050405020304" charset="0"/>
                <a:cs typeface="Times New Roman" panose="02020603050405020304" charset="0"/>
                <a:sym typeface="+mn-ea"/>
              </a:rPr>
              <a:t>đoàn kết, tương thân tương ái...</a:t>
            </a:r>
            <a:endParaRPr lang="en-US" sz="2800">
              <a:solidFill>
                <a:schemeClr val="tx1"/>
              </a:solidFill>
              <a:latin typeface="Times New Roman" panose="02020603050405020304" charset="0"/>
              <a:cs typeface="Times New Roman" panose="02020603050405020304" charset="0"/>
            </a:endParaRPr>
          </a:p>
          <a:p>
            <a:pPr algn="just"/>
            <a:r>
              <a:rPr lang="en-US" sz="2800">
                <a:latin typeface="Times New Roman" panose="02020603050405020304" charset="0"/>
                <a:cs typeface="Times New Roman" panose="02020603050405020304" charset="0"/>
              </a:rPr>
              <a:t>+ Cảm nhận: Tự hào, yêu quý, trân trọng, muốn học tập, noi theo, gìn giữ và phát huy những truyền thống đó.</a:t>
            </a:r>
            <a:endParaRPr lang="en-US" sz="2800">
              <a:latin typeface="Times New Roman" panose="02020603050405020304" charset="0"/>
              <a:cs typeface="Times New Roman" panose="02020603050405020304" charset="0"/>
            </a:endParaRPr>
          </a:p>
          <a:p>
            <a:pPr algn="just"/>
            <a:r>
              <a:rPr lang="en-US" sz="2800" b="1">
                <a:latin typeface="Times New Roman" panose="02020603050405020304" charset="0"/>
                <a:cs typeface="Times New Roman" panose="02020603050405020304" charset="0"/>
              </a:rPr>
              <a:t>c. Truyền thống của quê hương có ý nghĩa:</a:t>
            </a:r>
            <a:endParaRPr lang="en-US" sz="2800" b="1">
              <a:latin typeface="Times New Roman" panose="02020603050405020304" charset="0"/>
              <a:cs typeface="Times New Roman" panose="02020603050405020304" charset="0"/>
            </a:endParaRPr>
          </a:p>
          <a:p>
            <a:pPr algn="just"/>
            <a:r>
              <a:rPr lang="en-US" sz="2800">
                <a:latin typeface="Times New Roman" panose="02020603050405020304" charset="0"/>
                <a:cs typeface="Times New Roman" panose="02020603050405020304" charset="0"/>
              </a:rPr>
              <a:t>-Truyền thống của quê hương có vai trò quan trọng trong việc hình thành tư tưởng, đức tính, lối sống tốt đẹp của mỗi cá nhân.</a:t>
            </a:r>
            <a:endParaRPr lang="en-US" sz="2800">
              <a:latin typeface="Times New Roman" panose="02020603050405020304" charset="0"/>
              <a:cs typeface="Times New Roman" panose="02020603050405020304" charset="0"/>
            </a:endParaRPr>
          </a:p>
          <a:p>
            <a:pPr algn="just"/>
            <a:r>
              <a:rPr lang="en-US" sz="2800">
                <a:latin typeface="Times New Roman" panose="02020603050405020304" charset="0"/>
                <a:cs typeface="Times New Roman" panose="02020603050405020304" charset="0"/>
              </a:rPr>
              <a:t>- Tự hào về nguồn gốc của mình, là nền tảng </a:t>
            </a:r>
            <a:r>
              <a:rPr lang="en-US" sz="2800">
                <a:latin typeface="Times New Roman" panose="02020603050405020304" charset="0"/>
                <a:cs typeface="Times New Roman" panose="02020603050405020304" charset="0"/>
                <a:sym typeface="+mn-ea"/>
              </a:rPr>
              <a:t>để xây dựng giá trị cốt lõi và hình thành sự tự tin cho mỗi người.</a:t>
            </a:r>
            <a:endParaRPr lang="en-US" sz="2800">
              <a:latin typeface="Times New Roman" panose="02020603050405020304" charset="0"/>
              <a:cs typeface="Times New Roman" panose="02020603050405020304" charset="0"/>
            </a:endParaRPr>
          </a:p>
          <a:p>
            <a:pPr algn="just"/>
            <a:endParaRPr lang="en-US" sz="2800">
              <a:solidFill>
                <a:srgbClr val="FF0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p:cTn id="37"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Subtitle 4"/>
          <p:cNvSpPr>
            <a:spLocks noGrp="1"/>
          </p:cNvSpPr>
          <p:nvPr>
            <p:ph type="subTitle" idx="1"/>
          </p:nvPr>
        </p:nvSpPr>
        <p:spPr>
          <a:xfrm>
            <a:off x="373380" y="445135"/>
            <a:ext cx="11349355" cy="6049010"/>
          </a:xfrm>
        </p:spPr>
        <p:txBody>
          <a:bodyPr/>
          <a:p>
            <a:pPr algn="just"/>
            <a:r>
              <a:rPr lang="en-US" sz="2800">
                <a:solidFill>
                  <a:srgbClr val="FF0000"/>
                </a:solidFill>
                <a:latin typeface="Times New Roman" panose="02020603050405020304" charset="0"/>
                <a:cs typeface="Times New Roman" panose="02020603050405020304" charset="0"/>
              </a:rPr>
              <a:t>-Truyền thống quê hương là những giá trị văn hoá tốt đẹp của quê hương được truyền từ đời này qua đời khác.</a:t>
            </a:r>
            <a:endParaRPr lang="en-US" sz="2800">
              <a:solidFill>
                <a:srgbClr val="FF0000"/>
              </a:solidFill>
              <a:latin typeface="Times New Roman" panose="02020603050405020304" charset="0"/>
              <a:cs typeface="Times New Roman" panose="02020603050405020304" charset="0"/>
            </a:endParaRPr>
          </a:p>
          <a:p>
            <a:pPr algn="just"/>
            <a:r>
              <a:rPr lang="en-US" sz="2800">
                <a:solidFill>
                  <a:srgbClr val="FF0000"/>
                </a:solidFill>
                <a:latin typeface="Times New Roman" panose="02020603050405020304" charset="0"/>
                <a:cs typeface="Times New Roman" panose="02020603050405020304" charset="0"/>
              </a:rPr>
              <a:t>-Một số truyền thống tốt đẹp: ẩm thực, lễ hội, làng nghề, nghệ thuật, trang phục;  tinh thần yêu nước, chống giặc ngoại xâm; cần cù, sáng tạo trong lao động; tôn sư trọng đạo, hiếu học, hiếu thảo; đoàn kết, tương thân tương ái...</a:t>
            </a:r>
            <a:endParaRPr lang="en-US" sz="2800">
              <a:solidFill>
                <a:srgbClr val="FF0000"/>
              </a:solidFill>
              <a:latin typeface="Times New Roman" panose="02020603050405020304" charset="0"/>
              <a:cs typeface="Times New Roman" panose="02020603050405020304" charset="0"/>
            </a:endParaRPr>
          </a:p>
          <a:p>
            <a:pPr algn="just"/>
            <a:r>
              <a:rPr lang="en-US" sz="2800">
                <a:solidFill>
                  <a:srgbClr val="FF0000"/>
                </a:solidFill>
                <a:latin typeface="Times New Roman" panose="02020603050405020304" charset="0"/>
                <a:cs typeface="Times New Roman" panose="02020603050405020304" charset="0"/>
              </a:rPr>
              <a:t>- Truyền thống quê hương có ý nghĩa quan trọng trong việc hình thành tư tưởng, đức tính, lối sống tốt đẹp của mỗi cá nhân.</a:t>
            </a:r>
            <a:endParaRPr lang="en-US" sz="2800">
              <a:solidFill>
                <a:srgbClr val="FF0000"/>
              </a:solidFill>
              <a:latin typeface="Times New Roman" panose="02020603050405020304" charset="0"/>
              <a:cs typeface="Times New Roman" panose="02020603050405020304" charset="0"/>
            </a:endParaRPr>
          </a:p>
        </p:txBody>
      </p:sp>
    </p:spTree>
  </p:cSld>
  <p:clrMapOvr>
    <a:masterClrMapping/>
  </p:clrMapOvr>
</p:sld>
</file>

<file path=ppt/tags/tag1.xml><?xml version="1.0" encoding="utf-8"?>
<p:tagLst xmlns:p="http://schemas.openxmlformats.org/presentationml/2006/main">
  <p:tag name="TABLE_ENDDRAG_ORIGIN_RECT" val="960*388"/>
  <p:tag name="TABLE_ENDDRAG_RECT" val="0*145*960*388"/>
</p:tagLst>
</file>

<file path=ppt/tags/tag2.xml><?xml version="1.0" encoding="utf-8"?>
<p:tagLst xmlns:p="http://schemas.openxmlformats.org/presentationml/2006/main">
  <p:tag name="TABLE_ENDDRAG_ORIGIN_RECT" val="960*515"/>
  <p:tag name="TABLE_ENDDRAG_RECT" val="0*19*960*5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10514</Words>
  <Application>WPS Presentation</Application>
  <PresentationFormat>Widescreen</PresentationFormat>
  <Paragraphs>187</Paragraphs>
  <Slides>23</Slides>
  <Notes>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23</vt:i4>
      </vt:variant>
    </vt:vector>
  </HeadingPairs>
  <TitlesOfParts>
    <vt:vector size="44" baseType="lpstr">
      <vt:lpstr>Arial</vt:lpstr>
      <vt:lpstr>SimSun</vt:lpstr>
      <vt:lpstr>Wingdings</vt:lpstr>
      <vt:lpstr>Times New Roman</vt:lpstr>
      <vt:lpstr>#9Slide04 Manuale Bold</vt:lpstr>
      <vt:lpstr>#9Slide03 Roboto Slab Bold</vt:lpstr>
      <vt:lpstr>Roboto</vt:lpstr>
      <vt:lpstr>Calibri Light</vt:lpstr>
      <vt:lpstr>Calibri</vt:lpstr>
      <vt:lpstr>Microsoft YaHei</vt:lpstr>
      <vt:lpstr>Arial Unicode MS</vt:lpstr>
      <vt:lpstr>Segoe Print</vt:lpstr>
      <vt:lpstr>#9Slide03 AmpleSoft Bold</vt:lpstr>
      <vt:lpstr>Verdana</vt:lpstr>
      <vt:lpstr>#9Slide03 AllRoundGothic</vt:lpstr>
      <vt:lpstr>#9Slide04 Chonburi</vt:lpstr>
      <vt:lpstr>Yu Gothic UI Semibold</vt:lpstr>
      <vt:lpstr>Microsoft Sans Serif</vt:lpstr>
      <vt:lpstr>Bahnschrift SemiLight Condensed</vt:lpstr>
      <vt:lpstr>#9Slide03 Ample</vt:lpstr>
      <vt:lpstr>Office Theme</vt:lpstr>
      <vt:lpstr> Bài 1. TỰ HÀO VỀ TRUYỀN THỐNG QUÊ HƯƠNG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_x000B_Bài 1. TỰ HÀO VỀ TRUYỀN THỐNG QUÊ HƯƠNG</dc:title>
  <dc:creator>Admin</dc:creator>
  <cp:lastModifiedBy>NĂM MAI</cp:lastModifiedBy>
  <cp:revision>21</cp:revision>
  <dcterms:created xsi:type="dcterms:W3CDTF">2024-09-08T05:00:00Z</dcterms:created>
  <dcterms:modified xsi:type="dcterms:W3CDTF">2024-09-16T08:41:23Z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49016C382F8343CA9F81D24F4B06B622_11</vt:lpwstr>
  </property>
  <property fmtid="{D5CDD505-2E9C-101B-9397-08002B2CF9AE}" pid="3" name="KSOProductBuildVer">
    <vt:lpwstr>1033-12.2.0.18165</vt:lpwstr>
  </property>
</Properties>
</file>