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4" r:id="rId3"/>
    <p:sldId id="260" r:id="rId4"/>
    <p:sldId id="262" r:id="rId5"/>
    <p:sldId id="263" r:id="rId6"/>
    <p:sldId id="269" r:id="rId7"/>
    <p:sldId id="270" r:id="rId8"/>
    <p:sldId id="280" r:id="rId9"/>
    <p:sldId id="264" r:id="rId10"/>
    <p:sldId id="265" r:id="rId11"/>
    <p:sldId id="271" r:id="rId12"/>
    <p:sldId id="259" r:id="rId13"/>
    <p:sldId id="282" r:id="rId14"/>
    <p:sldId id="281" r:id="rId15"/>
    <p:sldId id="266" r:id="rId16"/>
    <p:sldId id="283" r:id="rId17"/>
    <p:sldId id="267" r:id="rId18"/>
    <p:sldId id="26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5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5124D-C30C-48BE-8918-60075DC65C7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EAA7A-7167-4159-BA70-BEF75EF0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8729d97241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8729d97241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840acf42f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840acf42f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8729d9724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8729d9724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729d9724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729d9724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8729d97241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8729d97241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8729d97241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8729d97241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0B02-0583-40BD-848A-5B0F73299C5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C0B02-0583-40BD-848A-5B0F73299C5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2BD2-20E3-4353-8185-71DFCCF6E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04XdWO07sE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cELs0jTpHQ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F6HLZM9Jc?feature=oembed" TargetMode="Externa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FFl0wmRcFQ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Th&#237;%20nghi&#7879;m%20v&#7873;%20s&#7921;%20truy&#7873;n%20&#226;m%20trong%20ch&#226;n%20kh&#244;ng.mp4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ktLoNAC8jc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eHKLpGWD5s?feature=oembed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video" Target="https://www.youtube.com/embed/YDm35EBPLHY?feature=oembed" TargetMode="External"/><Relationship Id="rId1" Type="http://schemas.openxmlformats.org/officeDocument/2006/relationships/video" Target="https://www.youtube.com/embed/3cF3tKpvzkM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-Hq0OBbneo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Y9t4ZISirQ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gDvehJc-t0?feature=oembed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sByzgBJC7g0?feature=oembed" TargetMode="External"/><Relationship Id="rId1" Type="http://schemas.openxmlformats.org/officeDocument/2006/relationships/video" Target="https://www.youtube.com/embed/gD_iVxjgDB0?feature=oembed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5146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kern="10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  <a:cs typeface="Times New Roman"/>
              </a:rPr>
              <a:t> BÀI 12:SÓNG ÂM </a:t>
            </a:r>
            <a:endParaRPr lang="en-US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99D6B0-5C35-4ADC-9709-F3E384A3877A}"/>
              </a:ext>
            </a:extLst>
          </p:cNvPr>
          <p:cNvSpPr txBox="1">
            <a:spLocks/>
          </p:cNvSpPr>
          <p:nvPr/>
        </p:nvSpPr>
        <p:spPr>
          <a:xfrm>
            <a:off x="457200" y="3962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TIẾT)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ình nền dễ thương cho slice powerpoint đẹp nhấ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ác Điệu Đàn Guitar Cơ Bản Cho Người Mới Tập Chơ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22383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0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Dây đàn dao động phát ra âm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hủ tịch Quốc hội đánh trống khai giảng ở ngôi trường gần trăm tuổ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0"/>
            <a:ext cx="4343400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95800" y="22860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Mặt trống dao động phát ra âm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Âm thanh phát ra từ màng loa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52800"/>
            <a:ext cx="6256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4303455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Dùng búa gõ nhẹ vào một nhánh âm thoa và lắng nghe. Ta thấy khi phát ra âm, âm thoa cũng có sự rung động nhẹ.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nline Media 1" title="7 thí nghiệm dao động của âm thoa phát ra âm, đo tần âm phát ra | KHTN">
            <a:hlinkClick r:id="" action="ppaction://media"/>
            <a:extLst>
              <a:ext uri="{FF2B5EF4-FFF2-40B4-BE49-F238E27FC236}">
                <a16:creationId xmlns:a16="http://schemas.microsoft.com/office/drawing/2014/main" id="{3E646320-C943-42F0-9C83-D37E8D0AF0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0841" y="3988971"/>
            <a:ext cx="4829563" cy="271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Gõ lên mặt trống, trống phát ra âm, đồng thời mặt trống rung.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nline Media 1" title="Gõ lên mặt trống, trống phát ra âm, đồng thời mặt trống rung | KHTN">
            <a:hlinkClick r:id="" action="ppaction://media"/>
            <a:extLst>
              <a:ext uri="{FF2B5EF4-FFF2-40B4-BE49-F238E27FC236}">
                <a16:creationId xmlns:a16="http://schemas.microsoft.com/office/drawing/2014/main" id="{DF13FF32-4FCE-47EF-BC58-D50D3CA5D0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905000"/>
            <a:ext cx="7467600" cy="4200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ình nền PowerPoint đơn giản với những dải màu sặc s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2677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Sóng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Sóng âm là sự lan truyền dao động của nguồn âm trong môi trường</a:t>
            </a:r>
            <a:r>
              <a:rPr kumimoji="0" lang="vi-VN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vi-V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ác dải âm tần trong thiết bị âm t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524000"/>
            <a:ext cx="4000500" cy="2000251"/>
          </a:xfrm>
          <a:prstGeom prst="rect">
            <a:avLst/>
          </a:prstGeom>
          <a:noFill/>
        </p:spPr>
      </p:pic>
      <p:pic>
        <p:nvPicPr>
          <p:cNvPr id="2056" name="Picture 8" descr="1 Sóng Âm Là Gì? Những Kiến Thức Cơ Bản Về Sóng Â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4953000" cy="2057400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38862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Màng loa dao động làm cho lớp không khí tiếp xúc với nó dao động (nén, dãn)</a:t>
            </a: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Cứ thế</a:t>
            </a:r>
            <a:r>
              <a:rPr kumimoji="0" lang="vi-VN" sz="36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các</a:t>
            </a:r>
            <a:r>
              <a:rPr kumimoji="0" lang="vi-VN" sz="3600" b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dao động này truyền tới tai làm cho màng nhĩ dao động </a:t>
            </a:r>
            <a:r>
              <a:rPr kumimoji="0" lang="vi-VN" sz="36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vi-VN" sz="36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ình nền PowerPoint đơn giản với những dải màu sặc s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2677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Sóng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8031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20Hz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20000Hz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nline Media 1" title="Trải nghiệm Nghe các tần số của âm thanh từ 20Hz đến 20000Hz">
            <a:hlinkClick r:id="" action="ppaction://media"/>
            <a:extLst>
              <a:ext uri="{FF2B5EF4-FFF2-40B4-BE49-F238E27FC236}">
                <a16:creationId xmlns:a16="http://schemas.microsoft.com/office/drawing/2014/main" id="{C2181002-C8F9-445E-8761-46A00BA451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5717" y="1828800"/>
            <a:ext cx="755256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223101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6146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môi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truyền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Sóng âm truyền được trong các môi trường rắn, lỏng, khí.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10 nguyên tắc vàng trong giao tiếp ai cũng cần phải biết 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1"/>
            <a:ext cx="3304374" cy="2209800"/>
          </a:xfrm>
          <a:prstGeom prst="rect">
            <a:avLst/>
          </a:prstGeom>
          <a:noFill/>
        </p:spPr>
      </p:pic>
      <p:pic>
        <p:nvPicPr>
          <p:cNvPr id="23560" name="Picture 8" descr="Môi trường truyền âm là gì? Sự truyền âm trong chất rắn, chất lỏng, chất  khí và vận tốc truyền âm - Vật lý 7 bài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752600"/>
            <a:ext cx="3422613" cy="2209800"/>
          </a:xfrm>
          <a:prstGeom prst="rect">
            <a:avLst/>
          </a:prstGeom>
          <a:noFill/>
        </p:spPr>
      </p:pic>
      <p:pic>
        <p:nvPicPr>
          <p:cNvPr id="23562" name="Picture 10" descr="Môi trường nào truyền được âm? Lấy ví dụ về các môi trường truyền â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981200"/>
            <a:ext cx="2590800" cy="1942295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4191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Sóng âm không truyền được trong môi trường chân không  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6146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môi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truyền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2093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Sóng âm không truyền được trong môi trường chân không  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nline Media 1" title="THÍ NGHIỆM CHỨNG MINH SÓNG ÂM KHÔNG TRUYỀN TRONG KHÔNG KHÍ">
            <a:hlinkClick r:id="" action="ppaction://media"/>
            <a:extLst>
              <a:ext uri="{FF2B5EF4-FFF2-40B4-BE49-F238E27FC236}">
                <a16:creationId xmlns:a16="http://schemas.microsoft.com/office/drawing/2014/main" id="{ED5BDD75-8F6F-489F-893D-19C770AE44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0584" y="1905000"/>
            <a:ext cx="728283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0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đơn giản, đẹp (2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Thí nghiệm về sự truyền âm trong chân khô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0"/>
            <a:ext cx="2830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 TẬP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09600"/>
            <a:ext cx="91440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latin typeface="+mj-lt"/>
              </a:rPr>
              <a:t>Câu 1: Những điều nào sau đây là sai khi nói về nguồn gốc âm thanh </a:t>
            </a:r>
            <a:endParaRPr lang="en-US" sz="3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4" name="Google Shape;831;p32"/>
          <p:cNvGrpSpPr/>
          <p:nvPr/>
        </p:nvGrpSpPr>
        <p:grpSpPr>
          <a:xfrm>
            <a:off x="0" y="1981200"/>
            <a:ext cx="8991600" cy="1163667"/>
            <a:chOff x="4860575" y="633850"/>
            <a:chExt cx="3351925" cy="872750"/>
          </a:xfrm>
        </p:grpSpPr>
        <p:sp>
          <p:nvSpPr>
            <p:cNvPr id="5" name="Google Shape;832;p32"/>
            <p:cNvSpPr/>
            <p:nvPr/>
          </p:nvSpPr>
          <p:spPr>
            <a:xfrm>
              <a:off x="5002606" y="699925"/>
              <a:ext cx="3209894" cy="806675"/>
            </a:xfrm>
            <a:custGeom>
              <a:avLst/>
              <a:gdLst/>
              <a:ahLst/>
              <a:cxnLst/>
              <a:rect l="l" t="t" r="r" b="b"/>
              <a:pathLst>
                <a:path w="115301" h="32267" extrusionOk="0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latin typeface="+mj-lt"/>
                </a:rPr>
                <a:t>Âm thanh được phát ra từ các vật dao động</a:t>
              </a:r>
              <a:endParaRPr sz="3600">
                <a:solidFill>
                  <a:srgbClr val="FFFFFF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6" name="Google Shape;833;p32"/>
            <p:cNvSpPr/>
            <p:nvPr/>
          </p:nvSpPr>
          <p:spPr>
            <a:xfrm>
              <a:off x="4860575" y="6338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35;p32"/>
            <p:cNvSpPr/>
            <p:nvPr/>
          </p:nvSpPr>
          <p:spPr>
            <a:xfrm>
              <a:off x="4926650" y="699925"/>
              <a:ext cx="331611" cy="806675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36;p32"/>
            <p:cNvSpPr/>
            <p:nvPr/>
          </p:nvSpPr>
          <p:spPr>
            <a:xfrm>
              <a:off x="4917387" y="862450"/>
              <a:ext cx="251967" cy="536101"/>
            </a:xfrm>
            <a:custGeom>
              <a:avLst/>
              <a:gdLst/>
              <a:ahLst/>
              <a:cxnLst/>
              <a:rect l="l" t="t" r="r" b="b"/>
              <a:pathLst>
                <a:path w="23623" h="23623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" name="Google Shape;837;p32"/>
          <p:cNvGrpSpPr/>
          <p:nvPr/>
        </p:nvGrpSpPr>
        <p:grpSpPr>
          <a:xfrm>
            <a:off x="0" y="3200400"/>
            <a:ext cx="8973790" cy="1131500"/>
            <a:chOff x="4859375" y="1671175"/>
            <a:chExt cx="3289531" cy="848625"/>
          </a:xfrm>
        </p:grpSpPr>
        <p:sp>
          <p:nvSpPr>
            <p:cNvPr id="11" name="Google Shape;838;p32"/>
            <p:cNvSpPr/>
            <p:nvPr/>
          </p:nvSpPr>
          <p:spPr>
            <a:xfrm>
              <a:off x="4859375" y="1671175"/>
              <a:ext cx="3212261" cy="84862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latin typeface="+mj-lt"/>
                </a:rPr>
                <a:t>Khi vật dao động, ta luôn có thể nghe được âm thanh phát ra từ vật đó</a:t>
              </a:r>
              <a:endParaRPr sz="36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Google Shape;842;p32"/>
            <p:cNvSpPr/>
            <p:nvPr/>
          </p:nvSpPr>
          <p:spPr>
            <a:xfrm>
              <a:off x="7792309" y="1834001"/>
              <a:ext cx="356597" cy="535800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843;p32"/>
          <p:cNvGrpSpPr/>
          <p:nvPr/>
        </p:nvGrpSpPr>
        <p:grpSpPr>
          <a:xfrm>
            <a:off x="228599" y="4419600"/>
            <a:ext cx="8915401" cy="1131500"/>
            <a:chOff x="4944373" y="2665350"/>
            <a:chExt cx="3268127" cy="848625"/>
          </a:xfrm>
        </p:grpSpPr>
        <p:sp>
          <p:nvSpPr>
            <p:cNvPr id="17" name="Google Shape;844;p32"/>
            <p:cNvSpPr/>
            <p:nvPr/>
          </p:nvSpPr>
          <p:spPr>
            <a:xfrm>
              <a:off x="4944373" y="2665350"/>
              <a:ext cx="3268127" cy="84862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32278" y="0"/>
                  </a:moveTo>
                  <a:cubicBezTo>
                    <a:pt x="23361" y="0"/>
                    <a:pt x="16133" y="7227"/>
                    <a:pt x="16133" y="16145"/>
                  </a:cubicBezTo>
                  <a:cubicBezTo>
                    <a:pt x="16133" y="25051"/>
                    <a:pt x="8918" y="32278"/>
                    <a:pt x="1" y="32278"/>
                  </a:cubicBezTo>
                  <a:lnTo>
                    <a:pt x="99108" y="32278"/>
                  </a:lnTo>
                  <a:cubicBezTo>
                    <a:pt x="103561" y="32278"/>
                    <a:pt x="107609" y="30468"/>
                    <a:pt x="110526" y="27551"/>
                  </a:cubicBezTo>
                  <a:cubicBezTo>
                    <a:pt x="113491" y="24587"/>
                    <a:pt x="115301" y="20467"/>
                    <a:pt x="115253" y="15931"/>
                  </a:cubicBezTo>
                  <a:cubicBezTo>
                    <a:pt x="115134" y="7037"/>
                    <a:pt x="107597" y="0"/>
                    <a:pt x="9869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latin typeface="+mj-lt"/>
                </a:rPr>
                <a:t>Âm thanh có thể phát ra từ các vật cố định  (không dao động)</a:t>
              </a:r>
              <a:endParaRPr sz="36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Google Shape;848;p32"/>
            <p:cNvSpPr/>
            <p:nvPr/>
          </p:nvSpPr>
          <p:spPr>
            <a:xfrm>
              <a:off x="4972305" y="2828176"/>
              <a:ext cx="328664" cy="478651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" name="Google Shape;849;p32"/>
          <p:cNvGrpSpPr/>
          <p:nvPr/>
        </p:nvGrpSpPr>
        <p:grpSpPr>
          <a:xfrm>
            <a:off x="0" y="5694333"/>
            <a:ext cx="9144000" cy="1163664"/>
            <a:chOff x="5468816" y="3636900"/>
            <a:chExt cx="2572975" cy="872748"/>
          </a:xfrm>
        </p:grpSpPr>
        <p:sp>
          <p:nvSpPr>
            <p:cNvPr id="23" name="Google Shape;850;p32"/>
            <p:cNvSpPr/>
            <p:nvPr/>
          </p:nvSpPr>
          <p:spPr>
            <a:xfrm>
              <a:off x="5468816" y="3636900"/>
              <a:ext cx="2572975" cy="872748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0"/>
                  </a:moveTo>
                  <a:cubicBezTo>
                    <a:pt x="7704" y="0"/>
                    <a:pt x="167" y="7025"/>
                    <a:pt x="60" y="15931"/>
                  </a:cubicBezTo>
                  <a:cubicBezTo>
                    <a:pt x="1" y="20467"/>
                    <a:pt x="1810" y="24587"/>
                    <a:pt x="4775" y="27539"/>
                  </a:cubicBezTo>
                  <a:cubicBezTo>
                    <a:pt x="7692" y="30468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33"/>
                  </a:cubicBezTo>
                  <a:cubicBezTo>
                    <a:pt x="99168" y="7227"/>
                    <a:pt x="91941" y="0"/>
                    <a:pt x="8302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latin typeface="+mj-lt"/>
                </a:rPr>
                <a:t>Tất cả các vật được xem là nguồn âm thì đều có thể phát ra âm thanh </a:t>
              </a:r>
              <a:endParaRPr sz="3600">
                <a:solidFill>
                  <a:srgbClr val="FFFFFF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27" name="Google Shape;854;p32"/>
            <p:cNvSpPr/>
            <p:nvPr/>
          </p:nvSpPr>
          <p:spPr>
            <a:xfrm>
              <a:off x="7795680" y="3652400"/>
              <a:ext cx="241496" cy="511676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6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6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8;p37"/>
          <p:cNvGrpSpPr/>
          <p:nvPr/>
        </p:nvGrpSpPr>
        <p:grpSpPr>
          <a:xfrm>
            <a:off x="0" y="1371600"/>
            <a:ext cx="9144000" cy="1295400"/>
            <a:chOff x="2016463" y="1057291"/>
            <a:chExt cx="2838475" cy="1420509"/>
          </a:xfrm>
        </p:grpSpPr>
        <p:sp>
          <p:nvSpPr>
            <p:cNvPr id="1069" name="Google Shape;1069;p37"/>
            <p:cNvSpPr/>
            <p:nvPr/>
          </p:nvSpPr>
          <p:spPr>
            <a:xfrm>
              <a:off x="2016463" y="1688628"/>
              <a:ext cx="2838475" cy="789172"/>
            </a:xfrm>
            <a:custGeom>
              <a:avLst/>
              <a:gdLst/>
              <a:ahLst/>
              <a:cxnLst/>
              <a:rect l="l" t="t" r="r" b="b"/>
              <a:pathLst>
                <a:path w="113539" h="24504" extrusionOk="0">
                  <a:moveTo>
                    <a:pt x="113539" y="1"/>
                  </a:moveTo>
                  <a:lnTo>
                    <a:pt x="92429" y="20944"/>
                  </a:lnTo>
                  <a:cubicBezTo>
                    <a:pt x="90131" y="23230"/>
                    <a:pt x="87035" y="24504"/>
                    <a:pt x="83797" y="24504"/>
                  </a:cubicBezTo>
                  <a:lnTo>
                    <a:pt x="12252" y="24504"/>
                  </a:lnTo>
                  <a:cubicBezTo>
                    <a:pt x="5477" y="24504"/>
                    <a:pt x="1" y="19015"/>
                    <a:pt x="1" y="12252"/>
                  </a:cubicBezTo>
                  <a:lnTo>
                    <a:pt x="1" y="12252"/>
                  </a:lnTo>
                  <a:cubicBezTo>
                    <a:pt x="1" y="5478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latin typeface="+mj-lt"/>
                </a:rPr>
                <a:t>Để tạo kiểu dáng cho đàn</a:t>
              </a:r>
              <a:endParaRPr sz="3600">
                <a:solidFill>
                  <a:srgbClr val="FFFFFF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3741988" y="1057291"/>
              <a:ext cx="1112950" cy="770734"/>
            </a:xfrm>
            <a:custGeom>
              <a:avLst/>
              <a:gdLst/>
              <a:ahLst/>
              <a:cxnLst/>
              <a:rect l="l" t="t" r="r" b="b"/>
              <a:pathLst>
                <a:path w="44518" h="24516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27"/>
                    <a:pt x="5489" y="24516"/>
                    <a:pt x="12252" y="24516"/>
                  </a:cubicBezTo>
                  <a:lnTo>
                    <a:pt x="44518" y="24516"/>
                  </a:lnTo>
                  <a:lnTo>
                    <a:pt x="23408" y="3561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89"/>
                    <a:pt x="0" y="122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3814013" y="1136209"/>
              <a:ext cx="865900" cy="619492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27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1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      </a:t>
              </a: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" name="Google Shape;1073;p37"/>
          <p:cNvGrpSpPr/>
          <p:nvPr/>
        </p:nvGrpSpPr>
        <p:grpSpPr>
          <a:xfrm>
            <a:off x="0" y="4267200"/>
            <a:ext cx="9144000" cy="1131634"/>
            <a:chOff x="2016463" y="2634050"/>
            <a:chExt cx="2838475" cy="1262675"/>
          </a:xfrm>
        </p:grpSpPr>
        <p:sp>
          <p:nvSpPr>
            <p:cNvPr id="1074" name="Google Shape;1074;p37"/>
            <p:cNvSpPr/>
            <p:nvPr/>
          </p:nvSpPr>
          <p:spPr>
            <a:xfrm>
              <a:off x="2016463" y="3283825"/>
              <a:ext cx="2838475" cy="612900"/>
            </a:xfrm>
            <a:custGeom>
              <a:avLst/>
              <a:gdLst/>
              <a:ahLst/>
              <a:cxnLst/>
              <a:rect l="l" t="t" r="r" b="b"/>
              <a:pathLst>
                <a:path w="113539" h="24516" extrusionOk="0">
                  <a:moveTo>
                    <a:pt x="113539" y="1"/>
                  </a:moveTo>
                  <a:lnTo>
                    <a:pt x="92429" y="20956"/>
                  </a:lnTo>
                  <a:cubicBezTo>
                    <a:pt x="90131" y="23242"/>
                    <a:pt x="87035" y="24516"/>
                    <a:pt x="83797" y="24516"/>
                  </a:cubicBezTo>
                  <a:lnTo>
                    <a:pt x="12252" y="24516"/>
                  </a:lnTo>
                  <a:cubicBezTo>
                    <a:pt x="5477" y="24516"/>
                    <a:pt x="1" y="19027"/>
                    <a:pt x="1" y="12264"/>
                  </a:cubicBezTo>
                  <a:lnTo>
                    <a:pt x="1" y="12264"/>
                  </a:lnTo>
                  <a:cubicBezTo>
                    <a:pt x="1" y="5490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latin typeface="+mj-lt"/>
                </a:rPr>
                <a:t>Để người nghệ sỹ có chỗ tì khi đánh đàn </a:t>
              </a:r>
              <a:endParaRPr sz="3600">
                <a:solidFill>
                  <a:srgbClr val="FFFFFF"/>
                </a:solidFill>
                <a:latin typeface="+mj-lt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3741988" y="2634050"/>
              <a:ext cx="1112950" cy="612600"/>
            </a:xfrm>
            <a:custGeom>
              <a:avLst/>
              <a:gdLst/>
              <a:ahLst/>
              <a:cxnLst/>
              <a:rect l="l" t="t" r="r" b="b"/>
              <a:pathLst>
                <a:path w="44518" h="24504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15"/>
                    <a:pt x="5489" y="24504"/>
                    <a:pt x="12252" y="24504"/>
                  </a:cubicBezTo>
                  <a:lnTo>
                    <a:pt x="44518" y="24504"/>
                  </a:lnTo>
                  <a:lnTo>
                    <a:pt x="23408" y="3549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77"/>
                    <a:pt x="0" y="12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3814013" y="2706075"/>
              <a:ext cx="865900" cy="468550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16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21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         </a:t>
              </a:r>
              <a:r>
                <a:rPr lang="vi-VN" sz="3600" b="1" dirty="0">
                  <a:solidFill>
                    <a:schemeClr val="accent6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 b="1">
                <a:solidFill>
                  <a:schemeClr val="accent6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" name="Google Shape;1078;p37"/>
          <p:cNvGrpSpPr/>
          <p:nvPr/>
        </p:nvGrpSpPr>
        <p:grpSpPr>
          <a:xfrm>
            <a:off x="0" y="2895600"/>
            <a:ext cx="9144000" cy="1275566"/>
            <a:chOff x="4288763" y="1996476"/>
            <a:chExt cx="2838775" cy="1128125"/>
          </a:xfrm>
        </p:grpSpPr>
        <p:sp>
          <p:nvSpPr>
            <p:cNvPr id="1079" name="Google Shape;1079;p37"/>
            <p:cNvSpPr/>
            <p:nvPr/>
          </p:nvSpPr>
          <p:spPr>
            <a:xfrm>
              <a:off x="4288763" y="2574526"/>
              <a:ext cx="2838775" cy="550075"/>
            </a:xfrm>
            <a:custGeom>
              <a:avLst/>
              <a:gdLst/>
              <a:ahLst/>
              <a:cxnLst/>
              <a:rect l="l" t="t" r="r" b="b"/>
              <a:pathLst>
                <a:path w="113551" h="24516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15"/>
                    <a:pt x="29743" y="24515"/>
                  </a:cubicBezTo>
                  <a:lnTo>
                    <a:pt x="101287" y="24515"/>
                  </a:lnTo>
                  <a:cubicBezTo>
                    <a:pt x="108062" y="24515"/>
                    <a:pt x="113551" y="19027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lvl="0" algn="ctr"/>
              <a:r>
                <a:rPr lang="vi-VN" sz="3600" dirty="0">
                  <a:latin typeface="+mj-lt"/>
                </a:rPr>
                <a:t>Để  khuếch đại âm do dây đàn phát ra </a:t>
              </a:r>
              <a:endParaRPr sz="3600">
                <a:solidFill>
                  <a:srgbClr val="FFFFFF"/>
                </a:solidFill>
                <a:latin typeface="+mj-lt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4288763" y="2038752"/>
              <a:ext cx="1112975" cy="4986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64"/>
                  </a:moveTo>
                  <a:lnTo>
                    <a:pt x="44518" y="12264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86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4525328" y="1996476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77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50"/>
                    <a:pt x="34636" y="9383"/>
                  </a:cubicBezTo>
                  <a:cubicBezTo>
                    <a:pt x="34636" y="4215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3600" b="1" dirty="0">
                  <a:solidFill>
                    <a:srgbClr val="00B0F0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b="1">
                <a:solidFill>
                  <a:srgbClr val="00B0F0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1083;p37"/>
          <p:cNvGrpSpPr/>
          <p:nvPr/>
        </p:nvGrpSpPr>
        <p:grpSpPr>
          <a:xfrm>
            <a:off x="1" y="5562600"/>
            <a:ext cx="9143999" cy="1295400"/>
            <a:chOff x="4267200" y="3343375"/>
            <a:chExt cx="2838775" cy="1288774"/>
          </a:xfrm>
        </p:grpSpPr>
        <p:sp>
          <p:nvSpPr>
            <p:cNvPr id="1084" name="Google Shape;1084;p37"/>
            <p:cNvSpPr/>
            <p:nvPr/>
          </p:nvSpPr>
          <p:spPr>
            <a:xfrm>
              <a:off x="4267200" y="4019549"/>
              <a:ext cx="2838775" cy="612600"/>
            </a:xfrm>
            <a:custGeom>
              <a:avLst/>
              <a:gdLst/>
              <a:ahLst/>
              <a:cxnLst/>
              <a:rect l="l" t="t" r="r" b="b"/>
              <a:pathLst>
                <a:path w="113551" h="24504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03"/>
                    <a:pt x="29743" y="24503"/>
                  </a:cubicBezTo>
                  <a:lnTo>
                    <a:pt x="101287" y="24503"/>
                  </a:lnTo>
                  <a:cubicBezTo>
                    <a:pt x="108062" y="24503"/>
                    <a:pt x="113551" y="19026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lvl="0" algn="ctr"/>
              <a:r>
                <a:rPr lang="vi-VN" sz="3600" dirty="0"/>
                <a:t> </a:t>
              </a:r>
              <a:r>
                <a:rPr lang="vi-VN" sz="3600" dirty="0">
                  <a:latin typeface="+mj-lt"/>
                </a:rPr>
                <a:t>Để người nhạc sỹ vỗ vào hộp khi cần thiết </a:t>
              </a:r>
              <a:endParaRPr sz="3600">
                <a:solidFill>
                  <a:srgbClr val="FFFFFF"/>
                </a:solidFill>
                <a:latin typeface="+mj-lt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4288763" y="3343375"/>
              <a:ext cx="1112975" cy="6129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52"/>
                  </a:moveTo>
                  <a:lnTo>
                    <a:pt x="44518" y="12252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74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4463788" y="3415400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65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38"/>
                    <a:pt x="34636" y="9371"/>
                  </a:cubicBezTo>
                  <a:cubicBezTo>
                    <a:pt x="34636" y="4203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3600" b="1" dirty="0">
                  <a:solidFill>
                    <a:schemeClr val="accent4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 b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4" name="Flowchart: Alternate Process 23"/>
          <p:cNvSpPr/>
          <p:nvPr/>
        </p:nvSpPr>
        <p:spPr>
          <a:xfrm>
            <a:off x="0" y="152400"/>
            <a:ext cx="9144000" cy="10668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latin typeface="+mj-lt"/>
              </a:rPr>
              <a:t>Câu 2: Hộp đàn trong các đàn ghita, violong... có tác dụng gì là chủ yếu? 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99D6B0-5C35-4ADC-9709-F3E384A3877A}"/>
              </a:ext>
            </a:extLst>
          </p:cNvPr>
          <p:cNvSpPr txBox="1">
            <a:spLocks/>
          </p:cNvSpPr>
          <p:nvPr/>
        </p:nvSpPr>
        <p:spPr>
          <a:xfrm>
            <a:off x="457200" y="60198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 NHẠC LỬA – SÓNG ÂM CỘNG HƯỞNG</a:t>
            </a:r>
          </a:p>
        </p:txBody>
      </p:sp>
      <p:pic>
        <p:nvPicPr>
          <p:cNvPr id="2" name="Online Media 1" title="Ống nhạc lửa | Sóng âm cộng hưởng | KHTN">
            <a:hlinkClick r:id="" action="ppaction://media"/>
            <a:extLst>
              <a:ext uri="{FF2B5EF4-FFF2-40B4-BE49-F238E27FC236}">
                <a16:creationId xmlns:a16="http://schemas.microsoft.com/office/drawing/2014/main" id="{1D606FEB-8CC1-44D1-A4BE-B280049D1A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1115" y="838200"/>
            <a:ext cx="836177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5;p18"/>
          <p:cNvGrpSpPr/>
          <p:nvPr/>
        </p:nvGrpSpPr>
        <p:grpSpPr>
          <a:xfrm>
            <a:off x="0" y="5181600"/>
            <a:ext cx="5385525" cy="1447800"/>
            <a:chOff x="2379750" y="3387413"/>
            <a:chExt cx="3005775" cy="909950"/>
          </a:xfrm>
        </p:grpSpPr>
        <p:sp>
          <p:nvSpPr>
            <p:cNvPr id="186" name="Google Shape;186;p18"/>
            <p:cNvSpPr/>
            <p:nvPr/>
          </p:nvSpPr>
          <p:spPr>
            <a:xfrm>
              <a:off x="2379750" y="3387413"/>
              <a:ext cx="2509201" cy="909950"/>
            </a:xfrm>
            <a:custGeom>
              <a:avLst/>
              <a:gdLst/>
              <a:ahLst/>
              <a:cxnLst/>
              <a:rect l="l" t="t" r="r" b="b"/>
              <a:pathLst>
                <a:path w="102193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lnTo>
                    <a:pt x="102192" y="36397"/>
                  </a:lnTo>
                  <a:cubicBezTo>
                    <a:pt x="92143" y="36397"/>
                    <a:pt x="83999" y="28242"/>
                    <a:pt x="83999" y="18193"/>
                  </a:cubicBezTo>
                  <a:cubicBezTo>
                    <a:pt x="83999" y="8144"/>
                    <a:pt x="92143" y="0"/>
                    <a:pt x="10219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latin typeface="+mj-lt"/>
                </a:rPr>
                <a:t>Cái còi trọng tài đá bóng đang đeo trên cổ</a:t>
              </a:r>
              <a:endParaRPr sz="3600" b="1">
                <a:solidFill>
                  <a:srgbClr val="FFFFFF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4475550" y="3387413"/>
              <a:ext cx="909975" cy="90995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cubicBezTo>
                    <a:pt x="28254" y="36397"/>
                    <a:pt x="36398" y="28242"/>
                    <a:pt x="36398" y="18193"/>
                  </a:cubicBezTo>
                  <a:cubicBezTo>
                    <a:pt x="36398" y="8144"/>
                    <a:pt x="28254" y="0"/>
                    <a:pt x="1819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89;p18"/>
          <p:cNvGrpSpPr/>
          <p:nvPr/>
        </p:nvGrpSpPr>
        <p:grpSpPr>
          <a:xfrm>
            <a:off x="3352800" y="3505200"/>
            <a:ext cx="5791200" cy="1497715"/>
            <a:chOff x="3758200" y="2648613"/>
            <a:chExt cx="3006050" cy="909975"/>
          </a:xfrm>
        </p:grpSpPr>
        <p:sp>
          <p:nvSpPr>
            <p:cNvPr id="190" name="Google Shape;190;p18"/>
            <p:cNvSpPr/>
            <p:nvPr/>
          </p:nvSpPr>
          <p:spPr>
            <a:xfrm>
              <a:off x="4209450" y="2648613"/>
              <a:ext cx="2554800" cy="909975"/>
            </a:xfrm>
            <a:custGeom>
              <a:avLst/>
              <a:gdLst/>
              <a:ahLst/>
              <a:cxnLst/>
              <a:rect l="l" t="t" r="r" b="b"/>
              <a:pathLst>
                <a:path w="102192" h="36399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4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4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latin typeface="+mj-lt"/>
                </a:rPr>
                <a:t>Cái trống để trong sân trường</a:t>
              </a:r>
              <a:endParaRPr sz="3600" b="1"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3758200" y="2648613"/>
              <a:ext cx="909975" cy="909975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4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8"/>
          <p:cNvSpPr/>
          <p:nvPr/>
        </p:nvSpPr>
        <p:spPr>
          <a:xfrm>
            <a:off x="4114800" y="990600"/>
            <a:ext cx="5029200" cy="1441867"/>
          </a:xfrm>
          <a:custGeom>
            <a:avLst/>
            <a:gdLst/>
            <a:ahLst/>
            <a:cxnLst/>
            <a:rect l="l" t="t" r="r" b="b"/>
            <a:pathLst>
              <a:path w="102192" h="36398" extrusionOk="0">
                <a:moveTo>
                  <a:pt x="1" y="1"/>
                </a:moveTo>
                <a:cubicBezTo>
                  <a:pt x="10049" y="1"/>
                  <a:pt x="18193" y="8145"/>
                  <a:pt x="18193" y="18193"/>
                </a:cubicBezTo>
                <a:cubicBezTo>
                  <a:pt x="18193" y="28242"/>
                  <a:pt x="10049" y="36398"/>
                  <a:pt x="1" y="36398"/>
                </a:cubicBezTo>
                <a:lnTo>
                  <a:pt x="83999" y="36398"/>
                </a:lnTo>
                <a:cubicBezTo>
                  <a:pt x="94048" y="36398"/>
                  <a:pt x="102192" y="28242"/>
                  <a:pt x="102192" y="18193"/>
                </a:cubicBezTo>
                <a:cubicBezTo>
                  <a:pt x="102192" y="8145"/>
                  <a:pt x="94048" y="1"/>
                  <a:pt x="83999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731500" tIns="91425" rIns="457200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vi-VN" sz="3200" dirty="0">
                <a:latin typeface="+mj-lt"/>
              </a:rPr>
              <a:t>Chiếc sáo mà người nghệ sỹ đang thổi trên sân khấu </a:t>
            </a:r>
            <a:endParaRPr sz="3200">
              <a:solidFill>
                <a:srgbClr val="FFFFFF"/>
              </a:solidFill>
              <a:latin typeface="+mj-lt"/>
              <a:ea typeface="Roboto"/>
              <a:cs typeface="Times New Roman" pitchFamily="18" charset="0"/>
              <a:sym typeface="Roboto"/>
            </a:endParaRPr>
          </a:p>
        </p:txBody>
      </p:sp>
      <p:grpSp>
        <p:nvGrpSpPr>
          <p:cNvPr id="5" name="Google Shape;195;p18"/>
          <p:cNvGrpSpPr/>
          <p:nvPr/>
        </p:nvGrpSpPr>
        <p:grpSpPr>
          <a:xfrm>
            <a:off x="0" y="2286000"/>
            <a:ext cx="5385525" cy="1371600"/>
            <a:chOff x="2379750" y="1927688"/>
            <a:chExt cx="3005775" cy="909975"/>
          </a:xfrm>
        </p:grpSpPr>
        <p:sp>
          <p:nvSpPr>
            <p:cNvPr id="196" name="Google Shape;196;p18"/>
            <p:cNvSpPr/>
            <p:nvPr/>
          </p:nvSpPr>
          <p:spPr>
            <a:xfrm>
              <a:off x="2379750" y="1927688"/>
              <a:ext cx="2554825" cy="909975"/>
            </a:xfrm>
            <a:custGeom>
              <a:avLst/>
              <a:gdLst/>
              <a:ahLst/>
              <a:cxnLst/>
              <a:rect l="l" t="t" r="r" b="b"/>
              <a:pathLst>
                <a:path w="102193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lnTo>
                    <a:pt x="102192" y="36398"/>
                  </a:lnTo>
                  <a:cubicBezTo>
                    <a:pt x="92143" y="36398"/>
                    <a:pt x="83999" y="28243"/>
                    <a:pt x="83999" y="18194"/>
                  </a:cubicBezTo>
                  <a:cubicBezTo>
                    <a:pt x="83999" y="8145"/>
                    <a:pt x="92143" y="1"/>
                    <a:pt x="10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latin typeface="+mj-lt"/>
                </a:rPr>
                <a:t>Chiếc âm thoa đặt trên bàn</a:t>
              </a:r>
              <a:endParaRPr sz="3600" b="1">
                <a:solidFill>
                  <a:srgbClr val="FFFFFF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4475550" y="1927688"/>
              <a:ext cx="909975" cy="909975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cubicBezTo>
                    <a:pt x="28254" y="36398"/>
                    <a:pt x="36398" y="28243"/>
                    <a:pt x="36398" y="18194"/>
                  </a:cubicBezTo>
                  <a:cubicBezTo>
                    <a:pt x="36398" y="8145"/>
                    <a:pt x="28254" y="1"/>
                    <a:pt x="18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8"/>
          <p:cNvSpPr/>
          <p:nvPr/>
        </p:nvSpPr>
        <p:spPr>
          <a:xfrm>
            <a:off x="3907325" y="1823351"/>
            <a:ext cx="1342300" cy="3697733"/>
          </a:xfrm>
          <a:custGeom>
            <a:avLst/>
            <a:gdLst/>
            <a:ahLst/>
            <a:cxnLst/>
            <a:rect l="l" t="t" r="r" b="b"/>
            <a:pathLst>
              <a:path w="53692" h="110932" extrusionOk="0">
                <a:moveTo>
                  <a:pt x="12240" y="0"/>
                </a:moveTo>
                <a:cubicBezTo>
                  <a:pt x="5644" y="0"/>
                  <a:pt x="298" y="5346"/>
                  <a:pt x="286" y="11930"/>
                </a:cubicBezTo>
                <a:cubicBezTo>
                  <a:pt x="286" y="18312"/>
                  <a:pt x="5501" y="23694"/>
                  <a:pt x="11883" y="23884"/>
                </a:cubicBezTo>
                <a:lnTo>
                  <a:pt x="12038" y="23884"/>
                </a:lnTo>
                <a:cubicBezTo>
                  <a:pt x="16646" y="23956"/>
                  <a:pt x="21063" y="25670"/>
                  <a:pt x="24325" y="28933"/>
                </a:cubicBezTo>
                <a:lnTo>
                  <a:pt x="24480" y="29087"/>
                </a:lnTo>
                <a:cubicBezTo>
                  <a:pt x="27492" y="32100"/>
                  <a:pt x="29028" y="36219"/>
                  <a:pt x="28992" y="40482"/>
                </a:cubicBezTo>
                <a:cubicBezTo>
                  <a:pt x="28992" y="40517"/>
                  <a:pt x="28992" y="40565"/>
                  <a:pt x="28992" y="40601"/>
                </a:cubicBezTo>
                <a:cubicBezTo>
                  <a:pt x="28992" y="40624"/>
                  <a:pt x="28992" y="40648"/>
                  <a:pt x="28992" y="40660"/>
                </a:cubicBezTo>
                <a:cubicBezTo>
                  <a:pt x="29004" y="45077"/>
                  <a:pt x="27445" y="49340"/>
                  <a:pt x="24325" y="52447"/>
                </a:cubicBezTo>
                <a:lnTo>
                  <a:pt x="23932" y="52840"/>
                </a:lnTo>
                <a:cubicBezTo>
                  <a:pt x="21027" y="55757"/>
                  <a:pt x="17094" y="57513"/>
                  <a:pt x="12988" y="57513"/>
                </a:cubicBezTo>
                <a:cubicBezTo>
                  <a:pt x="12854" y="57513"/>
                  <a:pt x="12720" y="57511"/>
                  <a:pt x="12586" y="57508"/>
                </a:cubicBezTo>
                <a:cubicBezTo>
                  <a:pt x="12467" y="57502"/>
                  <a:pt x="12348" y="57499"/>
                  <a:pt x="12228" y="57499"/>
                </a:cubicBezTo>
                <a:cubicBezTo>
                  <a:pt x="12109" y="57499"/>
                  <a:pt x="11990" y="57502"/>
                  <a:pt x="11871" y="57508"/>
                </a:cubicBezTo>
                <a:cubicBezTo>
                  <a:pt x="5704" y="57686"/>
                  <a:pt x="572" y="62734"/>
                  <a:pt x="298" y="68902"/>
                </a:cubicBezTo>
                <a:cubicBezTo>
                  <a:pt x="1" y="75736"/>
                  <a:pt x="5454" y="81379"/>
                  <a:pt x="12228" y="81379"/>
                </a:cubicBezTo>
                <a:lnTo>
                  <a:pt x="12288" y="81379"/>
                </a:lnTo>
                <a:cubicBezTo>
                  <a:pt x="12321" y="81379"/>
                  <a:pt x="12353" y="81379"/>
                  <a:pt x="12386" y="81379"/>
                </a:cubicBezTo>
                <a:cubicBezTo>
                  <a:pt x="16114" y="81379"/>
                  <a:pt x="19729" y="82724"/>
                  <a:pt x="22373" y="85368"/>
                </a:cubicBezTo>
                <a:lnTo>
                  <a:pt x="23861" y="86856"/>
                </a:lnTo>
                <a:cubicBezTo>
                  <a:pt x="27159" y="90154"/>
                  <a:pt x="28861" y="94643"/>
                  <a:pt x="28992" y="99310"/>
                </a:cubicBezTo>
                <a:cubicBezTo>
                  <a:pt x="29004" y="99834"/>
                  <a:pt x="29052" y="100370"/>
                  <a:pt x="29135" y="100906"/>
                </a:cubicBezTo>
                <a:cubicBezTo>
                  <a:pt x="29945" y="106085"/>
                  <a:pt x="34184" y="110181"/>
                  <a:pt x="39387" y="110835"/>
                </a:cubicBezTo>
                <a:cubicBezTo>
                  <a:pt x="39906" y="110900"/>
                  <a:pt x="40420" y="110932"/>
                  <a:pt x="40927" y="110932"/>
                </a:cubicBezTo>
                <a:cubicBezTo>
                  <a:pt x="48036" y="110932"/>
                  <a:pt x="53692" y="104720"/>
                  <a:pt x="52769" y="97429"/>
                </a:cubicBezTo>
                <a:cubicBezTo>
                  <a:pt x="52102" y="92214"/>
                  <a:pt x="47959" y="87964"/>
                  <a:pt x="42768" y="87190"/>
                </a:cubicBezTo>
                <a:cubicBezTo>
                  <a:pt x="42232" y="87106"/>
                  <a:pt x="41708" y="87071"/>
                  <a:pt x="41184" y="87059"/>
                </a:cubicBezTo>
                <a:cubicBezTo>
                  <a:pt x="36470" y="86952"/>
                  <a:pt x="31921" y="85261"/>
                  <a:pt x="28588" y="81915"/>
                </a:cubicBezTo>
                <a:lnTo>
                  <a:pt x="28052" y="81391"/>
                </a:lnTo>
                <a:cubicBezTo>
                  <a:pt x="25182" y="78510"/>
                  <a:pt x="23789" y="74498"/>
                  <a:pt x="24135" y="70450"/>
                </a:cubicBezTo>
                <a:cubicBezTo>
                  <a:pt x="24159" y="70116"/>
                  <a:pt x="24170" y="69783"/>
                  <a:pt x="24170" y="69438"/>
                </a:cubicBezTo>
                <a:cubicBezTo>
                  <a:pt x="24170" y="69414"/>
                  <a:pt x="24170" y="69402"/>
                  <a:pt x="24170" y="69378"/>
                </a:cubicBezTo>
                <a:cubicBezTo>
                  <a:pt x="24147" y="64985"/>
                  <a:pt x="25718" y="60722"/>
                  <a:pt x="28826" y="57615"/>
                </a:cubicBezTo>
                <a:lnTo>
                  <a:pt x="29231" y="57210"/>
                </a:lnTo>
                <a:cubicBezTo>
                  <a:pt x="32148" y="54293"/>
                  <a:pt x="36081" y="52537"/>
                  <a:pt x="40186" y="52537"/>
                </a:cubicBezTo>
                <a:cubicBezTo>
                  <a:pt x="40320" y="52537"/>
                  <a:pt x="40455" y="52539"/>
                  <a:pt x="40589" y="52543"/>
                </a:cubicBezTo>
                <a:lnTo>
                  <a:pt x="41292" y="52543"/>
                </a:lnTo>
                <a:cubicBezTo>
                  <a:pt x="47459" y="52352"/>
                  <a:pt x="52591" y="47304"/>
                  <a:pt x="52853" y="41136"/>
                </a:cubicBezTo>
                <a:cubicBezTo>
                  <a:pt x="53150" y="34302"/>
                  <a:pt x="47697" y="28659"/>
                  <a:pt x="40923" y="28659"/>
                </a:cubicBezTo>
                <a:cubicBezTo>
                  <a:pt x="40827" y="28659"/>
                  <a:pt x="40720" y="28659"/>
                  <a:pt x="40625" y="28671"/>
                </a:cubicBezTo>
                <a:cubicBezTo>
                  <a:pt x="40491" y="28674"/>
                  <a:pt x="40358" y="28676"/>
                  <a:pt x="40225" y="28676"/>
                </a:cubicBezTo>
                <a:cubicBezTo>
                  <a:pt x="36105" y="28676"/>
                  <a:pt x="32137" y="27076"/>
                  <a:pt x="29219" y="24158"/>
                </a:cubicBezTo>
                <a:cubicBezTo>
                  <a:pt x="25933" y="20884"/>
                  <a:pt x="24230" y="16431"/>
                  <a:pt x="24170" y="11800"/>
                </a:cubicBezTo>
                <a:cubicBezTo>
                  <a:pt x="24170" y="11740"/>
                  <a:pt x="24170" y="11692"/>
                  <a:pt x="24170" y="11645"/>
                </a:cubicBezTo>
                <a:cubicBezTo>
                  <a:pt x="24016" y="5251"/>
                  <a:pt x="18634" y="12"/>
                  <a:pt x="122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99;p18"/>
          <p:cNvGrpSpPr/>
          <p:nvPr/>
        </p:nvGrpSpPr>
        <p:grpSpPr>
          <a:xfrm>
            <a:off x="4419600" y="4875912"/>
            <a:ext cx="838200" cy="991488"/>
            <a:chOff x="-39998250" y="3605325"/>
            <a:chExt cx="288875" cy="317450"/>
          </a:xfrm>
        </p:grpSpPr>
        <p:sp>
          <p:nvSpPr>
            <p:cNvPr id="200" name="Google Shape;200;p18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202;p18"/>
          <p:cNvGrpSpPr/>
          <p:nvPr/>
        </p:nvGrpSpPr>
        <p:grpSpPr>
          <a:xfrm>
            <a:off x="3886200" y="1828800"/>
            <a:ext cx="685800" cy="492052"/>
            <a:chOff x="-38129425" y="3222550"/>
            <a:chExt cx="228450" cy="315850"/>
          </a:xfrm>
        </p:grpSpPr>
        <p:sp>
          <p:nvSpPr>
            <p:cNvPr id="203" name="Google Shape;203;p18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8"/>
          <p:cNvSpPr/>
          <p:nvPr/>
        </p:nvSpPr>
        <p:spPr>
          <a:xfrm>
            <a:off x="4738642" y="2930056"/>
            <a:ext cx="383790" cy="493688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</a:t>
            </a:r>
            <a:endParaRPr sz="3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oogle Shape;206;p18"/>
          <p:cNvGrpSpPr/>
          <p:nvPr/>
        </p:nvGrpSpPr>
        <p:grpSpPr>
          <a:xfrm>
            <a:off x="4030038" y="3891173"/>
            <a:ext cx="366293" cy="493921"/>
            <a:chOff x="-39647175" y="3972000"/>
            <a:chExt cx="313500" cy="317050"/>
          </a:xfrm>
        </p:grpSpPr>
        <p:sp>
          <p:nvSpPr>
            <p:cNvPr id="207" name="Google Shape;207;p18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Flowchart: Alternate Process 26"/>
          <p:cNvSpPr/>
          <p:nvPr/>
        </p:nvSpPr>
        <p:spPr>
          <a:xfrm>
            <a:off x="0" y="0"/>
            <a:ext cx="9144000" cy="1066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latin typeface="+mj-lt"/>
              </a:rPr>
              <a:t>Câu 3: Âm thanh được phát ra trong những trường hợp nào sau đây: 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3" grpId="1" animBg="1"/>
      <p:bldP spid="205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76;p22"/>
          <p:cNvGrpSpPr/>
          <p:nvPr/>
        </p:nvGrpSpPr>
        <p:grpSpPr>
          <a:xfrm>
            <a:off x="1066800" y="5257800"/>
            <a:ext cx="7620000" cy="1214365"/>
            <a:chOff x="5631625" y="3483064"/>
            <a:chExt cx="2655311" cy="683661"/>
          </a:xfrm>
        </p:grpSpPr>
        <p:sp>
          <p:nvSpPr>
            <p:cNvPr id="377" name="Google Shape;377;p22"/>
            <p:cNvSpPr/>
            <p:nvPr/>
          </p:nvSpPr>
          <p:spPr>
            <a:xfrm>
              <a:off x="6304450" y="3783638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632"/>
                  </a:moveTo>
                  <a:cubicBezTo>
                    <a:pt x="11324" y="632"/>
                    <a:pt x="11776" y="1084"/>
                    <a:pt x="11776" y="1644"/>
                  </a:cubicBezTo>
                  <a:cubicBezTo>
                    <a:pt x="11776" y="2215"/>
                    <a:pt x="11324" y="2668"/>
                    <a:pt x="10752" y="2668"/>
                  </a:cubicBezTo>
                  <a:cubicBezTo>
                    <a:pt x="10193" y="2668"/>
                    <a:pt x="9740" y="2215"/>
                    <a:pt x="9740" y="1644"/>
                  </a:cubicBezTo>
                  <a:cubicBezTo>
                    <a:pt x="9740" y="1084"/>
                    <a:pt x="10193" y="632"/>
                    <a:pt x="10752" y="632"/>
                  </a:cubicBezTo>
                  <a:close/>
                  <a:moveTo>
                    <a:pt x="10752" y="1"/>
                  </a:moveTo>
                  <a:cubicBezTo>
                    <a:pt x="10086" y="1"/>
                    <a:pt x="9502" y="537"/>
                    <a:pt x="9264" y="977"/>
                  </a:cubicBezTo>
                  <a:lnTo>
                    <a:pt x="1" y="977"/>
                  </a:lnTo>
                  <a:lnTo>
                    <a:pt x="1" y="2025"/>
                  </a:lnTo>
                  <a:lnTo>
                    <a:pt x="9216" y="2025"/>
                  </a:lnTo>
                  <a:cubicBezTo>
                    <a:pt x="9407" y="2763"/>
                    <a:pt x="10026" y="3215"/>
                    <a:pt x="10752" y="3215"/>
                  </a:cubicBezTo>
                  <a:cubicBezTo>
                    <a:pt x="11645" y="3215"/>
                    <a:pt x="12360" y="2501"/>
                    <a:pt x="12360" y="1608"/>
                  </a:cubicBezTo>
                  <a:cubicBezTo>
                    <a:pt x="12360" y="727"/>
                    <a:pt x="11645" y="1"/>
                    <a:pt x="1075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5631625" y="3483064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66" y="1084"/>
                  </a:moveTo>
                  <a:cubicBezTo>
                    <a:pt x="17979" y="1084"/>
                    <a:pt x="22861" y="5965"/>
                    <a:pt x="22861" y="11966"/>
                  </a:cubicBezTo>
                  <a:cubicBezTo>
                    <a:pt x="22861" y="17978"/>
                    <a:pt x="17979" y="22860"/>
                    <a:pt x="11966" y="22860"/>
                  </a:cubicBezTo>
                  <a:cubicBezTo>
                    <a:pt x="5966" y="22860"/>
                    <a:pt x="1084" y="17978"/>
                    <a:pt x="1084" y="11966"/>
                  </a:cubicBezTo>
                  <a:cubicBezTo>
                    <a:pt x="1084" y="5965"/>
                    <a:pt x="5966" y="1084"/>
                    <a:pt x="11966" y="1084"/>
                  </a:cubicBezTo>
                  <a:close/>
                  <a:moveTo>
                    <a:pt x="11966" y="0"/>
                  </a:moveTo>
                  <a:cubicBezTo>
                    <a:pt x="5370" y="0"/>
                    <a:pt x="1" y="5370"/>
                    <a:pt x="1" y="11966"/>
                  </a:cubicBezTo>
                  <a:cubicBezTo>
                    <a:pt x="1" y="18574"/>
                    <a:pt x="5370" y="23943"/>
                    <a:pt x="11966" y="23943"/>
                  </a:cubicBezTo>
                  <a:cubicBezTo>
                    <a:pt x="18574" y="23943"/>
                    <a:pt x="23944" y="18574"/>
                    <a:pt x="23944" y="11966"/>
                  </a:cubicBezTo>
                  <a:cubicBezTo>
                    <a:pt x="23944" y="5370"/>
                    <a:pt x="18574" y="0"/>
                    <a:pt x="11966" y="0"/>
                  </a:cubicBezTo>
                  <a:close/>
                </a:path>
              </a:pathLst>
            </a:custGeom>
            <a:solidFill>
              <a:srgbClr val="4949E7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6615074" y="3547613"/>
              <a:ext cx="1671862" cy="606350"/>
            </a:xfrm>
            <a:custGeom>
              <a:avLst/>
              <a:gdLst/>
              <a:ahLst/>
              <a:cxnLst/>
              <a:rect l="l" t="t" r="r" b="b"/>
              <a:pathLst>
                <a:path w="54829" h="24254" extrusionOk="0">
                  <a:moveTo>
                    <a:pt x="1072" y="0"/>
                  </a:moveTo>
                  <a:cubicBezTo>
                    <a:pt x="477" y="0"/>
                    <a:pt x="1" y="476"/>
                    <a:pt x="1" y="1060"/>
                  </a:cubicBezTo>
                  <a:lnTo>
                    <a:pt x="1" y="23182"/>
                  </a:lnTo>
                  <a:cubicBezTo>
                    <a:pt x="1" y="23777"/>
                    <a:pt x="477" y="24253"/>
                    <a:pt x="1072" y="24253"/>
                  </a:cubicBezTo>
                  <a:lnTo>
                    <a:pt x="53757" y="24253"/>
                  </a:lnTo>
                  <a:cubicBezTo>
                    <a:pt x="54353" y="24253"/>
                    <a:pt x="54829" y="23777"/>
                    <a:pt x="54829" y="23182"/>
                  </a:cubicBezTo>
                  <a:lnTo>
                    <a:pt x="54829" y="1060"/>
                  </a:lnTo>
                  <a:cubicBezTo>
                    <a:pt x="54829" y="476"/>
                    <a:pt x="54353" y="0"/>
                    <a:pt x="537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solidFill>
                    <a:schemeClr val="bg1"/>
                  </a:solidFill>
                  <a:latin typeface="+mj-lt"/>
                </a:rPr>
                <a:t>Không có âm thanh</a:t>
              </a:r>
              <a:endParaRPr lang="vi-VN" sz="3600" dirty="0">
                <a:solidFill>
                  <a:schemeClr val="bg1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8008550" y="3487763"/>
              <a:ext cx="63125" cy="63150"/>
            </a:xfrm>
            <a:custGeom>
              <a:avLst/>
              <a:gdLst/>
              <a:ahLst/>
              <a:cxnLst/>
              <a:rect l="l" t="t" r="r" b="b"/>
              <a:pathLst>
                <a:path w="2525" h="2526" extrusionOk="0">
                  <a:moveTo>
                    <a:pt x="1262" y="1"/>
                  </a:moveTo>
                  <a:cubicBezTo>
                    <a:pt x="572" y="1"/>
                    <a:pt x="0" y="561"/>
                    <a:pt x="0" y="1263"/>
                  </a:cubicBezTo>
                  <a:cubicBezTo>
                    <a:pt x="0" y="1954"/>
                    <a:pt x="572" y="2525"/>
                    <a:pt x="1262" y="2525"/>
                  </a:cubicBezTo>
                  <a:cubicBezTo>
                    <a:pt x="1965" y="2525"/>
                    <a:pt x="2524" y="1954"/>
                    <a:pt x="2524" y="1263"/>
                  </a:cubicBezTo>
                  <a:cubicBezTo>
                    <a:pt x="2524" y="561"/>
                    <a:pt x="1965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 txBox="1"/>
            <p:nvPr/>
          </p:nvSpPr>
          <p:spPr>
            <a:xfrm>
              <a:off x="5631625" y="367413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solidFill>
                    <a:srgbClr val="434343"/>
                  </a:solidFill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D</a:t>
              </a:r>
              <a:endParaRPr sz="3600" b="1">
                <a:solidFill>
                  <a:srgbClr val="434343"/>
                </a:solidFill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</p:grpSp>
      <p:grpSp>
        <p:nvGrpSpPr>
          <p:cNvPr id="3" name="Google Shape;386;p22"/>
          <p:cNvGrpSpPr/>
          <p:nvPr/>
        </p:nvGrpSpPr>
        <p:grpSpPr>
          <a:xfrm>
            <a:off x="0" y="1295400"/>
            <a:ext cx="8839200" cy="1263183"/>
            <a:chOff x="4086475" y="919613"/>
            <a:chExt cx="2657048" cy="947387"/>
          </a:xfrm>
        </p:grpSpPr>
        <p:sp>
          <p:nvSpPr>
            <p:cNvPr id="387" name="Google Shape;387;p22"/>
            <p:cNvSpPr/>
            <p:nvPr/>
          </p:nvSpPr>
          <p:spPr>
            <a:xfrm>
              <a:off x="4758125" y="1392288"/>
              <a:ext cx="237275" cy="14600"/>
            </a:xfrm>
            <a:custGeom>
              <a:avLst/>
              <a:gdLst/>
              <a:ahLst/>
              <a:cxnLst/>
              <a:rect l="l" t="t" r="r" b="b"/>
              <a:pathLst>
                <a:path w="9491" h="584" extrusionOk="0">
                  <a:moveTo>
                    <a:pt x="1" y="0"/>
                  </a:moveTo>
                  <a:lnTo>
                    <a:pt x="1" y="584"/>
                  </a:lnTo>
                  <a:lnTo>
                    <a:pt x="9490" y="584"/>
                  </a:lnTo>
                  <a:lnTo>
                    <a:pt x="9490" y="0"/>
                  </a:lnTo>
                  <a:close/>
                </a:path>
              </a:pathLst>
            </a:custGeom>
            <a:solidFill>
              <a:srgbClr val="FCDF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4757825" y="1361013"/>
              <a:ext cx="310800" cy="80400"/>
            </a:xfrm>
            <a:custGeom>
              <a:avLst/>
              <a:gdLst/>
              <a:ahLst/>
              <a:cxnLst/>
              <a:rect l="l" t="t" r="r" b="b"/>
              <a:pathLst>
                <a:path w="12432" h="3216" extrusionOk="0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5071415" y="919613"/>
              <a:ext cx="1672108" cy="784925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8"/>
                    <a:pt x="477" y="24254"/>
                    <a:pt x="1060" y="24254"/>
                  </a:cubicBezTo>
                  <a:lnTo>
                    <a:pt x="53757" y="24254"/>
                  </a:lnTo>
                  <a:cubicBezTo>
                    <a:pt x="54341" y="24254"/>
                    <a:pt x="54817" y="23778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1"/>
                    <a:pt x="5375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latin typeface="+mj-lt"/>
                </a:rPr>
                <a:t>Ngay khi gõ vào âm thoa </a:t>
              </a:r>
              <a:endParaRPr sz="3600">
                <a:solidFill>
                  <a:srgbClr val="FFFFFF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6572350" y="1037163"/>
              <a:ext cx="56875" cy="56900"/>
            </a:xfrm>
            <a:custGeom>
              <a:avLst/>
              <a:gdLst/>
              <a:ahLst/>
              <a:cxnLst/>
              <a:rect l="l" t="t" r="r" b="b"/>
              <a:pathLst>
                <a:path w="2275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275" y="2275"/>
                  </a:lnTo>
                  <a:cubicBezTo>
                    <a:pt x="2275" y="1013"/>
                    <a:pt x="1263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4086475" y="1059513"/>
              <a:ext cx="683721" cy="683721"/>
            </a:xfrm>
            <a:custGeom>
              <a:avLst/>
              <a:gdLst/>
              <a:ahLst/>
              <a:cxnLst/>
              <a:rect l="l" t="t" r="r" b="b"/>
              <a:pathLst>
                <a:path w="23944" h="23944" extrusionOk="0">
                  <a:moveTo>
                    <a:pt x="11978" y="1"/>
                  </a:moveTo>
                  <a:cubicBezTo>
                    <a:pt x="5370" y="1"/>
                    <a:pt x="0" y="5370"/>
                    <a:pt x="0" y="11978"/>
                  </a:cubicBezTo>
                  <a:cubicBezTo>
                    <a:pt x="0" y="18574"/>
                    <a:pt x="5370" y="23944"/>
                    <a:pt x="11978" y="23944"/>
                  </a:cubicBezTo>
                  <a:cubicBezTo>
                    <a:pt x="18574" y="23944"/>
                    <a:pt x="23944" y="18574"/>
                    <a:pt x="23944" y="11978"/>
                  </a:cubicBezTo>
                  <a:lnTo>
                    <a:pt x="22860" y="11978"/>
                  </a:lnTo>
                  <a:cubicBezTo>
                    <a:pt x="22860" y="17979"/>
                    <a:pt x="17979" y="22861"/>
                    <a:pt x="11978" y="22861"/>
                  </a:cubicBezTo>
                  <a:cubicBezTo>
                    <a:pt x="5977" y="22861"/>
                    <a:pt x="1084" y="17979"/>
                    <a:pt x="1084" y="11978"/>
                  </a:cubicBezTo>
                  <a:cubicBezTo>
                    <a:pt x="1084" y="5966"/>
                    <a:pt x="5977" y="1084"/>
                    <a:pt x="11978" y="1084"/>
                  </a:cubicBezTo>
                  <a:lnTo>
                    <a:pt x="1197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4428468" y="1059513"/>
              <a:ext cx="341718" cy="342060"/>
            </a:xfrm>
            <a:custGeom>
              <a:avLst/>
              <a:gdLst/>
              <a:ahLst/>
              <a:cxnLst/>
              <a:rect l="l" t="t" r="r" b="b"/>
              <a:pathLst>
                <a:path w="11967" h="11979" extrusionOk="0">
                  <a:moveTo>
                    <a:pt x="1" y="1"/>
                  </a:moveTo>
                  <a:lnTo>
                    <a:pt x="1" y="1084"/>
                  </a:lnTo>
                  <a:cubicBezTo>
                    <a:pt x="6002" y="1084"/>
                    <a:pt x="10883" y="5966"/>
                    <a:pt x="10883" y="11978"/>
                  </a:cubicBezTo>
                  <a:lnTo>
                    <a:pt x="11967" y="11978"/>
                  </a:lnTo>
                  <a:cubicBezTo>
                    <a:pt x="11967" y="5370"/>
                    <a:pt x="6597" y="1"/>
                    <a:pt x="1" y="1"/>
                  </a:cubicBezTo>
                  <a:close/>
                </a:path>
              </a:pathLst>
            </a:custGeom>
            <a:solidFill>
              <a:srgbClr val="FCBD2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 txBox="1"/>
            <p:nvPr/>
          </p:nvSpPr>
          <p:spPr>
            <a:xfrm>
              <a:off x="4086488" y="1251650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solidFill>
                    <a:srgbClr val="434343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600" b="1">
                <a:solidFill>
                  <a:srgbClr val="434343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 rot="5400000">
              <a:off x="4356290" y="17267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397;p22"/>
          <p:cNvGrpSpPr/>
          <p:nvPr/>
        </p:nvGrpSpPr>
        <p:grpSpPr>
          <a:xfrm>
            <a:off x="381000" y="2617017"/>
            <a:ext cx="8382000" cy="1192984"/>
            <a:chOff x="4634313" y="1870025"/>
            <a:chExt cx="2656610" cy="894738"/>
          </a:xfrm>
        </p:grpSpPr>
        <p:sp>
          <p:nvSpPr>
            <p:cNvPr id="398" name="Google Shape;398;p22"/>
            <p:cNvSpPr/>
            <p:nvPr/>
          </p:nvSpPr>
          <p:spPr>
            <a:xfrm>
              <a:off x="5305375" y="2171838"/>
              <a:ext cx="310775" cy="80400"/>
            </a:xfrm>
            <a:custGeom>
              <a:avLst/>
              <a:gdLst/>
              <a:ahLst/>
              <a:cxnLst/>
              <a:rect l="l" t="t" r="r" b="b"/>
              <a:pathLst>
                <a:path w="12431" h="3216" extrusionOk="0">
                  <a:moveTo>
                    <a:pt x="10836" y="584"/>
                  </a:moveTo>
                  <a:cubicBezTo>
                    <a:pt x="11395" y="584"/>
                    <a:pt x="11848" y="1036"/>
                    <a:pt x="11848" y="1596"/>
                  </a:cubicBezTo>
                  <a:cubicBezTo>
                    <a:pt x="11848" y="2167"/>
                    <a:pt x="11395" y="2620"/>
                    <a:pt x="10836" y="2620"/>
                  </a:cubicBezTo>
                  <a:cubicBezTo>
                    <a:pt x="10264" y="2620"/>
                    <a:pt x="9812" y="2167"/>
                    <a:pt x="9812" y="1596"/>
                  </a:cubicBezTo>
                  <a:cubicBezTo>
                    <a:pt x="9812" y="1036"/>
                    <a:pt x="10264" y="584"/>
                    <a:pt x="10836" y="584"/>
                  </a:cubicBezTo>
                  <a:close/>
                  <a:moveTo>
                    <a:pt x="10836" y="1"/>
                  </a:moveTo>
                  <a:cubicBezTo>
                    <a:pt x="10157" y="1"/>
                    <a:pt x="9574" y="417"/>
                    <a:pt x="9335" y="1013"/>
                  </a:cubicBezTo>
                  <a:lnTo>
                    <a:pt x="1" y="1013"/>
                  </a:lnTo>
                  <a:lnTo>
                    <a:pt x="1" y="2048"/>
                  </a:lnTo>
                  <a:lnTo>
                    <a:pt x="9288" y="2048"/>
                  </a:lnTo>
                  <a:cubicBezTo>
                    <a:pt x="9478" y="2644"/>
                    <a:pt x="10097" y="3215"/>
                    <a:pt x="10836" y="3215"/>
                  </a:cubicBezTo>
                  <a:cubicBezTo>
                    <a:pt x="11717" y="3215"/>
                    <a:pt x="12431" y="2489"/>
                    <a:pt x="12431" y="1608"/>
                  </a:cubicBezTo>
                  <a:cubicBezTo>
                    <a:pt x="12431" y="715"/>
                    <a:pt x="11717" y="1"/>
                    <a:pt x="1083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4634313" y="1870025"/>
              <a:ext cx="341689" cy="683721"/>
            </a:xfrm>
            <a:custGeom>
              <a:avLst/>
              <a:gdLst/>
              <a:ahLst/>
              <a:cxnLst/>
              <a:rect l="l" t="t" r="r" b="b"/>
              <a:pathLst>
                <a:path w="11966" h="23944" extrusionOk="0">
                  <a:moveTo>
                    <a:pt x="11966" y="0"/>
                  </a:moveTo>
                  <a:cubicBezTo>
                    <a:pt x="5370" y="0"/>
                    <a:pt x="0" y="5370"/>
                    <a:pt x="0" y="11966"/>
                  </a:cubicBezTo>
                  <a:cubicBezTo>
                    <a:pt x="0" y="18574"/>
                    <a:pt x="5370" y="23944"/>
                    <a:pt x="11966" y="23944"/>
                  </a:cubicBezTo>
                  <a:lnTo>
                    <a:pt x="11966" y="22860"/>
                  </a:lnTo>
                  <a:cubicBezTo>
                    <a:pt x="5965" y="22860"/>
                    <a:pt x="1084" y="17979"/>
                    <a:pt x="1084" y="11966"/>
                  </a:cubicBezTo>
                  <a:cubicBezTo>
                    <a:pt x="1084" y="5965"/>
                    <a:pt x="5965" y="1084"/>
                    <a:pt x="11966" y="1084"/>
                  </a:cubicBezTo>
                  <a:lnTo>
                    <a:pt x="11966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4975975" y="1870025"/>
              <a:ext cx="342060" cy="683721"/>
            </a:xfrm>
            <a:custGeom>
              <a:avLst/>
              <a:gdLst/>
              <a:ahLst/>
              <a:cxnLst/>
              <a:rect l="l" t="t" r="r" b="b"/>
              <a:pathLst>
                <a:path w="11979" h="23944" extrusionOk="0">
                  <a:moveTo>
                    <a:pt x="1" y="0"/>
                  </a:moveTo>
                  <a:lnTo>
                    <a:pt x="1" y="1084"/>
                  </a:lnTo>
                  <a:cubicBezTo>
                    <a:pt x="6014" y="1084"/>
                    <a:pt x="10895" y="5965"/>
                    <a:pt x="10895" y="11966"/>
                  </a:cubicBezTo>
                  <a:cubicBezTo>
                    <a:pt x="10895" y="17979"/>
                    <a:pt x="6014" y="22860"/>
                    <a:pt x="1" y="22860"/>
                  </a:cubicBezTo>
                  <a:lnTo>
                    <a:pt x="1" y="23944"/>
                  </a:lnTo>
                  <a:cubicBezTo>
                    <a:pt x="6609" y="23944"/>
                    <a:pt x="11979" y="18574"/>
                    <a:pt x="11979" y="11966"/>
                  </a:cubicBezTo>
                  <a:cubicBezTo>
                    <a:pt x="11979" y="5370"/>
                    <a:pt x="6609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5561620" y="1914663"/>
              <a:ext cx="1729303" cy="85010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lnTo>
                    <a:pt x="0" y="23194"/>
                  </a:lnTo>
                  <a:cubicBezTo>
                    <a:pt x="0" y="23777"/>
                    <a:pt x="476" y="24254"/>
                    <a:pt x="1060" y="24254"/>
                  </a:cubicBezTo>
                  <a:lnTo>
                    <a:pt x="53757" y="24254"/>
                  </a:lnTo>
                  <a:cubicBezTo>
                    <a:pt x="54340" y="24254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0" y="1"/>
                    <a:pt x="5375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Khi âm thoa dao động</a:t>
              </a:r>
              <a:endParaRPr sz="3600">
                <a:solidFill>
                  <a:srgbClr val="FFFFFF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404" name="Google Shape;404;p22"/>
            <p:cNvSpPr txBox="1"/>
            <p:nvPr/>
          </p:nvSpPr>
          <p:spPr>
            <a:xfrm>
              <a:off x="4634313" y="2058175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solidFill>
                    <a:srgbClr val="434343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b="1">
                <a:solidFill>
                  <a:srgbClr val="434343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5" name="Google Shape;405;p22"/>
            <p:cNvSpPr/>
            <p:nvPr/>
          </p:nvSpPr>
          <p:spPr>
            <a:xfrm rot="5400000">
              <a:off x="4904127" y="2543984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06;p22"/>
          <p:cNvGrpSpPr/>
          <p:nvPr/>
        </p:nvGrpSpPr>
        <p:grpSpPr>
          <a:xfrm>
            <a:off x="609600" y="4038600"/>
            <a:ext cx="8077200" cy="1154965"/>
            <a:chOff x="5068625" y="2615377"/>
            <a:chExt cx="2656273" cy="866223"/>
          </a:xfrm>
        </p:grpSpPr>
        <p:sp>
          <p:nvSpPr>
            <p:cNvPr id="407" name="Google Shape;407;p22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cubicBezTo>
                    <a:pt x="5370" y="0"/>
                    <a:pt x="1" y="5370"/>
                    <a:pt x="1" y="11978"/>
                  </a:cubicBezTo>
                  <a:lnTo>
                    <a:pt x="1084" y="11978"/>
                  </a:lnTo>
                  <a:cubicBezTo>
                    <a:pt x="1084" y="5965"/>
                    <a:pt x="5966" y="1084"/>
                    <a:pt x="11978" y="1084"/>
                  </a:cubicBez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lnTo>
                    <a:pt x="11978" y="23944"/>
                  </a:ln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lnTo>
                    <a:pt x="11978" y="1084"/>
                  </a:ln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cubicBezTo>
                    <a:pt x="5966" y="22860"/>
                    <a:pt x="1084" y="17979"/>
                    <a:pt x="1084" y="11978"/>
                  </a:cubicBezTo>
                  <a:lnTo>
                    <a:pt x="1" y="11978"/>
                  </a:lnTo>
                  <a:cubicBezTo>
                    <a:pt x="1" y="18574"/>
                    <a:pt x="5370" y="23944"/>
                    <a:pt x="11978" y="23944"/>
                  </a:cubicBez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rgbClr val="5EB2FC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5741775" y="2974913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560"/>
                  </a:moveTo>
                  <a:cubicBezTo>
                    <a:pt x="11312" y="560"/>
                    <a:pt x="11776" y="1013"/>
                    <a:pt x="11776" y="1584"/>
                  </a:cubicBezTo>
                  <a:cubicBezTo>
                    <a:pt x="11776" y="2144"/>
                    <a:pt x="11312" y="2596"/>
                    <a:pt x="10752" y="2596"/>
                  </a:cubicBezTo>
                  <a:cubicBezTo>
                    <a:pt x="10181" y="2596"/>
                    <a:pt x="9728" y="2144"/>
                    <a:pt x="9728" y="1584"/>
                  </a:cubicBezTo>
                  <a:cubicBezTo>
                    <a:pt x="9728" y="1013"/>
                    <a:pt x="10181" y="560"/>
                    <a:pt x="10752" y="560"/>
                  </a:cubicBezTo>
                  <a:close/>
                  <a:moveTo>
                    <a:pt x="10752" y="1"/>
                  </a:moveTo>
                  <a:cubicBezTo>
                    <a:pt x="10074" y="1"/>
                    <a:pt x="9490" y="441"/>
                    <a:pt x="9252" y="1036"/>
                  </a:cubicBezTo>
                  <a:lnTo>
                    <a:pt x="1" y="1036"/>
                  </a:lnTo>
                  <a:lnTo>
                    <a:pt x="1" y="2072"/>
                  </a:lnTo>
                  <a:lnTo>
                    <a:pt x="9204" y="2072"/>
                  </a:lnTo>
                  <a:cubicBezTo>
                    <a:pt x="9407" y="2668"/>
                    <a:pt x="10014" y="3215"/>
                    <a:pt x="10752" y="3215"/>
                  </a:cubicBezTo>
                  <a:cubicBezTo>
                    <a:pt x="11633" y="3215"/>
                    <a:pt x="12360" y="2489"/>
                    <a:pt x="12360" y="1608"/>
                  </a:cubicBezTo>
                  <a:cubicBezTo>
                    <a:pt x="12360" y="715"/>
                    <a:pt x="11633" y="1"/>
                    <a:pt x="1075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6048916" y="2615377"/>
              <a:ext cx="1675982" cy="851558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0"/>
                  </a:moveTo>
                  <a:cubicBezTo>
                    <a:pt x="477" y="0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7"/>
                    <a:pt x="477" y="24253"/>
                    <a:pt x="1060" y="24253"/>
                  </a:cubicBezTo>
                  <a:lnTo>
                    <a:pt x="53757" y="24253"/>
                  </a:lnTo>
                  <a:cubicBezTo>
                    <a:pt x="54341" y="24253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0"/>
                    <a:pt x="5375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latin typeface="+mj-lt"/>
                </a:rPr>
                <a:t>Khi âm thoa  thôi không dao động </a:t>
              </a:r>
              <a:endParaRPr sz="3600">
                <a:solidFill>
                  <a:srgbClr val="FFFFFF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413" name="Google Shape;413;p22"/>
            <p:cNvSpPr txBox="1"/>
            <p:nvPr/>
          </p:nvSpPr>
          <p:spPr>
            <a:xfrm>
              <a:off x="5068625" y="286868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solidFill>
                    <a:srgbClr val="434343"/>
                  </a:solidFill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C</a:t>
              </a:r>
              <a:endParaRPr sz="3600" b="1">
                <a:solidFill>
                  <a:srgbClr val="434343"/>
                </a:solidFill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 rot="5400000">
              <a:off x="5338415" y="33413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Flowchart: Alternate Process 40"/>
          <p:cNvSpPr/>
          <p:nvPr/>
        </p:nvSpPr>
        <p:spPr>
          <a:xfrm>
            <a:off x="0" y="0"/>
            <a:ext cx="9144000" cy="10668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Câu 4: Khi gõ vào chiếc âm thoa, âm thanh phát được ra khi nào? </a:t>
            </a:r>
            <a:endParaRPr lang="en-US" sz="3600" b="1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81400" y="28956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 âm thoa dao động </a:t>
            </a:r>
            <a:endParaRPr lang="vi-VN" sz="3600" dirty="0">
              <a:solidFill>
                <a:srgbClr val="C00000"/>
              </a:solidFill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23"/>
          <p:cNvGrpSpPr/>
          <p:nvPr/>
        </p:nvGrpSpPr>
        <p:grpSpPr>
          <a:xfrm>
            <a:off x="228600" y="1752600"/>
            <a:ext cx="1878479" cy="4648200"/>
            <a:chOff x="1338088" y="1919060"/>
            <a:chExt cx="1953900" cy="1012840"/>
          </a:xfrm>
        </p:grpSpPr>
        <p:sp>
          <p:nvSpPr>
            <p:cNvPr id="422" name="Google Shape;422;p23"/>
            <p:cNvSpPr/>
            <p:nvPr/>
          </p:nvSpPr>
          <p:spPr>
            <a:xfrm>
              <a:off x="1338088" y="2060100"/>
              <a:ext cx="1870200" cy="871800"/>
            </a:xfrm>
            <a:prstGeom prst="roundRect">
              <a:avLst>
                <a:gd name="adj" fmla="val 675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600" dirty="0">
                  <a:latin typeface="+mj-lt"/>
                </a:rPr>
                <a:t>làm cho âm thoa đẹp hơn </a:t>
              </a:r>
              <a:endParaRPr sz="3600">
                <a:solidFill>
                  <a:srgbClr val="FFFFFF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1972163" y="1919060"/>
              <a:ext cx="792594" cy="168807"/>
            </a:xfrm>
            <a:custGeom>
              <a:avLst/>
              <a:gdLst/>
              <a:ahLst/>
              <a:cxnLst/>
              <a:rect l="l" t="t" r="r" b="b"/>
              <a:pathLst>
                <a:path w="30683" h="30695" extrusionOk="0">
                  <a:moveTo>
                    <a:pt x="15348" y="1"/>
                  </a:moveTo>
                  <a:cubicBezTo>
                    <a:pt x="6871" y="1"/>
                    <a:pt x="1" y="6871"/>
                    <a:pt x="1" y="15348"/>
                  </a:cubicBezTo>
                  <a:cubicBezTo>
                    <a:pt x="1" y="23825"/>
                    <a:pt x="6871" y="30695"/>
                    <a:pt x="15348" y="30695"/>
                  </a:cubicBezTo>
                  <a:cubicBezTo>
                    <a:pt x="23813" y="30695"/>
                    <a:pt x="30683" y="23825"/>
                    <a:pt x="30683" y="15348"/>
                  </a:cubicBezTo>
                  <a:cubicBezTo>
                    <a:pt x="30683" y="6871"/>
                    <a:pt x="23813" y="1"/>
                    <a:pt x="153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 rot="5400000">
              <a:off x="2964988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430;p23"/>
          <p:cNvGrpSpPr/>
          <p:nvPr/>
        </p:nvGrpSpPr>
        <p:grpSpPr>
          <a:xfrm>
            <a:off x="2590800" y="1828800"/>
            <a:ext cx="1891747" cy="4572000"/>
            <a:chOff x="3366700" y="1875023"/>
            <a:chExt cx="1967700" cy="1056877"/>
          </a:xfrm>
        </p:grpSpPr>
        <p:sp>
          <p:nvSpPr>
            <p:cNvPr id="431" name="Google Shape;431;p23"/>
            <p:cNvSpPr/>
            <p:nvPr/>
          </p:nvSpPr>
          <p:spPr>
            <a:xfrm>
              <a:off x="3380499" y="2060100"/>
              <a:ext cx="1870199" cy="871800"/>
            </a:xfrm>
            <a:prstGeom prst="roundRect">
              <a:avLst>
                <a:gd name="adj" fmla="val 675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lvl="0" algn="ctr"/>
              <a:r>
                <a:rPr lang="vi-VN" sz="3600" dirty="0">
                  <a:latin typeface="+mj-lt"/>
                </a:rPr>
                <a:t>làm cho âm thoa cứng hơn </a:t>
              </a:r>
              <a:endParaRPr sz="3600">
                <a:solidFill>
                  <a:srgbClr val="FFFFFF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3921516" y="1875023"/>
              <a:ext cx="782047" cy="198165"/>
            </a:xfrm>
            <a:custGeom>
              <a:avLst/>
              <a:gdLst/>
              <a:ahLst/>
              <a:cxnLst/>
              <a:rect l="l" t="t" r="r" b="b"/>
              <a:pathLst>
                <a:path w="30683" h="30695" extrusionOk="0">
                  <a:moveTo>
                    <a:pt x="15348" y="1"/>
                  </a:moveTo>
                  <a:cubicBezTo>
                    <a:pt x="6871" y="1"/>
                    <a:pt x="1" y="6871"/>
                    <a:pt x="1" y="15348"/>
                  </a:cubicBezTo>
                  <a:cubicBezTo>
                    <a:pt x="1" y="23825"/>
                    <a:pt x="6871" y="30695"/>
                    <a:pt x="15348" y="30695"/>
                  </a:cubicBezTo>
                  <a:cubicBezTo>
                    <a:pt x="23813" y="30695"/>
                    <a:pt x="30683" y="23825"/>
                    <a:pt x="30683" y="15348"/>
                  </a:cubicBezTo>
                  <a:cubicBezTo>
                    <a:pt x="30683" y="6871"/>
                    <a:pt x="23813" y="1"/>
                    <a:pt x="153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 rot="5400000">
              <a:off x="5007400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 rot="5400000">
              <a:off x="3137200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441;p23"/>
          <p:cNvGrpSpPr/>
          <p:nvPr/>
        </p:nvGrpSpPr>
        <p:grpSpPr>
          <a:xfrm>
            <a:off x="4800600" y="1676400"/>
            <a:ext cx="1981200" cy="4953000"/>
            <a:chOff x="5395313" y="1891036"/>
            <a:chExt cx="2060744" cy="1040864"/>
          </a:xfrm>
        </p:grpSpPr>
        <p:sp>
          <p:nvSpPr>
            <p:cNvPr id="442" name="Google Shape;442;p23"/>
            <p:cNvSpPr/>
            <p:nvPr/>
          </p:nvSpPr>
          <p:spPr>
            <a:xfrm>
              <a:off x="5409112" y="2060100"/>
              <a:ext cx="2046945" cy="871800"/>
            </a:xfrm>
            <a:prstGeom prst="roundRect">
              <a:avLst>
                <a:gd name="adj" fmla="val 675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lvl="0" algn="ctr"/>
              <a:r>
                <a:rPr lang="vi-VN" sz="3600" dirty="0">
                  <a:latin typeface="+mj-lt"/>
                </a:rPr>
                <a:t>làm cho âm thoa có thể dao động lâu hơn </a:t>
              </a:r>
              <a:endParaRPr sz="3600">
                <a:solidFill>
                  <a:srgbClr val="FFFFFF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5960675" y="1891036"/>
              <a:ext cx="702789" cy="173477"/>
            </a:xfrm>
            <a:custGeom>
              <a:avLst/>
              <a:gdLst/>
              <a:ahLst/>
              <a:cxnLst/>
              <a:rect l="l" t="t" r="r" b="b"/>
              <a:pathLst>
                <a:path w="30683" h="30695" extrusionOk="0">
                  <a:moveTo>
                    <a:pt x="15348" y="1"/>
                  </a:moveTo>
                  <a:cubicBezTo>
                    <a:pt x="6871" y="1"/>
                    <a:pt x="1" y="6871"/>
                    <a:pt x="1" y="15348"/>
                  </a:cubicBezTo>
                  <a:cubicBezTo>
                    <a:pt x="1" y="23825"/>
                    <a:pt x="6871" y="30695"/>
                    <a:pt x="15348" y="30695"/>
                  </a:cubicBezTo>
                  <a:cubicBezTo>
                    <a:pt x="23813" y="30695"/>
                    <a:pt x="30683" y="23825"/>
                    <a:pt x="30683" y="15348"/>
                  </a:cubicBezTo>
                  <a:cubicBezTo>
                    <a:pt x="30683" y="6871"/>
                    <a:pt x="23813" y="1"/>
                    <a:pt x="153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 rot="5400000">
              <a:off x="7036013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 rot="5400000">
              <a:off x="5165813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52;p23"/>
          <p:cNvGrpSpPr/>
          <p:nvPr/>
        </p:nvGrpSpPr>
        <p:grpSpPr>
          <a:xfrm>
            <a:off x="6934200" y="1905000"/>
            <a:ext cx="1891747" cy="4419600"/>
            <a:chOff x="7404288" y="1906572"/>
            <a:chExt cx="1967700" cy="1025328"/>
          </a:xfrm>
        </p:grpSpPr>
        <p:sp>
          <p:nvSpPr>
            <p:cNvPr id="453" name="Google Shape;453;p23"/>
            <p:cNvSpPr/>
            <p:nvPr/>
          </p:nvSpPr>
          <p:spPr>
            <a:xfrm>
              <a:off x="7418088" y="2060100"/>
              <a:ext cx="1870200" cy="871800"/>
            </a:xfrm>
            <a:prstGeom prst="roundRect">
              <a:avLst>
                <a:gd name="adj" fmla="val 675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lvl="0" algn="ctr"/>
              <a:r>
                <a:rPr lang="vi-VN" sz="3600" dirty="0">
                  <a:latin typeface="+mj-lt"/>
                </a:rPr>
                <a:t>làm cho âm thoa ít dao động hơn </a:t>
              </a:r>
              <a:endParaRPr sz="3600">
                <a:solidFill>
                  <a:srgbClr val="FFFFFF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7969650" y="1906572"/>
              <a:ext cx="702789" cy="170888"/>
            </a:xfrm>
            <a:custGeom>
              <a:avLst/>
              <a:gdLst/>
              <a:ahLst/>
              <a:cxnLst/>
              <a:rect l="l" t="t" r="r" b="b"/>
              <a:pathLst>
                <a:path w="30683" h="30695" extrusionOk="0">
                  <a:moveTo>
                    <a:pt x="15348" y="1"/>
                  </a:moveTo>
                  <a:cubicBezTo>
                    <a:pt x="6871" y="1"/>
                    <a:pt x="1" y="6871"/>
                    <a:pt x="1" y="15348"/>
                  </a:cubicBezTo>
                  <a:cubicBezTo>
                    <a:pt x="1" y="23825"/>
                    <a:pt x="6871" y="30695"/>
                    <a:pt x="15348" y="30695"/>
                  </a:cubicBezTo>
                  <a:cubicBezTo>
                    <a:pt x="23813" y="30695"/>
                    <a:pt x="30683" y="23825"/>
                    <a:pt x="30683" y="15348"/>
                  </a:cubicBezTo>
                  <a:cubicBezTo>
                    <a:pt x="30683" y="6871"/>
                    <a:pt x="23813" y="1"/>
                    <a:pt x="153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5" name="Google Shape;455;p23"/>
            <p:cNvSpPr/>
            <p:nvPr/>
          </p:nvSpPr>
          <p:spPr>
            <a:xfrm rot="5400000">
              <a:off x="9044988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 rot="5400000">
              <a:off x="7174788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Flowchart: Terminator 43"/>
          <p:cNvSpPr/>
          <p:nvPr/>
        </p:nvSpPr>
        <p:spPr>
          <a:xfrm>
            <a:off x="228600" y="0"/>
            <a:ext cx="8915400" cy="1143000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Câu 5:Người ta chọn kim loại có tính đàn hồi tốt để làm âm thoa vì: 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53000" y="2895600"/>
            <a:ext cx="1752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+mj-lt"/>
              </a:rPr>
              <a:t>làm cho âm thoa có thể dao động lâu hơn </a:t>
            </a:r>
            <a:endParaRPr lang="vi-VN" sz="3600" dirty="0">
              <a:solidFill>
                <a:srgbClr val="FF0000"/>
              </a:solidFill>
              <a:latin typeface="+mj-lt"/>
              <a:ea typeface="Roboto"/>
              <a:cs typeface="Times New Roman" pitchFamily="18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43;p28"/>
          <p:cNvGrpSpPr/>
          <p:nvPr/>
        </p:nvGrpSpPr>
        <p:grpSpPr>
          <a:xfrm>
            <a:off x="0" y="1447800"/>
            <a:ext cx="9144000" cy="1010467"/>
            <a:chOff x="2206725" y="1254350"/>
            <a:chExt cx="5735801" cy="757850"/>
          </a:xfrm>
        </p:grpSpPr>
        <p:sp>
          <p:nvSpPr>
            <p:cNvPr id="644" name="Google Shape;644;p28"/>
            <p:cNvSpPr/>
            <p:nvPr/>
          </p:nvSpPr>
          <p:spPr>
            <a:xfrm flipV="1">
              <a:off x="2820775" y="1579910"/>
              <a:ext cx="527547" cy="34289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1"/>
                  </a:moveTo>
                  <a:lnTo>
                    <a:pt x="57615" y="1"/>
                  </a:lnTo>
                </a:path>
              </a:pathLst>
            </a:custGeom>
            <a:noFill/>
            <a:ln w="33625" cap="rnd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2206725" y="12543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0" y="7572"/>
                  </a:lnTo>
                  <a:lnTo>
                    <a:pt x="0" y="22729"/>
                  </a:lnTo>
                  <a:lnTo>
                    <a:pt x="13133" y="30313"/>
                  </a:lnTo>
                  <a:lnTo>
                    <a:pt x="26253" y="22729"/>
                  </a:lnTo>
                  <a:lnTo>
                    <a:pt x="26253" y="7572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2268325" y="13251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1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5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2369825" y="1468050"/>
              <a:ext cx="330125" cy="330125"/>
            </a:xfrm>
            <a:custGeom>
              <a:avLst/>
              <a:gdLst/>
              <a:ahLst/>
              <a:cxnLst/>
              <a:rect l="l" t="t" r="r" b="b"/>
              <a:pathLst>
                <a:path w="13205" h="13205" extrusionOk="0">
                  <a:moveTo>
                    <a:pt x="6611" y="2399"/>
                  </a:moveTo>
                  <a:cubicBezTo>
                    <a:pt x="7277" y="2399"/>
                    <a:pt x="7954" y="2558"/>
                    <a:pt x="8585" y="2894"/>
                  </a:cubicBezTo>
                  <a:cubicBezTo>
                    <a:pt x="10633" y="3977"/>
                    <a:pt x="11407" y="6525"/>
                    <a:pt x="10324" y="8585"/>
                  </a:cubicBezTo>
                  <a:cubicBezTo>
                    <a:pt x="9564" y="10005"/>
                    <a:pt x="8105" y="10813"/>
                    <a:pt x="6599" y="10813"/>
                  </a:cubicBezTo>
                  <a:cubicBezTo>
                    <a:pt x="5934" y="10813"/>
                    <a:pt x="5260" y="10655"/>
                    <a:pt x="4632" y="10323"/>
                  </a:cubicBezTo>
                  <a:cubicBezTo>
                    <a:pt x="2584" y="9228"/>
                    <a:pt x="1799" y="6680"/>
                    <a:pt x="2894" y="4632"/>
                  </a:cubicBezTo>
                  <a:cubicBezTo>
                    <a:pt x="3654" y="3212"/>
                    <a:pt x="5106" y="2399"/>
                    <a:pt x="6611" y="2399"/>
                  </a:cubicBezTo>
                  <a:close/>
                  <a:moveTo>
                    <a:pt x="5680" y="1"/>
                  </a:moveTo>
                  <a:lnTo>
                    <a:pt x="3692" y="608"/>
                  </a:lnTo>
                  <a:lnTo>
                    <a:pt x="3977" y="1548"/>
                  </a:lnTo>
                  <a:cubicBezTo>
                    <a:pt x="3287" y="1918"/>
                    <a:pt x="2656" y="2418"/>
                    <a:pt x="2156" y="3061"/>
                  </a:cubicBezTo>
                  <a:lnTo>
                    <a:pt x="1275" y="2596"/>
                  </a:lnTo>
                  <a:lnTo>
                    <a:pt x="298" y="4430"/>
                  </a:lnTo>
                  <a:lnTo>
                    <a:pt x="1180" y="4894"/>
                  </a:lnTo>
                  <a:cubicBezTo>
                    <a:pt x="929" y="5668"/>
                    <a:pt x="858" y="6466"/>
                    <a:pt x="941" y="7252"/>
                  </a:cubicBezTo>
                  <a:lnTo>
                    <a:pt x="1" y="7537"/>
                  </a:lnTo>
                  <a:lnTo>
                    <a:pt x="608" y="9526"/>
                  </a:lnTo>
                  <a:lnTo>
                    <a:pt x="1549" y="9240"/>
                  </a:lnTo>
                  <a:cubicBezTo>
                    <a:pt x="1918" y="9930"/>
                    <a:pt x="2418" y="10561"/>
                    <a:pt x="3061" y="11062"/>
                  </a:cubicBezTo>
                  <a:lnTo>
                    <a:pt x="2596" y="11931"/>
                  </a:lnTo>
                  <a:lnTo>
                    <a:pt x="4430" y="12907"/>
                  </a:lnTo>
                  <a:lnTo>
                    <a:pt x="4894" y="12038"/>
                  </a:lnTo>
                  <a:cubicBezTo>
                    <a:pt x="5449" y="12217"/>
                    <a:pt x="6016" y="12305"/>
                    <a:pt x="6583" y="12305"/>
                  </a:cubicBezTo>
                  <a:cubicBezTo>
                    <a:pt x="6806" y="12305"/>
                    <a:pt x="7029" y="12291"/>
                    <a:pt x="7252" y="12264"/>
                  </a:cubicBezTo>
                  <a:lnTo>
                    <a:pt x="7537" y="13205"/>
                  </a:lnTo>
                  <a:lnTo>
                    <a:pt x="9526" y="12597"/>
                  </a:lnTo>
                  <a:lnTo>
                    <a:pt x="9240" y="11657"/>
                  </a:lnTo>
                  <a:cubicBezTo>
                    <a:pt x="9931" y="11300"/>
                    <a:pt x="10562" y="10788"/>
                    <a:pt x="11062" y="10157"/>
                  </a:cubicBezTo>
                  <a:lnTo>
                    <a:pt x="11931" y="10621"/>
                  </a:lnTo>
                  <a:lnTo>
                    <a:pt x="12907" y="8776"/>
                  </a:lnTo>
                  <a:lnTo>
                    <a:pt x="12038" y="8323"/>
                  </a:lnTo>
                  <a:cubicBezTo>
                    <a:pt x="12288" y="7537"/>
                    <a:pt x="12359" y="6740"/>
                    <a:pt x="12264" y="5966"/>
                  </a:cubicBezTo>
                  <a:lnTo>
                    <a:pt x="13205" y="5668"/>
                  </a:lnTo>
                  <a:lnTo>
                    <a:pt x="12598" y="3680"/>
                  </a:lnTo>
                  <a:lnTo>
                    <a:pt x="11657" y="3977"/>
                  </a:lnTo>
                  <a:cubicBezTo>
                    <a:pt x="11300" y="3275"/>
                    <a:pt x="10788" y="2656"/>
                    <a:pt x="10157" y="2144"/>
                  </a:cubicBezTo>
                  <a:lnTo>
                    <a:pt x="10621" y="1275"/>
                  </a:lnTo>
                  <a:lnTo>
                    <a:pt x="8776" y="298"/>
                  </a:lnTo>
                  <a:lnTo>
                    <a:pt x="8323" y="1179"/>
                  </a:lnTo>
                  <a:cubicBezTo>
                    <a:pt x="7745" y="995"/>
                    <a:pt x="7160" y="908"/>
                    <a:pt x="6583" y="908"/>
                  </a:cubicBezTo>
                  <a:cubicBezTo>
                    <a:pt x="6376" y="908"/>
                    <a:pt x="6170" y="919"/>
                    <a:pt x="5966" y="941"/>
                  </a:cubicBezTo>
                  <a:lnTo>
                    <a:pt x="5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 txBox="1"/>
            <p:nvPr/>
          </p:nvSpPr>
          <p:spPr>
            <a:xfrm>
              <a:off x="4171768" y="1464043"/>
              <a:ext cx="3770758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3600" dirty="0">
                  <a:latin typeface="+mj-lt"/>
                </a:rPr>
                <a:t>Chuyển động theo một đường tròn</a:t>
              </a:r>
              <a:endParaRPr sz="3600">
                <a:solidFill>
                  <a:srgbClr val="434343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3348322" y="1371600"/>
              <a:ext cx="531345" cy="40004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vi-VN" sz="3600" b="1" dirty="0">
                  <a:solidFill>
                    <a:srgbClr val="FFFFFF"/>
                  </a:solidFill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A</a:t>
              </a:r>
              <a:endParaRPr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oogle Shape;650;p28"/>
          <p:cNvGrpSpPr/>
          <p:nvPr/>
        </p:nvGrpSpPr>
        <p:grpSpPr>
          <a:xfrm>
            <a:off x="457200" y="2667000"/>
            <a:ext cx="8686800" cy="1010467"/>
            <a:chOff x="2922575" y="1798150"/>
            <a:chExt cx="5019950" cy="757850"/>
          </a:xfrm>
        </p:grpSpPr>
        <p:sp>
          <p:nvSpPr>
            <p:cNvPr id="651" name="Google Shape;651;p28"/>
            <p:cNvSpPr/>
            <p:nvPr/>
          </p:nvSpPr>
          <p:spPr>
            <a:xfrm>
              <a:off x="3523550" y="2181525"/>
              <a:ext cx="468088" cy="34289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2922575" y="17981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2984200" y="186930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3100875" y="2027050"/>
              <a:ext cx="300050" cy="300050"/>
            </a:xfrm>
            <a:custGeom>
              <a:avLst/>
              <a:gdLst/>
              <a:ahLst/>
              <a:cxnLst/>
              <a:rect l="l" t="t" r="r" b="b"/>
              <a:pathLst>
                <a:path w="12002" h="12002" extrusionOk="0">
                  <a:moveTo>
                    <a:pt x="6001" y="989"/>
                  </a:moveTo>
                  <a:cubicBezTo>
                    <a:pt x="8764" y="989"/>
                    <a:pt x="11014" y="3239"/>
                    <a:pt x="11014" y="6001"/>
                  </a:cubicBezTo>
                  <a:cubicBezTo>
                    <a:pt x="11014" y="8775"/>
                    <a:pt x="8764" y="11014"/>
                    <a:pt x="6001" y="11014"/>
                  </a:cubicBezTo>
                  <a:cubicBezTo>
                    <a:pt x="3227" y="11014"/>
                    <a:pt x="989" y="8775"/>
                    <a:pt x="989" y="6001"/>
                  </a:cubicBezTo>
                  <a:cubicBezTo>
                    <a:pt x="989" y="3239"/>
                    <a:pt x="3227" y="989"/>
                    <a:pt x="6001" y="989"/>
                  </a:cubicBezTo>
                  <a:close/>
                  <a:moveTo>
                    <a:pt x="6001" y="1"/>
                  </a:moveTo>
                  <a:cubicBezTo>
                    <a:pt x="2679" y="1"/>
                    <a:pt x="1" y="2691"/>
                    <a:pt x="1" y="6001"/>
                  </a:cubicBezTo>
                  <a:cubicBezTo>
                    <a:pt x="1" y="9323"/>
                    <a:pt x="2679" y="12002"/>
                    <a:pt x="6001" y="12002"/>
                  </a:cubicBezTo>
                  <a:cubicBezTo>
                    <a:pt x="9311" y="12002"/>
                    <a:pt x="12002" y="9323"/>
                    <a:pt x="12002" y="6001"/>
                  </a:cubicBezTo>
                  <a:cubicBezTo>
                    <a:pt x="12002" y="2691"/>
                    <a:pt x="9311" y="1"/>
                    <a:pt x="6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3171725" y="2100950"/>
              <a:ext cx="136650" cy="98475"/>
            </a:xfrm>
            <a:custGeom>
              <a:avLst/>
              <a:gdLst/>
              <a:ahLst/>
              <a:cxnLst/>
              <a:rect l="l" t="t" r="r" b="b"/>
              <a:pathLst>
                <a:path w="5466" h="3939" extrusionOk="0">
                  <a:moveTo>
                    <a:pt x="560" y="0"/>
                  </a:moveTo>
                  <a:cubicBezTo>
                    <a:pt x="429" y="0"/>
                    <a:pt x="298" y="51"/>
                    <a:pt x="203" y="152"/>
                  </a:cubicBezTo>
                  <a:cubicBezTo>
                    <a:pt x="0" y="343"/>
                    <a:pt x="0" y="676"/>
                    <a:pt x="203" y="866"/>
                  </a:cubicBezTo>
                  <a:lnTo>
                    <a:pt x="2274" y="2950"/>
                  </a:lnTo>
                  <a:cubicBezTo>
                    <a:pt x="2274" y="2986"/>
                    <a:pt x="2274" y="3010"/>
                    <a:pt x="2274" y="3045"/>
                  </a:cubicBezTo>
                  <a:cubicBezTo>
                    <a:pt x="2274" y="3545"/>
                    <a:pt x="2667" y="3938"/>
                    <a:pt x="3167" y="3938"/>
                  </a:cubicBezTo>
                  <a:cubicBezTo>
                    <a:pt x="3655" y="3938"/>
                    <a:pt x="4048" y="3545"/>
                    <a:pt x="4060" y="3057"/>
                  </a:cubicBezTo>
                  <a:lnTo>
                    <a:pt x="5263" y="1855"/>
                  </a:lnTo>
                  <a:cubicBezTo>
                    <a:pt x="5465" y="1652"/>
                    <a:pt x="5465" y="1331"/>
                    <a:pt x="5263" y="1128"/>
                  </a:cubicBezTo>
                  <a:cubicBezTo>
                    <a:pt x="5162" y="1027"/>
                    <a:pt x="5031" y="977"/>
                    <a:pt x="4900" y="977"/>
                  </a:cubicBezTo>
                  <a:cubicBezTo>
                    <a:pt x="4769" y="977"/>
                    <a:pt x="4638" y="1027"/>
                    <a:pt x="4537" y="1128"/>
                  </a:cubicBezTo>
                  <a:lnTo>
                    <a:pt x="3465" y="2212"/>
                  </a:lnTo>
                  <a:cubicBezTo>
                    <a:pt x="3370" y="2176"/>
                    <a:pt x="3274" y="2152"/>
                    <a:pt x="3167" y="2152"/>
                  </a:cubicBezTo>
                  <a:cubicBezTo>
                    <a:pt x="3096" y="2152"/>
                    <a:pt x="3024" y="2164"/>
                    <a:pt x="2953" y="2176"/>
                  </a:cubicBezTo>
                  <a:lnTo>
                    <a:pt x="917" y="152"/>
                  </a:lnTo>
                  <a:cubicBezTo>
                    <a:pt x="822" y="51"/>
                    <a:pt x="691" y="0"/>
                    <a:pt x="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3991638" y="1969600"/>
              <a:ext cx="520588" cy="38086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vi-VN" sz="360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b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57" name="Google Shape;657;p28"/>
            <p:cNvSpPr txBox="1"/>
            <p:nvPr/>
          </p:nvSpPr>
          <p:spPr>
            <a:xfrm>
              <a:off x="4735335" y="2031393"/>
              <a:ext cx="320719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3600" dirty="0">
                  <a:latin typeface="+mj-lt"/>
                </a:rPr>
                <a:t>Chuyển động lặp đi lặp lại quanh một điểm nào đó</a:t>
              </a:r>
              <a:endParaRPr sz="3600">
                <a:solidFill>
                  <a:srgbClr val="434343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</p:grpSp>
      <p:grpSp>
        <p:nvGrpSpPr>
          <p:cNvPr id="4" name="Google Shape;665;p28"/>
          <p:cNvGrpSpPr/>
          <p:nvPr/>
        </p:nvGrpSpPr>
        <p:grpSpPr>
          <a:xfrm>
            <a:off x="1066800" y="3886200"/>
            <a:ext cx="8077200" cy="1010467"/>
            <a:chOff x="2922575" y="3259950"/>
            <a:chExt cx="5019950" cy="757850"/>
          </a:xfrm>
        </p:grpSpPr>
        <p:sp>
          <p:nvSpPr>
            <p:cNvPr id="666" name="Google Shape;666;p28"/>
            <p:cNvSpPr/>
            <p:nvPr/>
          </p:nvSpPr>
          <p:spPr>
            <a:xfrm flipV="1">
              <a:off x="3523550" y="3602851"/>
              <a:ext cx="478080" cy="36000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EC3A3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2922575" y="32599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1" y="7573"/>
                  </a:lnTo>
                  <a:lnTo>
                    <a:pt x="1" y="22729"/>
                  </a:lnTo>
                  <a:lnTo>
                    <a:pt x="13133" y="30313"/>
                  </a:lnTo>
                  <a:lnTo>
                    <a:pt x="26254" y="22729"/>
                  </a:lnTo>
                  <a:lnTo>
                    <a:pt x="26254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2984200" y="33307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1"/>
                  </a:moveTo>
                  <a:lnTo>
                    <a:pt x="0" y="6156"/>
                  </a:lnTo>
                  <a:lnTo>
                    <a:pt x="0" y="18479"/>
                  </a:lnTo>
                  <a:lnTo>
                    <a:pt x="10668" y="24635"/>
                  </a:lnTo>
                  <a:lnTo>
                    <a:pt x="21336" y="18479"/>
                  </a:lnTo>
                  <a:lnTo>
                    <a:pt x="21336" y="6156"/>
                  </a:lnTo>
                  <a:lnTo>
                    <a:pt x="1066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3067550" y="3508475"/>
              <a:ext cx="366425" cy="260775"/>
            </a:xfrm>
            <a:custGeom>
              <a:avLst/>
              <a:gdLst/>
              <a:ahLst/>
              <a:cxnLst/>
              <a:rect l="l" t="t" r="r" b="b"/>
              <a:pathLst>
                <a:path w="14657" h="10431" extrusionOk="0">
                  <a:moveTo>
                    <a:pt x="13276" y="5144"/>
                  </a:moveTo>
                  <a:cubicBezTo>
                    <a:pt x="13025" y="5144"/>
                    <a:pt x="12775" y="5144"/>
                    <a:pt x="12537" y="5144"/>
                  </a:cubicBezTo>
                  <a:lnTo>
                    <a:pt x="8739" y="906"/>
                  </a:lnTo>
                  <a:cubicBezTo>
                    <a:pt x="8739" y="906"/>
                    <a:pt x="8739" y="906"/>
                    <a:pt x="8739" y="906"/>
                  </a:cubicBezTo>
                  <a:cubicBezTo>
                    <a:pt x="8775" y="822"/>
                    <a:pt x="8799" y="727"/>
                    <a:pt x="8799" y="632"/>
                  </a:cubicBezTo>
                  <a:cubicBezTo>
                    <a:pt x="8799" y="275"/>
                    <a:pt x="8525" y="1"/>
                    <a:pt x="8168" y="1"/>
                  </a:cubicBezTo>
                  <a:cubicBezTo>
                    <a:pt x="7822" y="1"/>
                    <a:pt x="7537" y="275"/>
                    <a:pt x="7537" y="632"/>
                  </a:cubicBezTo>
                  <a:cubicBezTo>
                    <a:pt x="7537" y="977"/>
                    <a:pt x="7822" y="1263"/>
                    <a:pt x="8168" y="1263"/>
                  </a:cubicBezTo>
                  <a:cubicBezTo>
                    <a:pt x="8227" y="1263"/>
                    <a:pt x="8275" y="1251"/>
                    <a:pt x="8323" y="1239"/>
                  </a:cubicBezTo>
                  <a:cubicBezTo>
                    <a:pt x="8334" y="1251"/>
                    <a:pt x="8334" y="1251"/>
                    <a:pt x="8334" y="1263"/>
                  </a:cubicBezTo>
                  <a:lnTo>
                    <a:pt x="11799" y="5144"/>
                  </a:lnTo>
                  <a:cubicBezTo>
                    <a:pt x="8823" y="5132"/>
                    <a:pt x="5846" y="5132"/>
                    <a:pt x="2858" y="5144"/>
                  </a:cubicBezTo>
                  <a:lnTo>
                    <a:pt x="6346" y="1239"/>
                  </a:lnTo>
                  <a:cubicBezTo>
                    <a:pt x="6394" y="1251"/>
                    <a:pt x="6441" y="1263"/>
                    <a:pt x="6489" y="1263"/>
                  </a:cubicBezTo>
                  <a:cubicBezTo>
                    <a:pt x="6846" y="1263"/>
                    <a:pt x="7120" y="977"/>
                    <a:pt x="7120" y="632"/>
                  </a:cubicBezTo>
                  <a:cubicBezTo>
                    <a:pt x="7120" y="275"/>
                    <a:pt x="6846" y="1"/>
                    <a:pt x="6489" y="1"/>
                  </a:cubicBezTo>
                  <a:cubicBezTo>
                    <a:pt x="6144" y="1"/>
                    <a:pt x="5858" y="275"/>
                    <a:pt x="5858" y="632"/>
                  </a:cubicBezTo>
                  <a:cubicBezTo>
                    <a:pt x="5858" y="727"/>
                    <a:pt x="5882" y="822"/>
                    <a:pt x="5929" y="906"/>
                  </a:cubicBezTo>
                  <a:lnTo>
                    <a:pt x="2131" y="5144"/>
                  </a:lnTo>
                  <a:cubicBezTo>
                    <a:pt x="1881" y="5144"/>
                    <a:pt x="1643" y="5144"/>
                    <a:pt x="1393" y="5144"/>
                  </a:cubicBezTo>
                  <a:cubicBezTo>
                    <a:pt x="0" y="5144"/>
                    <a:pt x="60" y="6656"/>
                    <a:pt x="1393" y="6656"/>
                  </a:cubicBezTo>
                  <a:lnTo>
                    <a:pt x="1607" y="6656"/>
                  </a:lnTo>
                  <a:lnTo>
                    <a:pt x="2048" y="9169"/>
                  </a:lnTo>
                  <a:cubicBezTo>
                    <a:pt x="2167" y="9883"/>
                    <a:pt x="2524" y="10431"/>
                    <a:pt x="3620" y="10431"/>
                  </a:cubicBezTo>
                  <a:lnTo>
                    <a:pt x="11037" y="10431"/>
                  </a:lnTo>
                  <a:cubicBezTo>
                    <a:pt x="12144" y="10431"/>
                    <a:pt x="12490" y="9883"/>
                    <a:pt x="12621" y="9169"/>
                  </a:cubicBezTo>
                  <a:lnTo>
                    <a:pt x="13049" y="6656"/>
                  </a:lnTo>
                  <a:lnTo>
                    <a:pt x="13276" y="6656"/>
                  </a:lnTo>
                  <a:cubicBezTo>
                    <a:pt x="14597" y="6645"/>
                    <a:pt x="14657" y="5144"/>
                    <a:pt x="13276" y="5144"/>
                  </a:cubicBezTo>
                  <a:close/>
                  <a:moveTo>
                    <a:pt x="3893" y="9478"/>
                  </a:moveTo>
                  <a:cubicBezTo>
                    <a:pt x="3643" y="9478"/>
                    <a:pt x="3405" y="9264"/>
                    <a:pt x="3370" y="9014"/>
                  </a:cubicBezTo>
                  <a:cubicBezTo>
                    <a:pt x="3322" y="8633"/>
                    <a:pt x="3274" y="8252"/>
                    <a:pt x="3215" y="7871"/>
                  </a:cubicBezTo>
                  <a:cubicBezTo>
                    <a:pt x="3167" y="7490"/>
                    <a:pt x="3108" y="7109"/>
                    <a:pt x="3060" y="6728"/>
                  </a:cubicBezTo>
                  <a:cubicBezTo>
                    <a:pt x="3060" y="6704"/>
                    <a:pt x="3060" y="6680"/>
                    <a:pt x="3060" y="6645"/>
                  </a:cubicBezTo>
                  <a:lnTo>
                    <a:pt x="4036" y="6645"/>
                  </a:lnTo>
                  <a:cubicBezTo>
                    <a:pt x="4048" y="6680"/>
                    <a:pt x="4048" y="6704"/>
                    <a:pt x="4048" y="6728"/>
                  </a:cubicBezTo>
                  <a:cubicBezTo>
                    <a:pt x="4096" y="7109"/>
                    <a:pt x="4132" y="7490"/>
                    <a:pt x="4179" y="7871"/>
                  </a:cubicBezTo>
                  <a:cubicBezTo>
                    <a:pt x="4215" y="8252"/>
                    <a:pt x="4251" y="8633"/>
                    <a:pt x="4298" y="9014"/>
                  </a:cubicBezTo>
                  <a:cubicBezTo>
                    <a:pt x="4322" y="9264"/>
                    <a:pt x="4143" y="9478"/>
                    <a:pt x="3893" y="9478"/>
                  </a:cubicBezTo>
                  <a:close/>
                  <a:moveTo>
                    <a:pt x="5608" y="9478"/>
                  </a:moveTo>
                  <a:cubicBezTo>
                    <a:pt x="5358" y="9478"/>
                    <a:pt x="5144" y="9264"/>
                    <a:pt x="5120" y="9014"/>
                  </a:cubicBezTo>
                  <a:cubicBezTo>
                    <a:pt x="5096" y="8633"/>
                    <a:pt x="5060" y="8252"/>
                    <a:pt x="5036" y="7871"/>
                  </a:cubicBezTo>
                  <a:cubicBezTo>
                    <a:pt x="5001" y="7490"/>
                    <a:pt x="4977" y="7109"/>
                    <a:pt x="4953" y="6728"/>
                  </a:cubicBezTo>
                  <a:cubicBezTo>
                    <a:pt x="4941" y="6704"/>
                    <a:pt x="4953" y="6680"/>
                    <a:pt x="4953" y="6645"/>
                  </a:cubicBezTo>
                  <a:lnTo>
                    <a:pt x="5929" y="6645"/>
                  </a:lnTo>
                  <a:cubicBezTo>
                    <a:pt x="5929" y="6680"/>
                    <a:pt x="5941" y="6704"/>
                    <a:pt x="5941" y="6728"/>
                  </a:cubicBezTo>
                  <a:cubicBezTo>
                    <a:pt x="5953" y="7109"/>
                    <a:pt x="5977" y="7490"/>
                    <a:pt x="5989" y="7871"/>
                  </a:cubicBezTo>
                  <a:cubicBezTo>
                    <a:pt x="6013" y="8252"/>
                    <a:pt x="6025" y="8633"/>
                    <a:pt x="6048" y="9014"/>
                  </a:cubicBezTo>
                  <a:cubicBezTo>
                    <a:pt x="6048" y="9264"/>
                    <a:pt x="5858" y="9478"/>
                    <a:pt x="5608" y="9478"/>
                  </a:cubicBezTo>
                  <a:close/>
                  <a:moveTo>
                    <a:pt x="7811" y="7871"/>
                  </a:moveTo>
                  <a:cubicBezTo>
                    <a:pt x="7799" y="8252"/>
                    <a:pt x="7799" y="8633"/>
                    <a:pt x="7787" y="9014"/>
                  </a:cubicBezTo>
                  <a:cubicBezTo>
                    <a:pt x="7787" y="9264"/>
                    <a:pt x="7584" y="9478"/>
                    <a:pt x="7334" y="9478"/>
                  </a:cubicBezTo>
                  <a:cubicBezTo>
                    <a:pt x="7084" y="9478"/>
                    <a:pt x="6870" y="9264"/>
                    <a:pt x="6870" y="9014"/>
                  </a:cubicBezTo>
                  <a:cubicBezTo>
                    <a:pt x="6870" y="8633"/>
                    <a:pt x="6858" y="8252"/>
                    <a:pt x="6858" y="7871"/>
                  </a:cubicBezTo>
                  <a:cubicBezTo>
                    <a:pt x="6846" y="7490"/>
                    <a:pt x="6846" y="7109"/>
                    <a:pt x="6834" y="6728"/>
                  </a:cubicBezTo>
                  <a:cubicBezTo>
                    <a:pt x="6834" y="6704"/>
                    <a:pt x="6834" y="6680"/>
                    <a:pt x="6846" y="6645"/>
                  </a:cubicBezTo>
                  <a:lnTo>
                    <a:pt x="7822" y="6645"/>
                  </a:lnTo>
                  <a:cubicBezTo>
                    <a:pt x="7822" y="6680"/>
                    <a:pt x="7822" y="6704"/>
                    <a:pt x="7822" y="6728"/>
                  </a:cubicBezTo>
                  <a:cubicBezTo>
                    <a:pt x="7822" y="7109"/>
                    <a:pt x="7811" y="7490"/>
                    <a:pt x="7811" y="7871"/>
                  </a:cubicBezTo>
                  <a:close/>
                  <a:moveTo>
                    <a:pt x="9632" y="7871"/>
                  </a:moveTo>
                  <a:cubicBezTo>
                    <a:pt x="9596" y="8252"/>
                    <a:pt x="9573" y="8633"/>
                    <a:pt x="9537" y="9014"/>
                  </a:cubicBezTo>
                  <a:cubicBezTo>
                    <a:pt x="9525" y="9264"/>
                    <a:pt x="9299" y="9478"/>
                    <a:pt x="9049" y="9478"/>
                  </a:cubicBezTo>
                  <a:cubicBezTo>
                    <a:pt x="8799" y="9478"/>
                    <a:pt x="8608" y="9264"/>
                    <a:pt x="8620" y="9014"/>
                  </a:cubicBezTo>
                  <a:cubicBezTo>
                    <a:pt x="8632" y="8633"/>
                    <a:pt x="8656" y="8252"/>
                    <a:pt x="8668" y="7871"/>
                  </a:cubicBezTo>
                  <a:cubicBezTo>
                    <a:pt x="8692" y="7490"/>
                    <a:pt x="8704" y="7109"/>
                    <a:pt x="8715" y="6728"/>
                  </a:cubicBezTo>
                  <a:cubicBezTo>
                    <a:pt x="8727" y="6704"/>
                    <a:pt x="8727" y="6680"/>
                    <a:pt x="8739" y="6645"/>
                  </a:cubicBezTo>
                  <a:lnTo>
                    <a:pt x="9716" y="6645"/>
                  </a:lnTo>
                  <a:cubicBezTo>
                    <a:pt x="9716" y="6680"/>
                    <a:pt x="9716" y="6704"/>
                    <a:pt x="9716" y="6728"/>
                  </a:cubicBezTo>
                  <a:cubicBezTo>
                    <a:pt x="9692" y="7109"/>
                    <a:pt x="9656" y="7490"/>
                    <a:pt x="9632" y="7871"/>
                  </a:cubicBezTo>
                  <a:close/>
                  <a:moveTo>
                    <a:pt x="11597" y="6728"/>
                  </a:moveTo>
                  <a:cubicBezTo>
                    <a:pt x="11549" y="7109"/>
                    <a:pt x="11501" y="7490"/>
                    <a:pt x="11442" y="7871"/>
                  </a:cubicBezTo>
                  <a:cubicBezTo>
                    <a:pt x="11394" y="8252"/>
                    <a:pt x="11335" y="8633"/>
                    <a:pt x="11287" y="9014"/>
                  </a:cubicBezTo>
                  <a:cubicBezTo>
                    <a:pt x="11251" y="9264"/>
                    <a:pt x="11025" y="9478"/>
                    <a:pt x="10775" y="9478"/>
                  </a:cubicBezTo>
                  <a:cubicBezTo>
                    <a:pt x="10525" y="9478"/>
                    <a:pt x="10347" y="9264"/>
                    <a:pt x="10370" y="9014"/>
                  </a:cubicBezTo>
                  <a:cubicBezTo>
                    <a:pt x="10406" y="8633"/>
                    <a:pt x="10454" y="8252"/>
                    <a:pt x="10489" y="7871"/>
                  </a:cubicBezTo>
                  <a:cubicBezTo>
                    <a:pt x="10525" y="7490"/>
                    <a:pt x="10573" y="7109"/>
                    <a:pt x="10609" y="6728"/>
                  </a:cubicBezTo>
                  <a:cubicBezTo>
                    <a:pt x="10609" y="6704"/>
                    <a:pt x="10620" y="6680"/>
                    <a:pt x="10620" y="6645"/>
                  </a:cubicBezTo>
                  <a:lnTo>
                    <a:pt x="11609" y="6645"/>
                  </a:lnTo>
                  <a:cubicBezTo>
                    <a:pt x="11609" y="6680"/>
                    <a:pt x="11609" y="6704"/>
                    <a:pt x="11597" y="6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3954715" y="3374250"/>
              <a:ext cx="515678" cy="40005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vi-VN" sz="360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 b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71" name="Google Shape;671;p28"/>
            <p:cNvSpPr txBox="1"/>
            <p:nvPr/>
          </p:nvSpPr>
          <p:spPr>
            <a:xfrm>
              <a:off x="4658446" y="3488555"/>
              <a:ext cx="3284079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3600" dirty="0">
                  <a:latin typeface="+mj-lt"/>
                </a:rPr>
                <a:t>Chuyển động của vật được ném lên cao</a:t>
              </a:r>
              <a:endParaRPr sz="3600">
                <a:solidFill>
                  <a:srgbClr val="434343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</p:grpSp>
      <p:grpSp>
        <p:nvGrpSpPr>
          <p:cNvPr id="5" name="Google Shape;672;p28"/>
          <p:cNvGrpSpPr/>
          <p:nvPr/>
        </p:nvGrpSpPr>
        <p:grpSpPr>
          <a:xfrm>
            <a:off x="1752600" y="5181600"/>
            <a:ext cx="7162800" cy="1010067"/>
            <a:chOff x="2206725" y="3849300"/>
            <a:chExt cx="5735800" cy="757550"/>
          </a:xfrm>
        </p:grpSpPr>
        <p:sp>
          <p:nvSpPr>
            <p:cNvPr id="673" name="Google Shape;673;p28"/>
            <p:cNvSpPr/>
            <p:nvPr/>
          </p:nvSpPr>
          <p:spPr>
            <a:xfrm flipV="1">
              <a:off x="2820776" y="4192200"/>
              <a:ext cx="596255" cy="357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0"/>
                  </a:moveTo>
                  <a:lnTo>
                    <a:pt x="57615" y="0"/>
                  </a:lnTo>
                </a:path>
              </a:pathLst>
            </a:custGeom>
            <a:noFill/>
            <a:ln w="33625" cap="rnd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2206725" y="3849300"/>
              <a:ext cx="656350" cy="757550"/>
            </a:xfrm>
            <a:custGeom>
              <a:avLst/>
              <a:gdLst/>
              <a:ahLst/>
              <a:cxnLst/>
              <a:rect l="l" t="t" r="r" b="b"/>
              <a:pathLst>
                <a:path w="26254" h="30302" extrusionOk="0">
                  <a:moveTo>
                    <a:pt x="13133" y="0"/>
                  </a:moveTo>
                  <a:lnTo>
                    <a:pt x="0" y="7573"/>
                  </a:lnTo>
                  <a:lnTo>
                    <a:pt x="0" y="22729"/>
                  </a:lnTo>
                  <a:lnTo>
                    <a:pt x="13133" y="30302"/>
                  </a:lnTo>
                  <a:lnTo>
                    <a:pt x="26253" y="22729"/>
                  </a:lnTo>
                  <a:lnTo>
                    <a:pt x="26253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2268325" y="392015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2384125" y="4044275"/>
              <a:ext cx="298875" cy="300200"/>
            </a:xfrm>
            <a:custGeom>
              <a:avLst/>
              <a:gdLst/>
              <a:ahLst/>
              <a:cxnLst/>
              <a:rect l="l" t="t" r="r" b="b"/>
              <a:pathLst>
                <a:path w="11955" h="12008" extrusionOk="0">
                  <a:moveTo>
                    <a:pt x="5080" y="0"/>
                  </a:moveTo>
                  <a:cubicBezTo>
                    <a:pt x="4833" y="0"/>
                    <a:pt x="4541" y="139"/>
                    <a:pt x="4298" y="452"/>
                  </a:cubicBezTo>
                  <a:cubicBezTo>
                    <a:pt x="4108" y="703"/>
                    <a:pt x="3929" y="1179"/>
                    <a:pt x="3894" y="1476"/>
                  </a:cubicBezTo>
                  <a:cubicBezTo>
                    <a:pt x="3786" y="2405"/>
                    <a:pt x="4382" y="2953"/>
                    <a:pt x="4608" y="3286"/>
                  </a:cubicBezTo>
                  <a:cubicBezTo>
                    <a:pt x="4763" y="3512"/>
                    <a:pt x="4846" y="3929"/>
                    <a:pt x="4691" y="4441"/>
                  </a:cubicBezTo>
                  <a:lnTo>
                    <a:pt x="1096" y="4441"/>
                  </a:lnTo>
                  <a:cubicBezTo>
                    <a:pt x="393" y="4441"/>
                    <a:pt x="0" y="4989"/>
                    <a:pt x="238" y="5656"/>
                  </a:cubicBezTo>
                  <a:lnTo>
                    <a:pt x="2072" y="10728"/>
                  </a:lnTo>
                  <a:cubicBezTo>
                    <a:pt x="2179" y="11013"/>
                    <a:pt x="2513" y="11251"/>
                    <a:pt x="2810" y="11251"/>
                  </a:cubicBezTo>
                  <a:lnTo>
                    <a:pt x="7132" y="11251"/>
                  </a:lnTo>
                  <a:cubicBezTo>
                    <a:pt x="7430" y="11251"/>
                    <a:pt x="7858" y="11430"/>
                    <a:pt x="8073" y="11644"/>
                  </a:cubicBezTo>
                  <a:lnTo>
                    <a:pt x="8275" y="11847"/>
                  </a:lnTo>
                  <a:cubicBezTo>
                    <a:pt x="8382" y="11954"/>
                    <a:pt x="8525" y="12007"/>
                    <a:pt x="8668" y="12007"/>
                  </a:cubicBezTo>
                  <a:cubicBezTo>
                    <a:pt x="8811" y="12007"/>
                    <a:pt x="8954" y="11954"/>
                    <a:pt x="9061" y="11847"/>
                  </a:cubicBezTo>
                  <a:lnTo>
                    <a:pt x="11728" y="9168"/>
                  </a:lnTo>
                  <a:cubicBezTo>
                    <a:pt x="11954" y="8954"/>
                    <a:pt x="11954" y="8596"/>
                    <a:pt x="11728" y="8382"/>
                  </a:cubicBezTo>
                  <a:lnTo>
                    <a:pt x="9371" y="6013"/>
                  </a:lnTo>
                  <a:cubicBezTo>
                    <a:pt x="9144" y="5798"/>
                    <a:pt x="8978" y="5620"/>
                    <a:pt x="8978" y="5608"/>
                  </a:cubicBezTo>
                  <a:cubicBezTo>
                    <a:pt x="8978" y="5608"/>
                    <a:pt x="8013" y="3810"/>
                    <a:pt x="6608" y="2893"/>
                  </a:cubicBezTo>
                  <a:cubicBezTo>
                    <a:pt x="5215" y="1965"/>
                    <a:pt x="5608" y="1298"/>
                    <a:pt x="5608" y="548"/>
                  </a:cubicBezTo>
                  <a:cubicBezTo>
                    <a:pt x="5608" y="203"/>
                    <a:pt x="5377" y="0"/>
                    <a:pt x="5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3417031" y="4020750"/>
              <a:ext cx="554555" cy="40005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vi-VN" sz="3600" b="1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 b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78" name="Google Shape;678;p28"/>
            <p:cNvSpPr txBox="1"/>
            <p:nvPr/>
          </p:nvSpPr>
          <p:spPr>
            <a:xfrm>
              <a:off x="4258984" y="4077943"/>
              <a:ext cx="3683541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3600" dirty="0">
                  <a:latin typeface="+mj-lt"/>
                </a:rPr>
                <a:t>Chuyển động theo một đường cong</a:t>
              </a:r>
              <a:endParaRPr sz="3600">
                <a:solidFill>
                  <a:srgbClr val="434343"/>
                </a:solidFill>
                <a:latin typeface="+mj-lt"/>
                <a:ea typeface="Roboto"/>
                <a:cs typeface="Times New Roman" pitchFamily="18" charset="0"/>
                <a:sym typeface="Roboto"/>
              </a:endParaRPr>
            </a:p>
          </p:txBody>
        </p:sp>
      </p:grpSp>
      <p:sp>
        <p:nvSpPr>
          <p:cNvPr id="40" name="Flowchart: Terminator 39"/>
          <p:cNvSpPr/>
          <p:nvPr/>
        </p:nvSpPr>
        <p:spPr>
          <a:xfrm>
            <a:off x="0" y="0"/>
            <a:ext cx="9144000" cy="1143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Câu 6:Chuyển động như thế nào được gọi là dao động.</a:t>
            </a:r>
            <a:endParaRPr lang="en-US" sz="3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81400" y="25908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solidFill>
                  <a:srgbClr val="00B050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Chuyển động lặp đi lặp lại quanh một điểm nào đó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22;p43"/>
          <p:cNvGrpSpPr/>
          <p:nvPr/>
        </p:nvGrpSpPr>
        <p:grpSpPr>
          <a:xfrm>
            <a:off x="2286000" y="1143000"/>
            <a:ext cx="6019800" cy="1275551"/>
            <a:chOff x="2596588" y="1165275"/>
            <a:chExt cx="4642411" cy="956663"/>
          </a:xfrm>
        </p:grpSpPr>
        <p:sp>
          <p:nvSpPr>
            <p:cNvPr id="1323" name="Google Shape;1323;p43"/>
            <p:cNvSpPr/>
            <p:nvPr/>
          </p:nvSpPr>
          <p:spPr>
            <a:xfrm>
              <a:off x="2966288" y="1522438"/>
              <a:ext cx="1041225" cy="364350"/>
            </a:xfrm>
            <a:custGeom>
              <a:avLst/>
              <a:gdLst/>
              <a:ahLst/>
              <a:cxnLst/>
              <a:rect l="l" t="t" r="r" b="b"/>
              <a:pathLst>
                <a:path w="41649" h="14574" extrusionOk="0">
                  <a:moveTo>
                    <a:pt x="14014" y="1"/>
                  </a:moveTo>
                  <a:lnTo>
                    <a:pt x="0" y="14050"/>
                  </a:lnTo>
                  <a:lnTo>
                    <a:pt x="536" y="14574"/>
                  </a:lnTo>
                  <a:lnTo>
                    <a:pt x="14323" y="739"/>
                  </a:lnTo>
                  <a:lnTo>
                    <a:pt x="41648" y="739"/>
                  </a:lnTo>
                  <a:lnTo>
                    <a:pt x="41648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2596588" y="1752238"/>
              <a:ext cx="712925" cy="369700"/>
            </a:xfrm>
            <a:custGeom>
              <a:avLst/>
              <a:gdLst/>
              <a:ahLst/>
              <a:cxnLst/>
              <a:rect l="l" t="t" r="r" b="b"/>
              <a:pathLst>
                <a:path w="28517" h="14788" extrusionOk="0">
                  <a:moveTo>
                    <a:pt x="20170" y="5394"/>
                  </a:moveTo>
                  <a:cubicBezTo>
                    <a:pt x="17146" y="3644"/>
                    <a:pt x="13883" y="2286"/>
                    <a:pt x="10442" y="1358"/>
                  </a:cubicBezTo>
                  <a:cubicBezTo>
                    <a:pt x="7109" y="476"/>
                    <a:pt x="3608" y="0"/>
                    <a:pt x="1" y="0"/>
                  </a:cubicBezTo>
                  <a:lnTo>
                    <a:pt x="1" y="4215"/>
                  </a:lnTo>
                  <a:cubicBezTo>
                    <a:pt x="3227" y="4215"/>
                    <a:pt x="6359" y="4644"/>
                    <a:pt x="9347" y="5441"/>
                  </a:cubicBezTo>
                  <a:cubicBezTo>
                    <a:pt x="12431" y="6263"/>
                    <a:pt x="15360" y="7489"/>
                    <a:pt x="18062" y="9049"/>
                  </a:cubicBezTo>
                  <a:cubicBezTo>
                    <a:pt x="20801" y="10632"/>
                    <a:pt x="23313" y="12573"/>
                    <a:pt x="25540" y="14788"/>
                  </a:cubicBezTo>
                  <a:lnTo>
                    <a:pt x="28516" y="11811"/>
                  </a:lnTo>
                  <a:cubicBezTo>
                    <a:pt x="26040" y="9323"/>
                    <a:pt x="23230" y="7168"/>
                    <a:pt x="20170" y="5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2869538" y="1771888"/>
              <a:ext cx="213750" cy="214025"/>
            </a:xfrm>
            <a:custGeom>
              <a:avLst/>
              <a:gdLst/>
              <a:ahLst/>
              <a:cxnLst/>
              <a:rect l="l" t="t" r="r" b="b"/>
              <a:pathLst>
                <a:path w="8550" h="8561" extrusionOk="0">
                  <a:moveTo>
                    <a:pt x="4275" y="0"/>
                  </a:moveTo>
                  <a:cubicBezTo>
                    <a:pt x="1906" y="0"/>
                    <a:pt x="1" y="1917"/>
                    <a:pt x="1" y="4274"/>
                  </a:cubicBezTo>
                  <a:cubicBezTo>
                    <a:pt x="1" y="6644"/>
                    <a:pt x="1906" y="8561"/>
                    <a:pt x="4275" y="8561"/>
                  </a:cubicBezTo>
                  <a:cubicBezTo>
                    <a:pt x="6632" y="8561"/>
                    <a:pt x="8549" y="6644"/>
                    <a:pt x="8549" y="4274"/>
                  </a:cubicBezTo>
                  <a:cubicBezTo>
                    <a:pt x="8549" y="1917"/>
                    <a:pt x="6632" y="0"/>
                    <a:pt x="4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326;p43"/>
            <p:cNvGrpSpPr/>
            <p:nvPr/>
          </p:nvGrpSpPr>
          <p:grpSpPr>
            <a:xfrm>
              <a:off x="4006941" y="1165275"/>
              <a:ext cx="3232058" cy="735225"/>
              <a:chOff x="4006941" y="1165263"/>
              <a:chExt cx="3232058" cy="735225"/>
            </a:xfrm>
          </p:grpSpPr>
          <p:sp>
            <p:nvSpPr>
              <p:cNvPr id="1327" name="Google Shape;1327;p43"/>
              <p:cNvSpPr/>
              <p:nvPr/>
            </p:nvSpPr>
            <p:spPr>
              <a:xfrm>
                <a:off x="4417938" y="1165263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0"/>
                    </a:moveTo>
                    <a:cubicBezTo>
                      <a:pt x="6585" y="0"/>
                      <a:pt x="1" y="6584"/>
                      <a:pt x="1" y="14704"/>
                    </a:cubicBezTo>
                    <a:cubicBezTo>
                      <a:pt x="1" y="22824"/>
                      <a:pt x="6585" y="29409"/>
                      <a:pt x="14705" y="29409"/>
                    </a:cubicBezTo>
                    <a:cubicBezTo>
                      <a:pt x="22825" y="29409"/>
                      <a:pt x="29409" y="22824"/>
                      <a:pt x="29409" y="14704"/>
                    </a:cubicBezTo>
                    <a:cubicBezTo>
                      <a:pt x="29409" y="6584"/>
                      <a:pt x="22825" y="0"/>
                      <a:pt x="14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3"/>
              <p:cNvSpPr/>
              <p:nvPr/>
            </p:nvSpPr>
            <p:spPr>
              <a:xfrm>
                <a:off x="4300764" y="1165263"/>
                <a:ext cx="665000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0"/>
                    </a:moveTo>
                    <a:cubicBezTo>
                      <a:pt x="5966" y="26610"/>
                      <a:pt x="1" y="20634"/>
                      <a:pt x="1" y="13299"/>
                    </a:cubicBezTo>
                    <a:cubicBezTo>
                      <a:pt x="1" y="5965"/>
                      <a:pt x="5966" y="0"/>
                      <a:pt x="13300" y="0"/>
                    </a:cubicBezTo>
                    <a:cubicBezTo>
                      <a:pt x="20634" y="0"/>
                      <a:pt x="26599" y="5965"/>
                      <a:pt x="26599" y="13299"/>
                    </a:cubicBezTo>
                    <a:cubicBezTo>
                      <a:pt x="26599" y="20634"/>
                      <a:pt x="20634" y="26610"/>
                      <a:pt x="13300" y="26610"/>
                    </a:cubicBezTo>
                    <a:close/>
                    <a:moveTo>
                      <a:pt x="13300" y="453"/>
                    </a:moveTo>
                    <a:cubicBezTo>
                      <a:pt x="6216" y="453"/>
                      <a:pt x="453" y="6215"/>
                      <a:pt x="453" y="13299"/>
                    </a:cubicBezTo>
                    <a:cubicBezTo>
                      <a:pt x="453" y="20384"/>
                      <a:pt x="6216" y="26146"/>
                      <a:pt x="13300" y="26146"/>
                    </a:cubicBezTo>
                    <a:cubicBezTo>
                      <a:pt x="20384" y="26146"/>
                      <a:pt x="26147" y="20384"/>
                      <a:pt x="26147" y="13299"/>
                    </a:cubicBezTo>
                    <a:cubicBezTo>
                      <a:pt x="26147" y="6215"/>
                      <a:pt x="20384" y="453"/>
                      <a:pt x="13300" y="4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3"/>
              <p:cNvSpPr/>
              <p:nvPr/>
            </p:nvSpPr>
            <p:spPr>
              <a:xfrm>
                <a:off x="4006941" y="1222413"/>
                <a:ext cx="927525" cy="585800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2" extrusionOk="0">
                    <a:moveTo>
                      <a:pt x="25539" y="251"/>
                    </a:moveTo>
                    <a:cubicBezTo>
                      <a:pt x="19872" y="1"/>
                      <a:pt x="15050" y="3846"/>
                      <a:pt x="13764" y="9073"/>
                    </a:cubicBezTo>
                    <a:cubicBezTo>
                      <a:pt x="13597" y="9740"/>
                      <a:pt x="12978" y="10216"/>
                      <a:pt x="12288" y="10216"/>
                    </a:cubicBezTo>
                    <a:lnTo>
                      <a:pt x="6263" y="10216"/>
                    </a:lnTo>
                    <a:cubicBezTo>
                      <a:pt x="5811" y="10216"/>
                      <a:pt x="5453" y="9847"/>
                      <a:pt x="5453" y="9406"/>
                    </a:cubicBezTo>
                    <a:lnTo>
                      <a:pt x="5453" y="6870"/>
                    </a:lnTo>
                    <a:cubicBezTo>
                      <a:pt x="5453" y="6561"/>
                      <a:pt x="5084" y="6406"/>
                      <a:pt x="4858" y="6620"/>
                    </a:cubicBezTo>
                    <a:lnTo>
                      <a:pt x="441" y="11050"/>
                    </a:lnTo>
                    <a:cubicBezTo>
                      <a:pt x="0" y="11490"/>
                      <a:pt x="0" y="12193"/>
                      <a:pt x="441" y="12621"/>
                    </a:cubicBezTo>
                    <a:lnTo>
                      <a:pt x="4858" y="17050"/>
                    </a:lnTo>
                    <a:cubicBezTo>
                      <a:pt x="5084" y="17265"/>
                      <a:pt x="5453" y="17110"/>
                      <a:pt x="5453" y="16800"/>
                    </a:cubicBezTo>
                    <a:lnTo>
                      <a:pt x="5453" y="14276"/>
                    </a:lnTo>
                    <a:cubicBezTo>
                      <a:pt x="5453" y="13824"/>
                      <a:pt x="5811" y="13466"/>
                      <a:pt x="6263" y="13466"/>
                    </a:cubicBezTo>
                    <a:lnTo>
                      <a:pt x="12288" y="13466"/>
                    </a:lnTo>
                    <a:cubicBezTo>
                      <a:pt x="13002" y="13466"/>
                      <a:pt x="13609" y="13955"/>
                      <a:pt x="13776" y="14645"/>
                    </a:cubicBezTo>
                    <a:cubicBezTo>
                      <a:pt x="15026" y="19693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54"/>
                    </a:cubicBezTo>
                    <a:cubicBezTo>
                      <a:pt x="36160" y="5144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3"/>
              <p:cNvSpPr/>
              <p:nvPr/>
            </p:nvSpPr>
            <p:spPr>
              <a:xfrm>
                <a:off x="5000162" y="1258125"/>
                <a:ext cx="2238837" cy="5495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80" extrusionOk="0">
                    <a:moveTo>
                      <a:pt x="8799" y="1"/>
                    </a:moveTo>
                    <a:cubicBezTo>
                      <a:pt x="7942" y="1"/>
                      <a:pt x="7144" y="418"/>
                      <a:pt x="6644" y="1120"/>
                    </a:cubicBezTo>
                    <a:lnTo>
                      <a:pt x="608" y="9562"/>
                    </a:lnTo>
                    <a:cubicBezTo>
                      <a:pt x="1" y="10419"/>
                      <a:pt x="1" y="11562"/>
                      <a:pt x="608" y="12419"/>
                    </a:cubicBezTo>
                    <a:lnTo>
                      <a:pt x="6644" y="20861"/>
                    </a:lnTo>
                    <a:cubicBezTo>
                      <a:pt x="7144" y="21563"/>
                      <a:pt x="7942" y="21980"/>
                      <a:pt x="8799" y="21980"/>
                    </a:cubicBezTo>
                    <a:lnTo>
                      <a:pt x="56198" y="21980"/>
                    </a:lnTo>
                    <a:cubicBezTo>
                      <a:pt x="62258" y="21980"/>
                      <a:pt x="67176" y="17051"/>
                      <a:pt x="67176" y="10990"/>
                    </a:cubicBezTo>
                    <a:cubicBezTo>
                      <a:pt x="67176" y="4918"/>
                      <a:pt x="62258" y="1"/>
                      <a:pt x="56198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lvl="0" algn="ctr">
                  <a:buClr>
                    <a:schemeClr val="dk1"/>
                  </a:buClr>
                  <a:buSzPts val="1100"/>
                </a:pP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lỏng</a:t>
                </a:r>
                <a:endParaRPr sz="3600">
                  <a:solidFill>
                    <a:srgbClr val="434343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endParaRPr>
              </a:p>
            </p:txBody>
          </p:sp>
          <p:sp>
            <p:nvSpPr>
              <p:cNvPr id="1331" name="Google Shape;1331;p43"/>
              <p:cNvSpPr txBox="1"/>
              <p:nvPr/>
            </p:nvSpPr>
            <p:spPr>
              <a:xfrm>
                <a:off x="4359529" y="1279563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3600" b="1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3600" b="1">
                  <a:latin typeface="+mj-lt"/>
                </a:endParaRPr>
              </a:p>
            </p:txBody>
          </p:sp>
        </p:grpSp>
        <p:sp>
          <p:nvSpPr>
            <p:cNvPr id="1337" name="Google Shape;1337;p43"/>
            <p:cNvSpPr/>
            <p:nvPr/>
          </p:nvSpPr>
          <p:spPr>
            <a:xfrm>
              <a:off x="2919538" y="1822188"/>
              <a:ext cx="113750" cy="113425"/>
            </a:xfrm>
            <a:custGeom>
              <a:avLst/>
              <a:gdLst/>
              <a:ahLst/>
              <a:cxnLst/>
              <a:rect l="l" t="t" r="r" b="b"/>
              <a:pathLst>
                <a:path w="4550" h="4537" extrusionOk="0">
                  <a:moveTo>
                    <a:pt x="4549" y="2262"/>
                  </a:moveTo>
                  <a:cubicBezTo>
                    <a:pt x="4549" y="3524"/>
                    <a:pt x="3525" y="4536"/>
                    <a:pt x="2275" y="4536"/>
                  </a:cubicBezTo>
                  <a:cubicBezTo>
                    <a:pt x="1025" y="4536"/>
                    <a:pt x="1" y="3524"/>
                    <a:pt x="1" y="2262"/>
                  </a:cubicBezTo>
                  <a:cubicBezTo>
                    <a:pt x="1" y="1012"/>
                    <a:pt x="1025" y="0"/>
                    <a:pt x="2275" y="0"/>
                  </a:cubicBezTo>
                  <a:cubicBezTo>
                    <a:pt x="3525" y="0"/>
                    <a:pt x="4549" y="1012"/>
                    <a:pt x="4549" y="2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338;p43"/>
          <p:cNvGrpSpPr/>
          <p:nvPr/>
        </p:nvGrpSpPr>
        <p:grpSpPr>
          <a:xfrm>
            <a:off x="3124200" y="3429000"/>
            <a:ext cx="5680336" cy="1219200"/>
            <a:chOff x="3235063" y="2703538"/>
            <a:chExt cx="3444500" cy="914400"/>
          </a:xfrm>
        </p:grpSpPr>
        <p:sp>
          <p:nvSpPr>
            <p:cNvPr id="1339" name="Google Shape;1339;p43"/>
            <p:cNvSpPr/>
            <p:nvPr/>
          </p:nvSpPr>
          <p:spPr>
            <a:xfrm>
              <a:off x="3497888" y="3099113"/>
              <a:ext cx="531050" cy="97675"/>
            </a:xfrm>
            <a:custGeom>
              <a:avLst/>
              <a:gdLst/>
              <a:ahLst/>
              <a:cxnLst/>
              <a:rect l="l" t="t" r="r" b="b"/>
              <a:pathLst>
                <a:path w="21242" h="3907" extrusionOk="0">
                  <a:moveTo>
                    <a:pt x="239" y="1"/>
                  </a:moveTo>
                  <a:lnTo>
                    <a:pt x="1" y="703"/>
                  </a:lnTo>
                  <a:lnTo>
                    <a:pt x="9061" y="3906"/>
                  </a:lnTo>
                  <a:lnTo>
                    <a:pt x="21242" y="3906"/>
                  </a:lnTo>
                  <a:lnTo>
                    <a:pt x="21242" y="3168"/>
                  </a:lnTo>
                  <a:lnTo>
                    <a:pt x="9192" y="3168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3235063" y="2760688"/>
              <a:ext cx="370000" cy="713200"/>
            </a:xfrm>
            <a:custGeom>
              <a:avLst/>
              <a:gdLst/>
              <a:ahLst/>
              <a:cxnLst/>
              <a:rect l="l" t="t" r="r" b="b"/>
              <a:pathLst>
                <a:path w="14800" h="28528" extrusionOk="0">
                  <a:moveTo>
                    <a:pt x="10573" y="0"/>
                  </a:moveTo>
                  <a:cubicBezTo>
                    <a:pt x="10573" y="3227"/>
                    <a:pt x="10157" y="6370"/>
                    <a:pt x="9359" y="9347"/>
                  </a:cubicBezTo>
                  <a:cubicBezTo>
                    <a:pt x="8525" y="12431"/>
                    <a:pt x="7311" y="15360"/>
                    <a:pt x="5739" y="18062"/>
                  </a:cubicBezTo>
                  <a:cubicBezTo>
                    <a:pt x="4156" y="20801"/>
                    <a:pt x="2227" y="23313"/>
                    <a:pt x="1" y="25539"/>
                  </a:cubicBezTo>
                  <a:lnTo>
                    <a:pt x="2977" y="28528"/>
                  </a:lnTo>
                  <a:cubicBezTo>
                    <a:pt x="5466" y="26039"/>
                    <a:pt x="7621" y="23230"/>
                    <a:pt x="9395" y="20170"/>
                  </a:cubicBezTo>
                  <a:cubicBezTo>
                    <a:pt x="11145" y="17157"/>
                    <a:pt x="12514" y="13883"/>
                    <a:pt x="13431" y="10442"/>
                  </a:cubicBezTo>
                  <a:cubicBezTo>
                    <a:pt x="14324" y="7109"/>
                    <a:pt x="14800" y="3608"/>
                    <a:pt x="14800" y="0"/>
                  </a:cubicBezTo>
                  <a:lnTo>
                    <a:pt x="10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3383588" y="3007438"/>
              <a:ext cx="214050" cy="214050"/>
            </a:xfrm>
            <a:custGeom>
              <a:avLst/>
              <a:gdLst/>
              <a:ahLst/>
              <a:cxnLst/>
              <a:rect l="l" t="t" r="r" b="b"/>
              <a:pathLst>
                <a:path w="8562" h="8562" extrusionOk="0">
                  <a:moveTo>
                    <a:pt x="4287" y="1"/>
                  </a:moveTo>
                  <a:cubicBezTo>
                    <a:pt x="1918" y="1"/>
                    <a:pt x="1" y="1918"/>
                    <a:pt x="1" y="4275"/>
                  </a:cubicBezTo>
                  <a:cubicBezTo>
                    <a:pt x="1" y="6644"/>
                    <a:pt x="1918" y="8561"/>
                    <a:pt x="4287" y="8561"/>
                  </a:cubicBezTo>
                  <a:cubicBezTo>
                    <a:pt x="6644" y="8561"/>
                    <a:pt x="8561" y="6644"/>
                    <a:pt x="8561" y="4275"/>
                  </a:cubicBezTo>
                  <a:cubicBezTo>
                    <a:pt x="8561" y="1918"/>
                    <a:pt x="6644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3433888" y="3057738"/>
              <a:ext cx="113450" cy="113450"/>
            </a:xfrm>
            <a:custGeom>
              <a:avLst/>
              <a:gdLst/>
              <a:ahLst/>
              <a:cxnLst/>
              <a:rect l="l" t="t" r="r" b="b"/>
              <a:pathLst>
                <a:path w="4538" h="4538" extrusionOk="0">
                  <a:moveTo>
                    <a:pt x="4537" y="2263"/>
                  </a:moveTo>
                  <a:cubicBezTo>
                    <a:pt x="4537" y="3525"/>
                    <a:pt x="3525" y="4537"/>
                    <a:pt x="2275" y="4537"/>
                  </a:cubicBezTo>
                  <a:cubicBezTo>
                    <a:pt x="1013" y="4537"/>
                    <a:pt x="1" y="3525"/>
                    <a:pt x="1" y="2263"/>
                  </a:cubicBezTo>
                  <a:cubicBezTo>
                    <a:pt x="1" y="1013"/>
                    <a:pt x="1013" y="1"/>
                    <a:pt x="2275" y="1"/>
                  </a:cubicBezTo>
                  <a:cubicBezTo>
                    <a:pt x="3525" y="1"/>
                    <a:pt x="4537" y="1013"/>
                    <a:pt x="4537" y="2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343;p43"/>
            <p:cNvGrpSpPr/>
            <p:nvPr/>
          </p:nvGrpSpPr>
          <p:grpSpPr>
            <a:xfrm>
              <a:off x="3974374" y="2703538"/>
              <a:ext cx="2705189" cy="914400"/>
              <a:chOff x="3974374" y="2694901"/>
              <a:chExt cx="2705189" cy="914400"/>
            </a:xfrm>
          </p:grpSpPr>
          <p:sp>
            <p:nvSpPr>
              <p:cNvPr id="1344" name="Google Shape;1344;p43"/>
              <p:cNvSpPr/>
              <p:nvPr/>
            </p:nvSpPr>
            <p:spPr>
              <a:xfrm>
                <a:off x="4417938" y="2810988"/>
                <a:ext cx="735250" cy="735250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10" extrusionOk="0">
                    <a:moveTo>
                      <a:pt x="14705" y="1"/>
                    </a:moveTo>
                    <a:cubicBezTo>
                      <a:pt x="6585" y="1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1"/>
                      <a:pt x="14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3"/>
              <p:cNvSpPr/>
              <p:nvPr/>
            </p:nvSpPr>
            <p:spPr>
              <a:xfrm>
                <a:off x="4251616" y="2809201"/>
                <a:ext cx="665000" cy="665300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2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78"/>
                      <a:pt x="5966" y="1"/>
                      <a:pt x="13300" y="1"/>
                    </a:cubicBezTo>
                    <a:cubicBezTo>
                      <a:pt x="20634" y="1"/>
                      <a:pt x="26599" y="5978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65"/>
                    </a:moveTo>
                    <a:cubicBezTo>
                      <a:pt x="6216" y="465"/>
                      <a:pt x="453" y="6228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8"/>
                      <a:pt x="20384" y="465"/>
                      <a:pt x="13300" y="4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3"/>
              <p:cNvSpPr/>
              <p:nvPr/>
            </p:nvSpPr>
            <p:spPr>
              <a:xfrm>
                <a:off x="3974374" y="2866351"/>
                <a:ext cx="927525" cy="585800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2" extrusionOk="0">
                    <a:moveTo>
                      <a:pt x="25539" y="250"/>
                    </a:moveTo>
                    <a:cubicBezTo>
                      <a:pt x="19872" y="0"/>
                      <a:pt x="15050" y="3834"/>
                      <a:pt x="13764" y="9061"/>
                    </a:cubicBezTo>
                    <a:cubicBezTo>
                      <a:pt x="13597" y="9739"/>
                      <a:pt x="12978" y="10204"/>
                      <a:pt x="12288" y="10204"/>
                    </a:cubicBezTo>
                    <a:lnTo>
                      <a:pt x="6263" y="10204"/>
                    </a:lnTo>
                    <a:cubicBezTo>
                      <a:pt x="5811" y="10204"/>
                      <a:pt x="5453" y="9846"/>
                      <a:pt x="5453" y="9406"/>
                    </a:cubicBezTo>
                    <a:lnTo>
                      <a:pt x="5453" y="6870"/>
                    </a:lnTo>
                    <a:cubicBezTo>
                      <a:pt x="5453" y="6560"/>
                      <a:pt x="5084" y="6406"/>
                      <a:pt x="4858" y="6620"/>
                    </a:cubicBezTo>
                    <a:lnTo>
                      <a:pt x="441" y="11049"/>
                    </a:lnTo>
                    <a:cubicBezTo>
                      <a:pt x="0" y="11478"/>
                      <a:pt x="0" y="12180"/>
                      <a:pt x="441" y="12621"/>
                    </a:cubicBezTo>
                    <a:lnTo>
                      <a:pt x="4858" y="17050"/>
                    </a:lnTo>
                    <a:cubicBezTo>
                      <a:pt x="5084" y="17264"/>
                      <a:pt x="5453" y="17109"/>
                      <a:pt x="5453" y="16800"/>
                    </a:cubicBezTo>
                    <a:lnTo>
                      <a:pt x="5453" y="14264"/>
                    </a:lnTo>
                    <a:cubicBezTo>
                      <a:pt x="5453" y="13823"/>
                      <a:pt x="5811" y="13466"/>
                      <a:pt x="6263" y="13466"/>
                    </a:cubicBezTo>
                    <a:lnTo>
                      <a:pt x="12288" y="13466"/>
                    </a:lnTo>
                    <a:cubicBezTo>
                      <a:pt x="13002" y="13466"/>
                      <a:pt x="13609" y="13954"/>
                      <a:pt x="13776" y="14633"/>
                    </a:cubicBezTo>
                    <a:cubicBezTo>
                      <a:pt x="15026" y="19693"/>
                      <a:pt x="19586" y="23431"/>
                      <a:pt x="25027" y="23431"/>
                    </a:cubicBezTo>
                    <a:cubicBezTo>
                      <a:pt x="31730" y="23431"/>
                      <a:pt x="37100" y="17752"/>
                      <a:pt x="36588" y="10942"/>
                    </a:cubicBezTo>
                    <a:cubicBezTo>
                      <a:pt x="36160" y="5132"/>
                      <a:pt x="31373" y="500"/>
                      <a:pt x="25539" y="2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3"/>
              <p:cNvSpPr/>
              <p:nvPr/>
            </p:nvSpPr>
            <p:spPr>
              <a:xfrm>
                <a:off x="5000163" y="2694901"/>
                <a:ext cx="1679400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17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61"/>
                      <a:pt x="608" y="12419"/>
                    </a:cubicBezTo>
                    <a:lnTo>
                      <a:pt x="6644" y="20860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lvl="0" algn="ctr">
                  <a:buClr>
                    <a:schemeClr val="dk1"/>
                  </a:buClr>
                  <a:buSzPts val="1100"/>
                </a:pP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sz="3600">
                  <a:solidFill>
                    <a:srgbClr val="434343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endParaRPr>
              </a:p>
            </p:txBody>
          </p:sp>
          <p:sp>
            <p:nvSpPr>
              <p:cNvPr id="1348" name="Google Shape;1348;p43"/>
              <p:cNvSpPr txBox="1"/>
              <p:nvPr/>
            </p:nvSpPr>
            <p:spPr>
              <a:xfrm>
                <a:off x="4390237" y="2993664"/>
                <a:ext cx="369655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3600" b="1" dirty="0">
                    <a:solidFill>
                      <a:srgbClr val="FFFFFF"/>
                    </a:solidFill>
                    <a:latin typeface="Times New Roman" pitchFamily="18" charset="0"/>
                    <a:ea typeface="Fira Sans Extra Condensed Medium"/>
                    <a:cs typeface="Times New Roman" pitchFamily="18" charset="0"/>
                    <a:sym typeface="Fira Sans Extra Condensed Medium"/>
                  </a:rPr>
                  <a:t>C</a:t>
                </a:r>
                <a:endParaRPr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oogle Shape;1354;p43"/>
          <p:cNvGrpSpPr/>
          <p:nvPr/>
        </p:nvGrpSpPr>
        <p:grpSpPr>
          <a:xfrm>
            <a:off x="2133600" y="4495802"/>
            <a:ext cx="7010400" cy="1285100"/>
            <a:chOff x="2596588" y="3399163"/>
            <a:chExt cx="4082975" cy="963824"/>
          </a:xfrm>
        </p:grpSpPr>
        <p:sp>
          <p:nvSpPr>
            <p:cNvPr id="1355" name="Google Shape;1355;p43"/>
            <p:cNvSpPr/>
            <p:nvPr/>
          </p:nvSpPr>
          <p:spPr>
            <a:xfrm>
              <a:off x="2966288" y="3650388"/>
              <a:ext cx="917325" cy="364650"/>
            </a:xfrm>
            <a:custGeom>
              <a:avLst/>
              <a:gdLst/>
              <a:ahLst/>
              <a:cxnLst/>
              <a:rect l="l" t="t" r="r" b="b"/>
              <a:pathLst>
                <a:path w="42685" h="14586" extrusionOk="0">
                  <a:moveTo>
                    <a:pt x="536" y="0"/>
                  </a:moveTo>
                  <a:lnTo>
                    <a:pt x="0" y="524"/>
                  </a:lnTo>
                  <a:lnTo>
                    <a:pt x="14014" y="14585"/>
                  </a:lnTo>
                  <a:lnTo>
                    <a:pt x="42684" y="14585"/>
                  </a:lnTo>
                  <a:lnTo>
                    <a:pt x="42684" y="13835"/>
                  </a:lnTo>
                  <a:lnTo>
                    <a:pt x="14323" y="13835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2596588" y="3399163"/>
              <a:ext cx="712925" cy="370000"/>
            </a:xfrm>
            <a:custGeom>
              <a:avLst/>
              <a:gdLst/>
              <a:ahLst/>
              <a:cxnLst/>
              <a:rect l="l" t="t" r="r" b="b"/>
              <a:pathLst>
                <a:path w="28517" h="14800" extrusionOk="0">
                  <a:moveTo>
                    <a:pt x="25540" y="0"/>
                  </a:moveTo>
                  <a:cubicBezTo>
                    <a:pt x="23313" y="2227"/>
                    <a:pt x="20801" y="4156"/>
                    <a:pt x="18062" y="5751"/>
                  </a:cubicBezTo>
                  <a:cubicBezTo>
                    <a:pt x="15360" y="7311"/>
                    <a:pt x="12431" y="8525"/>
                    <a:pt x="9347" y="9359"/>
                  </a:cubicBezTo>
                  <a:cubicBezTo>
                    <a:pt x="6359" y="10156"/>
                    <a:pt x="3227" y="10585"/>
                    <a:pt x="1" y="10585"/>
                  </a:cubicBezTo>
                  <a:lnTo>
                    <a:pt x="1" y="14800"/>
                  </a:lnTo>
                  <a:cubicBezTo>
                    <a:pt x="3608" y="14800"/>
                    <a:pt x="7109" y="14324"/>
                    <a:pt x="10442" y="13431"/>
                  </a:cubicBezTo>
                  <a:cubicBezTo>
                    <a:pt x="13883" y="12514"/>
                    <a:pt x="17146" y="11145"/>
                    <a:pt x="20170" y="9394"/>
                  </a:cubicBezTo>
                  <a:cubicBezTo>
                    <a:pt x="23230" y="7632"/>
                    <a:pt x="26040" y="5465"/>
                    <a:pt x="28516" y="2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2869538" y="3536388"/>
              <a:ext cx="213750" cy="214025"/>
            </a:xfrm>
            <a:custGeom>
              <a:avLst/>
              <a:gdLst/>
              <a:ahLst/>
              <a:cxnLst/>
              <a:rect l="l" t="t" r="r" b="b"/>
              <a:pathLst>
                <a:path w="8550" h="8561" extrusionOk="0">
                  <a:moveTo>
                    <a:pt x="4275" y="0"/>
                  </a:moveTo>
                  <a:cubicBezTo>
                    <a:pt x="1906" y="0"/>
                    <a:pt x="1" y="1917"/>
                    <a:pt x="1" y="4286"/>
                  </a:cubicBezTo>
                  <a:cubicBezTo>
                    <a:pt x="1" y="6644"/>
                    <a:pt x="1906" y="8561"/>
                    <a:pt x="4275" y="8561"/>
                  </a:cubicBezTo>
                  <a:cubicBezTo>
                    <a:pt x="6632" y="8561"/>
                    <a:pt x="8549" y="6644"/>
                    <a:pt x="8549" y="4286"/>
                  </a:cubicBezTo>
                  <a:cubicBezTo>
                    <a:pt x="8549" y="1917"/>
                    <a:pt x="6632" y="0"/>
                    <a:pt x="4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2919538" y="3586688"/>
              <a:ext cx="113750" cy="113425"/>
            </a:xfrm>
            <a:custGeom>
              <a:avLst/>
              <a:gdLst/>
              <a:ahLst/>
              <a:cxnLst/>
              <a:rect l="l" t="t" r="r" b="b"/>
              <a:pathLst>
                <a:path w="4550" h="4537" extrusionOk="0">
                  <a:moveTo>
                    <a:pt x="4549" y="2274"/>
                  </a:moveTo>
                  <a:cubicBezTo>
                    <a:pt x="4549" y="3525"/>
                    <a:pt x="3525" y="4537"/>
                    <a:pt x="2275" y="4537"/>
                  </a:cubicBezTo>
                  <a:cubicBezTo>
                    <a:pt x="1025" y="4537"/>
                    <a:pt x="1" y="3525"/>
                    <a:pt x="1" y="2274"/>
                  </a:cubicBezTo>
                  <a:cubicBezTo>
                    <a:pt x="1" y="1012"/>
                    <a:pt x="1025" y="0"/>
                    <a:pt x="2275" y="0"/>
                  </a:cubicBezTo>
                  <a:cubicBezTo>
                    <a:pt x="3525" y="0"/>
                    <a:pt x="4549" y="1012"/>
                    <a:pt x="4549" y="22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359;p43"/>
            <p:cNvGrpSpPr/>
            <p:nvPr/>
          </p:nvGrpSpPr>
          <p:grpSpPr>
            <a:xfrm>
              <a:off x="3839233" y="3627761"/>
              <a:ext cx="2840330" cy="735226"/>
              <a:chOff x="3839233" y="3597724"/>
              <a:chExt cx="2840330" cy="735226"/>
            </a:xfrm>
          </p:grpSpPr>
          <p:sp>
            <p:nvSpPr>
              <p:cNvPr id="1360" name="Google Shape;1360;p43"/>
              <p:cNvSpPr/>
              <p:nvPr/>
            </p:nvSpPr>
            <p:spPr>
              <a:xfrm>
                <a:off x="4061133" y="3597725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1"/>
                    </a:moveTo>
                    <a:cubicBezTo>
                      <a:pt x="6585" y="1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1"/>
                      <a:pt x="14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3"/>
              <p:cNvSpPr/>
              <p:nvPr/>
            </p:nvSpPr>
            <p:spPr>
              <a:xfrm>
                <a:off x="4149894" y="3597724"/>
                <a:ext cx="613028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77"/>
                      <a:pt x="5966" y="1"/>
                      <a:pt x="13300" y="1"/>
                    </a:cubicBezTo>
                    <a:cubicBezTo>
                      <a:pt x="20634" y="1"/>
                      <a:pt x="26599" y="5977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65"/>
                    </a:moveTo>
                    <a:cubicBezTo>
                      <a:pt x="6216" y="465"/>
                      <a:pt x="453" y="6227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7"/>
                      <a:pt x="20384" y="465"/>
                      <a:pt x="13300" y="4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3"/>
              <p:cNvSpPr/>
              <p:nvPr/>
            </p:nvSpPr>
            <p:spPr>
              <a:xfrm>
                <a:off x="3839233" y="3654876"/>
                <a:ext cx="927525" cy="585825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3" extrusionOk="0">
                    <a:moveTo>
                      <a:pt x="25539" y="251"/>
                    </a:moveTo>
                    <a:cubicBezTo>
                      <a:pt x="19872" y="1"/>
                      <a:pt x="15050" y="3835"/>
                      <a:pt x="13764" y="9062"/>
                    </a:cubicBezTo>
                    <a:cubicBezTo>
                      <a:pt x="13597" y="9740"/>
                      <a:pt x="12978" y="10205"/>
                      <a:pt x="12288" y="10205"/>
                    </a:cubicBezTo>
                    <a:lnTo>
                      <a:pt x="6263" y="10205"/>
                    </a:lnTo>
                    <a:cubicBezTo>
                      <a:pt x="5811" y="10205"/>
                      <a:pt x="5453" y="9847"/>
                      <a:pt x="5453" y="9395"/>
                    </a:cubicBezTo>
                    <a:lnTo>
                      <a:pt x="5453" y="6871"/>
                    </a:lnTo>
                    <a:cubicBezTo>
                      <a:pt x="5453" y="6561"/>
                      <a:pt x="5084" y="6406"/>
                      <a:pt x="4858" y="6621"/>
                    </a:cubicBezTo>
                    <a:lnTo>
                      <a:pt x="441" y="11050"/>
                    </a:lnTo>
                    <a:cubicBezTo>
                      <a:pt x="0" y="11479"/>
                      <a:pt x="0" y="12181"/>
                      <a:pt x="441" y="12622"/>
                    </a:cubicBezTo>
                    <a:lnTo>
                      <a:pt x="4858" y="17051"/>
                    </a:lnTo>
                    <a:cubicBezTo>
                      <a:pt x="5084" y="17265"/>
                      <a:pt x="5453" y="17110"/>
                      <a:pt x="5453" y="16801"/>
                    </a:cubicBezTo>
                    <a:lnTo>
                      <a:pt x="5453" y="14265"/>
                    </a:lnTo>
                    <a:cubicBezTo>
                      <a:pt x="5453" y="13824"/>
                      <a:pt x="5811" y="13455"/>
                      <a:pt x="6263" y="13455"/>
                    </a:cubicBezTo>
                    <a:lnTo>
                      <a:pt x="12288" y="13455"/>
                    </a:lnTo>
                    <a:cubicBezTo>
                      <a:pt x="13002" y="13455"/>
                      <a:pt x="13609" y="13955"/>
                      <a:pt x="13776" y="14634"/>
                    </a:cubicBezTo>
                    <a:cubicBezTo>
                      <a:pt x="15026" y="19694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43"/>
                    </a:cubicBezTo>
                    <a:cubicBezTo>
                      <a:pt x="36160" y="5132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3"/>
              <p:cNvSpPr/>
              <p:nvPr/>
            </p:nvSpPr>
            <p:spPr>
              <a:xfrm>
                <a:off x="4726836" y="3701123"/>
                <a:ext cx="1952727" cy="5492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17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61"/>
                      <a:pt x="608" y="12418"/>
                    </a:cubicBezTo>
                    <a:lnTo>
                      <a:pt x="6644" y="20860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lvl="0" algn="ctr">
                  <a:buClr>
                    <a:schemeClr val="dk1"/>
                  </a:buClr>
                  <a:buSzPts val="1100"/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sz="3600" b="1" i="1" dirty="0"/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chân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sz="3600">
                  <a:solidFill>
                    <a:srgbClr val="434343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endParaRPr>
              </a:p>
            </p:txBody>
          </p:sp>
          <p:sp>
            <p:nvSpPr>
              <p:cNvPr id="1364" name="Google Shape;1364;p43"/>
              <p:cNvSpPr txBox="1"/>
              <p:nvPr/>
            </p:nvSpPr>
            <p:spPr>
              <a:xfrm>
                <a:off x="4333502" y="3769176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3600" dirty="0">
                    <a:solidFill>
                      <a:srgbClr val="FFFFFF"/>
                    </a:solidFill>
                    <a:latin typeface="Times New Roman" pitchFamily="18" charset="0"/>
                    <a:ea typeface="Fira Sans Extra Condensed Medium"/>
                    <a:cs typeface="Times New Roman" pitchFamily="18" charset="0"/>
                    <a:sym typeface="Fira Sans Extra Condensed Medium"/>
                  </a:rPr>
                  <a:t>D</a:t>
                </a:r>
                <a:endParaRPr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Google Shape;1368;p43"/>
          <p:cNvGrpSpPr/>
          <p:nvPr/>
        </p:nvGrpSpPr>
        <p:grpSpPr>
          <a:xfrm>
            <a:off x="3048000" y="2286000"/>
            <a:ext cx="6096000" cy="1024367"/>
            <a:chOff x="3235063" y="1992438"/>
            <a:chExt cx="3444500" cy="768275"/>
          </a:xfrm>
        </p:grpSpPr>
        <p:sp>
          <p:nvSpPr>
            <p:cNvPr id="1369" name="Google Shape;1369;p43"/>
            <p:cNvSpPr/>
            <p:nvPr/>
          </p:nvSpPr>
          <p:spPr>
            <a:xfrm>
              <a:off x="3497888" y="2349913"/>
              <a:ext cx="531050" cy="97975"/>
            </a:xfrm>
            <a:custGeom>
              <a:avLst/>
              <a:gdLst/>
              <a:ahLst/>
              <a:cxnLst/>
              <a:rect l="l" t="t" r="r" b="b"/>
              <a:pathLst>
                <a:path w="21242" h="3919" extrusionOk="0">
                  <a:moveTo>
                    <a:pt x="9061" y="1"/>
                  </a:moveTo>
                  <a:lnTo>
                    <a:pt x="1" y="3216"/>
                  </a:lnTo>
                  <a:lnTo>
                    <a:pt x="239" y="3918"/>
                  </a:lnTo>
                  <a:lnTo>
                    <a:pt x="9192" y="751"/>
                  </a:lnTo>
                  <a:lnTo>
                    <a:pt x="21242" y="751"/>
                  </a:lnTo>
                  <a:lnTo>
                    <a:pt x="21242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3235063" y="2047513"/>
              <a:ext cx="370000" cy="713200"/>
            </a:xfrm>
            <a:custGeom>
              <a:avLst/>
              <a:gdLst/>
              <a:ahLst/>
              <a:cxnLst/>
              <a:rect l="l" t="t" r="r" b="b"/>
              <a:pathLst>
                <a:path w="14800" h="28528" extrusionOk="0">
                  <a:moveTo>
                    <a:pt x="13431" y="18086"/>
                  </a:moveTo>
                  <a:cubicBezTo>
                    <a:pt x="12514" y="14633"/>
                    <a:pt x="11145" y="11371"/>
                    <a:pt x="9395" y="8346"/>
                  </a:cubicBezTo>
                  <a:cubicBezTo>
                    <a:pt x="7621" y="5287"/>
                    <a:pt x="5466" y="2489"/>
                    <a:pt x="2977" y="0"/>
                  </a:cubicBezTo>
                  <a:lnTo>
                    <a:pt x="1" y="2977"/>
                  </a:lnTo>
                  <a:cubicBezTo>
                    <a:pt x="2227" y="5203"/>
                    <a:pt x="4156" y="7715"/>
                    <a:pt x="5739" y="10466"/>
                  </a:cubicBezTo>
                  <a:cubicBezTo>
                    <a:pt x="7311" y="13168"/>
                    <a:pt x="8525" y="16085"/>
                    <a:pt x="9359" y="19169"/>
                  </a:cubicBezTo>
                  <a:cubicBezTo>
                    <a:pt x="10157" y="22158"/>
                    <a:pt x="10573" y="25289"/>
                    <a:pt x="10573" y="28527"/>
                  </a:cubicBezTo>
                  <a:lnTo>
                    <a:pt x="14800" y="28527"/>
                  </a:lnTo>
                  <a:cubicBezTo>
                    <a:pt x="14800" y="24908"/>
                    <a:pt x="14324" y="21408"/>
                    <a:pt x="13431" y="180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3392813" y="2318063"/>
              <a:ext cx="213750" cy="213750"/>
            </a:xfrm>
            <a:custGeom>
              <a:avLst/>
              <a:gdLst/>
              <a:ahLst/>
              <a:cxnLst/>
              <a:rect l="l" t="t" r="r" b="b"/>
              <a:pathLst>
                <a:path w="8550" h="8550" extrusionOk="0">
                  <a:moveTo>
                    <a:pt x="4275" y="1"/>
                  </a:moveTo>
                  <a:cubicBezTo>
                    <a:pt x="1918" y="1"/>
                    <a:pt x="1" y="1918"/>
                    <a:pt x="1" y="4275"/>
                  </a:cubicBezTo>
                  <a:cubicBezTo>
                    <a:pt x="1" y="6633"/>
                    <a:pt x="1918" y="8550"/>
                    <a:pt x="4275" y="8550"/>
                  </a:cubicBezTo>
                  <a:cubicBezTo>
                    <a:pt x="6645" y="8550"/>
                    <a:pt x="8550" y="6633"/>
                    <a:pt x="8550" y="4275"/>
                  </a:cubicBezTo>
                  <a:cubicBezTo>
                    <a:pt x="8550" y="1918"/>
                    <a:pt x="664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3442838" y="2368088"/>
              <a:ext cx="113725" cy="113725"/>
            </a:xfrm>
            <a:custGeom>
              <a:avLst/>
              <a:gdLst/>
              <a:ahLst/>
              <a:cxnLst/>
              <a:rect l="l" t="t" r="r" b="b"/>
              <a:pathLst>
                <a:path w="4549" h="4549" extrusionOk="0">
                  <a:moveTo>
                    <a:pt x="4548" y="2274"/>
                  </a:moveTo>
                  <a:cubicBezTo>
                    <a:pt x="4548" y="3524"/>
                    <a:pt x="3524" y="4548"/>
                    <a:pt x="2274" y="4548"/>
                  </a:cubicBezTo>
                  <a:cubicBezTo>
                    <a:pt x="1024" y="4548"/>
                    <a:pt x="0" y="3524"/>
                    <a:pt x="0" y="2274"/>
                  </a:cubicBezTo>
                  <a:cubicBezTo>
                    <a:pt x="0" y="1024"/>
                    <a:pt x="1024" y="0"/>
                    <a:pt x="2274" y="0"/>
                  </a:cubicBezTo>
                  <a:cubicBezTo>
                    <a:pt x="3524" y="0"/>
                    <a:pt x="4548" y="1024"/>
                    <a:pt x="4548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73;p43"/>
            <p:cNvGrpSpPr/>
            <p:nvPr/>
          </p:nvGrpSpPr>
          <p:grpSpPr>
            <a:xfrm>
              <a:off x="3987946" y="1992438"/>
              <a:ext cx="2691617" cy="735225"/>
              <a:chOff x="3987946" y="2005238"/>
              <a:chExt cx="2691617" cy="735225"/>
            </a:xfrm>
          </p:grpSpPr>
          <p:sp>
            <p:nvSpPr>
              <p:cNvPr id="1374" name="Google Shape;1374;p43"/>
              <p:cNvSpPr/>
              <p:nvPr/>
            </p:nvSpPr>
            <p:spPr>
              <a:xfrm>
                <a:off x="4417938" y="2005238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0"/>
                    </a:moveTo>
                    <a:cubicBezTo>
                      <a:pt x="6585" y="0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0"/>
                      <a:pt x="14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3"/>
              <p:cNvSpPr/>
              <p:nvPr/>
            </p:nvSpPr>
            <p:spPr>
              <a:xfrm>
                <a:off x="4246754" y="2013049"/>
                <a:ext cx="495278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66"/>
                      <a:pt x="5966" y="1"/>
                      <a:pt x="13300" y="1"/>
                    </a:cubicBezTo>
                    <a:cubicBezTo>
                      <a:pt x="20634" y="1"/>
                      <a:pt x="26599" y="5966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53"/>
                    </a:moveTo>
                    <a:cubicBezTo>
                      <a:pt x="6216" y="453"/>
                      <a:pt x="453" y="6227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7"/>
                      <a:pt x="20384" y="453"/>
                      <a:pt x="13300" y="4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3"/>
              <p:cNvSpPr/>
              <p:nvPr/>
            </p:nvSpPr>
            <p:spPr>
              <a:xfrm>
                <a:off x="3987946" y="2070199"/>
                <a:ext cx="754087" cy="585825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3" extrusionOk="0">
                    <a:moveTo>
                      <a:pt x="25539" y="251"/>
                    </a:moveTo>
                    <a:cubicBezTo>
                      <a:pt x="19872" y="1"/>
                      <a:pt x="15050" y="3835"/>
                      <a:pt x="13764" y="9062"/>
                    </a:cubicBezTo>
                    <a:cubicBezTo>
                      <a:pt x="13597" y="9740"/>
                      <a:pt x="12978" y="10205"/>
                      <a:pt x="12288" y="10205"/>
                    </a:cubicBezTo>
                    <a:lnTo>
                      <a:pt x="6263" y="10205"/>
                    </a:lnTo>
                    <a:cubicBezTo>
                      <a:pt x="5811" y="10205"/>
                      <a:pt x="5453" y="9847"/>
                      <a:pt x="5453" y="9395"/>
                    </a:cubicBezTo>
                    <a:lnTo>
                      <a:pt x="5453" y="6871"/>
                    </a:lnTo>
                    <a:cubicBezTo>
                      <a:pt x="5453" y="6561"/>
                      <a:pt x="5084" y="6395"/>
                      <a:pt x="4858" y="6621"/>
                    </a:cubicBezTo>
                    <a:lnTo>
                      <a:pt x="441" y="11038"/>
                    </a:lnTo>
                    <a:cubicBezTo>
                      <a:pt x="0" y="11478"/>
                      <a:pt x="0" y="12181"/>
                      <a:pt x="441" y="12621"/>
                    </a:cubicBezTo>
                    <a:lnTo>
                      <a:pt x="4858" y="17039"/>
                    </a:lnTo>
                    <a:cubicBezTo>
                      <a:pt x="5084" y="17265"/>
                      <a:pt x="5453" y="17110"/>
                      <a:pt x="5453" y="16801"/>
                    </a:cubicBezTo>
                    <a:lnTo>
                      <a:pt x="5453" y="14265"/>
                    </a:lnTo>
                    <a:cubicBezTo>
                      <a:pt x="5453" y="13824"/>
                      <a:pt x="5811" y="13455"/>
                      <a:pt x="6263" y="13455"/>
                    </a:cubicBezTo>
                    <a:lnTo>
                      <a:pt x="12288" y="13455"/>
                    </a:lnTo>
                    <a:cubicBezTo>
                      <a:pt x="13002" y="13455"/>
                      <a:pt x="13609" y="13943"/>
                      <a:pt x="13776" y="14634"/>
                    </a:cubicBezTo>
                    <a:cubicBezTo>
                      <a:pt x="15026" y="19682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43"/>
                    </a:cubicBezTo>
                    <a:cubicBezTo>
                      <a:pt x="36160" y="5132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3"/>
              <p:cNvSpPr/>
              <p:nvPr/>
            </p:nvSpPr>
            <p:spPr>
              <a:xfrm>
                <a:off x="4742032" y="2098250"/>
                <a:ext cx="1937531" cy="5492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05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49"/>
                      <a:pt x="608" y="12407"/>
                    </a:cubicBezTo>
                    <a:lnTo>
                      <a:pt x="6644" y="20848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lvl="0" algn="ctr">
                  <a:buClr>
                    <a:schemeClr val="dk1"/>
                  </a:buClr>
                  <a:buSzPts val="1100"/>
                </a:pP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rắn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sz="3600">
                  <a:solidFill>
                    <a:srgbClr val="434343"/>
                  </a:solidFill>
                  <a:latin typeface="Times New Roman" pitchFamily="18" charset="0"/>
                  <a:ea typeface="Roboto"/>
                  <a:cs typeface="Times New Roman" pitchFamily="18" charset="0"/>
                  <a:sym typeface="Roboto"/>
                </a:endParaRPr>
              </a:p>
            </p:txBody>
          </p:sp>
          <p:sp>
            <p:nvSpPr>
              <p:cNvPr id="1378" name="Google Shape;1378;p43"/>
              <p:cNvSpPr txBox="1"/>
              <p:nvPr/>
            </p:nvSpPr>
            <p:spPr>
              <a:xfrm>
                <a:off x="4268413" y="2187900"/>
                <a:ext cx="473619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3600" b="1" dirty="0">
                    <a:solidFill>
                      <a:srgbClr val="FFFFFF"/>
                    </a:solidFill>
                    <a:latin typeface="Times New Roman" pitchFamily="18" charset="0"/>
                    <a:ea typeface="Fira Sans Extra Condensed Medium"/>
                    <a:cs typeface="Times New Roman" pitchFamily="18" charset="0"/>
                    <a:sym typeface="Fira Sans Extra Condensed Medium"/>
                  </a:rPr>
                  <a:t>B</a:t>
                </a:r>
                <a:endParaRPr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83" name="Google Shape;1383;p43"/>
          <p:cNvSpPr/>
          <p:nvPr/>
        </p:nvSpPr>
        <p:spPr>
          <a:xfrm>
            <a:off x="0" y="2057400"/>
            <a:ext cx="3276600" cy="2743200"/>
          </a:xfrm>
          <a:custGeom>
            <a:avLst/>
            <a:gdLst/>
            <a:ahLst/>
            <a:cxnLst/>
            <a:rect l="l" t="t" r="r" b="b"/>
            <a:pathLst>
              <a:path w="56425" h="56437" extrusionOk="0">
                <a:moveTo>
                  <a:pt x="28219" y="1"/>
                </a:moveTo>
                <a:cubicBezTo>
                  <a:pt x="12633" y="1"/>
                  <a:pt x="1" y="12633"/>
                  <a:pt x="1" y="28218"/>
                </a:cubicBezTo>
                <a:cubicBezTo>
                  <a:pt x="1" y="43804"/>
                  <a:pt x="12633" y="56436"/>
                  <a:pt x="28219" y="56436"/>
                </a:cubicBezTo>
                <a:cubicBezTo>
                  <a:pt x="43792" y="56436"/>
                  <a:pt x="56425" y="43804"/>
                  <a:pt x="56425" y="28218"/>
                </a:cubicBezTo>
                <a:cubicBezTo>
                  <a:pt x="56425" y="12633"/>
                  <a:pt x="43792" y="1"/>
                  <a:pt x="28219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274300" rIns="91425" bIns="91425" anchor="ctr" anchorCtr="0">
            <a:noAutofit/>
          </a:bodyPr>
          <a:lstStyle/>
          <a:p>
            <a:pPr algn="ctr"/>
            <a:r>
              <a:rPr lang="vi-VN" sz="3600" dirty="0">
                <a:latin typeface="+mj-lt"/>
              </a:rPr>
              <a:t>Câu 7 :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96000" y="49530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chân không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ình nền powerpoint đơn giản [TẢI MIỄN PHÍ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Hình nền powerpoint đơn giản [TẢI MIỄN PHÍ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ình nền powerpoint đơn giản [TẢI MIỄN PHÍ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143000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HƯỚNG DẪN VỀ NHÀ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098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Ôn tập lại các kiến thức cơ bản đã học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990600" y="2895600"/>
            <a:ext cx="8154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Xem trước bài 13: Độ to và độ cao của âm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90600" y="3657600"/>
            <a:ext cx="4664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Làm bài tập trong SBT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ình ảnh backgroud hoa đào nở cực kỳ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xin cam ƠN CAC EM HOC SINH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28956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6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19800" y="4343400"/>
            <a:ext cx="3124200" cy="2514600"/>
            <a:chOff x="2592" y="1776"/>
            <a:chExt cx="3024" cy="2407"/>
          </a:xfrm>
        </p:grpSpPr>
        <p:pic>
          <p:nvPicPr>
            <p:cNvPr id="6" name="Picture 7" descr="hoc tro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024" cy="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RDJ4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3559"/>
              <a:ext cx="130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16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16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16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1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đơn giản với tông màu ấ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4070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I. Dao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3400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Dao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Dao động là chuyển động qua lại quanh một vị trí cân bằng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574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Kẹp một đầu chiếc thước vào mặt bàn, dùng tay gảy đầu còn lại. Thấy thước chuyển động qua lại quanh một vị trí.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nline Media 1" title="Dao động cây thước | KHTN">
            <a:hlinkClick r:id="" action="ppaction://media"/>
            <a:extLst>
              <a:ext uri="{FF2B5EF4-FFF2-40B4-BE49-F238E27FC236}">
                <a16:creationId xmlns:a16="http://schemas.microsoft.com/office/drawing/2014/main" id="{B5A846A8-E9D2-4CA1-AC5B-F99DC97A85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3733800"/>
            <a:ext cx="54864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ình nền PowerPoint nền xanh lung linh ánh sá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610600" y="7696200"/>
            <a:ext cx="6583680" cy="13925550"/>
          </a:xfrm>
          <a:prstGeom prst="rect">
            <a:avLst/>
          </a:prstGeom>
          <a:noFill/>
        </p:spPr>
      </p:pic>
      <p:pic>
        <p:nvPicPr>
          <p:cNvPr id="17412" name="Picture 4" descr="Hình nền PowerPoint với hình bông hoa đơn giản mà đẹ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3"/>
          <p:cNvSpPr/>
          <p:nvPr/>
        </p:nvSpPr>
        <p:spPr>
          <a:xfrm>
            <a:off x="0" y="0"/>
            <a:ext cx="89916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/>
              <a:t>.</a:t>
            </a:r>
            <a:r>
              <a:rPr lang="vi-VN" b="1" i="1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81000"/>
            <a:ext cx="807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gảy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163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657600"/>
            <a:ext cx="67633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Khi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nline Media 1" title="Gõ trống mặt trống dao động phát ra âm | KHTN">
            <a:hlinkClick r:id="" action="ppaction://media"/>
            <a:extLst>
              <a:ext uri="{FF2B5EF4-FFF2-40B4-BE49-F238E27FC236}">
                <a16:creationId xmlns:a16="http://schemas.microsoft.com/office/drawing/2014/main" id="{2F59452C-2C36-438D-9C02-6F43CF8B5F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18467" y="4295552"/>
            <a:ext cx="4417692" cy="2495996"/>
          </a:xfrm>
          <a:prstGeom prst="rect">
            <a:avLst/>
          </a:prstGeom>
        </p:spPr>
      </p:pic>
      <p:pic>
        <p:nvPicPr>
          <p:cNvPr id="3" name="Online Media 2" title="Gãy dây đàn rung phát ra âm | KHTN">
            <a:hlinkClick r:id="" action="ppaction://media"/>
            <a:extLst>
              <a:ext uri="{FF2B5EF4-FFF2-40B4-BE49-F238E27FC236}">
                <a16:creationId xmlns:a16="http://schemas.microsoft.com/office/drawing/2014/main" id="{71F2B3DE-6183-4A00-8C24-818879FEED2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189842" y="1252713"/>
            <a:ext cx="4274942" cy="241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ình nền PowerPoint với những đám mây trắ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Trẻ bao nhiêu tuổi thì có thể dùng xích đu cho bé – Xích Đu Hà Nộ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5562600" cy="23241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3733800"/>
            <a:ext cx="6724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Dao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191000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Cloud 9"/>
          <p:cNvSpPr/>
          <p:nvPr/>
        </p:nvSpPr>
        <p:spPr>
          <a:xfrm>
            <a:off x="0" y="5257800"/>
            <a:ext cx="9144000" cy="137160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rung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cũng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Dao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sóng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nline Media 1" title="Dao động đồng hồ quả lắc | KHTN">
            <a:hlinkClick r:id="" action="ppaction://media"/>
            <a:extLst>
              <a:ext uri="{FF2B5EF4-FFF2-40B4-BE49-F238E27FC236}">
                <a16:creationId xmlns:a16="http://schemas.microsoft.com/office/drawing/2014/main" id="{D68B190D-312B-4905-8798-CC9B3FD809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953000" y="737969"/>
            <a:ext cx="4001062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86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dao động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dao động, làm mặt nước dao động theo. Dao động này được lan truyền trên mặt nước toạ thành sóng nước hình tròn tâm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nline Media 1" title="GIAO THOA SÓNG NƯỚC">
            <a:hlinkClick r:id="" action="ppaction://media"/>
            <a:extLst>
              <a:ext uri="{FF2B5EF4-FFF2-40B4-BE49-F238E27FC236}">
                <a16:creationId xmlns:a16="http://schemas.microsoft.com/office/drawing/2014/main" id="{B5D82B7F-4B2D-43D3-912B-C17F07B5CD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228600"/>
            <a:ext cx="6248400" cy="3530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hoc24.vn/source/KHTN%207-%20Quy%C3%AAn/Ch%C6%B0%C6%A1ng%20IV/so%CC%81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0"/>
            <a:ext cx="4953000" cy="255606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58527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Khi cho một đầu lò xo dao động thì dao động này cũng được dây lò xo truyền đi tạo thành sóng trên lò xo.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nline Media 1" title="Thí nghiệm sóng dọc trên dây lò xo">
            <a:hlinkClick r:id="" action="ppaction://media"/>
            <a:extLst>
              <a:ext uri="{FF2B5EF4-FFF2-40B4-BE49-F238E27FC236}">
                <a16:creationId xmlns:a16="http://schemas.microsoft.com/office/drawing/2014/main" id="{E29131C6-272D-40B2-9F91-A551D82762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95500" y="3733800"/>
            <a:ext cx="4953000" cy="279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49</a:t>
            </a:r>
            <a:b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 ÂM</a:t>
            </a:r>
          </a:p>
        </p:txBody>
      </p:sp>
    </p:spTree>
    <p:extLst>
      <p:ext uri="{BB962C8B-B14F-4D97-AF65-F5344CB8AC3E}">
        <p14:creationId xmlns:p14="http://schemas.microsoft.com/office/powerpoint/2010/main" val="129876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nền PowerPoint vũ trụ màu sắ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2813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Nguồn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3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Nguồn âm là nguồn phát ra âm ,các nguồn âm đều dao động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1600200"/>
            <a:ext cx="5532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 ảnh một số nguồn âm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1020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Âm thoa dao động phát ra âm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53340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Không khí trong ống sáo dao động phát ra âm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nline Media 1" title="Âm thoa, kiểm tra nhánh âm thoa dao động khi phát ra âm thanh">
            <a:hlinkClick r:id="" action="ppaction://media"/>
            <a:extLst>
              <a:ext uri="{FF2B5EF4-FFF2-40B4-BE49-F238E27FC236}">
                <a16:creationId xmlns:a16="http://schemas.microsoft.com/office/drawing/2014/main" id="{CCE70710-D562-4C48-A1CE-186C0AC676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1842" y="2310715"/>
            <a:ext cx="4464598" cy="2522498"/>
          </a:xfrm>
          <a:prstGeom prst="rect">
            <a:avLst/>
          </a:prstGeom>
        </p:spPr>
      </p:pic>
      <p:pic>
        <p:nvPicPr>
          <p:cNvPr id="3" name="Online Media 2" title="Không khí trong ống sáo phát ra âm | KHTN">
            <a:hlinkClick r:id="" action="ppaction://media"/>
            <a:extLst>
              <a:ext uri="{FF2B5EF4-FFF2-40B4-BE49-F238E27FC236}">
                <a16:creationId xmlns:a16="http://schemas.microsoft.com/office/drawing/2014/main" id="{E473F970-C9D7-4226-8061-453157E706D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97400" y="2267129"/>
            <a:ext cx="4520476" cy="2554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936</Words>
  <Application>Microsoft Office PowerPoint</Application>
  <PresentationFormat>On-screen Show (4:3)</PresentationFormat>
  <Paragraphs>116</Paragraphs>
  <Slides>26</Slides>
  <Notes>6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.VnTimeH</vt:lpstr>
      <vt:lpstr>Arial</vt:lpstr>
      <vt:lpstr>Calibri</vt:lpstr>
      <vt:lpstr>Fira Sans Extra Condensed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49 SÓNG 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Minh</cp:lastModifiedBy>
  <cp:revision>79</cp:revision>
  <dcterms:created xsi:type="dcterms:W3CDTF">2022-03-14T12:06:38Z</dcterms:created>
  <dcterms:modified xsi:type="dcterms:W3CDTF">2024-09-25T02:49:42Z</dcterms:modified>
</cp:coreProperties>
</file>