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21"/>
  </p:notesMasterIdLst>
  <p:sldIdLst>
    <p:sldId id="256" r:id="rId2"/>
    <p:sldId id="258" r:id="rId3"/>
    <p:sldId id="257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97" r:id="rId15"/>
    <p:sldId id="298" r:id="rId16"/>
    <p:sldId id="269" r:id="rId17"/>
    <p:sldId id="278" r:id="rId18"/>
    <p:sldId id="274" r:id="rId19"/>
    <p:sldId id="280" r:id="rId20"/>
  </p:sldIdLst>
  <p:sldSz cx="9144000" cy="5143500" type="screen16x9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Permanent Marker" charset="0"/>
      <p:regular r:id="rId26"/>
    </p:embeddedFont>
    <p:embeddedFont>
      <p:font typeface="Source Sans Pro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9" autoAdjust="0"/>
    <p:restoredTop sz="94660"/>
  </p:normalViewPr>
  <p:slideViewPr>
    <p:cSldViewPr snapToGrid="0">
      <p:cViewPr>
        <p:scale>
          <a:sx n="102" d="100"/>
          <a:sy n="102" d="100"/>
        </p:scale>
        <p:origin x="-282" y="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2400" dirty="0" err="1" smtClean="0"/>
            <a:t>Đặc</a:t>
          </a:r>
          <a:r>
            <a:rPr lang="en-US" sz="2400" dirty="0" smtClean="0"/>
            <a:t> </a:t>
          </a:r>
          <a:r>
            <a:rPr lang="en-US" sz="2400" dirty="0" err="1" smtClean="0"/>
            <a:t>điểm</a:t>
          </a:r>
          <a:endParaRPr lang="en-US" sz="24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các</a:t>
          </a:r>
          <a:r>
            <a:rPr lang="fr-FR" sz="1600" dirty="0" smtClean="0"/>
            <a:t> </a:t>
          </a:r>
          <a:r>
            <a:rPr lang="fr-FR" sz="1600" dirty="0" err="1" smtClean="0"/>
            <a:t>cây</a:t>
          </a:r>
          <a:r>
            <a:rPr lang="fr-FR" sz="1600" dirty="0" smtClean="0"/>
            <a:t> </a:t>
          </a:r>
          <a:r>
            <a:rPr lang="fr-FR" sz="1600" dirty="0" err="1" smtClean="0"/>
            <a:t>cột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;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2400" dirty="0" err="1" smtClean="0"/>
            <a:t>Quang</a:t>
          </a:r>
          <a:r>
            <a:rPr lang="en-US" sz="2400" dirty="0" smtClean="0"/>
            <a:t> </a:t>
          </a:r>
          <a:r>
            <a:rPr lang="en-US" sz="2400" dirty="0" err="1" smtClean="0"/>
            <a:t>cảnh</a:t>
          </a:r>
          <a:endParaRPr lang="en-US" sz="24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hai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hoạ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sĩ</a:t>
          </a:r>
          <a:r>
            <a:rPr lang="fr-FR" sz="1600" dirty="0" smtClean="0">
              <a:solidFill>
                <a:schemeClr val="tx1"/>
              </a:solidFill>
            </a:rPr>
            <a:t> Van Gogh </a:t>
          </a:r>
          <a:r>
            <a:rPr lang="fr-FR" sz="1600" dirty="0" err="1" smtClean="0">
              <a:solidFill>
                <a:schemeClr val="tx1"/>
              </a:solidFill>
            </a:rPr>
            <a:t>đều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sử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dụng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cuộn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xoáy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diễn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mây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với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thẳng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khoẻ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thể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hiện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ngôi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về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sắc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trong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tranh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r>
            <a:rPr lang="fr-FR" sz="1600" dirty="0" smtClean="0">
              <a:solidFill>
                <a:schemeClr val="bg1"/>
              </a:solidFill>
            </a:rPr>
            <a:t> ở </a:t>
          </a:r>
          <a:r>
            <a:rPr lang="fr-FR" sz="1600" dirty="0" err="1" smtClean="0">
              <a:solidFill>
                <a:schemeClr val="bg1"/>
              </a:solidFill>
            </a:rPr>
            <a:t>vùng</a:t>
          </a:r>
          <a:r>
            <a:rPr lang="fr-FR" sz="1600" dirty="0" smtClean="0">
              <a:solidFill>
                <a:schemeClr val="bg1"/>
              </a:solidFill>
            </a:rPr>
            <a:t> Auvers-sur-Oise: </a:t>
          </a:r>
          <a:r>
            <a:rPr lang="fr-FR" sz="1600" dirty="0" err="1" smtClean="0">
              <a:solidFill>
                <a:schemeClr val="bg1"/>
              </a:solidFill>
            </a:rPr>
            <a:t>Hoa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sĩ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đã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sử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dụng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cặp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đỏ</a:t>
          </a:r>
          <a:r>
            <a:rPr lang="fr-FR" sz="1600" dirty="0" smtClean="0">
              <a:solidFill>
                <a:schemeClr val="bg1"/>
              </a:solidFill>
            </a:rPr>
            <a:t> -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lá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cây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trên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những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mái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nhà</a:t>
          </a:r>
          <a:r>
            <a:rPr lang="fr-FR" sz="1600" dirty="0" smtClean="0">
              <a:solidFill>
                <a:schemeClr val="bg1"/>
              </a:solidFill>
            </a:rPr>
            <a:t>;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trời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với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vàng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rực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của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2000" dirty="0" err="1" smtClean="0">
              <a:solidFill>
                <a:schemeClr val="tx1"/>
              </a:solidFill>
            </a:rPr>
            <a:t>Tương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phản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về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đậm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nhạt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trong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bức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tranh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Nhà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tranh</a:t>
          </a:r>
          <a:r>
            <a:rPr lang="fr-FR" sz="2000" dirty="0" smtClean="0">
              <a:solidFill>
                <a:schemeClr val="tx1"/>
              </a:solidFill>
            </a:rPr>
            <a:t> ở </a:t>
          </a:r>
          <a:r>
            <a:rPr lang="fr-FR" sz="2000" dirty="0" err="1" smtClean="0">
              <a:solidFill>
                <a:schemeClr val="tx1"/>
              </a:solidFill>
            </a:rPr>
            <a:t>làng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Cordeville</a:t>
          </a:r>
          <a:r>
            <a:rPr lang="fr-FR" sz="2000" dirty="0" smtClean="0">
              <a:solidFill>
                <a:schemeClr val="tx1"/>
              </a:solidFill>
            </a:rPr>
            <a:t>, </a:t>
          </a:r>
          <a:r>
            <a:rPr lang="fr-FR" sz="2000" dirty="0" err="1" smtClean="0">
              <a:solidFill>
                <a:schemeClr val="tx1"/>
              </a:solidFill>
            </a:rPr>
            <a:t>vùng</a:t>
          </a:r>
          <a:r>
            <a:rPr lang="fr-FR" sz="2000" dirty="0" smtClean="0">
              <a:solidFill>
                <a:schemeClr val="tx1"/>
              </a:solidFill>
            </a:rPr>
            <a:t> Auvers-sur-Oise: </a:t>
          </a:r>
          <a:r>
            <a:rPr lang="fr-FR" sz="2000" dirty="0" err="1" smtClean="0">
              <a:solidFill>
                <a:schemeClr val="tx1"/>
              </a:solidFill>
            </a:rPr>
            <a:t>Những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mảng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đậm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nhạt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mạnh</a:t>
          </a:r>
          <a:r>
            <a:rPr lang="fr-FR" sz="2000" dirty="0" smtClean="0">
              <a:solidFill>
                <a:schemeClr val="tx1"/>
              </a:solidFill>
            </a:rPr>
            <a:t>, </a:t>
          </a:r>
          <a:r>
            <a:rPr lang="fr-FR" sz="2000" dirty="0" err="1" smtClean="0">
              <a:solidFill>
                <a:schemeClr val="tx1"/>
              </a:solidFill>
            </a:rPr>
            <a:t>tương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phản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trên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bầu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trời</a:t>
          </a:r>
          <a:r>
            <a:rPr lang="fr-FR" sz="2000" dirty="0" smtClean="0">
              <a:solidFill>
                <a:schemeClr val="tx1"/>
              </a:solidFill>
            </a:rPr>
            <a:t>, </a:t>
          </a:r>
          <a:r>
            <a:rPr lang="fr-FR" sz="2000" dirty="0" err="1" smtClean="0">
              <a:solidFill>
                <a:schemeClr val="tx1"/>
              </a:solidFill>
            </a:rPr>
            <a:t>giữa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cây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và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nhà</a:t>
          </a:r>
          <a:r>
            <a:rPr lang="fr-FR" sz="2000" dirty="0" smtClean="0">
              <a:solidFill>
                <a:schemeClr val="tx1"/>
              </a:solidFill>
            </a:rPr>
            <a:t>, </a:t>
          </a:r>
          <a:r>
            <a:rPr lang="fr-FR" sz="2000" dirty="0" err="1" smtClean="0">
              <a:solidFill>
                <a:schemeClr val="tx1"/>
              </a:solidFill>
            </a:rPr>
            <a:t>giữa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nhà</a:t>
          </a:r>
          <a:r>
            <a:rPr lang="fr-FR" sz="2000" dirty="0" smtClean="0">
              <a:solidFill>
                <a:schemeClr val="tx1"/>
              </a:solidFill>
            </a:rPr>
            <a:t> </a:t>
          </a:r>
          <a:r>
            <a:rPr lang="fr-FR" sz="2000" dirty="0" err="1" smtClean="0">
              <a:solidFill>
                <a:schemeClr val="tx1"/>
              </a:solidFill>
            </a:rPr>
            <a:t>và</a:t>
          </a:r>
          <a:r>
            <a:rPr lang="fr-FR" sz="2000" dirty="0" smtClean="0">
              <a:solidFill>
                <a:schemeClr val="tx1"/>
              </a:solidFill>
            </a:rPr>
            <a:t> con </a:t>
          </a:r>
          <a:r>
            <a:rPr lang="fr-FR" sz="2000" dirty="0" err="1" smtClean="0">
              <a:solidFill>
                <a:schemeClr val="tx1"/>
              </a:solidFill>
            </a:rPr>
            <a:t>đường</a:t>
          </a:r>
          <a:endParaRPr lang="en-US" sz="20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/>
            <a:t>Kết</a:t>
          </a:r>
          <a:r>
            <a:rPr lang="en-US" sz="2600" b="1" u="sng" dirty="0" smtClean="0"/>
            <a:t> </a:t>
          </a:r>
          <a:r>
            <a:rPr lang="en-US" sz="2600" b="1" u="sng" dirty="0" err="1" smtClean="0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18900" custLinFactX="67087" custLinFactY="26765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08121" custScaleY="134832" custLinFactNeighborX="5035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13979" custScaleY="189850" custLinFactNeighborX="-59955" custLinFactNeighborY="-407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139340" custScaleY="33242" custLinFactX="-97068" custLinFactY="-61011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Đặc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điểm</a:t>
          </a:r>
          <a:endParaRPr lang="en-US" sz="24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cột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;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Quang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cảnh</a:t>
          </a:r>
          <a:endParaRPr lang="en-US" sz="24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39569" y="-266406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541910" y="2320567"/>
          <a:ext cx="4079580" cy="23029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hai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hoạ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sĩ</a:t>
          </a:r>
          <a:r>
            <a:rPr lang="fr-FR" sz="1600" kern="1200" dirty="0" smtClean="0">
              <a:solidFill>
                <a:schemeClr val="tx1"/>
              </a:solidFill>
            </a:rPr>
            <a:t> Van Gogh </a:t>
          </a:r>
          <a:r>
            <a:rPr lang="fr-FR" sz="1600" kern="1200" dirty="0" err="1" smtClean="0">
              <a:solidFill>
                <a:schemeClr val="tx1"/>
              </a:solidFill>
            </a:rPr>
            <a:t>đều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sử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dụng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cuộn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xoáy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diễn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mây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với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thẳng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khoẻ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thể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hiện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ngôi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54330" y="2432987"/>
        <a:ext cx="3854740" cy="2078092"/>
      </dsp:txXfrm>
    </dsp:sp>
    <dsp:sp modelId="{DA84B84A-DE47-49E1-B7BD-D8F0D66E5576}">
      <dsp:nvSpPr>
        <dsp:cNvPr id="0" name=""/>
        <dsp:cNvSpPr/>
      </dsp:nvSpPr>
      <dsp:spPr>
        <a:xfrm>
          <a:off x="4581122" y="-288989"/>
          <a:ext cx="4031023" cy="26115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về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sắc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trong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tranh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r>
            <a:rPr lang="fr-FR" sz="1600" kern="1200" dirty="0" smtClean="0">
              <a:solidFill>
                <a:schemeClr val="bg1"/>
              </a:solidFill>
            </a:rPr>
            <a:t> ở </a:t>
          </a:r>
          <a:r>
            <a:rPr lang="fr-FR" sz="1600" kern="1200" dirty="0" err="1" smtClean="0">
              <a:solidFill>
                <a:schemeClr val="bg1"/>
              </a:solidFill>
            </a:rPr>
            <a:t>vùng</a:t>
          </a:r>
          <a:r>
            <a:rPr lang="fr-FR" sz="1600" kern="1200" dirty="0" smtClean="0">
              <a:solidFill>
                <a:schemeClr val="bg1"/>
              </a:solidFill>
            </a:rPr>
            <a:t> Auvers-sur-Oise: </a:t>
          </a:r>
          <a:r>
            <a:rPr lang="fr-FR" sz="1600" kern="1200" dirty="0" err="1" smtClean="0">
              <a:solidFill>
                <a:schemeClr val="bg1"/>
              </a:solidFill>
            </a:rPr>
            <a:t>Hoa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sĩ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đã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sử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dụng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cặp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đỏ</a:t>
          </a:r>
          <a:r>
            <a:rPr lang="fr-FR" sz="1600" kern="1200" dirty="0" smtClean="0">
              <a:solidFill>
                <a:schemeClr val="bg1"/>
              </a:solidFill>
            </a:rPr>
            <a:t> -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lá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cây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trên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những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mái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nhà</a:t>
          </a:r>
          <a:r>
            <a:rPr lang="fr-FR" sz="1600" kern="1200" dirty="0" smtClean="0">
              <a:solidFill>
                <a:schemeClr val="bg1"/>
              </a:solidFill>
            </a:rPr>
            <a:t>;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trời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với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vàng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rực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của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708606" y="-161505"/>
        <a:ext cx="3776055" cy="2356546"/>
      </dsp:txXfrm>
    </dsp:sp>
    <dsp:sp modelId="{6BDCC2AE-1349-4BB2-8ED4-946AD2BFC8FB}">
      <dsp:nvSpPr>
        <dsp:cNvPr id="0" name=""/>
        <dsp:cNvSpPr/>
      </dsp:nvSpPr>
      <dsp:spPr>
        <a:xfrm>
          <a:off x="111960" y="663889"/>
          <a:ext cx="4144484" cy="36771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>
              <a:solidFill>
                <a:schemeClr val="tx1"/>
              </a:solidFill>
            </a:rPr>
            <a:t>Tương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phản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về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đậm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nhạt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trong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bức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tranh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Nhà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tranh</a:t>
          </a:r>
          <a:r>
            <a:rPr lang="fr-FR" sz="2000" kern="1200" dirty="0" smtClean="0">
              <a:solidFill>
                <a:schemeClr val="tx1"/>
              </a:solidFill>
            </a:rPr>
            <a:t> ở </a:t>
          </a:r>
          <a:r>
            <a:rPr lang="fr-FR" sz="2000" kern="1200" dirty="0" err="1" smtClean="0">
              <a:solidFill>
                <a:schemeClr val="tx1"/>
              </a:solidFill>
            </a:rPr>
            <a:t>làng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Cordeville</a:t>
          </a:r>
          <a:r>
            <a:rPr lang="fr-FR" sz="2000" kern="1200" dirty="0" smtClean="0">
              <a:solidFill>
                <a:schemeClr val="tx1"/>
              </a:solidFill>
            </a:rPr>
            <a:t>, </a:t>
          </a:r>
          <a:r>
            <a:rPr lang="fr-FR" sz="2000" kern="1200" dirty="0" err="1" smtClean="0">
              <a:solidFill>
                <a:schemeClr val="tx1"/>
              </a:solidFill>
            </a:rPr>
            <a:t>vùng</a:t>
          </a:r>
          <a:r>
            <a:rPr lang="fr-FR" sz="2000" kern="1200" dirty="0" smtClean="0">
              <a:solidFill>
                <a:schemeClr val="tx1"/>
              </a:solidFill>
            </a:rPr>
            <a:t> Auvers-sur-Oise: </a:t>
          </a:r>
          <a:r>
            <a:rPr lang="fr-FR" sz="2000" kern="1200" dirty="0" err="1" smtClean="0">
              <a:solidFill>
                <a:schemeClr val="tx1"/>
              </a:solidFill>
            </a:rPr>
            <a:t>Những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mảng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đậm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nhạt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mạnh</a:t>
          </a:r>
          <a:r>
            <a:rPr lang="fr-FR" sz="2000" kern="1200" dirty="0" smtClean="0">
              <a:solidFill>
                <a:schemeClr val="tx1"/>
              </a:solidFill>
            </a:rPr>
            <a:t>, </a:t>
          </a:r>
          <a:r>
            <a:rPr lang="fr-FR" sz="2000" kern="1200" dirty="0" err="1" smtClean="0">
              <a:solidFill>
                <a:schemeClr val="tx1"/>
              </a:solidFill>
            </a:rPr>
            <a:t>tương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phản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trên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bầu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trời</a:t>
          </a:r>
          <a:r>
            <a:rPr lang="fr-FR" sz="2000" kern="1200" dirty="0" smtClean="0">
              <a:solidFill>
                <a:schemeClr val="tx1"/>
              </a:solidFill>
            </a:rPr>
            <a:t>, </a:t>
          </a:r>
          <a:r>
            <a:rPr lang="fr-FR" sz="2000" kern="1200" dirty="0" err="1" smtClean="0">
              <a:solidFill>
                <a:schemeClr val="tx1"/>
              </a:solidFill>
            </a:rPr>
            <a:t>giữa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cây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và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nhà</a:t>
          </a:r>
          <a:r>
            <a:rPr lang="fr-FR" sz="2000" kern="1200" dirty="0" smtClean="0">
              <a:solidFill>
                <a:schemeClr val="tx1"/>
              </a:solidFill>
            </a:rPr>
            <a:t>, </a:t>
          </a:r>
          <a:r>
            <a:rPr lang="fr-FR" sz="2000" kern="1200" dirty="0" err="1" smtClean="0">
              <a:solidFill>
                <a:schemeClr val="tx1"/>
              </a:solidFill>
            </a:rPr>
            <a:t>giữa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nhà</a:t>
          </a:r>
          <a:r>
            <a:rPr lang="fr-FR" sz="2000" kern="1200" dirty="0" smtClean="0">
              <a:solidFill>
                <a:schemeClr val="tx1"/>
              </a:solidFill>
            </a:rPr>
            <a:t> </a:t>
          </a:r>
          <a:r>
            <a:rPr lang="fr-FR" sz="2000" kern="1200" dirty="0" err="1" smtClean="0">
              <a:solidFill>
                <a:schemeClr val="tx1"/>
              </a:solidFill>
            </a:rPr>
            <a:t>và</a:t>
          </a:r>
          <a:r>
            <a:rPr lang="fr-FR" sz="2000" kern="1200" dirty="0" smtClean="0">
              <a:solidFill>
                <a:schemeClr val="tx1"/>
              </a:solidFill>
            </a:rPr>
            <a:t> con </a:t>
          </a:r>
          <a:r>
            <a:rPr lang="fr-FR" sz="2000" kern="1200" dirty="0" err="1" smtClean="0">
              <a:solidFill>
                <a:schemeClr val="tx1"/>
              </a:solidFill>
            </a:rPr>
            <a:t>đường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91463" y="843392"/>
        <a:ext cx="3785478" cy="3318132"/>
      </dsp:txXfrm>
    </dsp:sp>
    <dsp:sp modelId="{C1F5B1C6-DA26-42BE-88BC-B40582369515}">
      <dsp:nvSpPr>
        <dsp:cNvPr id="0" name=""/>
        <dsp:cNvSpPr/>
      </dsp:nvSpPr>
      <dsp:spPr>
        <a:xfrm>
          <a:off x="454911" y="0"/>
          <a:ext cx="2698827" cy="6438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/>
            <a:t>Kết</a:t>
          </a:r>
          <a:r>
            <a:rPr lang="en-US" sz="2600" b="1" u="sng" kern="1200" dirty="0" smtClean="0"/>
            <a:t> </a:t>
          </a:r>
          <a:r>
            <a:rPr lang="en-US" sz="2600" b="1" u="sng" kern="1200" dirty="0" err="1" smtClean="0"/>
            <a:t>luận</a:t>
          </a:r>
          <a:endParaRPr lang="en-US" sz="2600" b="1" u="sng" kern="1200" dirty="0"/>
        </a:p>
      </dsp:txBody>
      <dsp:txXfrm>
        <a:off x="486341" y="31430"/>
        <a:ext cx="2635967" cy="580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19" y="46730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19" y="2774161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307" y="1981146"/>
            <a:ext cx="3784457" cy="3162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299" y="57853"/>
            <a:ext cx="1641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FF0000"/>
                </a:solidFill>
              </a:rPr>
              <a:t>II.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Thể</a:t>
            </a:r>
            <a:r>
              <a:rPr lang="en-US" sz="1800" b="1" u="sng" dirty="0" smtClean="0">
                <a:solidFill>
                  <a:srgbClr val="FF0000"/>
                </a:solidFill>
              </a:rPr>
              <a:t>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hiện</a:t>
            </a:r>
            <a:r>
              <a:rPr lang="en-US" sz="1800" b="1" u="sng" dirty="0" smtClean="0">
                <a:solidFill>
                  <a:srgbClr val="FF0000"/>
                </a:solidFill>
              </a:rPr>
              <a:t>: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4994074" y="98993"/>
            <a:ext cx="4000925" cy="161841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81902" y="408838"/>
            <a:ext cx="3012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Các bước </a:t>
            </a:r>
            <a:r>
              <a:rPr lang="nl-NL" sz="2000" dirty="0">
                <a:ea typeface="Calibri" panose="020F0502020204030204" pitchFamily="34" charset="0"/>
                <a:cs typeface="Times New Roman" panose="02020603050405020304" pitchFamily="18" charset="0"/>
              </a:rPr>
              <a:t>thực hiện một SPMT tranh in như thế nào?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193656" y="775213"/>
            <a:ext cx="3967797" cy="4114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sz="2000" b="1" i="1" dirty="0" err="1">
                <a:latin typeface="+mj-lt"/>
              </a:rPr>
              <a:t>Cách</a:t>
            </a:r>
            <a:r>
              <a:rPr lang="fr-FR" sz="2000" b="1" i="1" dirty="0">
                <a:latin typeface="+mj-lt"/>
              </a:rPr>
              <a:t> </a:t>
            </a:r>
            <a:r>
              <a:rPr lang="fr-FR" sz="2000" b="1" i="1" dirty="0" err="1">
                <a:latin typeface="+mj-lt"/>
              </a:rPr>
              <a:t>tạo</a:t>
            </a:r>
            <a:r>
              <a:rPr lang="fr-FR" sz="2000" b="1" i="1" dirty="0">
                <a:latin typeface="+mj-lt"/>
              </a:rPr>
              <a:t> </a:t>
            </a:r>
            <a:r>
              <a:rPr lang="fr-FR" sz="2000" b="1" i="1" dirty="0" err="1">
                <a:latin typeface="+mj-lt"/>
              </a:rPr>
              <a:t>hình</a:t>
            </a:r>
            <a:r>
              <a:rPr lang="fr-FR" sz="2000" b="1" i="1" dirty="0">
                <a:latin typeface="+mj-lt"/>
              </a:rPr>
              <a:t> </a:t>
            </a:r>
            <a:r>
              <a:rPr lang="fr-FR" sz="2000" b="1" i="1" dirty="0" err="1">
                <a:latin typeface="+mj-lt"/>
              </a:rPr>
              <a:t>một</a:t>
            </a:r>
            <a:r>
              <a:rPr lang="fr-FR" sz="2000" b="1" i="1" dirty="0">
                <a:latin typeface="+mj-lt"/>
              </a:rPr>
              <a:t> </a:t>
            </a:r>
            <a:r>
              <a:rPr lang="fr-FR" sz="2000" b="1" i="1" dirty="0" err="1">
                <a:latin typeface="+mj-lt"/>
              </a:rPr>
              <a:t>ngôi</a:t>
            </a:r>
            <a:r>
              <a:rPr lang="fr-FR" sz="2000" b="1" i="1" dirty="0">
                <a:latin typeface="+mj-lt"/>
              </a:rPr>
              <a:t> </a:t>
            </a:r>
            <a:r>
              <a:rPr lang="fr-FR" sz="2000" b="1" i="1" dirty="0" err="1">
                <a:latin typeface="+mj-lt"/>
              </a:rPr>
              <a:t>nhà</a:t>
            </a:r>
            <a:r>
              <a:rPr lang="fr-FR" sz="2000" b="1" i="1" dirty="0">
                <a:latin typeface="+mj-lt"/>
              </a:rPr>
              <a:t> :</a:t>
            </a:r>
            <a:endParaRPr lang="en-US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sz="2000" dirty="0" err="1" smtClean="0">
                <a:latin typeface="+mj-lt"/>
              </a:rPr>
              <a:t>Bước</a:t>
            </a:r>
            <a:r>
              <a:rPr lang="fr-FR" sz="2000" dirty="0" smtClean="0">
                <a:latin typeface="+mj-lt"/>
              </a:rPr>
              <a:t> 1: </a:t>
            </a:r>
            <a:r>
              <a:rPr lang="fr-FR" sz="2000" dirty="0" err="1" smtClean="0">
                <a:latin typeface="+mj-lt"/>
              </a:rPr>
              <a:t>Vẽ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phác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bố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cục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lên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tấm</a:t>
            </a:r>
            <a:r>
              <a:rPr lang="fr-FR" sz="2000" dirty="0">
                <a:latin typeface="+mj-lt"/>
              </a:rPr>
              <a:t> mica.</a:t>
            </a:r>
            <a:endParaRPr lang="en-US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sz="2000" dirty="0" err="1"/>
              <a:t>Bước</a:t>
            </a:r>
            <a:r>
              <a:rPr lang="fr-FR" sz="2000" dirty="0"/>
              <a:t> </a:t>
            </a:r>
            <a:r>
              <a:rPr lang="fr-FR" sz="2000" dirty="0" smtClean="0"/>
              <a:t>2: </a:t>
            </a:r>
            <a:r>
              <a:rPr lang="fr-FR" sz="2000" dirty="0"/>
              <a:t>: </a:t>
            </a:r>
            <a:r>
              <a:rPr lang="fr-FR" sz="2000" dirty="0" err="1"/>
              <a:t>Vẽ</a:t>
            </a:r>
            <a:r>
              <a:rPr lang="fr-FR" sz="2000" dirty="0"/>
              <a:t> </a:t>
            </a:r>
            <a:r>
              <a:rPr lang="fr-FR" sz="2000" dirty="0" err="1"/>
              <a:t>phác</a:t>
            </a:r>
            <a:r>
              <a:rPr lang="fr-FR" sz="2000" dirty="0"/>
              <a:t> </a:t>
            </a:r>
            <a:r>
              <a:rPr lang="fr-FR" sz="2000" dirty="0" err="1"/>
              <a:t>hình</a:t>
            </a:r>
            <a:r>
              <a:rPr lang="fr-FR" sz="2000" dirty="0"/>
              <a:t> </a:t>
            </a:r>
            <a:r>
              <a:rPr lang="fr-FR" sz="2000" dirty="0" err="1"/>
              <a:t>cần</a:t>
            </a:r>
            <a:r>
              <a:rPr lang="fr-FR" sz="2000" dirty="0"/>
              <a:t> in </a:t>
            </a:r>
            <a:r>
              <a:rPr lang="fr-FR" sz="2000" dirty="0" err="1"/>
              <a:t>lên</a:t>
            </a:r>
            <a:r>
              <a:rPr lang="fr-FR" sz="2000" dirty="0"/>
              <a:t> </a:t>
            </a:r>
            <a:r>
              <a:rPr lang="fr-FR" sz="2000" dirty="0" err="1"/>
              <a:t>tấm</a:t>
            </a:r>
            <a:r>
              <a:rPr lang="fr-FR" sz="2000" dirty="0"/>
              <a:t> mica.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 err="1" smtClean="0"/>
              <a:t>Bước</a:t>
            </a:r>
            <a:r>
              <a:rPr lang="fr-FR" sz="2000" dirty="0" smtClean="0"/>
              <a:t> 3:  </a:t>
            </a:r>
            <a:r>
              <a:rPr lang="fr-FR" sz="2000" dirty="0" err="1" smtClean="0">
                <a:latin typeface="+mj-lt"/>
              </a:rPr>
              <a:t>Đặt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giấy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lên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tấm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mica, </a:t>
            </a:r>
            <a:r>
              <a:rPr lang="fr-FR" sz="2000" dirty="0" err="1" smtClean="0">
                <a:latin typeface="+mj-lt"/>
              </a:rPr>
              <a:t>vẽ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màu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và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in.</a:t>
            </a:r>
            <a:endParaRPr lang="en-US" sz="20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sz="2000" dirty="0" err="1"/>
              <a:t>Bước</a:t>
            </a:r>
            <a:r>
              <a:rPr lang="fr-FR" sz="2000" dirty="0"/>
              <a:t> </a:t>
            </a:r>
            <a:r>
              <a:rPr lang="fr-FR" sz="2000" dirty="0" smtClean="0"/>
              <a:t>4:  </a:t>
            </a:r>
            <a:r>
              <a:rPr lang="fr-FR" sz="2000" dirty="0" err="1" smtClean="0">
                <a:latin typeface="+mj-lt"/>
              </a:rPr>
              <a:t>Hoàn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thiện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bản</a:t>
            </a:r>
            <a:r>
              <a:rPr lang="fr-FR" sz="2000" dirty="0">
                <a:latin typeface="+mj-lt"/>
              </a:rPr>
              <a:t> in</a:t>
            </a:r>
            <a:endParaRPr lang="en-US" sz="2000" dirty="0">
              <a:latin typeface="+mj-lt"/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809" y="775211"/>
            <a:ext cx="4738255" cy="209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09" y="2890739"/>
            <a:ext cx="4718149" cy="21154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895" y="519649"/>
            <a:ext cx="16417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FF0000"/>
                </a:solidFill>
              </a:rPr>
              <a:t>II.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Thể</a:t>
            </a:r>
            <a:r>
              <a:rPr lang="en-US" sz="1800" b="1" u="sng" dirty="0" smtClean="0">
                <a:solidFill>
                  <a:srgbClr val="FF0000"/>
                </a:solidFill>
              </a:rPr>
              <a:t>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hiện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71" y="133994"/>
            <a:ext cx="4553339" cy="239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016" y="2633041"/>
            <a:ext cx="3207536" cy="2456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976" y="2742622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013" y="133994"/>
            <a:ext cx="3335481" cy="2278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89" y="2633041"/>
            <a:ext cx="2655183" cy="2312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3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7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17429" y="704315"/>
            <a:ext cx="8309142" cy="550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9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895" y="519649"/>
            <a:ext cx="23583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FF0000"/>
                </a:solidFill>
              </a:rPr>
              <a:t>II.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Thực</a:t>
            </a:r>
            <a:r>
              <a:rPr lang="en-US" sz="1800" b="1" u="sng" dirty="0" smtClean="0">
                <a:solidFill>
                  <a:srgbClr val="FF0000"/>
                </a:solidFill>
              </a:rPr>
              <a:t>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hành</a:t>
            </a:r>
            <a:r>
              <a:rPr lang="en-US" sz="1800" b="1" u="sng" dirty="0" smtClean="0">
                <a:solidFill>
                  <a:srgbClr val="FF0000"/>
                </a:solidFill>
              </a:rPr>
              <a:t>: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9149" y="1458580"/>
            <a:ext cx="33403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BÀI TẬP THAM KHẢO: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tác phẩm dự thi cuộc thi vẽ tranh ngôi nhà mơ ước năm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1" y="1458580"/>
            <a:ext cx="2177260" cy="310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46" y="2109330"/>
            <a:ext cx="290512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08" y="2109331"/>
            <a:ext cx="2823489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4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7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17429" y="704315"/>
            <a:ext cx="5233402" cy="9151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endParaRPr lang="en-US" dirty="0" smtClean="0">
              <a:solidFill>
                <a:schemeClr val="accent1"/>
              </a:solidFill>
              <a:latin typeface="+mj-lt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8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895" y="519649"/>
            <a:ext cx="23583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FF0000"/>
                </a:solidFill>
              </a:rPr>
              <a:t>II.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Thực</a:t>
            </a:r>
            <a:r>
              <a:rPr lang="en-US" sz="1800" b="1" u="sng" dirty="0" smtClean="0">
                <a:solidFill>
                  <a:srgbClr val="FF0000"/>
                </a:solidFill>
              </a:rPr>
              <a:t>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hành</a:t>
            </a:r>
            <a:r>
              <a:rPr lang="en-US" sz="1800" b="1" u="sng" dirty="0" smtClean="0">
                <a:solidFill>
                  <a:srgbClr val="FF0000"/>
                </a:solidFill>
              </a:rPr>
              <a:t>: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117" y="1907008"/>
            <a:ext cx="334035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BÀI TẬP THAM KHẢO: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8" y="2623104"/>
            <a:ext cx="3284376" cy="229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91" y="554048"/>
            <a:ext cx="3054631" cy="206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ình ảnh vẽ tô màu ngôi nhà hình quả dâu tâ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92" y="2836599"/>
            <a:ext cx="3054631" cy="20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758119" cy="31513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363067"/>
            <a:ext cx="3818919" cy="315130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514376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07569110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ở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5"/>
            <a:ext cx="8229600" cy="136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5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+ 6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BÀI 3: TẠO HÌNH NGÔI NHÀ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368"/>
            <a:ext cx="2210401" cy="60781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+mj-lt"/>
              </a:rPr>
              <a:t>I. </a:t>
            </a:r>
            <a:r>
              <a:rPr lang="en-US" sz="2400" b="1" u="sng" dirty="0" err="1" smtClean="0">
                <a:solidFill>
                  <a:srgbClr val="FF0000"/>
                </a:solidFill>
                <a:latin typeface="+mj-lt"/>
              </a:rPr>
              <a:t>Quan</a:t>
            </a:r>
            <a:r>
              <a:rPr lang="en-US" sz="2400" b="1" u="sng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+mj-lt"/>
              </a:rPr>
              <a:t>sát</a:t>
            </a:r>
            <a:endParaRPr lang="en-US" sz="2400" b="1" u="sng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726952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1185180"/>
            <a:ext cx="25529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đặc điểm cấu trúc ngôi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 ở các vùng,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miền?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376" y="692341"/>
            <a:ext cx="5711729" cy="410432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69532"/>
              </p:ext>
            </p:extLst>
          </p:nvPr>
        </p:nvGraphicFramePr>
        <p:xfrm>
          <a:off x="160742" y="528462"/>
          <a:ext cx="3123634" cy="461503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123634">
                  <a:extLst>
                    <a:ext uri="{9D8B030D-6E8A-4147-A177-3AD203B41FA5}">
                      <a16:colId xmlns:a16="http://schemas.microsoft.com/office/drawing/2014/main" xmlns="" val="723362184"/>
                    </a:ext>
                  </a:extLst>
                </a:gridCol>
              </a:tblGrid>
              <a:tr h="4087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PHIẾU</a:t>
                      </a:r>
                      <a:r>
                        <a:rPr lang="en-US" sz="1800" baseline="0" dirty="0" smtClean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02516834"/>
                  </a:ext>
                </a:extLst>
              </a:tr>
              <a:tr h="3168186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 smtClean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 smtClean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 smtClean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 smtClean="0">
                          <a:sym typeface="Arial"/>
                        </a:rPr>
                        <a:t>………………………………………………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437617"/>
                  </a:ext>
                </a:extLst>
              </a:tr>
            </a:tbl>
          </a:graphicData>
        </a:graphic>
      </p:graphicFrame>
      <p:sp>
        <p:nvSpPr>
          <p:cNvPr id="7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8130011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510" y="97960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98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2384" y="3252383"/>
            <a:ext cx="868102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7230" y="3877187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7951" y="58433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974984" y="733619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nâu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thâm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21290" y="905069"/>
            <a:ext cx="0" cy="414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73;p18"/>
          <p:cNvSpPr txBox="1">
            <a:spLocks/>
          </p:cNvSpPr>
          <p:nvPr/>
        </p:nvSpPr>
        <p:spPr>
          <a:xfrm>
            <a:off x="0" y="0"/>
            <a:ext cx="9144000" cy="4777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2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724</Words>
  <Application>Microsoft Office PowerPoint</Application>
  <PresentationFormat>On-screen Show (16:9)</PresentationFormat>
  <Paragraphs>78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Permanent Marker</vt:lpstr>
      <vt:lpstr>Times New Roman</vt:lpstr>
      <vt:lpstr>Source Sans Pro</vt:lpstr>
      <vt:lpstr>Timon template</vt:lpstr>
      <vt:lpstr>CHÀO MỪNG QUÝ THẦY CÔ VÀ CÁC EM HỌC SINH</vt:lpstr>
      <vt:lpstr>PowerPoint Presentation</vt:lpstr>
      <vt:lpstr>CHỦ ĐỀ 2: NGÔI NHÀ YÊU THƯƠNG</vt:lpstr>
      <vt:lpstr>PowerPoint Presentation</vt:lpstr>
      <vt:lpstr>I.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HP</cp:lastModifiedBy>
  <cp:revision>32</cp:revision>
  <dcterms:modified xsi:type="dcterms:W3CDTF">2024-09-29T11:36:20Z</dcterms:modified>
</cp:coreProperties>
</file>