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9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2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ED4B-E151-4B3B-A9A8-26DD16658CD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FB0D-530C-48FF-A720-8471E52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8" y="631373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43,BÀI 18: BƯỚC NGOẶT LỊCH SỬ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THẾ KỈ X-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Ngô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938</a:t>
            </a:r>
          </a:p>
          <a:p>
            <a:pPr marL="0" indent="0"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45" y="4705096"/>
            <a:ext cx="2851411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9" y="4648202"/>
            <a:ext cx="2929706" cy="13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097" y="4037744"/>
            <a:ext cx="3122105" cy="19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7526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937,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Nghệ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nha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tướng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giết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hại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đoạt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sứ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trắc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làn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sóng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căm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giận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tầng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Ngô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Ái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giệt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tặc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6107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" y="-22514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" y="1596510"/>
            <a:ext cx="3543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457200" algn="l"/>
                <a:tab pos="571500" algn="l"/>
                <a:tab pos="6858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937,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giết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đoạt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42" name="Picture 6" descr="slide0041_imag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73" y="2166416"/>
            <a:ext cx="4321028" cy="400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947" y="1022927"/>
            <a:ext cx="3925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" y="3049068"/>
            <a:ext cx="36518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457200" algn="l"/>
                <a:tab pos="571500" algn="l"/>
                <a:tab pos="6858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32" y="1546147"/>
            <a:ext cx="54070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568642" y="4225438"/>
            <a:ext cx="179312" cy="238124"/>
          </a:xfrm>
          <a:prstGeom prst="ellipse">
            <a:avLst/>
          </a:pr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 flipV="1">
            <a:off x="6109226" y="6172972"/>
            <a:ext cx="87709" cy="210030"/>
          </a:xfrm>
          <a:prstGeom prst="ellipse">
            <a:avLst/>
          </a:pr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5400000" flipH="1" flipV="1">
            <a:off x="5730442" y="5334772"/>
            <a:ext cx="1447800" cy="228600"/>
          </a:xfrm>
          <a:custGeom>
            <a:avLst/>
            <a:gdLst>
              <a:gd name="T0" fmla="*/ 0 w 564"/>
              <a:gd name="T1" fmla="*/ 0 h 570"/>
              <a:gd name="T2" fmla="*/ 276763359 w 564"/>
              <a:gd name="T3" fmla="*/ 14475995 h 570"/>
              <a:gd name="T4" fmla="*/ 948901892 w 564"/>
              <a:gd name="T5" fmla="*/ 38602515 h 570"/>
              <a:gd name="T6" fmla="*/ 1383814470 w 564"/>
              <a:gd name="T7" fmla="*/ 50182905 h 570"/>
              <a:gd name="T8" fmla="*/ 2147483647 w 564"/>
              <a:gd name="T9" fmla="*/ 78169962 h 570"/>
              <a:gd name="T10" fmla="*/ 2147483647 w 564"/>
              <a:gd name="T11" fmla="*/ 80099827 h 570"/>
              <a:gd name="T12" fmla="*/ 2147483647 w 564"/>
              <a:gd name="T13" fmla="*/ 88785420 h 570"/>
              <a:gd name="T14" fmla="*/ 2147483647 w 564"/>
              <a:gd name="T15" fmla="*/ 91680617 h 5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4"/>
              <a:gd name="T25" fmla="*/ 0 h 570"/>
              <a:gd name="T26" fmla="*/ 564 w 564"/>
              <a:gd name="T27" fmla="*/ 570 h 5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4" h="570">
                <a:moveTo>
                  <a:pt x="0" y="0"/>
                </a:moveTo>
                <a:cubicBezTo>
                  <a:pt x="20" y="30"/>
                  <a:pt x="20" y="60"/>
                  <a:pt x="42" y="90"/>
                </a:cubicBezTo>
                <a:cubicBezTo>
                  <a:pt x="61" y="146"/>
                  <a:pt x="107" y="196"/>
                  <a:pt x="144" y="240"/>
                </a:cubicBezTo>
                <a:cubicBezTo>
                  <a:pt x="165" y="265"/>
                  <a:pt x="182" y="293"/>
                  <a:pt x="210" y="312"/>
                </a:cubicBezTo>
                <a:cubicBezTo>
                  <a:pt x="250" y="372"/>
                  <a:pt x="350" y="442"/>
                  <a:pt x="408" y="486"/>
                </a:cubicBezTo>
                <a:cubicBezTo>
                  <a:pt x="417" y="492"/>
                  <a:pt x="429" y="493"/>
                  <a:pt x="438" y="498"/>
                </a:cubicBezTo>
                <a:cubicBezTo>
                  <a:pt x="467" y="514"/>
                  <a:pt x="493" y="536"/>
                  <a:pt x="522" y="552"/>
                </a:cubicBezTo>
                <a:cubicBezTo>
                  <a:pt x="535" y="560"/>
                  <a:pt x="564" y="570"/>
                  <a:pt x="564" y="57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63" y="4260558"/>
            <a:ext cx="354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vội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Hán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Hán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cớ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sang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0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0" grpId="0"/>
      <p:bldP spid="13" grpId="0" animBg="1"/>
      <p:bldP spid="14" grpId="0" animBg="1"/>
      <p:bldP spid="1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2100" y="1905000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938,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gián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mặc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thần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khuyên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can,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vua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Hán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Lưu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trai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Vạn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Vương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Hoằng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Tháo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Vương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biển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xâm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lược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ta. </a:t>
            </a:r>
          </a:p>
        </p:txBody>
      </p:sp>
    </p:spTree>
    <p:extLst>
      <p:ext uri="{BB962C8B-B14F-4D97-AF65-F5344CB8AC3E}">
        <p14:creationId xmlns:p14="http://schemas.microsoft.com/office/powerpoint/2010/main" val="354046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3177"/>
            <a:ext cx="8589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93020" y="44555"/>
            <a:ext cx="648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*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mưu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489" name="Picture 9" descr="bandotranbachdang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0330"/>
            <a:ext cx="7086600" cy="574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736361" y="4486700"/>
            <a:ext cx="23408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thuỷ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Hoằng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Tháo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huy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928446" y="1704975"/>
            <a:ext cx="20725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Hán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Hải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Môn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5278148" y="4187396"/>
            <a:ext cx="1504950" cy="45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7296656" y="2776816"/>
            <a:ext cx="455901" cy="8361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2300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  <a:tab pos="571500" algn="l"/>
                <a:tab pos="685800" algn="l"/>
              </a:tabLst>
            </a:pPr>
            <a:r>
              <a:rPr lang="en-US" sz="2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9189" y="6322181"/>
            <a:ext cx="569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18234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2" grpId="0"/>
      <p:bldP spid="20493" grpId="0" animBg="1"/>
      <p:bldP spid="204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" y="248141"/>
            <a:ext cx="6211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giặc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Horizontal Scroll 15"/>
          <p:cNvSpPr/>
          <p:nvPr/>
        </p:nvSpPr>
        <p:spPr>
          <a:xfrm>
            <a:off x="713509" y="914400"/>
            <a:ext cx="7696200" cy="5257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tướng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Hoằng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Tháo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đứa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đem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lính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mỏi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vía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địch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mỏi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Song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thua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6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7" y="365661"/>
            <a:ext cx="4800600" cy="541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19826641">
            <a:off x="5786646" y="3403420"/>
            <a:ext cx="1095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FF3300"/>
                </a:solidFill>
              </a:rPr>
              <a:t>CỬA SÔNG BẠCH ĐẰNG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4081848">
            <a:off x="5252357" y="1610016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</a:rPr>
              <a:t> SÔNG BẠCH ĐẰNG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4724400" y="5257802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628314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938</a:t>
            </a:r>
          </a:p>
        </p:txBody>
      </p:sp>
      <p:pic>
        <p:nvPicPr>
          <p:cNvPr id="9" name="Picture 3" descr="Anh chat go de dong coc song Bach D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5" y="152400"/>
            <a:ext cx="3628571" cy="2743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ân dung những người chỉ huy đóng cọc trên sông Bạch Đằ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923"/>
            <a:ext cx="39624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2" y="2895602"/>
            <a:ext cx="1679575" cy="36988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Đốn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gỗ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cọc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8428" y="6102062"/>
            <a:ext cx="3352800" cy="64633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phỏng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trận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Bạch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Đằng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1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85800" y="457200"/>
            <a:ext cx="7162800" cy="2286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giặc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trận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cọc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ngầm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600200" y="3048000"/>
            <a:ext cx="7315200" cy="2438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đáo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trận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cọc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ngầm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cọc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triều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luồn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lách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ờ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cọc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địch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trận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cọc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ngầm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địch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to,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cồng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kềnh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thoát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cọc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triều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371600" y="1143000"/>
            <a:ext cx="7543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giặc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sóng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Đằng</a:t>
            </a:r>
            <a:b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b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938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938.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938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938, SGK, tr.84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938.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b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“NGÔI SAO MAY MẮN”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8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2797396" y="4601772"/>
            <a:ext cx="2925489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hlinkClick r:id="rId2" action="ppaction://hlinksldjump"/>
          </p:cNvPr>
          <p:cNvSpPr txBox="1"/>
          <p:nvPr/>
        </p:nvSpPr>
        <p:spPr>
          <a:xfrm>
            <a:off x="2323496" y="11891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154939" y="4601770"/>
            <a:ext cx="4012911" cy="1903686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5-Point Star 50"/>
          <p:cNvSpPr/>
          <p:nvPr/>
        </p:nvSpPr>
        <p:spPr>
          <a:xfrm>
            <a:off x="2428391" y="1745655"/>
            <a:ext cx="1117320" cy="944990"/>
          </a:xfrm>
          <a:prstGeom prst="star5">
            <a:avLst>
              <a:gd name="adj" fmla="val 198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hlinkClick r:id="rId3" action="ppaction://hlinksldjump"/>
          </p:cNvPr>
          <p:cNvSpPr txBox="1"/>
          <p:nvPr/>
        </p:nvSpPr>
        <p:spPr>
          <a:xfrm>
            <a:off x="3963610" y="215893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5-Point Star 52"/>
          <p:cNvSpPr/>
          <p:nvPr/>
        </p:nvSpPr>
        <p:spPr>
          <a:xfrm>
            <a:off x="3519685" y="2929127"/>
            <a:ext cx="1068528" cy="99135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>
            <a:hlinkClick r:id="rId4" action="ppaction://hlinksldjump"/>
          </p:cNvPr>
          <p:cNvSpPr txBox="1"/>
          <p:nvPr/>
        </p:nvSpPr>
        <p:spPr>
          <a:xfrm flipH="1">
            <a:off x="7194373" y="1561909"/>
            <a:ext cx="18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5" name="5-Point Star 54"/>
          <p:cNvSpPr/>
          <p:nvPr/>
        </p:nvSpPr>
        <p:spPr>
          <a:xfrm>
            <a:off x="7344331" y="2218150"/>
            <a:ext cx="896408" cy="1050038"/>
          </a:xfrm>
          <a:prstGeom prst="star5">
            <a:avLst>
              <a:gd name="adj" fmla="val 1773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>
            <a:hlinkClick r:id="rId5" action="ppaction://hlinksldjump"/>
          </p:cNvPr>
          <p:cNvSpPr txBox="1"/>
          <p:nvPr/>
        </p:nvSpPr>
        <p:spPr>
          <a:xfrm>
            <a:off x="5985196" y="28065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5921128" y="3268190"/>
            <a:ext cx="1165473" cy="1093239"/>
          </a:xfrm>
          <a:prstGeom prst="star5">
            <a:avLst>
              <a:gd name="adj" fmla="val 2125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>
            <a:hlinkClick r:id="rId6" action="ppaction://hlinksldjump"/>
          </p:cNvPr>
          <p:cNvSpPr txBox="1"/>
          <p:nvPr/>
        </p:nvSpPr>
        <p:spPr>
          <a:xfrm>
            <a:off x="1521701" y="2636740"/>
            <a:ext cx="30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3" name="5-Point Star 62"/>
          <p:cNvSpPr/>
          <p:nvPr/>
        </p:nvSpPr>
        <p:spPr>
          <a:xfrm>
            <a:off x="746789" y="3160467"/>
            <a:ext cx="1024391" cy="9769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2485690" y="166707"/>
            <a:ext cx="4302203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54" y="3997902"/>
            <a:ext cx="427295" cy="37799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8" y="1713287"/>
            <a:ext cx="350763" cy="31028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76" y="2256887"/>
            <a:ext cx="449055" cy="3972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3" y="2274136"/>
            <a:ext cx="601827" cy="532389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8382000" y="6400800"/>
            <a:ext cx="5334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51" grpId="0" animBg="1"/>
      <p:bldP spid="51" grpId="1" animBg="1"/>
      <p:bldP spid="51" grpId="2" animBg="1"/>
      <p:bldP spid="52" grpId="0"/>
      <p:bldP spid="52" grpId="1"/>
      <p:bldP spid="53" grpId="0" animBg="1"/>
      <p:bldP spid="53" grpId="1" animBg="1"/>
      <p:bldP spid="54" grpId="0"/>
      <p:bldP spid="54" grpId="1"/>
      <p:bldP spid="55" grpId="0" animBg="1"/>
      <p:bldP spid="55" grpId="1" animBg="1"/>
      <p:bldP spid="58" grpId="0"/>
      <p:bldP spid="58" grpId="1"/>
      <p:bldP spid="59" grpId="0" animBg="1"/>
      <p:bldP spid="59" grpId="1" animBg="1"/>
      <p:bldP spid="62" grpId="0"/>
      <p:bldP spid="62" grpId="1"/>
      <p:bldP spid="63" grpId="0" animBg="1"/>
      <p:bldP spid="63" grpId="1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" y="4757067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543802" y="624840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85800" y="1143000"/>
            <a:ext cx="7848600" cy="1560832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905,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867" y="3733305"/>
            <a:ext cx="5966460" cy="10798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098" y="3117377"/>
            <a:ext cx="767582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may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8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" y="4757067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9" y="609600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2811" y="1341712"/>
            <a:ext cx="7719035" cy="1406363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9098" y="4217163"/>
            <a:ext cx="5966460" cy="1079807"/>
          </a:xfrm>
          <a:prstGeom prst="rect">
            <a:avLst/>
          </a:prstGeom>
          <a:solidFill>
            <a:srgbClr val="66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335" y="3117377"/>
            <a:ext cx="794935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9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" y="4757067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59173" y="601980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57202" y="774447"/>
            <a:ext cx="7904781" cy="1824442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</a:p>
          <a:p>
            <a:pPr algn="ctr" defTabSz="685800">
              <a:defRPr/>
            </a:pP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953" y="4393472"/>
            <a:ext cx="5966460" cy="1079807"/>
          </a:xfrm>
          <a:prstGeom prst="rect">
            <a:avLst/>
          </a:prstGeom>
          <a:solidFill>
            <a:srgbClr val="66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892" y="3117377"/>
            <a:ext cx="6624250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" y="4757067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35411" y="601980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821783" y="373654"/>
            <a:ext cx="7261835" cy="1824441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9268" y="4456498"/>
            <a:ext cx="5966460" cy="1079807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9268" y="3117379"/>
            <a:ext cx="6005491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1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" y="4757067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90" y="4038600"/>
            <a:ext cx="3332280" cy="1397498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455778" y="617220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090995" y="354682"/>
            <a:ext cx="7261836" cy="1321718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685800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412" y="5436098"/>
            <a:ext cx="5715000" cy="753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6932" y="4628187"/>
            <a:ext cx="7089120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  <p:pic>
        <p:nvPicPr>
          <p:cNvPr id="8" name="Picture 7" descr="Ngắm dòng sông nổi tiếng bậc nhất trong lịch sử Việt Nam - ThienNhien.Net |  Con người và Thiên nhiê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54" y="1704274"/>
            <a:ext cx="4648271" cy="2689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3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" y="152400"/>
            <a:ext cx="9143999" cy="475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Quyền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495800" y="1371600"/>
            <a:ext cx="0" cy="5410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59300" y="1288473"/>
            <a:ext cx="4432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Ngô</a:t>
            </a:r>
            <a:r>
              <a:rPr lang="en-US" sz="2400" dirty="0"/>
              <a:t> </a:t>
            </a:r>
            <a:r>
              <a:rPr lang="en-US" sz="2400" dirty="0" err="1"/>
              <a:t>Quyền</a:t>
            </a:r>
            <a:r>
              <a:rPr lang="en-US" sz="2400" dirty="0"/>
              <a:t> (898-944)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(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–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),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quý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. </a:t>
            </a:r>
          </a:p>
          <a:p>
            <a:pPr algn="just" eaLnBrk="1" hangingPunct="1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63422" y="3274708"/>
            <a:ext cx="43988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, </a:t>
            </a:r>
            <a:r>
              <a:rPr lang="en-US" sz="2400" dirty="0" err="1"/>
              <a:t>dũng</a:t>
            </a:r>
            <a:r>
              <a:rPr lang="en-US" sz="2400" dirty="0"/>
              <a:t> </a:t>
            </a:r>
            <a:r>
              <a:rPr lang="en-US" sz="2400" dirty="0" err="1"/>
              <a:t>lược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khỏe</a:t>
            </a:r>
            <a:r>
              <a:rPr lang="en-US" sz="2400" dirty="0"/>
              <a:t> phi </a:t>
            </a:r>
            <a:r>
              <a:rPr lang="en-US" sz="2400" dirty="0" err="1"/>
              <a:t>thường</a:t>
            </a:r>
            <a:r>
              <a:rPr lang="en-US" sz="2400" dirty="0"/>
              <a:t>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87010" y="4795225"/>
            <a:ext cx="43283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con </a:t>
            </a:r>
            <a:r>
              <a:rPr lang="en-US" sz="2400" dirty="0" err="1"/>
              <a:t>rể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,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, </a:t>
            </a:r>
            <a:r>
              <a:rPr lang="en-US" sz="2400" dirty="0" err="1"/>
              <a:t>trấn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Ái</a:t>
            </a:r>
            <a:r>
              <a:rPr lang="en-US" sz="2400" dirty="0"/>
              <a:t> </a:t>
            </a:r>
            <a:r>
              <a:rPr lang="en-US" sz="2400" dirty="0" err="1"/>
              <a:t>châu</a:t>
            </a:r>
            <a:r>
              <a:rPr lang="en-US" sz="2400" dirty="0"/>
              <a:t> (Thanh </a:t>
            </a:r>
            <a:r>
              <a:rPr lang="en-US" sz="2400" dirty="0" err="1"/>
              <a:t>Hóa</a:t>
            </a:r>
            <a:r>
              <a:rPr lang="en-US" sz="2400" dirty="0"/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09" y="59886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/>
              <a:t>Tượng</a:t>
            </a:r>
            <a:r>
              <a:rPr lang="en-US" dirty="0"/>
              <a:t> </a:t>
            </a:r>
            <a:r>
              <a:rPr lang="en-US" dirty="0" err="1"/>
              <a:t>đài</a:t>
            </a:r>
            <a:r>
              <a:rPr lang="vi-VN" dirty="0"/>
              <a:t> Ngô Quyền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1" y="1288473"/>
            <a:ext cx="3501992" cy="463638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936274" y="843772"/>
            <a:ext cx="4876800" cy="22954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”- SGK, tr.83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7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1013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KHỞI ĐỘNG TRÒ CHƠI: “NGÔI SAO MAY MẮN”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Trừ ngoại xâm dậy sóng Bạch Đằng  Làm việc nhóm: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2021-08-06T10:25:13Z</dcterms:created>
  <dcterms:modified xsi:type="dcterms:W3CDTF">2024-04-06T14:11:49Z</dcterms:modified>
</cp:coreProperties>
</file>