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9" roundtripDataSignature="AMtx7miH20tGCRl/DIwM5aeB+Qg7BAmj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351E361-EA08-4193-AAE2-8F63BD49463D}">
  <a:tblStyle styleId="{4351E361-EA08-4193-AAE2-8F63BD49463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4"/>
          <p:cNvSpPr/>
          <p:nvPr>
            <p:ph idx="2" type="pic"/>
          </p:nvPr>
        </p:nvSpPr>
        <p:spPr>
          <a:xfrm>
            <a:off x="5183188" y="987425"/>
            <a:ext cx="6172200" cy="4873625"/>
          </a:xfrm>
          <a:prstGeom prst="rect">
            <a:avLst/>
          </a:prstGeom>
          <a:noFill/>
          <a:ln>
            <a:noFill/>
          </a:ln>
        </p:spPr>
      </p:sp>
      <p:sp>
        <p:nvSpPr>
          <p:cNvPr id="68" name="Google Shape;68;p3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7" name="Google Shape;8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8" name="Google Shape;8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9" name="Google Shape;8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2.jpg"/><Relationship Id="rId5" Type="http://schemas.openxmlformats.org/officeDocument/2006/relationships/image" Target="../media/image14.jpg"/><Relationship Id="rId6"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jp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jpg"/><Relationship Id="rId4" Type="http://schemas.openxmlformats.org/officeDocument/2006/relationships/image" Target="../media/image2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25.jpg"/><Relationship Id="rId5" Type="http://schemas.openxmlformats.org/officeDocument/2006/relationships/image" Target="../media/image28.jpg"/><Relationship Id="rId6" Type="http://schemas.openxmlformats.org/officeDocument/2006/relationships/image" Target="../media/image9.jpg"/><Relationship Id="rId7"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2.jpg"/><Relationship Id="rId5" Type="http://schemas.openxmlformats.org/officeDocument/2006/relationships/image" Target="../media/image5.png"/><Relationship Id="rId6"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99" name="Google Shape;99;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descr="Độc đáo tour du lịch khám phá núi lửa ở Gia Lai" id="100" name="Google Shape;100;p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01" name="Google Shape;101;p1"/>
          <p:cNvSpPr txBox="1"/>
          <p:nvPr/>
        </p:nvSpPr>
        <p:spPr>
          <a:xfrm>
            <a:off x="-9082" y="2929029"/>
            <a:ext cx="12195046" cy="2206837"/>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fontScale="92500" lnSpcReduction="10000"/>
          </a:bodyPr>
          <a:lstStyle/>
          <a:p>
            <a:pPr indent="0" lvl="0" marL="0" marR="0" rtl="0" algn="ctr">
              <a:lnSpc>
                <a:spcPct val="130000"/>
              </a:lnSpc>
              <a:spcBef>
                <a:spcPts val="0"/>
              </a:spcBef>
              <a:spcAft>
                <a:spcPts val="0"/>
              </a:spcAft>
              <a:buClr>
                <a:srgbClr val="FFFFFF"/>
              </a:buClr>
              <a:buSzPct val="100000"/>
              <a:buFont typeface="Arial"/>
              <a:buNone/>
            </a:pPr>
            <a:r>
              <a:rPr b="0" i="0" lang="en-US" sz="6000" u="none" cap="none" strike="noStrike">
                <a:solidFill>
                  <a:srgbClr val="FFFFFF"/>
                </a:solidFill>
                <a:latin typeface="Arial"/>
                <a:ea typeface="Arial"/>
                <a:cs typeface="Arial"/>
                <a:sym typeface="Arial"/>
              </a:rPr>
              <a:t>Chào mừng thầy cô và các em tham gia tiết học Địa lí 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205" name="Shape 205"/>
        <p:cNvGrpSpPr/>
        <p:nvPr/>
      </p:nvGrpSpPr>
      <p:grpSpPr>
        <a:xfrm>
          <a:off x="0" y="0"/>
          <a:ext cx="0" cy="0"/>
          <a:chOff x="0" y="0"/>
          <a:chExt cx="0" cy="0"/>
        </a:xfrm>
      </p:grpSpPr>
      <p:pic>
        <p:nvPicPr>
          <p:cNvPr descr="PHÚ SĨ - NGỌN NÚI NỔI TIẾNG, BIỂU TƯỢNG CỦA ĐẤT NƯỚC NÀO?" id="206" name="Google Shape;206;p10"/>
          <p:cNvPicPr preferRelativeResize="0"/>
          <p:nvPr/>
        </p:nvPicPr>
        <p:blipFill rotWithShape="1">
          <a:blip r:embed="rId3">
            <a:alphaModFix/>
          </a:blip>
          <a:srcRect b="28249" l="0" r="-1" t="0"/>
          <a:stretch/>
        </p:blipFill>
        <p:spPr>
          <a:xfrm>
            <a:off x="321733" y="321733"/>
            <a:ext cx="11548534" cy="6214534"/>
          </a:xfrm>
          <a:prstGeom prst="rect">
            <a:avLst/>
          </a:prstGeom>
          <a:noFill/>
          <a:ln>
            <a:noFill/>
          </a:ln>
        </p:spPr>
      </p:pic>
      <p:sp>
        <p:nvSpPr>
          <p:cNvPr id="207" name="Google Shape;207;p10"/>
          <p:cNvSpPr txBox="1"/>
          <p:nvPr/>
        </p:nvSpPr>
        <p:spPr>
          <a:xfrm>
            <a:off x="68826" y="5834324"/>
            <a:ext cx="1187667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FF00"/>
                </a:solidFill>
                <a:latin typeface="Arial"/>
                <a:ea typeface="Arial"/>
                <a:cs typeface="Arial"/>
                <a:sym typeface="Arial"/>
              </a:rPr>
              <a:t>ĐÂY LÀ NGỌN NÚI NÀO? CỦA QUỐC GIA NÀO?</a:t>
            </a:r>
            <a:endParaRPr/>
          </a:p>
        </p:txBody>
      </p:sp>
    </p:spTree>
  </p:cSld>
  <p:clrMapOvr>
    <a:masterClrMapping/>
  </p:clrMapOvr>
  <p:transition spd="slow">
    <p:wipe dir="l"/>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
        <p:nvSpPr>
          <p:cNvPr id="212" name="Google Shape;212;p11"/>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Độc đáo tour du lịch khám phá núi lửa ở Gia Lai" id="213" name="Google Shape;213;p11"/>
          <p:cNvPicPr preferRelativeResize="0"/>
          <p:nvPr/>
        </p:nvPicPr>
        <p:blipFill rotWithShape="1">
          <a:blip r:embed="rId3">
            <a:alphaModFix/>
          </a:blip>
          <a:srcRect b="1" l="1548" r="2879" t="0"/>
          <a:stretch/>
        </p:blipFill>
        <p:spPr>
          <a:xfrm>
            <a:off x="0" y="0"/>
            <a:ext cx="12192000" cy="6858000"/>
          </a:xfrm>
          <a:prstGeom prst="rect">
            <a:avLst/>
          </a:prstGeom>
          <a:noFill/>
          <a:ln>
            <a:noFill/>
          </a:ln>
        </p:spPr>
      </p:pic>
      <p:sp>
        <p:nvSpPr>
          <p:cNvPr id="214" name="Google Shape;214;p11"/>
          <p:cNvSpPr txBox="1"/>
          <p:nvPr/>
        </p:nvSpPr>
        <p:spPr>
          <a:xfrm>
            <a:off x="68826" y="5834324"/>
            <a:ext cx="1187667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FF00"/>
                </a:solidFill>
                <a:latin typeface="Arial"/>
                <a:ea typeface="Arial"/>
                <a:cs typeface="Arial"/>
                <a:sym typeface="Arial"/>
              </a:rPr>
              <a:t>NÚI LỬA CHƯ ĐĂNG YA – GIA LAI</a:t>
            </a:r>
            <a:endParaRPr/>
          </a:p>
        </p:txBody>
      </p:sp>
    </p:spTree>
  </p:cSld>
  <p:clrMapOvr>
    <a:masterClrMapping/>
  </p:clrMapOvr>
  <p:transition spd="slow">
    <p:wipe dir="l"/>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sp>
        <p:nvSpPr>
          <p:cNvPr id="219" name="Google Shape;219;p12"/>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U BLUK VOLCANO - EXPLORE THE LONGEST COMPLEX OF LAVA CAVES IN SOUTHEAST  ASIA - Bitour" id="220" name="Google Shape;220;p12"/>
          <p:cNvPicPr preferRelativeResize="0"/>
          <p:nvPr/>
        </p:nvPicPr>
        <p:blipFill rotWithShape="1">
          <a:blip r:embed="rId3">
            <a:alphaModFix/>
          </a:blip>
          <a:srcRect b="12853" l="0" r="0" t="12160"/>
          <a:stretch/>
        </p:blipFill>
        <p:spPr>
          <a:xfrm>
            <a:off x="20" y="1282"/>
            <a:ext cx="12191980" cy="6856718"/>
          </a:xfrm>
          <a:prstGeom prst="rect">
            <a:avLst/>
          </a:prstGeom>
          <a:noFill/>
          <a:ln>
            <a:noFill/>
          </a:ln>
        </p:spPr>
      </p:pic>
      <p:sp>
        <p:nvSpPr>
          <p:cNvPr id="221" name="Google Shape;221;p12"/>
          <p:cNvSpPr txBox="1"/>
          <p:nvPr/>
        </p:nvSpPr>
        <p:spPr>
          <a:xfrm>
            <a:off x="0" y="1385473"/>
            <a:ext cx="12190476"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lt1"/>
                </a:solidFill>
                <a:latin typeface="Arial"/>
                <a:ea typeface="Arial"/>
                <a:cs typeface="Arial"/>
                <a:sym typeface="Arial"/>
              </a:rPr>
              <a:t>NÚI LỬA ĐĂK NÔNG – ĐIỂM DU LỊCH MỚI NỔI</a:t>
            </a:r>
            <a:endParaRPr/>
          </a:p>
        </p:txBody>
      </p:sp>
    </p:spTree>
  </p:cSld>
  <p:clrMapOvr>
    <a:masterClrMapping/>
  </p:clrMapOvr>
  <p:transition spd="slow">
    <p:wipe dir="l"/>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 name="Shape 225"/>
        <p:cNvGrpSpPr/>
        <p:nvPr/>
      </p:nvGrpSpPr>
      <p:grpSpPr>
        <a:xfrm>
          <a:off x="0" y="0"/>
          <a:ext cx="0" cy="0"/>
          <a:chOff x="0" y="0"/>
          <a:chExt cx="0" cy="0"/>
        </a:xfrm>
      </p:grpSpPr>
      <p:sp>
        <p:nvSpPr>
          <p:cNvPr id="226" name="Google Shape;226;p13"/>
          <p:cNvSpPr/>
          <p:nvPr/>
        </p:nvSpPr>
        <p:spPr>
          <a:xfrm>
            <a:off x="1524"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Vành đai lửa&amp;#39; Thái Bình Dương | baotintuc.vn" id="227" name="Google Shape;227;p13"/>
          <p:cNvPicPr preferRelativeResize="0"/>
          <p:nvPr/>
        </p:nvPicPr>
        <p:blipFill rotWithShape="1">
          <a:blip r:embed="rId3">
            <a:alphaModFix/>
          </a:blip>
          <a:srcRect b="0" l="0" r="959" t="0"/>
          <a:stretch/>
        </p:blipFill>
        <p:spPr>
          <a:xfrm>
            <a:off x="114180" y="102741"/>
            <a:ext cx="5799191" cy="6524101"/>
          </a:xfrm>
          <a:prstGeom prst="rect">
            <a:avLst/>
          </a:prstGeom>
          <a:noFill/>
          <a:ln>
            <a:noFill/>
          </a:ln>
          <a:effectLst>
            <a:outerShdw blurRad="292100" rotWithShape="0" algn="tl" dir="2700000" dist="139700">
              <a:srgbClr val="333333">
                <a:alpha val="64705"/>
              </a:srgbClr>
            </a:outerShdw>
          </a:effectLst>
        </p:spPr>
      </p:pic>
      <p:pic>
        <p:nvPicPr>
          <p:cNvPr descr="Nhật Bản có hơn 100 núi lửa đang hoạt động" id="228" name="Google Shape;228;p13"/>
          <p:cNvPicPr preferRelativeResize="0"/>
          <p:nvPr/>
        </p:nvPicPr>
        <p:blipFill rotWithShape="1">
          <a:blip r:embed="rId4">
            <a:alphaModFix/>
          </a:blip>
          <a:srcRect b="11968" l="0" r="0" t="0"/>
          <a:stretch/>
        </p:blipFill>
        <p:spPr>
          <a:xfrm>
            <a:off x="6152328" y="102741"/>
            <a:ext cx="5799191" cy="6524080"/>
          </a:xfrm>
          <a:prstGeom prst="rect">
            <a:avLst/>
          </a:prstGeom>
          <a:noFill/>
          <a:ln>
            <a:noFill/>
          </a:ln>
          <a:effectLst>
            <a:outerShdw blurRad="292100" rotWithShape="0" algn="tl" dir="2700000" dist="139700">
              <a:srgbClr val="333333">
                <a:alpha val="64705"/>
              </a:srgbClr>
            </a:outerShdw>
          </a:effectLst>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Free Show And Tell Clipart Black And White, Download Free Show And Tell  Clipart Black And White png images, Free ClipArts on Clipart Library" id="233" name="Google Shape;233;p14"/>
          <p:cNvPicPr preferRelativeResize="0"/>
          <p:nvPr/>
        </p:nvPicPr>
        <p:blipFill rotWithShape="1">
          <a:blip r:embed="rId3">
            <a:alphaModFix/>
          </a:blip>
          <a:srcRect b="0" l="19652" r="21010" t="0"/>
          <a:stretch/>
        </p:blipFill>
        <p:spPr>
          <a:xfrm>
            <a:off x="3974574" y="2162124"/>
            <a:ext cx="1430157" cy="3116218"/>
          </a:xfrm>
          <a:prstGeom prst="rect">
            <a:avLst/>
          </a:prstGeom>
          <a:noFill/>
          <a:ln>
            <a:noFill/>
          </a:ln>
        </p:spPr>
      </p:pic>
      <p:sp>
        <p:nvSpPr>
          <p:cNvPr id="234" name="Google Shape;234;p14"/>
          <p:cNvSpPr/>
          <p:nvPr/>
        </p:nvSpPr>
        <p:spPr>
          <a:xfrm>
            <a:off x="0" y="0"/>
            <a:ext cx="12192000" cy="6858000"/>
          </a:xfrm>
          <a:prstGeom prst="frame">
            <a:avLst>
              <a:gd fmla="val 2222" name="adj1"/>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14"/>
          <p:cNvSpPr txBox="1"/>
          <p:nvPr/>
        </p:nvSpPr>
        <p:spPr>
          <a:xfrm>
            <a:off x="320094" y="357973"/>
            <a:ext cx="3661971"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rgbClr val="FF0000"/>
                </a:solidFill>
                <a:latin typeface="Arial"/>
                <a:ea typeface="Arial"/>
                <a:cs typeface="Arial"/>
                <a:sym typeface="Arial"/>
              </a:rPr>
              <a:t>2. động đất</a:t>
            </a:r>
            <a:endParaRPr sz="4400">
              <a:solidFill>
                <a:srgbClr val="FF0000"/>
              </a:solidFill>
              <a:latin typeface="Arial"/>
              <a:ea typeface="Arial"/>
              <a:cs typeface="Arial"/>
              <a:sym typeface="Arial"/>
            </a:endParaRPr>
          </a:p>
        </p:txBody>
      </p:sp>
      <p:pic>
        <p:nvPicPr>
          <p:cNvPr descr="Map&#10;&#10;Description automatically generated" id="236" name="Google Shape;236;p14"/>
          <p:cNvPicPr preferRelativeResize="0"/>
          <p:nvPr/>
        </p:nvPicPr>
        <p:blipFill rotWithShape="1">
          <a:blip r:embed="rId4">
            <a:alphaModFix/>
          </a:blip>
          <a:srcRect b="13619" l="0" r="0" t="0"/>
          <a:stretch/>
        </p:blipFill>
        <p:spPr>
          <a:xfrm>
            <a:off x="3860389" y="307425"/>
            <a:ext cx="1658526" cy="1547275"/>
          </a:xfrm>
          <a:prstGeom prst="rect">
            <a:avLst/>
          </a:prstGeom>
          <a:noFill/>
          <a:ln>
            <a:noFill/>
          </a:ln>
        </p:spPr>
      </p:pic>
      <p:graphicFrame>
        <p:nvGraphicFramePr>
          <p:cNvPr id="237" name="Google Shape;237;p14"/>
          <p:cNvGraphicFramePr/>
          <p:nvPr/>
        </p:nvGraphicFramePr>
        <p:xfrm>
          <a:off x="5640591" y="252393"/>
          <a:ext cx="3000000" cy="3000000"/>
        </p:xfrm>
        <a:graphic>
          <a:graphicData uri="http://schemas.openxmlformats.org/drawingml/2006/table">
            <a:tbl>
              <a:tblPr>
                <a:noFill/>
                <a:tableStyleId>{4351E361-EA08-4193-AAE2-8F63BD49463D}</a:tableStyleId>
              </a:tblPr>
              <a:tblGrid>
                <a:gridCol w="1915375"/>
                <a:gridCol w="4429550"/>
              </a:tblGrid>
              <a:tr h="948200">
                <a:tc>
                  <a:txBody>
                    <a:bodyPr/>
                    <a:lstStyle/>
                    <a:p>
                      <a:pPr indent="0" lvl="0" marL="0" marR="0" rtl="0" algn="ctr">
                        <a:lnSpc>
                          <a:spcPct val="115000"/>
                        </a:lnSpc>
                        <a:spcBef>
                          <a:spcPts val="0"/>
                        </a:spcBef>
                        <a:spcAft>
                          <a:spcPts val="0"/>
                        </a:spcAft>
                        <a:buNone/>
                      </a:pPr>
                      <a:r>
                        <a:rPr b="1" i="0" lang="en-US" sz="2800" u="none" cap="none" strike="noStrike">
                          <a:latin typeface="Arial"/>
                          <a:ea typeface="Arial"/>
                          <a:cs typeface="Arial"/>
                          <a:sym typeface="Arial"/>
                        </a:rPr>
                        <a:t>T</a:t>
                      </a:r>
                      <a:r>
                        <a:rPr b="1" i="0" lang="en-US" sz="2800" u="none" cap="none" strike="noStrike">
                          <a:solidFill>
                            <a:srgbClr val="000000"/>
                          </a:solidFill>
                          <a:latin typeface="Arial"/>
                          <a:ea typeface="Arial"/>
                          <a:cs typeface="Arial"/>
                          <a:sym typeface="Arial"/>
                        </a:rPr>
                        <a:t>ên hoạt động</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Động đất</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1336925">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Nguyên nhân</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56150">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Biểu hiện</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720650">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Hậu quả</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36925">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Phòng chống</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38" name="Google Shape;238;p14"/>
          <p:cNvSpPr txBox="1"/>
          <p:nvPr/>
        </p:nvSpPr>
        <p:spPr>
          <a:xfrm>
            <a:off x="7642125" y="1184150"/>
            <a:ext cx="47685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Hoạt động của núi lửa, sự dịch chuyển của các mảng kiến tạo, đứt gãy trong vỏ Trái Đất.</a:t>
            </a:r>
            <a:endParaRPr sz="2400">
              <a:solidFill>
                <a:schemeClr val="dk1"/>
              </a:solidFill>
              <a:latin typeface="Arial"/>
              <a:ea typeface="Arial"/>
              <a:cs typeface="Arial"/>
              <a:sym typeface="Arial"/>
            </a:endParaRPr>
          </a:p>
        </p:txBody>
      </p:sp>
      <p:sp>
        <p:nvSpPr>
          <p:cNvPr id="239" name="Google Shape;239;p14"/>
          <p:cNvSpPr txBox="1"/>
          <p:nvPr/>
        </p:nvSpPr>
        <p:spPr>
          <a:xfrm>
            <a:off x="7592627" y="3493683"/>
            <a:ext cx="4363800" cy="17361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400">
                <a:solidFill>
                  <a:schemeClr val="dk1"/>
                </a:solidFill>
                <a:latin typeface="Arial"/>
                <a:ea typeface="Arial"/>
                <a:cs typeface="Arial"/>
                <a:sym typeface="Arial"/>
              </a:rPr>
              <a:t>+ Đổ nhà cửa, các công trình</a:t>
            </a:r>
            <a:endParaRPr sz="1400">
              <a:solidFill>
                <a:schemeClr val="dk1"/>
              </a:solidFill>
              <a:latin typeface="Arial"/>
              <a:ea typeface="Arial"/>
              <a:cs typeface="Arial"/>
              <a:sym typeface="Arial"/>
            </a:endParaRPr>
          </a:p>
          <a:p>
            <a:pPr indent="0" lvl="0" marL="0" marR="0" rtl="0" algn="just">
              <a:lnSpc>
                <a:spcPct val="115000"/>
              </a:lnSpc>
              <a:spcBef>
                <a:spcPts val="0"/>
              </a:spcBef>
              <a:spcAft>
                <a:spcPts val="0"/>
              </a:spcAft>
              <a:buNone/>
            </a:pPr>
            <a:r>
              <a:rPr lang="en-US" sz="2400">
                <a:solidFill>
                  <a:schemeClr val="dk1"/>
                </a:solidFill>
                <a:latin typeface="Arial"/>
                <a:ea typeface="Arial"/>
                <a:cs typeface="Arial"/>
                <a:sym typeface="Arial"/>
              </a:rPr>
              <a:t>+ Có thể gây nên lở đất, biến dạng đáy biển, làm phát sinh sóng thẩn</a:t>
            </a:r>
            <a:endParaRPr sz="1400">
              <a:solidFill>
                <a:schemeClr val="dk1"/>
              </a:solidFill>
              <a:latin typeface="Arial"/>
              <a:ea typeface="Arial"/>
              <a:cs typeface="Arial"/>
              <a:sym typeface="Arial"/>
            </a:endParaRPr>
          </a:p>
        </p:txBody>
      </p:sp>
      <p:sp>
        <p:nvSpPr>
          <p:cNvPr id="240" name="Google Shape;240;p14"/>
          <p:cNvSpPr txBox="1"/>
          <p:nvPr/>
        </p:nvSpPr>
        <p:spPr>
          <a:xfrm>
            <a:off x="7642123" y="5347836"/>
            <a:ext cx="426474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Chủ động phòng chống</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Cần chui xuống gầm bàn, sử dụng thang bộ, không lái xe, bảo vệ đầu,...</a:t>
            </a:r>
            <a:endParaRPr sz="2400">
              <a:solidFill>
                <a:schemeClr val="dk1"/>
              </a:solidFill>
              <a:latin typeface="Arial"/>
              <a:ea typeface="Arial"/>
              <a:cs typeface="Arial"/>
              <a:sym typeface="Arial"/>
            </a:endParaRPr>
          </a:p>
        </p:txBody>
      </p:sp>
      <p:sp>
        <p:nvSpPr>
          <p:cNvPr id="241" name="Google Shape;241;p14"/>
          <p:cNvSpPr txBox="1"/>
          <p:nvPr/>
        </p:nvSpPr>
        <p:spPr>
          <a:xfrm>
            <a:off x="7621800" y="2452188"/>
            <a:ext cx="45981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Mặt đất rung chuyển, nứt vỡ.</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Nhà cửa, công trình rung lắc, đu đưa</a:t>
            </a:r>
            <a:endParaRPr sz="2400">
              <a:solidFill>
                <a:schemeClr val="dk1"/>
              </a:solidFill>
              <a:latin typeface="Arial"/>
              <a:ea typeface="Arial"/>
              <a:cs typeface="Arial"/>
              <a:sym typeface="Arial"/>
            </a:endParaRPr>
          </a:p>
        </p:txBody>
      </p:sp>
      <p:pic>
        <p:nvPicPr>
          <p:cNvPr descr="Earthquake damage icon set Royalty Free Vector Image" id="242" name="Google Shape;242;p14"/>
          <p:cNvPicPr preferRelativeResize="0"/>
          <p:nvPr/>
        </p:nvPicPr>
        <p:blipFill rotWithShape="1">
          <a:blip r:embed="rId5">
            <a:alphaModFix/>
          </a:blip>
          <a:srcRect b="54247" l="0" r="0" t="24659"/>
          <a:stretch/>
        </p:blipFill>
        <p:spPr>
          <a:xfrm>
            <a:off x="243350" y="5432883"/>
            <a:ext cx="5153891" cy="1174129"/>
          </a:xfrm>
          <a:prstGeom prst="rect">
            <a:avLst/>
          </a:prstGeom>
          <a:noFill/>
          <a:ln>
            <a:noFill/>
          </a:ln>
        </p:spPr>
      </p:pic>
      <p:sp>
        <p:nvSpPr>
          <p:cNvPr id="243" name="Google Shape;243;p14"/>
          <p:cNvSpPr/>
          <p:nvPr/>
        </p:nvSpPr>
        <p:spPr>
          <a:xfrm>
            <a:off x="777412" y="1208950"/>
            <a:ext cx="2732703" cy="1174129"/>
          </a:xfrm>
          <a:prstGeom prst="wedgeEllipseCallout">
            <a:avLst>
              <a:gd fmla="val 69342" name="adj1"/>
              <a:gd fmla="val 76735" name="adj2"/>
            </a:avLst>
          </a:prstGeom>
          <a:solidFill>
            <a:schemeClr val="lt1"/>
          </a:solidFill>
          <a:ln cap="flat" cmpd="sng" w="381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7030A0"/>
                </a:solidFill>
                <a:latin typeface="Arial"/>
                <a:ea typeface="Arial"/>
                <a:cs typeface="Arial"/>
                <a:sym typeface="Arial"/>
              </a:rPr>
              <a:t>Chào các quý vị khán giả, sau đây tôi sẽ….</a:t>
            </a:r>
            <a:endParaRPr/>
          </a:p>
        </p:txBody>
      </p:sp>
      <p:pic>
        <p:nvPicPr>
          <p:cNvPr descr="Classroom Student Cartoon, PNG, 6742x4180px, Classroom, Blackboard,  Cartoon, Child, Class Download Free" id="244" name="Google Shape;244;p14"/>
          <p:cNvPicPr preferRelativeResize="0"/>
          <p:nvPr/>
        </p:nvPicPr>
        <p:blipFill rotWithShape="1">
          <a:blip r:embed="rId6">
            <a:alphaModFix/>
          </a:blip>
          <a:srcRect b="0" l="0" r="0" t="0"/>
          <a:stretch/>
        </p:blipFill>
        <p:spPr>
          <a:xfrm>
            <a:off x="489120" y="2991839"/>
            <a:ext cx="3323918" cy="20592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
                                        <p:tgtEl>
                                          <p:spTgt spid="243"/>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500"/>
                                        <p:tgtEl>
                                          <p:spTgt spid="244"/>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descr="Ba trận động đất lớn nhất ở Việt Nam từng xảy ra tại Tuần Giáo và Điện Biên  | Tin tức mới nhất 24h - Đọc Báo Lao Động online - Laodong.vn" id="249" name="Google Shape;249;p15"/>
          <p:cNvPicPr preferRelativeResize="0"/>
          <p:nvPr/>
        </p:nvPicPr>
        <p:blipFill rotWithShape="1">
          <a:blip r:embed="rId3">
            <a:alphaModFix/>
          </a:blip>
          <a:srcRect b="0" l="0" r="0" t="0"/>
          <a:stretch/>
        </p:blipFill>
        <p:spPr>
          <a:xfrm>
            <a:off x="211448" y="254014"/>
            <a:ext cx="8375338" cy="6382759"/>
          </a:xfrm>
          <a:prstGeom prst="rect">
            <a:avLst/>
          </a:prstGeom>
          <a:noFill/>
          <a:ln>
            <a:noFill/>
          </a:ln>
        </p:spPr>
      </p:pic>
      <p:sp>
        <p:nvSpPr>
          <p:cNvPr id="250" name="Google Shape;250;p15"/>
          <p:cNvSpPr/>
          <p:nvPr/>
        </p:nvSpPr>
        <p:spPr>
          <a:xfrm>
            <a:off x="0" y="0"/>
            <a:ext cx="12192000" cy="6858000"/>
          </a:xfrm>
          <a:prstGeom prst="frame">
            <a:avLst>
              <a:gd fmla="val 2222" name="adj1"/>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15"/>
          <p:cNvSpPr txBox="1"/>
          <p:nvPr/>
        </p:nvSpPr>
        <p:spPr>
          <a:xfrm>
            <a:off x="8691780" y="254014"/>
            <a:ext cx="3395226"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rgbClr val="FF0000"/>
                </a:solidFill>
                <a:latin typeface="Arial"/>
                <a:ea typeface="Arial"/>
                <a:cs typeface="Arial"/>
                <a:sym typeface="Arial"/>
              </a:rPr>
              <a:t>Em có biết?</a:t>
            </a:r>
            <a:endParaRPr/>
          </a:p>
        </p:txBody>
      </p:sp>
      <p:sp>
        <p:nvSpPr>
          <p:cNvPr id="252" name="Google Shape;252;p15"/>
          <p:cNvSpPr txBox="1"/>
          <p:nvPr/>
        </p:nvSpPr>
        <p:spPr>
          <a:xfrm>
            <a:off x="8693194" y="1023455"/>
            <a:ext cx="3261085" cy="526297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rgbClr val="000000"/>
                </a:solidFill>
                <a:latin typeface="Arial"/>
                <a:ea typeface="Arial"/>
                <a:cs typeface="Arial"/>
                <a:sym typeface="Arial"/>
              </a:rPr>
              <a:t>Thang đo  Richter được Charles Francis Richter đề xuất vào năm </a:t>
            </a:r>
            <a:r>
              <a:rPr b="0" i="0" lang="en-US" sz="2400">
                <a:solidFill>
                  <a:srgbClr val="FF0000"/>
                </a:solidFill>
                <a:latin typeface="Arial"/>
                <a:ea typeface="Arial"/>
                <a:cs typeface="Arial"/>
                <a:sym typeface="Arial"/>
              </a:rPr>
              <a:t>1935. </a:t>
            </a:r>
            <a:r>
              <a:rPr b="0" i="0" lang="en-US" sz="2400">
                <a:solidFill>
                  <a:srgbClr val="000000"/>
                </a:solidFill>
                <a:latin typeface="Arial"/>
                <a:ea typeface="Arial"/>
                <a:cs typeface="Arial"/>
                <a:sym typeface="Arial"/>
              </a:rPr>
              <a:t>Đầu tiên nó được sử dụng để sắp xếp các số đo về cơn động đất địa phương tại California. Những số đo này được đo bằng một địa chấn kế đặt xa nơi động đất </a:t>
            </a:r>
            <a:r>
              <a:rPr b="0" i="0" lang="en-US" sz="2400">
                <a:solidFill>
                  <a:srgbClr val="FF0000"/>
                </a:solidFill>
                <a:latin typeface="Arial"/>
                <a:ea typeface="Arial"/>
                <a:cs typeface="Arial"/>
                <a:sym typeface="Arial"/>
              </a:rPr>
              <a:t>100 km.</a:t>
            </a:r>
            <a:br>
              <a:rPr lang="en-US" sz="2400">
                <a:solidFill>
                  <a:schemeClr val="dk1"/>
                </a:solidFill>
                <a:latin typeface="Arial"/>
                <a:ea typeface="Arial"/>
                <a:cs typeface="Arial"/>
                <a:sym typeface="Arial"/>
              </a:rPr>
            </a:br>
            <a:r>
              <a:rPr b="0" i="0" lang="en-US" sz="2400">
                <a:solidFill>
                  <a:srgbClr val="000000"/>
                </a:solidFill>
                <a:latin typeface="Arial"/>
                <a:ea typeface="Arial"/>
                <a:cs typeface="Arial"/>
                <a:sym typeface="Arial"/>
              </a:rPr>
              <a:t>Báo chí không chuyên môn về khoa học thường nói ra độ lớn động đất </a:t>
            </a:r>
            <a:r>
              <a:rPr b="0" i="0" lang="en-US" sz="2400">
                <a:solidFill>
                  <a:srgbClr val="FF0000"/>
                </a:solidFill>
                <a:latin typeface="Arial"/>
                <a:ea typeface="Arial"/>
                <a:cs typeface="Arial"/>
                <a:sym typeface="Arial"/>
              </a:rPr>
              <a:t>"theo thang Richter". </a:t>
            </a:r>
            <a:endParaRPr sz="2400">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6" name="Shape 256"/>
        <p:cNvGrpSpPr/>
        <p:nvPr/>
      </p:nvGrpSpPr>
      <p:grpSpPr>
        <a:xfrm>
          <a:off x="0" y="0"/>
          <a:ext cx="0" cy="0"/>
          <a:chOff x="0" y="0"/>
          <a:chExt cx="0" cy="0"/>
        </a:xfrm>
      </p:grpSpPr>
      <p:sp>
        <p:nvSpPr>
          <p:cNvPr id="257" name="Google Shape;257;p1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16"/>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16"/>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16"/>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Vì sao nhiều người chết trong động đất ở Nepal? - Phân tích" id="261" name="Google Shape;261;p16"/>
          <p:cNvPicPr preferRelativeResize="0"/>
          <p:nvPr>
            <p:ph idx="1" type="body"/>
          </p:nvPr>
        </p:nvPicPr>
        <p:blipFill rotWithShape="1">
          <a:blip r:embed="rId3">
            <a:alphaModFix/>
          </a:blip>
          <a:srcRect b="0" l="0" r="0" t="0"/>
          <a:stretch/>
        </p:blipFill>
        <p:spPr>
          <a:xfrm>
            <a:off x="695860" y="457200"/>
            <a:ext cx="10800279" cy="5943600"/>
          </a:xfrm>
          <a:prstGeom prst="rect">
            <a:avLst/>
          </a:prstGeom>
          <a:noFill/>
          <a:ln>
            <a:noFill/>
          </a:ln>
        </p:spPr>
      </p:pic>
    </p:spTree>
  </p:cSld>
  <p:clrMapOvr>
    <a:masterClrMapping/>
  </p:clrMapOvr>
  <p:transition spd="slow">
    <p:wipe dir="l"/>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sp>
        <p:nvSpPr>
          <p:cNvPr id="266" name="Google Shape;266;p1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17"/>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17"/>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17"/>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hape&#10;&#10;Description automatically generated with medium confidence" id="270" name="Google Shape;270;p17"/>
          <p:cNvPicPr preferRelativeResize="0"/>
          <p:nvPr>
            <p:ph idx="1" type="body"/>
          </p:nvPr>
        </p:nvPicPr>
        <p:blipFill rotWithShape="1">
          <a:blip r:embed="rId3">
            <a:alphaModFix/>
          </a:blip>
          <a:srcRect b="0" l="0" r="0" t="0"/>
          <a:stretch/>
        </p:blipFill>
        <p:spPr>
          <a:xfrm>
            <a:off x="812800" y="457200"/>
            <a:ext cx="10566400" cy="5943600"/>
          </a:xfrm>
          <a:prstGeom prst="rect">
            <a:avLst/>
          </a:prstGeom>
          <a:noFill/>
          <a:ln>
            <a:noFill/>
          </a:ln>
        </p:spPr>
      </p:pic>
      <p:sp>
        <p:nvSpPr>
          <p:cNvPr id="271" name="Google Shape;271;p17"/>
          <p:cNvSpPr txBox="1"/>
          <p:nvPr/>
        </p:nvSpPr>
        <p:spPr>
          <a:xfrm>
            <a:off x="1621746" y="-131701"/>
            <a:ext cx="8957764" cy="611065"/>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en-US" sz="3200">
                <a:solidFill>
                  <a:schemeClr val="lt1"/>
                </a:solidFill>
                <a:latin typeface="Arial"/>
                <a:ea typeface="Arial"/>
                <a:cs typeface="Arial"/>
                <a:sym typeface="Arial"/>
              </a:rPr>
              <a:t>Nêu lại 3 thông tin quan trọng nhất qua video</a:t>
            </a:r>
            <a:endParaRPr sz="2800">
              <a:solidFill>
                <a:schemeClr val="lt1"/>
              </a:solidFill>
              <a:latin typeface="Arial"/>
              <a:ea typeface="Arial"/>
              <a:cs typeface="Arial"/>
              <a:sym typeface="Arial"/>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Should Earthquake Insurance Be Part Of Your Disaster Plan? – Forbes Advisor" id="276" name="Google Shape;276;p18"/>
          <p:cNvPicPr preferRelativeResize="0"/>
          <p:nvPr/>
        </p:nvPicPr>
        <p:blipFill rotWithShape="1">
          <a:blip r:embed="rId3">
            <a:alphaModFix/>
          </a:blip>
          <a:srcRect b="0" l="0" r="0" t="0"/>
          <a:stretch/>
        </p:blipFill>
        <p:spPr>
          <a:xfrm>
            <a:off x="25400" y="0"/>
            <a:ext cx="12141200" cy="6858000"/>
          </a:xfrm>
          <a:prstGeom prst="rect">
            <a:avLst/>
          </a:prstGeom>
          <a:noFill/>
          <a:ln>
            <a:noFill/>
          </a:ln>
        </p:spPr>
      </p:pic>
      <p:sp>
        <p:nvSpPr>
          <p:cNvPr id="277" name="Google Shape;277;p18"/>
          <p:cNvSpPr txBox="1"/>
          <p:nvPr/>
        </p:nvSpPr>
        <p:spPr>
          <a:xfrm>
            <a:off x="-107405" y="1434526"/>
            <a:ext cx="12195046" cy="2206837"/>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30000"/>
              </a:lnSpc>
              <a:spcBef>
                <a:spcPts val="0"/>
              </a:spcBef>
              <a:spcAft>
                <a:spcPts val="0"/>
              </a:spcAft>
              <a:buClr>
                <a:srgbClr val="FFFF00"/>
              </a:buClr>
              <a:buSzPts val="8000"/>
              <a:buFont typeface="Arial"/>
              <a:buNone/>
            </a:pPr>
            <a:r>
              <a:rPr lang="en-US" sz="8000">
                <a:solidFill>
                  <a:srgbClr val="FFFF00"/>
                </a:solidFill>
                <a:latin typeface="Arial"/>
                <a:ea typeface="Arial"/>
                <a:cs typeface="Arial"/>
                <a:sym typeface="Arial"/>
              </a:rPr>
              <a:t>Động đất – Thảm họa </a:t>
            </a:r>
            <a:endParaRPr/>
          </a:p>
          <a:p>
            <a:pPr indent="0" lvl="0" marL="0" marR="0" rtl="0" algn="ctr">
              <a:lnSpc>
                <a:spcPct val="130000"/>
              </a:lnSpc>
              <a:spcBef>
                <a:spcPts val="0"/>
              </a:spcBef>
              <a:spcAft>
                <a:spcPts val="0"/>
              </a:spcAft>
              <a:buClr>
                <a:srgbClr val="FFFF00"/>
              </a:buClr>
              <a:buSzPts val="8000"/>
              <a:buFont typeface="Arial"/>
              <a:buNone/>
            </a:pPr>
            <a:r>
              <a:rPr lang="en-US" sz="8000">
                <a:solidFill>
                  <a:srgbClr val="FFFF00"/>
                </a:solidFill>
                <a:latin typeface="Arial"/>
                <a:ea typeface="Arial"/>
                <a:cs typeface="Arial"/>
                <a:sym typeface="Arial"/>
              </a:rPr>
              <a:t>của tự nhiên</a:t>
            </a:r>
            <a:endParaRPr sz="8000">
              <a:solidFill>
                <a:srgbClr val="FFFF00"/>
              </a:solidFill>
              <a:latin typeface="Arial"/>
              <a:ea typeface="Arial"/>
              <a:cs typeface="Arial"/>
              <a:sym typeface="Arial"/>
            </a:endParaRPr>
          </a:p>
        </p:txBody>
      </p:sp>
    </p:spTree>
  </p:cSld>
  <p:clrMapOvr>
    <a:masterClrMapping/>
  </p:clrMapOvr>
  <p:transition spd="slow">
    <p:wipe dir="l"/>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1" name="Shape 281"/>
        <p:cNvGrpSpPr/>
        <p:nvPr/>
      </p:nvGrpSpPr>
      <p:grpSpPr>
        <a:xfrm>
          <a:off x="0" y="0"/>
          <a:ext cx="0" cy="0"/>
          <a:chOff x="0" y="0"/>
          <a:chExt cx="0" cy="0"/>
        </a:xfrm>
      </p:grpSpPr>
      <p:sp>
        <p:nvSpPr>
          <p:cNvPr id="282" name="Google Shape;282;p19"/>
          <p:cNvSpPr/>
          <p:nvPr/>
        </p:nvSpPr>
        <p:spPr>
          <a:xfrm>
            <a:off x="0" y="0"/>
            <a:ext cx="12192000" cy="6858000"/>
          </a:xfrm>
          <a:prstGeom prst="rect">
            <a:avLst/>
          </a:prstGeom>
          <a:solidFill>
            <a:srgbClr val="6A4B7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p19"/>
          <p:cNvSpPr/>
          <p:nvPr/>
        </p:nvSpPr>
        <p:spPr>
          <a:xfrm>
            <a:off x="477012" y="480060"/>
            <a:ext cx="11237976" cy="589788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Graphical user interface&#10;&#10;Description automatically generated with low confidence" id="284" name="Google Shape;284;p19"/>
          <p:cNvPicPr preferRelativeResize="0"/>
          <p:nvPr/>
        </p:nvPicPr>
        <p:blipFill rotWithShape="1">
          <a:blip r:embed="rId3">
            <a:alphaModFix/>
          </a:blip>
          <a:srcRect b="0" l="0" r="0" t="0"/>
          <a:stretch/>
        </p:blipFill>
        <p:spPr>
          <a:xfrm>
            <a:off x="643467" y="2470658"/>
            <a:ext cx="10905066" cy="3353308"/>
          </a:xfrm>
          <a:prstGeom prst="rect">
            <a:avLst/>
          </a:prstGeom>
          <a:noFill/>
          <a:ln>
            <a:noFill/>
          </a:ln>
        </p:spPr>
      </p:pic>
      <p:sp>
        <p:nvSpPr>
          <p:cNvPr id="285" name="Google Shape;285;p19"/>
          <p:cNvSpPr txBox="1"/>
          <p:nvPr/>
        </p:nvSpPr>
        <p:spPr>
          <a:xfrm>
            <a:off x="146595" y="443485"/>
            <a:ext cx="12195046" cy="993140"/>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30000"/>
              </a:lnSpc>
              <a:spcBef>
                <a:spcPts val="0"/>
              </a:spcBef>
              <a:spcAft>
                <a:spcPts val="0"/>
              </a:spcAft>
              <a:buClr>
                <a:srgbClr val="C00000"/>
              </a:buClr>
              <a:buSzPts val="4400"/>
              <a:buFont typeface="Arial"/>
              <a:buNone/>
            </a:pPr>
            <a:r>
              <a:rPr lang="en-US" sz="4400">
                <a:solidFill>
                  <a:srgbClr val="C00000"/>
                </a:solidFill>
                <a:latin typeface="Arial"/>
                <a:ea typeface="Arial"/>
                <a:cs typeface="Arial"/>
                <a:sym typeface="Arial"/>
              </a:rPr>
              <a:t>Nếu có động đất, em phải làm gì </a:t>
            </a:r>
            <a:endParaRPr/>
          </a:p>
          <a:p>
            <a:pPr indent="0" lvl="0" marL="0" marR="0" rtl="0" algn="ctr">
              <a:lnSpc>
                <a:spcPct val="130000"/>
              </a:lnSpc>
              <a:spcBef>
                <a:spcPts val="0"/>
              </a:spcBef>
              <a:spcAft>
                <a:spcPts val="0"/>
              </a:spcAft>
              <a:buClr>
                <a:srgbClr val="C00000"/>
              </a:buClr>
              <a:buSzPts val="4400"/>
              <a:buFont typeface="Arial"/>
              <a:buNone/>
            </a:pPr>
            <a:r>
              <a:rPr lang="en-US" sz="4400">
                <a:solidFill>
                  <a:srgbClr val="C00000"/>
                </a:solidFill>
                <a:latin typeface="Arial"/>
                <a:ea typeface="Arial"/>
                <a:cs typeface="Arial"/>
                <a:sym typeface="Arial"/>
              </a:rPr>
              <a:t>để đảm bảo an toàn cho bản thân?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
          <p:cNvSpPr txBox="1"/>
          <p:nvPr/>
        </p:nvSpPr>
        <p:spPr>
          <a:xfrm>
            <a:off x="274637" y="279704"/>
            <a:ext cx="5732463" cy="830997"/>
          </a:xfrm>
          <a:prstGeom prst="rect">
            <a:avLst/>
          </a:prstGeom>
          <a:solidFill>
            <a:srgbClr val="1E4E79"/>
          </a:solidFill>
          <a:ln cap="flat" cmpd="sng" w="12700">
            <a:solidFill>
              <a:srgbClr val="42719B"/>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800" u="none" cap="none" strike="noStrike">
                <a:solidFill>
                  <a:schemeClr val="lt1"/>
                </a:solidFill>
                <a:latin typeface="Arial"/>
                <a:ea typeface="Arial"/>
                <a:cs typeface="Arial"/>
                <a:sym typeface="Arial"/>
              </a:rPr>
              <a:t>HIỂU Ý ĐỒNG ĐỘI</a:t>
            </a:r>
            <a:endParaRPr/>
          </a:p>
        </p:txBody>
      </p:sp>
      <p:sp>
        <p:nvSpPr>
          <p:cNvPr id="107" name="Google Shape;107;p2"/>
          <p:cNvSpPr txBox="1"/>
          <p:nvPr/>
        </p:nvSpPr>
        <p:spPr>
          <a:xfrm>
            <a:off x="274637" y="1328389"/>
            <a:ext cx="5732463" cy="5078313"/>
          </a:xfrm>
          <a:prstGeom prst="rect">
            <a:avLst/>
          </a:prstGeom>
          <a:solidFill>
            <a:srgbClr val="FBE4D4"/>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chemeClr val="dk1"/>
                </a:solidFill>
                <a:latin typeface="Arial"/>
                <a:ea typeface="Arial"/>
                <a:cs typeface="Arial"/>
                <a:sym typeface="Arial"/>
              </a:rPr>
              <a:t>HƯỚNG DẪN</a:t>
            </a:r>
            <a:endParaRPr/>
          </a:p>
          <a:p>
            <a:pPr indent="-285750" lvl="0" marL="285750" marR="0" rtl="0" algn="l">
              <a:spcBef>
                <a:spcPts val="0"/>
              </a:spcBef>
              <a:spcAft>
                <a:spcPts val="0"/>
              </a:spcAft>
              <a:buClr>
                <a:srgbClr val="C00000"/>
              </a:buClr>
              <a:buSzPts val="3600"/>
              <a:buFont typeface="Noto Sans Symbols"/>
              <a:buChar char="❖"/>
            </a:pPr>
            <a:r>
              <a:rPr b="1" i="0" lang="en-US" sz="3600" u="none" cap="none" strike="noStrike">
                <a:solidFill>
                  <a:srgbClr val="C00000"/>
                </a:solidFill>
                <a:latin typeface="Arial"/>
                <a:ea typeface="Arial"/>
                <a:cs typeface="Arial"/>
                <a:sym typeface="Arial"/>
              </a:rPr>
              <a:t>Hình thức</a:t>
            </a:r>
            <a:r>
              <a:rPr b="0" i="0" lang="en-US" sz="3600" u="none" cap="none" strike="noStrike">
                <a:solidFill>
                  <a:srgbClr val="C00000"/>
                </a:solidFill>
                <a:latin typeface="Arial"/>
                <a:ea typeface="Arial"/>
                <a:cs typeface="Arial"/>
                <a:sym typeface="Arial"/>
              </a:rPr>
              <a:t>: </a:t>
            </a:r>
            <a:r>
              <a:rPr b="0" i="0" lang="en-US" sz="3600" u="none" cap="none" strike="noStrike">
                <a:solidFill>
                  <a:schemeClr val="dk1"/>
                </a:solidFill>
                <a:latin typeface="Arial"/>
                <a:ea typeface="Arial"/>
                <a:cs typeface="Arial"/>
                <a:sym typeface="Arial"/>
              </a:rPr>
              <a:t>cá nhân/nhóm </a:t>
            </a:r>
            <a:endParaRPr/>
          </a:p>
          <a:p>
            <a:pPr indent="-285750" lvl="0" marL="285750" marR="0" rtl="0" algn="l">
              <a:spcBef>
                <a:spcPts val="0"/>
              </a:spcBef>
              <a:spcAft>
                <a:spcPts val="0"/>
              </a:spcAft>
              <a:buClr>
                <a:srgbClr val="C00000"/>
              </a:buClr>
              <a:buSzPts val="3600"/>
              <a:buFont typeface="Noto Sans Symbols"/>
              <a:buChar char="❖"/>
            </a:pPr>
            <a:r>
              <a:rPr b="1" i="0" lang="en-US" sz="3600" u="none" cap="none" strike="noStrike">
                <a:solidFill>
                  <a:srgbClr val="C00000"/>
                </a:solidFill>
                <a:latin typeface="Arial"/>
                <a:ea typeface="Arial"/>
                <a:cs typeface="Arial"/>
                <a:sym typeface="Arial"/>
              </a:rPr>
              <a:t>Yêu cầu</a:t>
            </a:r>
            <a:r>
              <a:rPr b="0" i="0" lang="en-US" sz="3600" u="none" cap="none" strike="noStrike">
                <a:solidFill>
                  <a:srgbClr val="C00000"/>
                </a:solidFill>
                <a:latin typeface="Arial"/>
                <a:ea typeface="Arial"/>
                <a:cs typeface="Arial"/>
                <a:sym typeface="Arial"/>
              </a:rPr>
              <a:t>: </a:t>
            </a:r>
            <a:r>
              <a:rPr b="0" i="0" lang="en-US" sz="3600" u="none" cap="none" strike="noStrike">
                <a:solidFill>
                  <a:schemeClr val="dk1"/>
                </a:solidFill>
                <a:latin typeface="Arial"/>
                <a:ea typeface="Arial"/>
                <a:cs typeface="Arial"/>
                <a:sym typeface="Arial"/>
              </a:rPr>
              <a:t>Có 10 từ khóa về vùng chủ đề</a:t>
            </a:r>
            <a:endParaRPr b="0" i="0" sz="36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Arial"/>
                <a:ea typeface="Arial"/>
                <a:cs typeface="Arial"/>
                <a:sym typeface="Arial"/>
              </a:rPr>
              <a:t>2 đại diện nam và nữ lên bảng, quay mặt xuống lớp. Các thành viên trong lớp gợi ý từ khóa xem ai đoán nhanh hơn, đúng hơn</a:t>
            </a:r>
            <a:endParaRPr b="0" i="0" sz="36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rgbClr val="C00000"/>
              </a:buClr>
              <a:buSzPts val="3600"/>
              <a:buFont typeface="Noto Sans Symbols"/>
              <a:buChar char="❖"/>
            </a:pPr>
            <a:r>
              <a:rPr b="1" i="0" lang="en-US" sz="3600" u="none" cap="none" strike="noStrike">
                <a:solidFill>
                  <a:srgbClr val="C00000"/>
                </a:solidFill>
                <a:latin typeface="Arial"/>
                <a:ea typeface="Arial"/>
                <a:cs typeface="Arial"/>
                <a:sym typeface="Arial"/>
              </a:rPr>
              <a:t>Thời gian: </a:t>
            </a:r>
            <a:r>
              <a:rPr b="0" i="0" lang="en-US" sz="3600" u="none" cap="none" strike="noStrike">
                <a:solidFill>
                  <a:schemeClr val="dk1"/>
                </a:solidFill>
                <a:latin typeface="Arial"/>
                <a:ea typeface="Arial"/>
                <a:cs typeface="Arial"/>
                <a:sym typeface="Arial"/>
              </a:rPr>
              <a:t>2 phút</a:t>
            </a:r>
            <a:endParaRPr b="0" i="0" sz="3600" u="none" cap="none" strike="noStrike">
              <a:solidFill>
                <a:schemeClr val="dk1"/>
              </a:solidFill>
              <a:latin typeface="Arial"/>
              <a:ea typeface="Arial"/>
              <a:cs typeface="Arial"/>
              <a:sym typeface="Arial"/>
            </a:endParaRPr>
          </a:p>
        </p:txBody>
      </p:sp>
      <p:sp>
        <p:nvSpPr>
          <p:cNvPr id="108" name="Google Shape;108;p2"/>
          <p:cNvSpPr txBox="1"/>
          <p:nvPr/>
        </p:nvSpPr>
        <p:spPr>
          <a:xfrm>
            <a:off x="6324601" y="279704"/>
            <a:ext cx="5405891" cy="6126998"/>
          </a:xfrm>
          <a:prstGeom prst="rect">
            <a:avLst/>
          </a:prstGeom>
          <a:solidFill>
            <a:srgbClr val="DDEAF6"/>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0" i="0" lang="en-US" sz="3600" u="none" cap="none" strike="noStrike">
                <a:solidFill>
                  <a:schemeClr val="dk1"/>
                </a:solidFill>
                <a:latin typeface="Arial"/>
                <a:ea typeface="Arial"/>
                <a:cs typeface="Arial"/>
                <a:sym typeface="Arial"/>
              </a:rPr>
              <a:t>NÚI LỬA</a:t>
            </a:r>
            <a:endParaRPr/>
          </a:p>
          <a:p>
            <a:pPr indent="0" lvl="0" marL="0" marR="0" rtl="0" algn="ctr">
              <a:lnSpc>
                <a:spcPct val="110000"/>
              </a:lnSpc>
              <a:spcBef>
                <a:spcPts val="0"/>
              </a:spcBef>
              <a:spcAft>
                <a:spcPts val="0"/>
              </a:spcAft>
              <a:buNone/>
            </a:pPr>
            <a:r>
              <a:rPr b="0" i="0" lang="en-US" sz="3600" u="none" cap="none" strike="noStrike">
                <a:solidFill>
                  <a:schemeClr val="dk1"/>
                </a:solidFill>
                <a:latin typeface="Arial"/>
                <a:ea typeface="Arial"/>
                <a:cs typeface="Arial"/>
                <a:sym typeface="Arial"/>
              </a:rPr>
              <a:t>TRO BỤI</a:t>
            </a:r>
            <a:endParaRPr/>
          </a:p>
          <a:p>
            <a:pPr indent="0" lvl="0" marL="0" marR="0" rtl="0" algn="ctr">
              <a:lnSpc>
                <a:spcPct val="110000"/>
              </a:lnSpc>
              <a:spcBef>
                <a:spcPts val="0"/>
              </a:spcBef>
              <a:spcAft>
                <a:spcPts val="0"/>
              </a:spcAft>
              <a:buNone/>
            </a:pPr>
            <a:r>
              <a:rPr b="0" i="0" lang="en-US" sz="3600" u="none" cap="none" strike="noStrike">
                <a:solidFill>
                  <a:schemeClr val="dk1"/>
                </a:solidFill>
                <a:latin typeface="Arial"/>
                <a:ea typeface="Arial"/>
                <a:cs typeface="Arial"/>
                <a:sym typeface="Arial"/>
              </a:rPr>
              <a:t>MẮC MA</a:t>
            </a:r>
            <a:endParaRPr/>
          </a:p>
          <a:p>
            <a:pPr indent="0" lvl="0" marL="0" marR="0" rtl="0" algn="ctr">
              <a:lnSpc>
                <a:spcPct val="110000"/>
              </a:lnSpc>
              <a:spcBef>
                <a:spcPts val="0"/>
              </a:spcBef>
              <a:spcAft>
                <a:spcPts val="0"/>
              </a:spcAft>
              <a:buNone/>
            </a:pPr>
            <a:r>
              <a:rPr b="0" i="0" lang="en-US" sz="3600" u="none" cap="none" strike="noStrike">
                <a:solidFill>
                  <a:schemeClr val="dk1"/>
                </a:solidFill>
                <a:latin typeface="Arial"/>
                <a:ea typeface="Arial"/>
                <a:cs typeface="Arial"/>
                <a:sym typeface="Arial"/>
              </a:rPr>
              <a:t>ĐỘNG ĐẤT</a:t>
            </a:r>
            <a:endParaRPr/>
          </a:p>
          <a:p>
            <a:pPr indent="0" lvl="0" marL="0" marR="0" rtl="0" algn="ctr">
              <a:lnSpc>
                <a:spcPct val="110000"/>
              </a:lnSpc>
              <a:spcBef>
                <a:spcPts val="0"/>
              </a:spcBef>
              <a:spcAft>
                <a:spcPts val="0"/>
              </a:spcAft>
              <a:buNone/>
            </a:pPr>
            <a:r>
              <a:rPr b="0" i="0" lang="en-US" sz="3600" u="none" cap="none" strike="noStrike">
                <a:solidFill>
                  <a:schemeClr val="dk1"/>
                </a:solidFill>
                <a:latin typeface="Arial"/>
                <a:ea typeface="Arial"/>
                <a:cs typeface="Arial"/>
                <a:sym typeface="Arial"/>
              </a:rPr>
              <a:t>NHẬT BẢN</a:t>
            </a:r>
            <a:endParaRPr/>
          </a:p>
          <a:p>
            <a:pPr indent="0" lvl="0" marL="0" marR="0" rtl="0" algn="ctr">
              <a:lnSpc>
                <a:spcPct val="110000"/>
              </a:lnSpc>
              <a:spcBef>
                <a:spcPts val="0"/>
              </a:spcBef>
              <a:spcAft>
                <a:spcPts val="0"/>
              </a:spcAft>
              <a:buNone/>
            </a:pPr>
            <a:r>
              <a:rPr b="0" i="0" lang="en-US" sz="3600" u="none" cap="none" strike="noStrike">
                <a:solidFill>
                  <a:schemeClr val="dk1"/>
                </a:solidFill>
                <a:latin typeface="Arial"/>
                <a:ea typeface="Arial"/>
                <a:cs typeface="Arial"/>
                <a:sym typeface="Arial"/>
              </a:rPr>
              <a:t>MẢNG KIẾN TẠO</a:t>
            </a:r>
            <a:endParaRPr/>
          </a:p>
          <a:p>
            <a:pPr indent="0" lvl="0" marL="0" marR="0" rtl="0" algn="ctr">
              <a:lnSpc>
                <a:spcPct val="110000"/>
              </a:lnSpc>
              <a:spcBef>
                <a:spcPts val="0"/>
              </a:spcBef>
              <a:spcAft>
                <a:spcPts val="0"/>
              </a:spcAft>
              <a:buNone/>
            </a:pPr>
            <a:r>
              <a:rPr b="0" i="0" lang="en-US" sz="3600" u="none" cap="none" strike="noStrike">
                <a:solidFill>
                  <a:schemeClr val="dk1"/>
                </a:solidFill>
                <a:latin typeface="Arial"/>
                <a:ea typeface="Arial"/>
                <a:cs typeface="Arial"/>
                <a:sym typeface="Arial"/>
              </a:rPr>
              <a:t>PHÚ SĨ</a:t>
            </a:r>
            <a:endParaRPr/>
          </a:p>
          <a:p>
            <a:pPr indent="0" lvl="0" marL="0" marR="0" rtl="0" algn="ctr">
              <a:lnSpc>
                <a:spcPct val="110000"/>
              </a:lnSpc>
              <a:spcBef>
                <a:spcPts val="0"/>
              </a:spcBef>
              <a:spcAft>
                <a:spcPts val="0"/>
              </a:spcAft>
              <a:buNone/>
            </a:pPr>
            <a:r>
              <a:rPr b="0" i="0" lang="en-US" sz="3600" u="none" cap="none" strike="noStrike">
                <a:solidFill>
                  <a:schemeClr val="dk1"/>
                </a:solidFill>
                <a:latin typeface="Arial"/>
                <a:ea typeface="Arial"/>
                <a:cs typeface="Arial"/>
                <a:sym typeface="Arial"/>
              </a:rPr>
              <a:t>ĐỨT GÃY</a:t>
            </a:r>
            <a:endParaRPr/>
          </a:p>
          <a:p>
            <a:pPr indent="0" lvl="0" marL="0" marR="0" rtl="0" algn="ctr">
              <a:lnSpc>
                <a:spcPct val="110000"/>
              </a:lnSpc>
              <a:spcBef>
                <a:spcPts val="0"/>
              </a:spcBef>
              <a:spcAft>
                <a:spcPts val="0"/>
              </a:spcAft>
              <a:buNone/>
            </a:pPr>
            <a:r>
              <a:rPr b="0" i="0" lang="en-US" sz="3600" u="none" cap="none" strike="noStrike">
                <a:solidFill>
                  <a:schemeClr val="dk1"/>
                </a:solidFill>
                <a:latin typeface="Arial"/>
                <a:ea typeface="Arial"/>
                <a:cs typeface="Arial"/>
                <a:sym typeface="Arial"/>
              </a:rPr>
              <a:t>ĐẤT ĐỎ BADAN</a:t>
            </a:r>
            <a:endParaRPr/>
          </a:p>
          <a:p>
            <a:pPr indent="0" lvl="0" marL="0" marR="0" rtl="0" algn="ctr">
              <a:lnSpc>
                <a:spcPct val="110000"/>
              </a:lnSpc>
              <a:spcBef>
                <a:spcPts val="0"/>
              </a:spcBef>
              <a:spcAft>
                <a:spcPts val="0"/>
              </a:spcAft>
              <a:buNone/>
            </a:pPr>
            <a:r>
              <a:rPr b="0" i="0" lang="en-US" sz="3600" u="none" cap="none" strike="noStrike">
                <a:solidFill>
                  <a:schemeClr val="dk1"/>
                </a:solidFill>
                <a:latin typeface="Arial"/>
                <a:ea typeface="Arial"/>
                <a:cs typeface="Arial"/>
                <a:sym typeface="Arial"/>
              </a:rPr>
              <a:t>SÓNG THẦN</a:t>
            </a:r>
            <a:endParaRPr/>
          </a:p>
        </p:txBody>
      </p:sp>
      <p:sp>
        <p:nvSpPr>
          <p:cNvPr id="109" name="Google Shape;109;p2"/>
          <p:cNvSpPr/>
          <p:nvPr/>
        </p:nvSpPr>
        <p:spPr>
          <a:xfrm>
            <a:off x="0" y="0"/>
            <a:ext cx="12192000" cy="6858000"/>
          </a:xfrm>
          <a:prstGeom prst="frame">
            <a:avLst>
              <a:gd fmla="val 2083" name="adj1"/>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110" name="Google Shape;110;p2"/>
          <p:cNvPicPr preferRelativeResize="0"/>
          <p:nvPr/>
        </p:nvPicPr>
        <p:blipFill rotWithShape="1">
          <a:blip r:embed="rId3">
            <a:alphaModFix/>
          </a:blip>
          <a:srcRect b="0" l="0" r="0" t="0"/>
          <a:stretch/>
        </p:blipFill>
        <p:spPr>
          <a:xfrm>
            <a:off x="10327254" y="279704"/>
            <a:ext cx="1397000" cy="7851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0" st="0"/>
                                            </p:txEl>
                                          </p:spTgt>
                                        </p:tgtEl>
                                        <p:attrNameLst>
                                          <p:attrName>style.visibility</p:attrName>
                                        </p:attrNameLst>
                                      </p:cBhvr>
                                      <p:to>
                                        <p:strVal val="visible"/>
                                      </p:to>
                                    </p:set>
                                    <p:animEffect filter="fade" transition="in">
                                      <p:cBhvr>
                                        <p:cTn dur="1000"/>
                                        <p:tgtEl>
                                          <p:spTgt spid="1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1" st="1"/>
                                            </p:txEl>
                                          </p:spTgt>
                                        </p:tgtEl>
                                        <p:attrNameLst>
                                          <p:attrName>style.visibility</p:attrName>
                                        </p:attrNameLst>
                                      </p:cBhvr>
                                      <p:to>
                                        <p:strVal val="visible"/>
                                      </p:to>
                                    </p:set>
                                    <p:animEffect filter="fade" transition="in">
                                      <p:cBhvr>
                                        <p:cTn dur="1000"/>
                                        <p:tgtEl>
                                          <p:spTgt spid="1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2" st="2"/>
                                            </p:txEl>
                                          </p:spTgt>
                                        </p:tgtEl>
                                        <p:attrNameLst>
                                          <p:attrName>style.visibility</p:attrName>
                                        </p:attrNameLst>
                                      </p:cBhvr>
                                      <p:to>
                                        <p:strVal val="visible"/>
                                      </p:to>
                                    </p:set>
                                    <p:animEffect filter="fade" transition="in">
                                      <p:cBhvr>
                                        <p:cTn dur="1000"/>
                                        <p:tgtEl>
                                          <p:spTgt spid="1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3" st="3"/>
                                            </p:txEl>
                                          </p:spTgt>
                                        </p:tgtEl>
                                        <p:attrNameLst>
                                          <p:attrName>style.visibility</p:attrName>
                                        </p:attrNameLst>
                                      </p:cBhvr>
                                      <p:to>
                                        <p:strVal val="visible"/>
                                      </p:to>
                                    </p:set>
                                    <p:animEffect filter="fade" transition="in">
                                      <p:cBhvr>
                                        <p:cTn dur="1000"/>
                                        <p:tgtEl>
                                          <p:spTgt spid="1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4" st="4"/>
                                            </p:txEl>
                                          </p:spTgt>
                                        </p:tgtEl>
                                        <p:attrNameLst>
                                          <p:attrName>style.visibility</p:attrName>
                                        </p:attrNameLst>
                                      </p:cBhvr>
                                      <p:to>
                                        <p:strVal val="visible"/>
                                      </p:to>
                                    </p:set>
                                    <p:animEffect filter="fade" transition="in">
                                      <p:cBhvr>
                                        <p:cTn dur="1000"/>
                                        <p:tgtEl>
                                          <p:spTgt spid="1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5" st="5"/>
                                            </p:txEl>
                                          </p:spTgt>
                                        </p:tgtEl>
                                        <p:attrNameLst>
                                          <p:attrName>style.visibility</p:attrName>
                                        </p:attrNameLst>
                                      </p:cBhvr>
                                      <p:to>
                                        <p:strVal val="visible"/>
                                      </p:to>
                                    </p:set>
                                    <p:animEffect filter="fade" transition="in">
                                      <p:cBhvr>
                                        <p:cTn dur="1000"/>
                                        <p:tgtEl>
                                          <p:spTgt spid="10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6" st="6"/>
                                            </p:txEl>
                                          </p:spTgt>
                                        </p:tgtEl>
                                        <p:attrNameLst>
                                          <p:attrName>style.visibility</p:attrName>
                                        </p:attrNameLst>
                                      </p:cBhvr>
                                      <p:to>
                                        <p:strVal val="visible"/>
                                      </p:to>
                                    </p:set>
                                    <p:animEffect filter="fade" transition="in">
                                      <p:cBhvr>
                                        <p:cTn dur="1000"/>
                                        <p:tgtEl>
                                          <p:spTgt spid="10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7" st="7"/>
                                            </p:txEl>
                                          </p:spTgt>
                                        </p:tgtEl>
                                        <p:attrNameLst>
                                          <p:attrName>style.visibility</p:attrName>
                                        </p:attrNameLst>
                                      </p:cBhvr>
                                      <p:to>
                                        <p:strVal val="visible"/>
                                      </p:to>
                                    </p:set>
                                    <p:animEffect filter="fade" transition="in">
                                      <p:cBhvr>
                                        <p:cTn dur="1000"/>
                                        <p:tgtEl>
                                          <p:spTgt spid="10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8" st="8"/>
                                            </p:txEl>
                                          </p:spTgt>
                                        </p:tgtEl>
                                        <p:attrNameLst>
                                          <p:attrName>style.visibility</p:attrName>
                                        </p:attrNameLst>
                                      </p:cBhvr>
                                      <p:to>
                                        <p:strVal val="visible"/>
                                      </p:to>
                                    </p:set>
                                    <p:animEffect filter="fade" transition="in">
                                      <p:cBhvr>
                                        <p:cTn dur="1000"/>
                                        <p:tgtEl>
                                          <p:spTgt spid="10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9" st="9"/>
                                            </p:txEl>
                                          </p:spTgt>
                                        </p:tgtEl>
                                        <p:attrNameLst>
                                          <p:attrName>style.visibility</p:attrName>
                                        </p:attrNameLst>
                                      </p:cBhvr>
                                      <p:to>
                                        <p:strVal val="visible"/>
                                      </p:to>
                                    </p:set>
                                    <p:animEffect filter="fade" transition="in">
                                      <p:cBhvr>
                                        <p:cTn dur="1000"/>
                                        <p:tgtEl>
                                          <p:spTgt spid="108">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0"/>
          <p:cNvSpPr txBox="1"/>
          <p:nvPr/>
        </p:nvSpPr>
        <p:spPr>
          <a:xfrm>
            <a:off x="356732" y="1172763"/>
            <a:ext cx="4852266" cy="5319661"/>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12000"/>
              </a:lnSpc>
              <a:spcBef>
                <a:spcPts val="0"/>
              </a:spcBef>
              <a:spcAft>
                <a:spcPts val="0"/>
              </a:spcAft>
              <a:buClr>
                <a:srgbClr val="0070C0"/>
              </a:buClr>
              <a:buSzPts val="3400"/>
              <a:buFont typeface="Noto Sans Symbols"/>
              <a:buChar char="✔"/>
            </a:pPr>
            <a:r>
              <a:rPr lang="en-US" sz="3400">
                <a:solidFill>
                  <a:srgbClr val="0070C0"/>
                </a:solidFill>
                <a:latin typeface="Arial"/>
                <a:ea typeface="Arial"/>
                <a:cs typeface="Arial"/>
                <a:sym typeface="Arial"/>
              </a:rPr>
              <a:t>Tham gia trò chơi </a:t>
            </a:r>
            <a:r>
              <a:rPr lang="en-US" sz="3400">
                <a:solidFill>
                  <a:srgbClr val="FF0000"/>
                </a:solidFill>
                <a:latin typeface="Arial"/>
                <a:ea typeface="Arial"/>
                <a:cs typeface="Arial"/>
                <a:sym typeface="Arial"/>
              </a:rPr>
              <a:t>TRẢ LỜI NHANH</a:t>
            </a:r>
            <a:endParaRPr/>
          </a:p>
          <a:p>
            <a:pPr indent="-457200" lvl="0" marL="457200" marR="0" rtl="0" algn="just">
              <a:lnSpc>
                <a:spcPct val="112000"/>
              </a:lnSpc>
              <a:spcBef>
                <a:spcPts val="0"/>
              </a:spcBef>
              <a:spcAft>
                <a:spcPts val="0"/>
              </a:spcAft>
              <a:buClr>
                <a:srgbClr val="0070C0"/>
              </a:buClr>
              <a:buSzPts val="3400"/>
              <a:buFont typeface="Noto Sans Symbols"/>
              <a:buChar char="✔"/>
            </a:pPr>
            <a:r>
              <a:rPr lang="en-US" sz="3400">
                <a:solidFill>
                  <a:srgbClr val="0070C0"/>
                </a:solidFill>
                <a:latin typeface="Arial"/>
                <a:ea typeface="Arial"/>
                <a:cs typeface="Arial"/>
                <a:sym typeface="Arial"/>
              </a:rPr>
              <a:t>Mỗi HS đặt 5 câu hỏi theo cấu trúc </a:t>
            </a:r>
            <a:r>
              <a:rPr lang="en-US" sz="3400">
                <a:solidFill>
                  <a:srgbClr val="FF0000"/>
                </a:solidFill>
                <a:latin typeface="Arial"/>
                <a:ea typeface="Arial"/>
                <a:cs typeface="Arial"/>
                <a:sym typeface="Arial"/>
              </a:rPr>
              <a:t>5W1H </a:t>
            </a:r>
            <a:r>
              <a:rPr lang="en-US" sz="3400">
                <a:solidFill>
                  <a:srgbClr val="0070C0"/>
                </a:solidFill>
                <a:latin typeface="Arial"/>
                <a:ea typeface="Arial"/>
                <a:cs typeface="Arial"/>
                <a:sym typeface="Arial"/>
              </a:rPr>
              <a:t>nhằm kiểm tra nhanh kiến thức của các bạn trong nhóm.</a:t>
            </a:r>
            <a:endParaRPr/>
          </a:p>
          <a:p>
            <a:pPr indent="-457200" lvl="0" marL="457200" marR="0" rtl="0" algn="just">
              <a:lnSpc>
                <a:spcPct val="112000"/>
              </a:lnSpc>
              <a:spcBef>
                <a:spcPts val="0"/>
              </a:spcBef>
              <a:spcAft>
                <a:spcPts val="0"/>
              </a:spcAft>
              <a:buClr>
                <a:srgbClr val="0070C0"/>
              </a:buClr>
              <a:buSzPts val="3400"/>
              <a:buFont typeface="Noto Sans Symbols"/>
              <a:buChar char="✔"/>
            </a:pPr>
            <a:r>
              <a:rPr lang="en-US" sz="3400">
                <a:solidFill>
                  <a:srgbClr val="0070C0"/>
                </a:solidFill>
                <a:latin typeface="Arial"/>
                <a:ea typeface="Arial"/>
                <a:cs typeface="Arial"/>
                <a:sym typeface="Arial"/>
              </a:rPr>
              <a:t>HS hỏi theo </a:t>
            </a:r>
            <a:r>
              <a:rPr lang="en-US" sz="3400">
                <a:solidFill>
                  <a:srgbClr val="FF0000"/>
                </a:solidFill>
                <a:latin typeface="Arial"/>
                <a:ea typeface="Arial"/>
                <a:cs typeface="Arial"/>
                <a:sym typeface="Arial"/>
              </a:rPr>
              <a:t>vòng tròn</a:t>
            </a:r>
            <a:r>
              <a:rPr lang="en-US" sz="3400">
                <a:solidFill>
                  <a:srgbClr val="0070C0"/>
                </a:solidFill>
                <a:latin typeface="Arial"/>
                <a:ea typeface="Arial"/>
                <a:cs typeface="Arial"/>
                <a:sym typeface="Arial"/>
              </a:rPr>
              <a:t>. Các câu hỏi không trùng nhau</a:t>
            </a:r>
            <a:endParaRPr sz="3400">
              <a:solidFill>
                <a:srgbClr val="0070C0"/>
              </a:solidFill>
              <a:latin typeface="Arial"/>
              <a:ea typeface="Arial"/>
              <a:cs typeface="Arial"/>
              <a:sym typeface="Arial"/>
            </a:endParaRPr>
          </a:p>
          <a:p>
            <a:pPr indent="-457200" lvl="0" marL="457200" marR="0" rtl="0" algn="just">
              <a:lnSpc>
                <a:spcPct val="112000"/>
              </a:lnSpc>
              <a:spcBef>
                <a:spcPts val="0"/>
              </a:spcBef>
              <a:spcAft>
                <a:spcPts val="0"/>
              </a:spcAft>
              <a:buClr>
                <a:srgbClr val="0070C0"/>
              </a:buClr>
              <a:buSzPts val="3400"/>
              <a:buFont typeface="Noto Sans Symbols"/>
              <a:buChar char="✔"/>
            </a:pPr>
            <a:r>
              <a:rPr lang="en-US" sz="3400">
                <a:solidFill>
                  <a:srgbClr val="0070C0"/>
                </a:solidFill>
                <a:latin typeface="Arial"/>
                <a:ea typeface="Arial"/>
                <a:cs typeface="Arial"/>
                <a:sym typeface="Arial"/>
              </a:rPr>
              <a:t>Thời gian </a:t>
            </a:r>
            <a:r>
              <a:rPr lang="en-US" sz="3400">
                <a:solidFill>
                  <a:srgbClr val="FF0000"/>
                </a:solidFill>
                <a:latin typeface="Arial"/>
                <a:ea typeface="Arial"/>
                <a:cs typeface="Arial"/>
                <a:sym typeface="Arial"/>
              </a:rPr>
              <a:t>3 phút</a:t>
            </a:r>
            <a:endParaRPr sz="3400">
              <a:solidFill>
                <a:srgbClr val="FF0000"/>
              </a:solidFill>
              <a:latin typeface="Arial"/>
              <a:ea typeface="Arial"/>
              <a:cs typeface="Arial"/>
              <a:sym typeface="Arial"/>
            </a:endParaRPr>
          </a:p>
        </p:txBody>
      </p:sp>
      <p:sp>
        <p:nvSpPr>
          <p:cNvPr id="292" name="Google Shape;292;p20"/>
          <p:cNvSpPr/>
          <p:nvPr/>
        </p:nvSpPr>
        <p:spPr>
          <a:xfrm>
            <a:off x="0" y="0"/>
            <a:ext cx="12192000" cy="6858000"/>
          </a:xfrm>
          <a:prstGeom prst="frame">
            <a:avLst>
              <a:gd fmla="val 2222" name="adj1"/>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20"/>
          <p:cNvSpPr/>
          <p:nvPr/>
        </p:nvSpPr>
        <p:spPr>
          <a:xfrm>
            <a:off x="1458311" y="189310"/>
            <a:ext cx="9031013" cy="983453"/>
          </a:xfrm>
          <a:prstGeom prst="rect">
            <a:avLst/>
          </a:prstGeom>
          <a:noFill/>
          <a:ln>
            <a:noFill/>
          </a:ln>
        </p:spPr>
        <p:txBody>
          <a:bodyPr anchorCtr="0" anchor="ctr" bIns="45700" lIns="91425" spcFirstLastPara="1" rIns="91425" wrap="square" tIns="45700">
            <a:noAutofit/>
          </a:bodyPr>
          <a:lstStyle/>
          <a:p>
            <a:pPr indent="180340" lvl="0" marL="0" marR="0" rtl="0" algn="ctr">
              <a:lnSpc>
                <a:spcPct val="115000"/>
              </a:lnSpc>
              <a:spcBef>
                <a:spcPts val="0"/>
              </a:spcBef>
              <a:spcAft>
                <a:spcPts val="0"/>
              </a:spcAft>
              <a:buNone/>
            </a:pPr>
            <a:r>
              <a:rPr lang="en-US" sz="4800">
                <a:solidFill>
                  <a:srgbClr val="C00000"/>
                </a:solidFill>
                <a:latin typeface="Arial"/>
                <a:ea typeface="Arial"/>
                <a:cs typeface="Arial"/>
                <a:sym typeface="Arial"/>
              </a:rPr>
              <a:t>TÔI TÀI GIỎI – BẠN CŨNG THẾ</a:t>
            </a:r>
            <a:endParaRPr/>
          </a:p>
        </p:txBody>
      </p:sp>
      <p:pic>
        <p:nvPicPr>
          <p:cNvPr descr="Should Earthquake Insurance Be Part Of Your Disaster Plan? – Forbes Advisor" id="294" name="Google Shape;294;p20"/>
          <p:cNvPicPr preferRelativeResize="0"/>
          <p:nvPr/>
        </p:nvPicPr>
        <p:blipFill rotWithShape="1">
          <a:blip r:embed="rId3">
            <a:alphaModFix/>
          </a:blip>
          <a:srcRect b="0" l="0" r="0" t="0"/>
          <a:stretch/>
        </p:blipFill>
        <p:spPr>
          <a:xfrm>
            <a:off x="5764668" y="1261153"/>
            <a:ext cx="6070600" cy="3429000"/>
          </a:xfrm>
          <a:prstGeom prst="rect">
            <a:avLst/>
          </a:prstGeom>
          <a:noFill/>
          <a:ln>
            <a:noFill/>
          </a:ln>
          <a:effectLst>
            <a:outerShdw blurRad="292100" rotWithShape="0" algn="tl" dir="2700000" dist="139700">
              <a:srgbClr val="333333">
                <a:alpha val="64705"/>
              </a:srgbClr>
            </a:outerShdw>
          </a:effectLst>
        </p:spPr>
      </p:pic>
      <p:pic>
        <p:nvPicPr>
          <p:cNvPr descr="Volcano vector illustration. Stock Vector Image by ©luplupme.gmail.com  #113843222" id="295" name="Google Shape;295;p20"/>
          <p:cNvPicPr preferRelativeResize="0"/>
          <p:nvPr/>
        </p:nvPicPr>
        <p:blipFill rotWithShape="1">
          <a:blip r:embed="rId4">
            <a:alphaModFix/>
          </a:blip>
          <a:srcRect b="6251" l="0" r="0" t="69453"/>
          <a:stretch/>
        </p:blipFill>
        <p:spPr>
          <a:xfrm>
            <a:off x="5565730" y="5108838"/>
            <a:ext cx="6420122" cy="1559852"/>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1"/>
          <p:cNvSpPr txBox="1"/>
          <p:nvPr/>
        </p:nvSpPr>
        <p:spPr>
          <a:xfrm>
            <a:off x="430923" y="1133349"/>
            <a:ext cx="4261793" cy="5262979"/>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7030A0"/>
              </a:buClr>
              <a:buSzPts val="2800"/>
              <a:buFont typeface="Noto Sans Symbols"/>
              <a:buChar char="✔"/>
            </a:pPr>
            <a:r>
              <a:rPr lang="en-US" sz="2800">
                <a:solidFill>
                  <a:srgbClr val="7030A0"/>
                </a:solidFill>
                <a:latin typeface="Arial"/>
                <a:ea typeface="Arial"/>
                <a:cs typeface="Arial"/>
                <a:sym typeface="Arial"/>
              </a:rPr>
              <a:t>HS tự chọn 1 trong 2 yêu cầu sau</a:t>
            </a:r>
            <a:endParaRPr sz="2800">
              <a:solidFill>
                <a:srgbClr val="7030A0"/>
              </a:solidFill>
              <a:latin typeface="Arial"/>
              <a:ea typeface="Arial"/>
              <a:cs typeface="Arial"/>
              <a:sym typeface="Arial"/>
            </a:endParaRPr>
          </a:p>
          <a:p>
            <a:pPr indent="0" lvl="0" marL="0" marR="0" rtl="0" algn="l">
              <a:spcBef>
                <a:spcPts val="0"/>
              </a:spcBef>
              <a:spcAft>
                <a:spcPts val="0"/>
              </a:spcAft>
              <a:buNone/>
            </a:pPr>
            <a:r>
              <a:rPr lang="en-US" sz="2800">
                <a:solidFill>
                  <a:srgbClr val="0070C0"/>
                </a:solidFill>
                <a:latin typeface="Arial"/>
                <a:ea typeface="Arial"/>
                <a:cs typeface="Arial"/>
                <a:sym typeface="Arial"/>
              </a:rPr>
              <a:t>+ Tìm hiểu về 1 trận động đất tiêu biểu trên thế giới</a:t>
            </a:r>
            <a:endParaRPr sz="2800">
              <a:solidFill>
                <a:srgbClr val="0070C0"/>
              </a:solidFill>
              <a:latin typeface="Arial"/>
              <a:ea typeface="Arial"/>
              <a:cs typeface="Arial"/>
              <a:sym typeface="Arial"/>
            </a:endParaRPr>
          </a:p>
          <a:p>
            <a:pPr indent="0" lvl="0" marL="0" marR="0" rtl="0" algn="l">
              <a:spcBef>
                <a:spcPts val="0"/>
              </a:spcBef>
              <a:spcAft>
                <a:spcPts val="0"/>
              </a:spcAft>
              <a:buNone/>
            </a:pPr>
            <a:r>
              <a:rPr lang="en-US" sz="2800">
                <a:solidFill>
                  <a:srgbClr val="0070C0"/>
                </a:solidFill>
                <a:latin typeface="Arial"/>
                <a:ea typeface="Arial"/>
                <a:cs typeface="Arial"/>
                <a:sym typeface="Arial"/>
              </a:rPr>
              <a:t>+ Tìm hiểu về 1 ngọn núi lửa tiêu biểu đã/đang hoạt động trên thế giới</a:t>
            </a:r>
            <a:endParaRPr sz="2800">
              <a:solidFill>
                <a:srgbClr val="0070C0"/>
              </a:solidFill>
              <a:latin typeface="Arial"/>
              <a:ea typeface="Arial"/>
              <a:cs typeface="Arial"/>
              <a:sym typeface="Arial"/>
            </a:endParaRPr>
          </a:p>
          <a:p>
            <a:pPr indent="-457200" lvl="0" marL="457200" marR="0" rtl="0" algn="l">
              <a:spcBef>
                <a:spcPts val="0"/>
              </a:spcBef>
              <a:spcAft>
                <a:spcPts val="0"/>
              </a:spcAft>
              <a:buClr>
                <a:srgbClr val="7030A0"/>
              </a:buClr>
              <a:buSzPts val="2800"/>
              <a:buFont typeface="Noto Sans Symbols"/>
              <a:buChar char="✔"/>
            </a:pPr>
            <a:r>
              <a:rPr lang="en-US" sz="2800">
                <a:solidFill>
                  <a:srgbClr val="7030A0"/>
                </a:solidFill>
                <a:latin typeface="Arial"/>
                <a:ea typeface="Arial"/>
                <a:cs typeface="Arial"/>
                <a:sym typeface="Arial"/>
              </a:rPr>
              <a:t>Nội dung: Hình ảnh/hình vẽ; Thông tin trình bày đẹp cân đối trên 1 trang A4. </a:t>
            </a:r>
            <a:endParaRPr/>
          </a:p>
          <a:p>
            <a:pPr indent="-457200" lvl="0" marL="457200" marR="0" rtl="0" algn="l">
              <a:spcBef>
                <a:spcPts val="0"/>
              </a:spcBef>
              <a:spcAft>
                <a:spcPts val="0"/>
              </a:spcAft>
              <a:buClr>
                <a:srgbClr val="7030A0"/>
              </a:buClr>
              <a:buSzPts val="2800"/>
              <a:buFont typeface="Noto Sans Symbols"/>
              <a:buChar char="✔"/>
            </a:pPr>
            <a:r>
              <a:rPr lang="en-US" sz="2800">
                <a:solidFill>
                  <a:srgbClr val="7030A0"/>
                </a:solidFill>
                <a:latin typeface="Arial"/>
                <a:ea typeface="Arial"/>
                <a:cs typeface="Arial"/>
                <a:sym typeface="Arial"/>
              </a:rPr>
              <a:t>Hình thức: Bằng tay hoặc bằng máy tính (in nộp)</a:t>
            </a:r>
            <a:endParaRPr/>
          </a:p>
        </p:txBody>
      </p:sp>
      <p:sp>
        <p:nvSpPr>
          <p:cNvPr id="302" name="Google Shape;302;p21"/>
          <p:cNvSpPr/>
          <p:nvPr/>
        </p:nvSpPr>
        <p:spPr>
          <a:xfrm>
            <a:off x="0" y="0"/>
            <a:ext cx="12192000" cy="6858000"/>
          </a:xfrm>
          <a:prstGeom prst="frame">
            <a:avLst>
              <a:gd fmla="val 2222" name="adj1"/>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21"/>
          <p:cNvSpPr/>
          <p:nvPr/>
        </p:nvSpPr>
        <p:spPr>
          <a:xfrm>
            <a:off x="1458311" y="189310"/>
            <a:ext cx="9031013" cy="983453"/>
          </a:xfrm>
          <a:prstGeom prst="rect">
            <a:avLst/>
          </a:prstGeom>
          <a:noFill/>
          <a:ln>
            <a:noFill/>
          </a:ln>
        </p:spPr>
        <p:txBody>
          <a:bodyPr anchorCtr="0" anchor="ctr" bIns="45700" lIns="91425" spcFirstLastPara="1" rIns="91425" wrap="square" tIns="45700">
            <a:noAutofit/>
          </a:bodyPr>
          <a:lstStyle/>
          <a:p>
            <a:pPr indent="180340" lvl="0" marL="0" marR="0" rtl="0" algn="ctr">
              <a:lnSpc>
                <a:spcPct val="115000"/>
              </a:lnSpc>
              <a:spcBef>
                <a:spcPts val="0"/>
              </a:spcBef>
              <a:spcAft>
                <a:spcPts val="0"/>
              </a:spcAft>
              <a:buNone/>
            </a:pPr>
            <a:r>
              <a:rPr lang="en-US" sz="4800">
                <a:solidFill>
                  <a:srgbClr val="C00000"/>
                </a:solidFill>
                <a:latin typeface="Arial"/>
                <a:ea typeface="Arial"/>
                <a:cs typeface="Arial"/>
                <a:sym typeface="Arial"/>
              </a:rPr>
              <a:t>THỬ THÁCH HÔM NAY</a:t>
            </a:r>
            <a:endParaRPr/>
          </a:p>
        </p:txBody>
      </p:sp>
      <p:graphicFrame>
        <p:nvGraphicFramePr>
          <p:cNvPr id="304" name="Google Shape;304;p21"/>
          <p:cNvGraphicFramePr/>
          <p:nvPr/>
        </p:nvGraphicFramePr>
        <p:xfrm>
          <a:off x="4929354" y="1279163"/>
          <a:ext cx="3000000" cy="3000000"/>
        </p:xfrm>
        <a:graphic>
          <a:graphicData uri="http://schemas.openxmlformats.org/drawingml/2006/table">
            <a:tbl>
              <a:tblPr>
                <a:noFill/>
                <a:tableStyleId>{4351E361-EA08-4193-AAE2-8F63BD49463D}</a:tableStyleId>
              </a:tblPr>
              <a:tblGrid>
                <a:gridCol w="1813350"/>
                <a:gridCol w="2506400"/>
                <a:gridCol w="2511975"/>
              </a:tblGrid>
              <a:tr h="581275">
                <a:tc>
                  <a:txBody>
                    <a:bodyPr/>
                    <a:lstStyle/>
                    <a:p>
                      <a:pPr indent="0" lvl="0" marL="0" marR="0" rtl="0" algn="ctr">
                        <a:lnSpc>
                          <a:spcPct val="115000"/>
                        </a:lnSpc>
                        <a:spcBef>
                          <a:spcPts val="0"/>
                        </a:spcBef>
                        <a:spcAft>
                          <a:spcPts val="0"/>
                        </a:spcAft>
                        <a:buNone/>
                      </a:pPr>
                      <a:r>
                        <a:rPr b="1" i="0" lang="en-US" sz="2400" u="none" cap="none" strike="noStrike">
                          <a:latin typeface="Arial"/>
                          <a:ea typeface="Arial"/>
                          <a:cs typeface="Arial"/>
                          <a:sym typeface="Arial"/>
                        </a:rPr>
                        <a:t>Tiêu chí</a:t>
                      </a:r>
                      <a:endParaRPr b="0" i="0" sz="24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i="0" lang="en-US" sz="2400" u="none" cap="none" strike="noStrike">
                          <a:solidFill>
                            <a:srgbClr val="000000"/>
                          </a:solidFill>
                          <a:latin typeface="Arial"/>
                          <a:ea typeface="Arial"/>
                          <a:cs typeface="Arial"/>
                          <a:sym typeface="Arial"/>
                        </a:rPr>
                        <a:t>1</a:t>
                      </a:r>
                      <a:endParaRPr b="0" i="0" sz="24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i="0" lang="en-US" sz="2400" u="none" cap="none" strike="noStrike">
                          <a:solidFill>
                            <a:srgbClr val="000000"/>
                          </a:solidFill>
                          <a:latin typeface="Arial"/>
                          <a:ea typeface="Arial"/>
                          <a:cs typeface="Arial"/>
                          <a:sym typeface="Arial"/>
                        </a:rPr>
                        <a:t>2</a:t>
                      </a:r>
                      <a:endParaRPr b="0" i="0" sz="24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909100">
                <a:tc>
                  <a:txBody>
                    <a:bodyPr/>
                    <a:lstStyle/>
                    <a:p>
                      <a:pPr indent="0" lvl="0" marL="0" marR="0" rtl="0" algn="ctr">
                        <a:lnSpc>
                          <a:spcPct val="115000"/>
                        </a:lnSpc>
                        <a:spcBef>
                          <a:spcPts val="0"/>
                        </a:spcBef>
                        <a:spcAft>
                          <a:spcPts val="0"/>
                        </a:spcAft>
                        <a:buNone/>
                      </a:pPr>
                      <a:r>
                        <a:rPr b="1" i="0" lang="en-US" sz="2400" u="none" cap="none" strike="noStrike">
                          <a:solidFill>
                            <a:srgbClr val="000000"/>
                          </a:solidFill>
                          <a:latin typeface="Arial"/>
                          <a:ea typeface="Arial"/>
                          <a:cs typeface="Arial"/>
                          <a:sym typeface="Arial"/>
                        </a:rPr>
                        <a:t>Nội dung</a:t>
                      </a:r>
                      <a:endParaRPr/>
                    </a:p>
                    <a:p>
                      <a:pPr indent="0" lvl="0" marL="0" marR="0" rtl="0" algn="ctr">
                        <a:lnSpc>
                          <a:spcPct val="115000"/>
                        </a:lnSpc>
                        <a:spcBef>
                          <a:spcPts val="0"/>
                        </a:spcBef>
                        <a:spcAft>
                          <a:spcPts val="0"/>
                        </a:spcAft>
                        <a:buNone/>
                      </a:pPr>
                      <a:r>
                        <a:rPr b="1" i="0" lang="en-US" sz="2400" u="none" cap="none" strike="noStrike">
                          <a:solidFill>
                            <a:srgbClr val="000000"/>
                          </a:solidFill>
                          <a:latin typeface="Arial"/>
                          <a:ea typeface="Arial"/>
                          <a:cs typeface="Arial"/>
                          <a:sym typeface="Arial"/>
                        </a:rPr>
                        <a:t>Hình ảnh</a:t>
                      </a:r>
                      <a:endParaRPr b="0" i="0" sz="24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rPr b="0" i="0" lang="en-US" sz="2400" u="none" cap="none" strike="noStrike">
                          <a:latin typeface="Arial"/>
                          <a:ea typeface="Arial"/>
                          <a:cs typeface="Arial"/>
                          <a:sym typeface="Arial"/>
                        </a:rPr>
                        <a:t>Đáp ứng yêu cầu cơ bản về nội dung</a:t>
                      </a:r>
                      <a:endParaRPr/>
                    </a:p>
                    <a:p>
                      <a:pPr indent="0" lvl="0" marL="0" marR="0" rtl="0" algn="just">
                        <a:lnSpc>
                          <a:spcPct val="115000"/>
                        </a:lnSpc>
                        <a:spcBef>
                          <a:spcPts val="0"/>
                        </a:spcBef>
                        <a:spcAft>
                          <a:spcPts val="0"/>
                        </a:spcAft>
                        <a:buNone/>
                      </a:pPr>
                      <a:r>
                        <a:rPr b="0" i="0" lang="en-US" sz="2400" u="none" cap="none" strike="noStrike">
                          <a:latin typeface="Arial"/>
                          <a:ea typeface="Arial"/>
                          <a:cs typeface="Arial"/>
                          <a:sym typeface="Arial"/>
                        </a:rPr>
                        <a:t>Hình ảnh có chọn lọc</a:t>
                      </a:r>
                      <a:endParaRPr b="0" i="0" sz="24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0" i="0" lang="en-US" sz="2400" u="none" cap="none" strike="noStrike">
                          <a:latin typeface="Arial"/>
                          <a:ea typeface="Arial"/>
                          <a:cs typeface="Arial"/>
                          <a:sym typeface="Arial"/>
                        </a:rPr>
                        <a:t>Nội dung ngắn gọn, sinh động</a:t>
                      </a:r>
                      <a:endParaRPr b="0" i="0" sz="2400" u="none" cap="none" strike="noStrike">
                        <a:latin typeface="Arial"/>
                        <a:ea typeface="Arial"/>
                        <a:cs typeface="Arial"/>
                        <a:sym typeface="Arial"/>
                      </a:endParaRPr>
                    </a:p>
                    <a:p>
                      <a:pPr indent="0" lvl="0" marL="0" marR="0" rtl="0" algn="just">
                        <a:lnSpc>
                          <a:spcPct val="115000"/>
                        </a:lnSpc>
                        <a:spcBef>
                          <a:spcPts val="0"/>
                        </a:spcBef>
                        <a:spcAft>
                          <a:spcPts val="0"/>
                        </a:spcAft>
                        <a:buNone/>
                      </a:pPr>
                      <a:r>
                        <a:rPr b="0" i="0" lang="en-US" sz="2400" u="none" cap="none" strike="noStrike">
                          <a:latin typeface="Arial"/>
                          <a:ea typeface="Arial"/>
                          <a:cs typeface="Arial"/>
                          <a:sym typeface="Arial"/>
                        </a:rPr>
                        <a:t>Hình ảnh/hình vẽ hấp dẫn, trọng tâm</a:t>
                      </a:r>
                      <a:endParaRPr b="0" i="0" sz="24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09100">
                <a:tc>
                  <a:txBody>
                    <a:bodyPr/>
                    <a:lstStyle/>
                    <a:p>
                      <a:pPr indent="0" lvl="0" marL="0" marR="0" rtl="0" algn="ctr">
                        <a:lnSpc>
                          <a:spcPct val="115000"/>
                        </a:lnSpc>
                        <a:spcBef>
                          <a:spcPts val="0"/>
                        </a:spcBef>
                        <a:spcAft>
                          <a:spcPts val="0"/>
                        </a:spcAft>
                        <a:buNone/>
                      </a:pPr>
                      <a:r>
                        <a:rPr b="1" i="0" lang="en-US" sz="2400" u="none" cap="none" strike="noStrike">
                          <a:solidFill>
                            <a:srgbClr val="000000"/>
                          </a:solidFill>
                          <a:latin typeface="Arial"/>
                          <a:ea typeface="Arial"/>
                          <a:cs typeface="Arial"/>
                          <a:sym typeface="Arial"/>
                        </a:rPr>
                        <a:t>Thẩm mỹ, bố cục</a:t>
                      </a:r>
                      <a:endParaRPr b="0" i="0" sz="24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rPr b="0" i="0" lang="en-US" sz="2400" u="none" cap="none" strike="noStrike">
                          <a:latin typeface="Arial"/>
                          <a:ea typeface="Arial"/>
                          <a:cs typeface="Arial"/>
                          <a:sym typeface="Arial"/>
                        </a:rPr>
                        <a:t>Chưa cân đối</a:t>
                      </a:r>
                      <a:endParaRPr b="0" i="0" sz="2400" u="none" cap="none" strike="noStrike">
                        <a:latin typeface="Arial"/>
                        <a:ea typeface="Arial"/>
                        <a:cs typeface="Arial"/>
                        <a:sym typeface="Arial"/>
                      </a:endParaRPr>
                    </a:p>
                    <a:p>
                      <a:pPr indent="0" lvl="0" marL="0" marR="0" rtl="0" algn="just">
                        <a:lnSpc>
                          <a:spcPct val="115000"/>
                        </a:lnSpc>
                        <a:spcBef>
                          <a:spcPts val="0"/>
                        </a:spcBef>
                        <a:spcAft>
                          <a:spcPts val="0"/>
                        </a:spcAft>
                        <a:buNone/>
                      </a:pPr>
                      <a:r>
                        <a:rPr b="0" i="0" lang="en-US" sz="2400" u="none" cap="none" strike="noStrike">
                          <a:latin typeface="Arial"/>
                          <a:ea typeface="Arial"/>
                          <a:cs typeface="Arial"/>
                          <a:sym typeface="Arial"/>
                        </a:rPr>
                        <a:t>Còn sơ sài</a:t>
                      </a:r>
                      <a:endParaRPr b="0" i="0" sz="24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0" i="0" lang="en-US" sz="2400" u="none" cap="none" strike="noStrike">
                          <a:latin typeface="Arial"/>
                          <a:ea typeface="Arial"/>
                          <a:cs typeface="Arial"/>
                          <a:sym typeface="Arial"/>
                        </a:rPr>
                        <a:t>Sắc nét</a:t>
                      </a:r>
                      <a:endParaRPr b="0" i="0" sz="2400" u="none" cap="none" strike="noStrike">
                        <a:latin typeface="Arial"/>
                        <a:ea typeface="Arial"/>
                        <a:cs typeface="Arial"/>
                        <a:sym typeface="Arial"/>
                      </a:endParaRPr>
                    </a:p>
                    <a:p>
                      <a:pPr indent="0" lvl="0" marL="0" marR="0" rtl="0" algn="just">
                        <a:lnSpc>
                          <a:spcPct val="115000"/>
                        </a:lnSpc>
                        <a:spcBef>
                          <a:spcPts val="0"/>
                        </a:spcBef>
                        <a:spcAft>
                          <a:spcPts val="0"/>
                        </a:spcAft>
                        <a:buNone/>
                      </a:pPr>
                      <a:r>
                        <a:rPr b="0" i="0" lang="en-US" sz="2400" u="none" cap="none" strike="noStrike">
                          <a:latin typeface="Arial"/>
                          <a:ea typeface="Arial"/>
                          <a:cs typeface="Arial"/>
                          <a:sym typeface="Arial"/>
                        </a:rPr>
                        <a:t>Thu hút</a:t>
                      </a:r>
                      <a:endParaRPr b="0" i="0" sz="24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descr="PHÚ SĨ - NGỌN NÚI NỔI TIẾNG, BIỂU TƯỢNG CỦA ĐẤT NƯỚC NÀO?" id="305" name="Google Shape;305;p21"/>
          <p:cNvPicPr preferRelativeResize="0"/>
          <p:nvPr/>
        </p:nvPicPr>
        <p:blipFill rotWithShape="1">
          <a:blip r:embed="rId3">
            <a:alphaModFix/>
          </a:blip>
          <a:srcRect b="28249" l="0" r="-1" t="0"/>
          <a:stretch/>
        </p:blipFill>
        <p:spPr>
          <a:xfrm>
            <a:off x="4975602" y="4646066"/>
            <a:ext cx="3466756" cy="1865542"/>
          </a:xfrm>
          <a:prstGeom prst="rect">
            <a:avLst/>
          </a:prstGeom>
          <a:noFill/>
          <a:ln>
            <a:noFill/>
          </a:ln>
          <a:effectLst>
            <a:outerShdw blurRad="292100" rotWithShape="0" algn="tl" dir="2700000" dist="139700">
              <a:srgbClr val="333333">
                <a:alpha val="64705"/>
              </a:srgbClr>
            </a:outerShdw>
          </a:effectLst>
        </p:spPr>
      </p:pic>
      <p:pic>
        <p:nvPicPr>
          <p:cNvPr descr="Vì sao nhiều người chết trong động đất ở Nepal? - Phân tích" id="306" name="Google Shape;306;p21"/>
          <p:cNvPicPr preferRelativeResize="0"/>
          <p:nvPr/>
        </p:nvPicPr>
        <p:blipFill rotWithShape="1">
          <a:blip r:embed="rId4">
            <a:alphaModFix/>
          </a:blip>
          <a:srcRect b="0" l="0" r="0" t="0"/>
          <a:stretch/>
        </p:blipFill>
        <p:spPr>
          <a:xfrm>
            <a:off x="8572501" y="4641594"/>
            <a:ext cx="3188575" cy="1865542"/>
          </a:xfrm>
          <a:prstGeom prst="rect">
            <a:avLst/>
          </a:prstGeom>
          <a:noFill/>
          <a:ln>
            <a:noFill/>
          </a:ln>
          <a:effectLst>
            <a:outerShdw blurRad="292100" rotWithShape="0" algn="tl" dir="2700000" dist="139700">
              <a:srgbClr val="333333">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0" name="Shape 310"/>
        <p:cNvGrpSpPr/>
        <p:nvPr/>
      </p:nvGrpSpPr>
      <p:grpSpPr>
        <a:xfrm>
          <a:off x="0" y="0"/>
          <a:ext cx="0" cy="0"/>
          <a:chOff x="0" y="0"/>
          <a:chExt cx="0" cy="0"/>
        </a:xfrm>
      </p:grpSpPr>
      <p:sp>
        <p:nvSpPr>
          <p:cNvPr id="311" name="Google Shape;311;p22"/>
          <p:cNvSpPr/>
          <p:nvPr/>
        </p:nvSpPr>
        <p:spPr>
          <a:xfrm>
            <a:off x="0" y="0"/>
            <a:ext cx="12192000" cy="6858000"/>
          </a:xfrm>
          <a:prstGeom prst="rect">
            <a:avLst/>
          </a:prstGeom>
          <a:solidFill>
            <a:srgbClr val="5252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How to Write a Genuine Thank You Note - Sugar and Spice" id="312" name="Google Shape;312;p22"/>
          <p:cNvPicPr preferRelativeResize="0"/>
          <p:nvPr/>
        </p:nvPicPr>
        <p:blipFill rotWithShape="1">
          <a:blip r:embed="rId3">
            <a:alphaModFix/>
          </a:blip>
          <a:srcRect b="0" l="1978" r="4063" t="0"/>
          <a:stretch/>
        </p:blipFill>
        <p:spPr>
          <a:xfrm>
            <a:off x="643467" y="643467"/>
            <a:ext cx="10905066" cy="5571066"/>
          </a:xfrm>
          <a:prstGeom prst="rect">
            <a:avLst/>
          </a:prstGeom>
          <a:noFill/>
          <a:ln>
            <a:noFill/>
          </a:ln>
        </p:spPr>
      </p:pic>
      <p:sp>
        <p:nvSpPr>
          <p:cNvPr id="313" name="Google Shape;313;p22"/>
          <p:cNvSpPr/>
          <p:nvPr/>
        </p:nvSpPr>
        <p:spPr>
          <a:xfrm>
            <a:off x="477012" y="480060"/>
            <a:ext cx="11237976" cy="5897880"/>
          </a:xfrm>
          <a:prstGeom prst="rect">
            <a:avLst/>
          </a:prstGeom>
          <a:no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114" name="Shape 114"/>
        <p:cNvGrpSpPr/>
        <p:nvPr/>
      </p:nvGrpSpPr>
      <p:grpSpPr>
        <a:xfrm>
          <a:off x="0" y="0"/>
          <a:ext cx="0" cy="0"/>
          <a:chOff x="0" y="0"/>
          <a:chExt cx="0" cy="0"/>
        </a:xfrm>
      </p:grpSpPr>
      <p:sp>
        <p:nvSpPr>
          <p:cNvPr id="115" name="Google Shape;115;p3"/>
          <p:cNvSpPr txBox="1"/>
          <p:nvPr/>
        </p:nvSpPr>
        <p:spPr>
          <a:xfrm>
            <a:off x="3804132" y="3842526"/>
            <a:ext cx="5634692" cy="2454158"/>
          </a:xfrm>
          <a:prstGeom prst="rect">
            <a:avLst/>
          </a:prstGeom>
          <a:noFill/>
          <a:ln>
            <a:noFill/>
          </a:ln>
        </p:spPr>
        <p:txBody>
          <a:bodyPr anchorCtr="0" anchor="t" bIns="45700" lIns="91425" spcFirstLastPara="1" rIns="91425" wrap="square" tIns="45700">
            <a:normAutofit/>
          </a:bodyPr>
          <a:lstStyle/>
          <a:p>
            <a:pPr indent="0" lvl="0" marL="0" marR="0" rtl="0" algn="ctr">
              <a:lnSpc>
                <a:spcPct val="120000"/>
              </a:lnSpc>
              <a:spcBef>
                <a:spcPts val="0"/>
              </a:spcBef>
              <a:spcAft>
                <a:spcPts val="0"/>
              </a:spcAft>
              <a:buNone/>
            </a:pPr>
            <a:r>
              <a:rPr b="0" i="0" lang="en-US" sz="6000" u="none" cap="none" strike="noStrike">
                <a:solidFill>
                  <a:schemeClr val="lt1"/>
                </a:solidFill>
                <a:latin typeface="Arial"/>
                <a:ea typeface="Arial"/>
                <a:cs typeface="Arial"/>
                <a:sym typeface="Arial"/>
              </a:rPr>
              <a:t>NÚI LỬA </a:t>
            </a:r>
            <a:endParaRPr/>
          </a:p>
          <a:p>
            <a:pPr indent="0" lvl="0" marL="0" marR="0" rtl="0" algn="ctr">
              <a:lnSpc>
                <a:spcPct val="120000"/>
              </a:lnSpc>
              <a:spcBef>
                <a:spcPts val="600"/>
              </a:spcBef>
              <a:spcAft>
                <a:spcPts val="0"/>
              </a:spcAft>
              <a:buNone/>
            </a:pPr>
            <a:r>
              <a:rPr b="0" i="0" lang="en-US" sz="6000" u="none" cap="none" strike="noStrike">
                <a:solidFill>
                  <a:schemeClr val="lt1"/>
                </a:solidFill>
                <a:latin typeface="Arial"/>
                <a:ea typeface="Arial"/>
                <a:cs typeface="Arial"/>
                <a:sym typeface="Arial"/>
              </a:rPr>
              <a:t>VÀ ĐỘNG ĐẤT</a:t>
            </a:r>
            <a:endParaRPr/>
          </a:p>
        </p:txBody>
      </p:sp>
      <p:sp>
        <p:nvSpPr>
          <p:cNvPr id="116" name="Google Shape;116;p3"/>
          <p:cNvSpPr/>
          <p:nvPr/>
        </p:nvSpPr>
        <p:spPr>
          <a:xfrm>
            <a:off x="0" y="2122218"/>
            <a:ext cx="3730752" cy="4735782"/>
          </a:xfrm>
          <a:custGeom>
            <a:rect b="b" l="l" r="r" t="t"/>
            <a:pathLst>
              <a:path extrusionOk="0" h="4735782" w="373075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7" name="Google Shape;117;p3"/>
          <p:cNvSpPr/>
          <p:nvPr/>
        </p:nvSpPr>
        <p:spPr>
          <a:xfrm>
            <a:off x="1081982" y="-4332"/>
            <a:ext cx="4242816" cy="2454158"/>
          </a:xfrm>
          <a:custGeom>
            <a:rect b="b" l="l" r="r" t="t"/>
            <a:pathLst>
              <a:path extrusionOk="0" h="2454158" w="4242816">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CLIMBING MOUNT KILIMANJARO - YouTube" id="118" name="Google Shape;118;p3"/>
          <p:cNvPicPr preferRelativeResize="0"/>
          <p:nvPr/>
        </p:nvPicPr>
        <p:blipFill rotWithShape="1">
          <a:blip r:embed="rId3">
            <a:alphaModFix/>
          </a:blip>
          <a:srcRect b="4" l="2577" r="1093" t="0"/>
          <a:stretch/>
        </p:blipFill>
        <p:spPr>
          <a:xfrm>
            <a:off x="1246573" y="10"/>
            <a:ext cx="3913632" cy="2285224"/>
          </a:xfrm>
          <a:custGeom>
            <a:rect b="b" l="l" r="r" t="t"/>
            <a:pathLst>
              <a:path extrusionOk="0" h="2285234" w="3913632">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ln>
            <a:noFill/>
          </a:ln>
        </p:spPr>
      </p:pic>
      <p:pic>
        <p:nvPicPr>
          <p:cNvPr descr="Mount Fuji: the Most Famous Mountain in Japan" id="119" name="Google Shape;119;p3"/>
          <p:cNvPicPr preferRelativeResize="0"/>
          <p:nvPr/>
        </p:nvPicPr>
        <p:blipFill rotWithShape="1">
          <a:blip r:embed="rId4">
            <a:alphaModFix/>
          </a:blip>
          <a:srcRect b="-1" l="30209" r="11285" t="0"/>
          <a:stretch/>
        </p:blipFill>
        <p:spPr>
          <a:xfrm>
            <a:off x="20" y="2288331"/>
            <a:ext cx="3564618" cy="4569668"/>
          </a:xfrm>
          <a:custGeom>
            <a:rect b="b" l="l" r="r" t="t"/>
            <a:pathLst>
              <a:path extrusionOk="0" h="4569668" w="356463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ln>
            <a:noFill/>
          </a:ln>
        </p:spPr>
      </p:pic>
      <p:sp>
        <p:nvSpPr>
          <p:cNvPr id="120" name="Google Shape;120;p3"/>
          <p:cNvSpPr/>
          <p:nvPr/>
        </p:nvSpPr>
        <p:spPr>
          <a:xfrm>
            <a:off x="5360967" y="561316"/>
            <a:ext cx="3182112" cy="3182112"/>
          </a:xfrm>
          <a:prstGeom prst="ellipse">
            <a:avLst/>
          </a:pr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Should Earthquake Insurance Be Part Of Your Disaster Plan? – Forbes Advisor" id="121" name="Google Shape;121;p3"/>
          <p:cNvPicPr preferRelativeResize="0"/>
          <p:nvPr/>
        </p:nvPicPr>
        <p:blipFill rotWithShape="1">
          <a:blip r:embed="rId5">
            <a:alphaModFix/>
          </a:blip>
          <a:srcRect b="3" l="22810" r="20692" t="0"/>
          <a:stretch/>
        </p:blipFill>
        <p:spPr>
          <a:xfrm>
            <a:off x="5525559" y="725908"/>
            <a:ext cx="2852928" cy="2852928"/>
          </a:xfrm>
          <a:custGeom>
            <a:rect b="b" l="l" r="r" t="t"/>
            <a:pathLst>
              <a:path extrusionOk="0" h="2852928" w="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
        <p:nvSpPr>
          <p:cNvPr id="122" name="Google Shape;122;p3"/>
          <p:cNvSpPr/>
          <p:nvPr/>
        </p:nvSpPr>
        <p:spPr>
          <a:xfrm>
            <a:off x="8752568" y="-4332"/>
            <a:ext cx="3439432" cy="3550083"/>
          </a:xfrm>
          <a:custGeom>
            <a:rect b="b" l="l" r="r" t="t"/>
            <a:pathLst>
              <a:path extrusionOk="0" h="3550083" w="3439432">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Earthquakes: Everything you need to know - ClearIAS" id="123" name="Google Shape;123;p3"/>
          <p:cNvPicPr preferRelativeResize="0"/>
          <p:nvPr/>
        </p:nvPicPr>
        <p:blipFill rotWithShape="1">
          <a:blip r:embed="rId6">
            <a:alphaModFix/>
          </a:blip>
          <a:srcRect b="-2" l="8184" r="23378" t="0"/>
          <a:stretch/>
        </p:blipFill>
        <p:spPr>
          <a:xfrm>
            <a:off x="8918761" y="-4331"/>
            <a:ext cx="3273238" cy="3383891"/>
          </a:xfrm>
          <a:custGeom>
            <a:rect b="b" l="l" r="r" t="t"/>
            <a:pathLst>
              <a:path extrusionOk="0" h="3383891" w="3273238">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ln>
            <a:noFill/>
          </a:ln>
        </p:spPr>
      </p:pic>
      <p:sp>
        <p:nvSpPr>
          <p:cNvPr id="124" name="Google Shape;124;p3"/>
          <p:cNvSpPr/>
          <p:nvPr/>
        </p:nvSpPr>
        <p:spPr>
          <a:xfrm>
            <a:off x="9199331" y="3907418"/>
            <a:ext cx="2992669" cy="2950582"/>
          </a:xfrm>
          <a:custGeom>
            <a:rect b="b" l="l" r="r" t="t"/>
            <a:pathLst>
              <a:path extrusionOk="0" h="2950582" w="2992669">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Độc đáo tour du lịch khám phá núi lửa ở Gia Lai" id="125" name="Google Shape;125;p3"/>
          <p:cNvPicPr preferRelativeResize="0"/>
          <p:nvPr/>
        </p:nvPicPr>
        <p:blipFill rotWithShape="1">
          <a:blip r:embed="rId7">
            <a:alphaModFix/>
          </a:blip>
          <a:srcRect b="-2" l="21948" r="23488" t="0"/>
          <a:stretch/>
        </p:blipFill>
        <p:spPr>
          <a:xfrm>
            <a:off x="9363236" y="4071322"/>
            <a:ext cx="2828765" cy="2786678"/>
          </a:xfrm>
          <a:custGeom>
            <a:rect b="b" l="l" r="r" t="t"/>
            <a:pathLst>
              <a:path extrusionOk="0" h="2786678" w="2828765">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ln>
            <a:noFill/>
          </a:ln>
        </p:spPr>
      </p:pic>
      <p:sp>
        <p:nvSpPr>
          <p:cNvPr id="126" name="Google Shape;126;p3"/>
          <p:cNvSpPr txBox="1"/>
          <p:nvPr/>
        </p:nvSpPr>
        <p:spPr>
          <a:xfrm>
            <a:off x="3564638" y="6250640"/>
            <a:ext cx="60960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FFFF00"/>
                </a:solidFill>
                <a:latin typeface="Arial"/>
                <a:ea typeface="Arial"/>
                <a:cs typeface="Arial"/>
                <a:sym typeface="Arial"/>
              </a:rPr>
              <a:t>Bài 12 – Địa lí 6</a:t>
            </a:r>
            <a:endParaRPr/>
          </a:p>
        </p:txBody>
      </p:sp>
    </p:spTree>
  </p:cSld>
  <p:clrMapOvr>
    <a:masterClrMapping/>
  </p:clrMapOvr>
  <p:transition spd="slow">
    <p:wipe dir="l"/>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graphicFrame>
        <p:nvGraphicFramePr>
          <p:cNvPr id="132" name="Google Shape;132;p4"/>
          <p:cNvGraphicFramePr/>
          <p:nvPr/>
        </p:nvGraphicFramePr>
        <p:xfrm>
          <a:off x="419690" y="1117632"/>
          <a:ext cx="3000000" cy="3000000"/>
        </p:xfrm>
        <a:graphic>
          <a:graphicData uri="http://schemas.openxmlformats.org/drawingml/2006/table">
            <a:tbl>
              <a:tblPr>
                <a:noFill/>
                <a:tableStyleId>{4351E361-EA08-4193-AAE2-8F63BD49463D}</a:tableStyleId>
              </a:tblPr>
              <a:tblGrid>
                <a:gridCol w="1905000"/>
                <a:gridCol w="1755700"/>
                <a:gridCol w="1799300"/>
              </a:tblGrid>
              <a:tr h="592675">
                <a:tc>
                  <a:txBody>
                    <a:bodyPr/>
                    <a:lstStyle/>
                    <a:p>
                      <a:pPr indent="0" lvl="0" marL="0" marR="0" rtl="0" algn="ctr">
                        <a:lnSpc>
                          <a:spcPct val="115000"/>
                        </a:lnSpc>
                        <a:spcBef>
                          <a:spcPts val="0"/>
                        </a:spcBef>
                        <a:spcAft>
                          <a:spcPts val="0"/>
                        </a:spcAft>
                        <a:buNone/>
                      </a:pPr>
                      <a:r>
                        <a:rPr b="1" i="0" lang="en-US" sz="2800" u="none" cap="none" strike="noStrike">
                          <a:latin typeface="Arial"/>
                          <a:ea typeface="Arial"/>
                          <a:cs typeface="Arial"/>
                          <a:sym typeface="Arial"/>
                        </a:rPr>
                        <a:t>T</a:t>
                      </a:r>
                      <a:r>
                        <a:rPr b="1" i="0" lang="en-US" sz="2800" u="none" cap="none" strike="noStrike">
                          <a:solidFill>
                            <a:srgbClr val="000000"/>
                          </a:solidFill>
                          <a:latin typeface="Arial"/>
                          <a:ea typeface="Arial"/>
                          <a:cs typeface="Arial"/>
                          <a:sym typeface="Arial"/>
                        </a:rPr>
                        <a:t>ên hoạt động</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Động đất</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Núi lửa</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1088625">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Nguyên nhân</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88625">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Biểu hiện</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88625">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Hậu quả</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88625">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Phòng chống</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33" name="Google Shape;133;p4"/>
          <p:cNvSpPr/>
          <p:nvPr/>
        </p:nvSpPr>
        <p:spPr>
          <a:xfrm>
            <a:off x="0" y="0"/>
            <a:ext cx="12192000" cy="6858000"/>
          </a:xfrm>
          <a:prstGeom prst="frame">
            <a:avLst>
              <a:gd fmla="val 2222" name="adj1"/>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34" name="Google Shape;134;p4"/>
          <p:cNvSpPr txBox="1"/>
          <p:nvPr/>
        </p:nvSpPr>
        <p:spPr>
          <a:xfrm>
            <a:off x="419690" y="273330"/>
            <a:ext cx="546000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400" u="none" cap="none" strike="noStrike">
                <a:solidFill>
                  <a:srgbClr val="FF0000"/>
                </a:solidFill>
                <a:latin typeface="Arial"/>
                <a:ea typeface="Arial"/>
                <a:cs typeface="Arial"/>
                <a:sym typeface="Arial"/>
              </a:rPr>
              <a:t>CHUYÊN GIA TRỔ TÀI</a:t>
            </a:r>
            <a:endParaRPr/>
          </a:p>
        </p:txBody>
      </p:sp>
      <p:sp>
        <p:nvSpPr>
          <p:cNvPr id="135" name="Google Shape;135;p4"/>
          <p:cNvSpPr txBox="1"/>
          <p:nvPr/>
        </p:nvSpPr>
        <p:spPr>
          <a:xfrm>
            <a:off x="6020676" y="347403"/>
            <a:ext cx="3516614" cy="1083374"/>
          </a:xfrm>
          <a:prstGeom prst="rect">
            <a:avLst/>
          </a:prstGeom>
          <a:solidFill>
            <a:srgbClr val="FBE4D4"/>
          </a:solid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0" i="0" lang="en-US" sz="2800" u="none" cap="none" strike="noStrike">
                <a:solidFill>
                  <a:schemeClr val="dk1"/>
                </a:solidFill>
                <a:latin typeface="Arial"/>
                <a:ea typeface="Arial"/>
                <a:cs typeface="Arial"/>
                <a:sym typeface="Arial"/>
              </a:rPr>
              <a:t>Thời gian 15 phút làm việc nhóm trên Giấy A1</a:t>
            </a:r>
            <a:endParaRPr b="0" i="0" sz="2800" u="none" cap="none" strike="noStrike">
              <a:solidFill>
                <a:schemeClr val="dk1"/>
              </a:solidFill>
              <a:latin typeface="Arial"/>
              <a:ea typeface="Arial"/>
              <a:cs typeface="Arial"/>
              <a:sym typeface="Arial"/>
            </a:endParaRPr>
          </a:p>
        </p:txBody>
      </p:sp>
      <p:pic>
        <p:nvPicPr>
          <p:cNvPr id="136" name="Google Shape;136;p4"/>
          <p:cNvPicPr preferRelativeResize="0"/>
          <p:nvPr/>
        </p:nvPicPr>
        <p:blipFill rotWithShape="1">
          <a:blip r:embed="rId3">
            <a:alphaModFix/>
          </a:blip>
          <a:srcRect b="0" l="0" r="0" t="0"/>
          <a:stretch/>
        </p:blipFill>
        <p:spPr>
          <a:xfrm>
            <a:off x="9744054" y="273330"/>
            <a:ext cx="2080829" cy="1169553"/>
          </a:xfrm>
          <a:prstGeom prst="rect">
            <a:avLst/>
          </a:prstGeom>
          <a:noFill/>
          <a:ln>
            <a:noFill/>
          </a:ln>
        </p:spPr>
      </p:pic>
      <p:sp>
        <p:nvSpPr>
          <p:cNvPr id="137" name="Google Shape;137;p4"/>
          <p:cNvSpPr txBox="1"/>
          <p:nvPr/>
        </p:nvSpPr>
        <p:spPr>
          <a:xfrm>
            <a:off x="6020675" y="1543665"/>
            <a:ext cx="5804207" cy="1537280"/>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0" i="0" lang="en-US" sz="2800" u="none" cap="none" strike="noStrike">
                <a:solidFill>
                  <a:schemeClr val="dk1"/>
                </a:solidFill>
                <a:latin typeface="Arial"/>
                <a:ea typeface="Arial"/>
                <a:cs typeface="Arial"/>
                <a:sym typeface="Arial"/>
              </a:rPr>
              <a:t>+ 5 phút làm nhiệm vụ nhóm, chuẩn bị</a:t>
            </a:r>
            <a:endParaRPr b="0" i="0" sz="2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None/>
            </a:pPr>
            <a:r>
              <a:rPr b="0" i="0" lang="en-US" sz="2800" u="none" cap="none" strike="noStrike">
                <a:solidFill>
                  <a:schemeClr val="dk1"/>
                </a:solidFill>
                <a:latin typeface="Arial"/>
                <a:ea typeface="Arial"/>
                <a:cs typeface="Arial"/>
                <a:sym typeface="Arial"/>
              </a:rPr>
              <a:t>+ 3 Nhóm lẻ tìm hiểu núi lửa</a:t>
            </a:r>
            <a:endParaRPr b="0" i="0" sz="2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None/>
            </a:pPr>
            <a:r>
              <a:rPr b="0" i="0" lang="en-US" sz="2800" u="none" cap="none" strike="noStrike">
                <a:solidFill>
                  <a:schemeClr val="dk1"/>
                </a:solidFill>
                <a:latin typeface="Arial"/>
                <a:ea typeface="Arial"/>
                <a:cs typeface="Arial"/>
                <a:sym typeface="Arial"/>
              </a:rPr>
              <a:t>+ 3 Nhóm chẵn tìm hiểu động đất</a:t>
            </a:r>
            <a:endParaRPr b="0" i="0" sz="2400" u="none" cap="none" strike="noStrike">
              <a:solidFill>
                <a:schemeClr val="dk1"/>
              </a:solidFill>
              <a:latin typeface="Arial"/>
              <a:ea typeface="Arial"/>
              <a:cs typeface="Arial"/>
              <a:sym typeface="Arial"/>
            </a:endParaRPr>
          </a:p>
        </p:txBody>
      </p:sp>
      <p:sp>
        <p:nvSpPr>
          <p:cNvPr id="138" name="Google Shape;138;p4"/>
          <p:cNvSpPr txBox="1"/>
          <p:nvPr/>
        </p:nvSpPr>
        <p:spPr>
          <a:xfrm>
            <a:off x="6020676" y="3235369"/>
            <a:ext cx="5804206" cy="1083374"/>
          </a:xfrm>
          <a:prstGeom prst="rect">
            <a:avLst/>
          </a:prstGeom>
          <a:solidFill>
            <a:srgbClr val="FBE4D4"/>
          </a:solid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0" i="0" lang="en-US" sz="2800" u="none" cap="none" strike="noStrike">
                <a:solidFill>
                  <a:schemeClr val="dk1"/>
                </a:solidFill>
                <a:latin typeface="Arial"/>
                <a:ea typeface="Arial"/>
                <a:cs typeface="Arial"/>
                <a:sym typeface="Arial"/>
              </a:rPr>
              <a:t>Hoàn thành &gt;&gt;&gt; ghép nhóm &gt;&gt;&gt; 3 HS nhóm chẵn lẻ đổi chỗ &gt;&gt;&gt; HS tự ghi bài theo mẫu</a:t>
            </a:r>
            <a:endParaRPr b="0" i="0" sz="2800" u="none" cap="none" strike="noStrike">
              <a:solidFill>
                <a:schemeClr val="dk1"/>
              </a:solidFill>
              <a:latin typeface="Arial"/>
              <a:ea typeface="Arial"/>
              <a:cs typeface="Arial"/>
              <a:sym typeface="Arial"/>
            </a:endParaRPr>
          </a:p>
        </p:txBody>
      </p:sp>
      <p:graphicFrame>
        <p:nvGraphicFramePr>
          <p:cNvPr id="139" name="Google Shape;139;p4"/>
          <p:cNvGraphicFramePr/>
          <p:nvPr/>
        </p:nvGraphicFramePr>
        <p:xfrm>
          <a:off x="6020674" y="4394815"/>
          <a:ext cx="3000000" cy="3000000"/>
        </p:xfrm>
        <a:graphic>
          <a:graphicData uri="http://schemas.openxmlformats.org/drawingml/2006/table">
            <a:tbl>
              <a:tblPr>
                <a:noFill/>
                <a:tableStyleId>{4351E361-EA08-4193-AAE2-8F63BD49463D}</a:tableStyleId>
              </a:tblPr>
              <a:tblGrid>
                <a:gridCol w="3634600"/>
                <a:gridCol w="707925"/>
                <a:gridCol w="717750"/>
                <a:gridCol w="743925"/>
              </a:tblGrid>
              <a:tr h="520325">
                <a:tc>
                  <a:txBody>
                    <a:bodyPr/>
                    <a:lstStyle/>
                    <a:p>
                      <a:pPr indent="0" lvl="0" marL="0" marR="0" rtl="0" algn="ctr">
                        <a:lnSpc>
                          <a:spcPct val="115000"/>
                        </a:lnSpc>
                        <a:spcBef>
                          <a:spcPts val="0"/>
                        </a:spcBef>
                        <a:spcAft>
                          <a:spcPts val="0"/>
                        </a:spcAft>
                        <a:buNone/>
                      </a:pPr>
                      <a:r>
                        <a:rPr b="1" i="0" lang="en-US" sz="2800" u="none" cap="none" strike="noStrike">
                          <a:latin typeface="Arial"/>
                          <a:ea typeface="Arial"/>
                          <a:cs typeface="Arial"/>
                          <a:sym typeface="Arial"/>
                        </a:rPr>
                        <a:t>Tiêu chí</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1</a:t>
                      </a:r>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2</a:t>
                      </a:r>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3</a:t>
                      </a:r>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520325">
                <a:tc>
                  <a:txBody>
                    <a:bodyPr/>
                    <a:lstStyle/>
                    <a:p>
                      <a:pPr indent="0" lvl="0" marL="0" marR="0" rtl="0" algn="just">
                        <a:lnSpc>
                          <a:spcPct val="115000"/>
                        </a:lnSpc>
                        <a:spcBef>
                          <a:spcPts val="0"/>
                        </a:spcBef>
                        <a:spcAft>
                          <a:spcPts val="0"/>
                        </a:spcAft>
                        <a:buNone/>
                      </a:pPr>
                      <a:r>
                        <a:rPr b="0" i="0" lang="en-US" sz="2800" u="none" cap="none" strike="noStrike">
                          <a:latin typeface="Arial"/>
                          <a:ea typeface="Arial"/>
                          <a:cs typeface="Arial"/>
                          <a:sym typeface="Arial"/>
                        </a:rPr>
                        <a:t>Nội dung đầy đủ, rõ ràng</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20325">
                <a:tc>
                  <a:txBody>
                    <a:bodyPr/>
                    <a:lstStyle/>
                    <a:p>
                      <a:pPr indent="0" lvl="0" marL="0" marR="0" rtl="0" algn="just">
                        <a:lnSpc>
                          <a:spcPct val="115000"/>
                        </a:lnSpc>
                        <a:spcBef>
                          <a:spcPts val="0"/>
                        </a:spcBef>
                        <a:spcAft>
                          <a:spcPts val="0"/>
                        </a:spcAft>
                        <a:buNone/>
                      </a:pPr>
                      <a:r>
                        <a:rPr b="0" i="0" lang="en-US" sz="2800" u="none" cap="none" strike="noStrike">
                          <a:latin typeface="Arial"/>
                          <a:ea typeface="Arial"/>
                          <a:cs typeface="Arial"/>
                          <a:sym typeface="Arial"/>
                        </a:rPr>
                        <a:t>Bố cục cân đối, khoa học</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20325">
                <a:tc>
                  <a:txBody>
                    <a:bodyPr/>
                    <a:lstStyle/>
                    <a:p>
                      <a:pPr indent="0" lvl="0" marL="0" marR="0" rtl="0" algn="just">
                        <a:lnSpc>
                          <a:spcPct val="115000"/>
                        </a:lnSpc>
                        <a:spcBef>
                          <a:spcPts val="0"/>
                        </a:spcBef>
                        <a:spcAft>
                          <a:spcPts val="0"/>
                        </a:spcAft>
                        <a:buNone/>
                      </a:pPr>
                      <a:r>
                        <a:rPr b="0" i="0" lang="en-US" sz="2800" u="none" cap="none" strike="noStrike">
                          <a:latin typeface="Arial"/>
                          <a:ea typeface="Arial"/>
                          <a:cs typeface="Arial"/>
                          <a:sym typeface="Arial"/>
                        </a:rPr>
                        <a:t>Thẩm mỹ, nói lưu loát</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graphicFrame>
        <p:nvGraphicFramePr>
          <p:cNvPr id="145" name="Google Shape;145;p5"/>
          <p:cNvGraphicFramePr/>
          <p:nvPr/>
        </p:nvGraphicFramePr>
        <p:xfrm>
          <a:off x="419690" y="1117632"/>
          <a:ext cx="3000000" cy="3000000"/>
        </p:xfrm>
        <a:graphic>
          <a:graphicData uri="http://schemas.openxmlformats.org/drawingml/2006/table">
            <a:tbl>
              <a:tblPr>
                <a:noFill/>
                <a:tableStyleId>{4351E361-EA08-4193-AAE2-8F63BD49463D}</a:tableStyleId>
              </a:tblPr>
              <a:tblGrid>
                <a:gridCol w="1905000"/>
                <a:gridCol w="1755700"/>
                <a:gridCol w="1799300"/>
              </a:tblGrid>
              <a:tr h="592675">
                <a:tc>
                  <a:txBody>
                    <a:bodyPr/>
                    <a:lstStyle/>
                    <a:p>
                      <a:pPr indent="0" lvl="0" marL="0" marR="0" rtl="0" algn="ctr">
                        <a:lnSpc>
                          <a:spcPct val="115000"/>
                        </a:lnSpc>
                        <a:spcBef>
                          <a:spcPts val="0"/>
                        </a:spcBef>
                        <a:spcAft>
                          <a:spcPts val="0"/>
                        </a:spcAft>
                        <a:buNone/>
                      </a:pPr>
                      <a:r>
                        <a:rPr b="1" i="0" lang="en-US" sz="2800" u="none" cap="none" strike="noStrike">
                          <a:latin typeface="Arial"/>
                          <a:ea typeface="Arial"/>
                          <a:cs typeface="Arial"/>
                          <a:sym typeface="Arial"/>
                        </a:rPr>
                        <a:t>T</a:t>
                      </a:r>
                      <a:r>
                        <a:rPr b="1" i="0" lang="en-US" sz="2800" u="none" cap="none" strike="noStrike">
                          <a:solidFill>
                            <a:srgbClr val="000000"/>
                          </a:solidFill>
                          <a:latin typeface="Arial"/>
                          <a:ea typeface="Arial"/>
                          <a:cs typeface="Arial"/>
                          <a:sym typeface="Arial"/>
                        </a:rPr>
                        <a:t>ên hoạt động</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Động đất</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Núi lửa</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1088625">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Nguyên nhân</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88625">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Biểu hiện</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88625">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Hậu quả</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88625">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Phòng chống</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46" name="Google Shape;146;p5"/>
          <p:cNvSpPr/>
          <p:nvPr/>
        </p:nvSpPr>
        <p:spPr>
          <a:xfrm>
            <a:off x="0" y="0"/>
            <a:ext cx="12192000" cy="6858000"/>
          </a:xfrm>
          <a:prstGeom prst="frame">
            <a:avLst>
              <a:gd fmla="val 2222" name="adj1"/>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47" name="Google Shape;147;p5"/>
          <p:cNvSpPr txBox="1"/>
          <p:nvPr/>
        </p:nvSpPr>
        <p:spPr>
          <a:xfrm>
            <a:off x="419690" y="273330"/>
            <a:ext cx="546000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400" u="none" cap="none" strike="noStrike">
                <a:solidFill>
                  <a:srgbClr val="FF0000"/>
                </a:solidFill>
                <a:latin typeface="Arial"/>
                <a:ea typeface="Arial"/>
                <a:cs typeface="Arial"/>
                <a:sym typeface="Arial"/>
              </a:rPr>
              <a:t>CHUYÊN GIA TRỔ TÀI</a:t>
            </a:r>
            <a:endParaRPr/>
          </a:p>
        </p:txBody>
      </p:sp>
      <p:pic>
        <p:nvPicPr>
          <p:cNvPr id="148" name="Google Shape;148;p5"/>
          <p:cNvPicPr preferRelativeResize="0"/>
          <p:nvPr/>
        </p:nvPicPr>
        <p:blipFill rotWithShape="1">
          <a:blip r:embed="rId3">
            <a:alphaModFix/>
          </a:blip>
          <a:srcRect b="0" l="0" r="0" t="0"/>
          <a:stretch/>
        </p:blipFill>
        <p:spPr>
          <a:xfrm>
            <a:off x="9744054" y="273330"/>
            <a:ext cx="2080829" cy="1169553"/>
          </a:xfrm>
          <a:prstGeom prst="rect">
            <a:avLst/>
          </a:prstGeom>
          <a:noFill/>
          <a:ln>
            <a:noFill/>
          </a:ln>
        </p:spPr>
      </p:pic>
      <p:sp>
        <p:nvSpPr>
          <p:cNvPr id="149" name="Google Shape;149;p5"/>
          <p:cNvSpPr txBox="1"/>
          <p:nvPr/>
        </p:nvSpPr>
        <p:spPr>
          <a:xfrm>
            <a:off x="6020673" y="273330"/>
            <a:ext cx="3496953" cy="1083374"/>
          </a:xfrm>
          <a:prstGeom prst="rect">
            <a:avLst/>
          </a:prstGeom>
          <a:solidFill>
            <a:srgbClr val="FBE4D4"/>
          </a:solid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0" i="0" lang="en-US" sz="2800" u="none" cap="none" strike="noStrike">
                <a:solidFill>
                  <a:schemeClr val="dk1"/>
                </a:solidFill>
                <a:latin typeface="Arial"/>
                <a:ea typeface="Arial"/>
                <a:cs typeface="Arial"/>
                <a:sym typeface="Arial"/>
              </a:rPr>
              <a:t>3 HS nhóm chẵn lẻ đổi chỗ &gt;&gt;&gt; HS tự ghi bài</a:t>
            </a:r>
            <a:endParaRPr b="0" i="0" sz="2800" u="none" cap="none" strike="noStrike">
              <a:solidFill>
                <a:schemeClr val="dk1"/>
              </a:solidFill>
              <a:latin typeface="Arial"/>
              <a:ea typeface="Arial"/>
              <a:cs typeface="Arial"/>
              <a:sym typeface="Arial"/>
            </a:endParaRPr>
          </a:p>
        </p:txBody>
      </p:sp>
      <p:graphicFrame>
        <p:nvGraphicFramePr>
          <p:cNvPr id="150" name="Google Shape;150;p5"/>
          <p:cNvGraphicFramePr/>
          <p:nvPr/>
        </p:nvGraphicFramePr>
        <p:xfrm>
          <a:off x="6020674" y="4394815"/>
          <a:ext cx="3000000" cy="3000000"/>
        </p:xfrm>
        <a:graphic>
          <a:graphicData uri="http://schemas.openxmlformats.org/drawingml/2006/table">
            <a:tbl>
              <a:tblPr>
                <a:noFill/>
                <a:tableStyleId>{4351E361-EA08-4193-AAE2-8F63BD49463D}</a:tableStyleId>
              </a:tblPr>
              <a:tblGrid>
                <a:gridCol w="3634600"/>
                <a:gridCol w="707925"/>
                <a:gridCol w="717750"/>
                <a:gridCol w="743925"/>
              </a:tblGrid>
              <a:tr h="520325">
                <a:tc>
                  <a:txBody>
                    <a:bodyPr/>
                    <a:lstStyle/>
                    <a:p>
                      <a:pPr indent="0" lvl="0" marL="0" marR="0" rtl="0" algn="ctr">
                        <a:lnSpc>
                          <a:spcPct val="115000"/>
                        </a:lnSpc>
                        <a:spcBef>
                          <a:spcPts val="0"/>
                        </a:spcBef>
                        <a:spcAft>
                          <a:spcPts val="0"/>
                        </a:spcAft>
                        <a:buNone/>
                      </a:pPr>
                      <a:r>
                        <a:rPr b="1" i="0" lang="en-US" sz="2800" u="none" cap="none" strike="noStrike">
                          <a:latin typeface="Arial"/>
                          <a:ea typeface="Arial"/>
                          <a:cs typeface="Arial"/>
                          <a:sym typeface="Arial"/>
                        </a:rPr>
                        <a:t>Tiêu chí</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1</a:t>
                      </a:r>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2</a:t>
                      </a:r>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3</a:t>
                      </a:r>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520325">
                <a:tc>
                  <a:txBody>
                    <a:bodyPr/>
                    <a:lstStyle/>
                    <a:p>
                      <a:pPr indent="0" lvl="0" marL="0" marR="0" rtl="0" algn="just">
                        <a:lnSpc>
                          <a:spcPct val="115000"/>
                        </a:lnSpc>
                        <a:spcBef>
                          <a:spcPts val="0"/>
                        </a:spcBef>
                        <a:spcAft>
                          <a:spcPts val="0"/>
                        </a:spcAft>
                        <a:buNone/>
                      </a:pPr>
                      <a:r>
                        <a:rPr b="0" i="0" lang="en-US" sz="2800" u="none" cap="none" strike="noStrike">
                          <a:latin typeface="Arial"/>
                          <a:ea typeface="Arial"/>
                          <a:cs typeface="Arial"/>
                          <a:sym typeface="Arial"/>
                        </a:rPr>
                        <a:t>Nội dung đầy đủ, rõ ràng</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20325">
                <a:tc>
                  <a:txBody>
                    <a:bodyPr/>
                    <a:lstStyle/>
                    <a:p>
                      <a:pPr indent="0" lvl="0" marL="0" marR="0" rtl="0" algn="just">
                        <a:lnSpc>
                          <a:spcPct val="115000"/>
                        </a:lnSpc>
                        <a:spcBef>
                          <a:spcPts val="0"/>
                        </a:spcBef>
                        <a:spcAft>
                          <a:spcPts val="0"/>
                        </a:spcAft>
                        <a:buNone/>
                      </a:pPr>
                      <a:r>
                        <a:rPr b="0" i="0" lang="en-US" sz="2800" u="none" cap="none" strike="noStrike">
                          <a:latin typeface="Arial"/>
                          <a:ea typeface="Arial"/>
                          <a:cs typeface="Arial"/>
                          <a:sym typeface="Arial"/>
                        </a:rPr>
                        <a:t>Bố cục cân đối, khoa học</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20325">
                <a:tc>
                  <a:txBody>
                    <a:bodyPr/>
                    <a:lstStyle/>
                    <a:p>
                      <a:pPr indent="0" lvl="0" marL="0" marR="0" rtl="0" algn="just">
                        <a:lnSpc>
                          <a:spcPct val="115000"/>
                        </a:lnSpc>
                        <a:spcBef>
                          <a:spcPts val="0"/>
                        </a:spcBef>
                        <a:spcAft>
                          <a:spcPts val="0"/>
                        </a:spcAft>
                        <a:buNone/>
                      </a:pPr>
                      <a:r>
                        <a:rPr b="0" i="0" lang="en-US" sz="2800" u="none" cap="none" strike="noStrike">
                          <a:latin typeface="Arial"/>
                          <a:ea typeface="Arial"/>
                          <a:cs typeface="Arial"/>
                          <a:sym typeface="Arial"/>
                        </a:rPr>
                        <a:t>Thẩm mỹ, nói lưu loát</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51" name="Google Shape;151;p5"/>
          <p:cNvSpPr/>
          <p:nvPr/>
        </p:nvSpPr>
        <p:spPr>
          <a:xfrm>
            <a:off x="6096000" y="1661652"/>
            <a:ext cx="2507226" cy="801534"/>
          </a:xfrm>
          <a:prstGeom prst="rect">
            <a:avLst/>
          </a:prstGeom>
          <a:solidFill>
            <a:srgbClr val="DDEAF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dk1"/>
                </a:solidFill>
                <a:latin typeface="Arial"/>
                <a:ea typeface="Arial"/>
                <a:cs typeface="Arial"/>
                <a:sym typeface="Arial"/>
              </a:rPr>
              <a:t>1,2,3,4,5,6</a:t>
            </a:r>
            <a:endParaRPr/>
          </a:p>
        </p:txBody>
      </p:sp>
      <p:sp>
        <p:nvSpPr>
          <p:cNvPr id="152" name="Google Shape;152;p5"/>
          <p:cNvSpPr/>
          <p:nvPr/>
        </p:nvSpPr>
        <p:spPr>
          <a:xfrm>
            <a:off x="9317653" y="1630034"/>
            <a:ext cx="2507226" cy="801534"/>
          </a:xfrm>
          <a:prstGeom prst="rect">
            <a:avLst/>
          </a:prstGeom>
          <a:solidFill>
            <a:srgbClr val="DDEAF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dk1"/>
                </a:solidFill>
                <a:latin typeface="Arial"/>
                <a:ea typeface="Arial"/>
                <a:cs typeface="Arial"/>
                <a:sym typeface="Arial"/>
              </a:rPr>
              <a:t>1,2,3,4,5,6</a:t>
            </a:r>
            <a:endParaRPr/>
          </a:p>
        </p:txBody>
      </p:sp>
      <p:sp>
        <p:nvSpPr>
          <p:cNvPr id="153" name="Google Shape;153;p5"/>
          <p:cNvSpPr/>
          <p:nvPr/>
        </p:nvSpPr>
        <p:spPr>
          <a:xfrm>
            <a:off x="6096000" y="3291686"/>
            <a:ext cx="2713703" cy="801534"/>
          </a:xfrm>
          <a:prstGeom prst="rect">
            <a:avLst/>
          </a:prstGeom>
          <a:solidFill>
            <a:srgbClr val="C0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Arial"/>
                <a:ea typeface="Arial"/>
                <a:cs typeface="Arial"/>
                <a:sym typeface="Arial"/>
              </a:rPr>
              <a:t>1,2,3 + 1,2,3</a:t>
            </a:r>
            <a:endParaRPr/>
          </a:p>
        </p:txBody>
      </p:sp>
      <p:sp>
        <p:nvSpPr>
          <p:cNvPr id="154" name="Google Shape;154;p5"/>
          <p:cNvSpPr/>
          <p:nvPr/>
        </p:nvSpPr>
        <p:spPr>
          <a:xfrm>
            <a:off x="9111176" y="3303756"/>
            <a:ext cx="2713703" cy="801534"/>
          </a:xfrm>
          <a:prstGeom prst="rect">
            <a:avLst/>
          </a:prstGeom>
          <a:solidFill>
            <a:srgbClr val="C0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Arial"/>
                <a:ea typeface="Arial"/>
                <a:cs typeface="Arial"/>
                <a:sym typeface="Arial"/>
              </a:rPr>
              <a:t>4,5,6+ 4,5,6</a:t>
            </a:r>
            <a:endParaRPr/>
          </a:p>
        </p:txBody>
      </p:sp>
      <p:sp>
        <p:nvSpPr>
          <p:cNvPr id="155" name="Google Shape;155;p5"/>
          <p:cNvSpPr/>
          <p:nvPr/>
        </p:nvSpPr>
        <p:spPr>
          <a:xfrm>
            <a:off x="6857999" y="2652252"/>
            <a:ext cx="1189703" cy="501445"/>
          </a:xfrm>
          <a:prstGeom prst="downArrow">
            <a:avLst>
              <a:gd fmla="val 50000" name="adj1"/>
              <a:gd fmla="val 50000" name="adj2"/>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6" name="Google Shape;156;p5"/>
          <p:cNvSpPr/>
          <p:nvPr/>
        </p:nvSpPr>
        <p:spPr>
          <a:xfrm>
            <a:off x="9976414" y="2616939"/>
            <a:ext cx="1189703" cy="501445"/>
          </a:xfrm>
          <a:prstGeom prst="downArrow">
            <a:avLst>
              <a:gd fmla="val 50000" name="adj1"/>
              <a:gd fmla="val 50000" name="adj2"/>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descr="Free Show And Tell Clipart Black And White, Download Free Show And Tell  Clipart Black And White png images, Free ClipArts on Clipart Library" id="161" name="Google Shape;161;p6"/>
          <p:cNvPicPr preferRelativeResize="0"/>
          <p:nvPr/>
        </p:nvPicPr>
        <p:blipFill rotWithShape="1">
          <a:blip r:embed="rId3">
            <a:alphaModFix/>
          </a:blip>
          <a:srcRect b="0" l="19652" r="21010" t="0"/>
          <a:stretch/>
        </p:blipFill>
        <p:spPr>
          <a:xfrm>
            <a:off x="3974574" y="2162124"/>
            <a:ext cx="1430157" cy="3116218"/>
          </a:xfrm>
          <a:prstGeom prst="rect">
            <a:avLst/>
          </a:prstGeom>
          <a:noFill/>
          <a:ln>
            <a:noFill/>
          </a:ln>
        </p:spPr>
      </p:pic>
      <p:sp>
        <p:nvSpPr>
          <p:cNvPr id="162" name="Google Shape;162;p6"/>
          <p:cNvSpPr/>
          <p:nvPr/>
        </p:nvSpPr>
        <p:spPr>
          <a:xfrm>
            <a:off x="0" y="0"/>
            <a:ext cx="12192000" cy="6858000"/>
          </a:xfrm>
          <a:prstGeom prst="frame">
            <a:avLst>
              <a:gd fmla="val 2222" name="adj1"/>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63" name="Google Shape;163;p6"/>
          <p:cNvSpPr txBox="1"/>
          <p:nvPr/>
        </p:nvSpPr>
        <p:spPr>
          <a:xfrm>
            <a:off x="320094" y="357973"/>
            <a:ext cx="3661971"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400" u="none" cap="none" strike="noStrike">
                <a:solidFill>
                  <a:srgbClr val="FF0000"/>
                </a:solidFill>
                <a:latin typeface="Arial"/>
                <a:ea typeface="Arial"/>
                <a:cs typeface="Arial"/>
                <a:sym typeface="Arial"/>
              </a:rPr>
              <a:t>1. Núi lửa</a:t>
            </a:r>
            <a:endParaRPr b="0" i="0" sz="4400" u="none" cap="none" strike="noStrike">
              <a:solidFill>
                <a:srgbClr val="FF0000"/>
              </a:solidFill>
              <a:latin typeface="Arial"/>
              <a:ea typeface="Arial"/>
              <a:cs typeface="Arial"/>
              <a:sym typeface="Arial"/>
            </a:endParaRPr>
          </a:p>
        </p:txBody>
      </p:sp>
      <p:pic>
        <p:nvPicPr>
          <p:cNvPr descr="Map&#10;&#10;Description automatically generated" id="164" name="Google Shape;164;p6"/>
          <p:cNvPicPr preferRelativeResize="0"/>
          <p:nvPr/>
        </p:nvPicPr>
        <p:blipFill rotWithShape="1">
          <a:blip r:embed="rId4">
            <a:alphaModFix/>
          </a:blip>
          <a:srcRect b="13619" l="0" r="0" t="0"/>
          <a:stretch/>
        </p:blipFill>
        <p:spPr>
          <a:xfrm>
            <a:off x="3860389" y="307425"/>
            <a:ext cx="1658526" cy="1547275"/>
          </a:xfrm>
          <a:prstGeom prst="rect">
            <a:avLst/>
          </a:prstGeom>
          <a:noFill/>
          <a:ln>
            <a:noFill/>
          </a:ln>
        </p:spPr>
      </p:pic>
      <p:graphicFrame>
        <p:nvGraphicFramePr>
          <p:cNvPr id="165" name="Google Shape;165;p6"/>
          <p:cNvGraphicFramePr/>
          <p:nvPr/>
        </p:nvGraphicFramePr>
        <p:xfrm>
          <a:off x="5640591" y="252393"/>
          <a:ext cx="3000000" cy="3000000"/>
        </p:xfrm>
        <a:graphic>
          <a:graphicData uri="http://schemas.openxmlformats.org/drawingml/2006/table">
            <a:tbl>
              <a:tblPr>
                <a:noFill/>
                <a:tableStyleId>{4351E361-EA08-4193-AAE2-8F63BD49463D}</a:tableStyleId>
              </a:tblPr>
              <a:tblGrid>
                <a:gridCol w="1915375"/>
                <a:gridCol w="4429550"/>
              </a:tblGrid>
              <a:tr h="948200">
                <a:tc>
                  <a:txBody>
                    <a:bodyPr/>
                    <a:lstStyle/>
                    <a:p>
                      <a:pPr indent="0" lvl="0" marL="0" marR="0" rtl="0" algn="ctr">
                        <a:lnSpc>
                          <a:spcPct val="115000"/>
                        </a:lnSpc>
                        <a:spcBef>
                          <a:spcPts val="0"/>
                        </a:spcBef>
                        <a:spcAft>
                          <a:spcPts val="0"/>
                        </a:spcAft>
                        <a:buNone/>
                      </a:pPr>
                      <a:r>
                        <a:rPr b="1" i="0" lang="en-US" sz="2800" u="none" cap="none" strike="noStrike">
                          <a:latin typeface="Arial"/>
                          <a:ea typeface="Arial"/>
                          <a:cs typeface="Arial"/>
                          <a:sym typeface="Arial"/>
                        </a:rPr>
                        <a:t>T</a:t>
                      </a:r>
                      <a:r>
                        <a:rPr b="1" i="0" lang="en-US" sz="2800" u="none" cap="none" strike="noStrike">
                          <a:solidFill>
                            <a:srgbClr val="000000"/>
                          </a:solidFill>
                          <a:latin typeface="Arial"/>
                          <a:ea typeface="Arial"/>
                          <a:cs typeface="Arial"/>
                          <a:sym typeface="Arial"/>
                        </a:rPr>
                        <a:t>ên hoạt động</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Núi lửa</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1336925">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Nguyên nhân</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56150">
                <a:tc>
                  <a:txBody>
                    <a:bodyPr/>
                    <a:lstStyle/>
                    <a:p>
                      <a:pPr indent="0" lvl="0" marL="0" marR="0" rtl="0" algn="ctr">
                        <a:lnSpc>
                          <a:spcPct val="115000"/>
                        </a:lnSpc>
                        <a:spcBef>
                          <a:spcPts val="0"/>
                        </a:spcBef>
                        <a:spcAft>
                          <a:spcPts val="0"/>
                        </a:spcAft>
                        <a:buNone/>
                      </a:pPr>
                      <a:r>
                        <a:rPr b="1" i="0" lang="en-US" sz="2800" u="none" cap="none" strike="noStrike">
                          <a:solidFill>
                            <a:srgbClr val="000000"/>
                          </a:solidFill>
                          <a:latin typeface="Arial"/>
                          <a:ea typeface="Arial"/>
                          <a:cs typeface="Arial"/>
                          <a:sym typeface="Arial"/>
                        </a:rPr>
                        <a:t>Biểu hiện</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720650">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Hậu quả</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36925">
                <a:tc>
                  <a:txBody>
                    <a:bodyPr/>
                    <a:lstStyle/>
                    <a:p>
                      <a:pPr indent="0" lvl="0" marL="0" marR="0" rtl="0" algn="ctr">
                        <a:lnSpc>
                          <a:spcPct val="115000"/>
                        </a:lnSpc>
                        <a:spcBef>
                          <a:spcPts val="0"/>
                        </a:spcBef>
                        <a:spcAft>
                          <a:spcPts val="0"/>
                        </a:spcAft>
                        <a:buNone/>
                      </a:pPr>
                      <a:r>
                        <a:rPr b="0" i="0" lang="en-US" sz="2800" u="none" cap="none" strike="noStrike">
                          <a:latin typeface="Arial"/>
                          <a:ea typeface="Arial"/>
                          <a:cs typeface="Arial"/>
                          <a:sym typeface="Arial"/>
                        </a:rPr>
                        <a:t>Phòng chống</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t/>
                      </a:r>
                      <a:endParaRPr b="0" i="0" sz="2800" u="none" cap="none" strike="noStrike">
                        <a:latin typeface="Arial"/>
                        <a:ea typeface="Arial"/>
                        <a:cs typeface="Arial"/>
                        <a:sym typeface="Arial"/>
                      </a:endParaRPr>
                    </a:p>
                  </a:txBody>
                  <a:tcPr marT="22525" marB="0" marR="162125" marL="1621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66" name="Google Shape;166;p6"/>
          <p:cNvSpPr txBox="1"/>
          <p:nvPr/>
        </p:nvSpPr>
        <p:spPr>
          <a:xfrm>
            <a:off x="7621786" y="1127423"/>
            <a:ext cx="41886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dk1"/>
                </a:solidFill>
                <a:latin typeface="Arial"/>
                <a:ea typeface="Arial"/>
                <a:cs typeface="Arial"/>
                <a:sym typeface="Arial"/>
              </a:rPr>
              <a:t>Do mac-ma từ trong lòng Trái Đất theo các khe nứt của vỏ Trái Đất phun trào lên bề mặt.</a:t>
            </a:r>
            <a:endParaRPr sz="3200">
              <a:solidFill>
                <a:schemeClr val="dk1"/>
              </a:solidFill>
              <a:latin typeface="Arial"/>
              <a:ea typeface="Arial"/>
              <a:cs typeface="Arial"/>
              <a:sym typeface="Arial"/>
            </a:endParaRPr>
          </a:p>
        </p:txBody>
      </p:sp>
      <p:sp>
        <p:nvSpPr>
          <p:cNvPr id="167" name="Google Shape;167;p6"/>
          <p:cNvSpPr txBox="1"/>
          <p:nvPr/>
        </p:nvSpPr>
        <p:spPr>
          <a:xfrm>
            <a:off x="7621789" y="3533444"/>
            <a:ext cx="4363733" cy="17555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400">
                <a:solidFill>
                  <a:schemeClr val="dk1"/>
                </a:solidFill>
                <a:latin typeface="Arial"/>
                <a:ea typeface="Arial"/>
                <a:cs typeface="Arial"/>
                <a:sym typeface="Arial"/>
              </a:rPr>
              <a:t>+ Tro bụi vùi lấp nhà cửa</a:t>
            </a:r>
            <a:endParaRPr sz="2400">
              <a:solidFill>
                <a:schemeClr val="dk1"/>
              </a:solidFill>
              <a:latin typeface="Arial"/>
              <a:ea typeface="Arial"/>
              <a:cs typeface="Arial"/>
              <a:sym typeface="Arial"/>
            </a:endParaRPr>
          </a:p>
          <a:p>
            <a:pPr indent="0" lvl="0" marL="0" marR="0" rtl="0" algn="just">
              <a:lnSpc>
                <a:spcPct val="115000"/>
              </a:lnSpc>
              <a:spcBef>
                <a:spcPts val="0"/>
              </a:spcBef>
              <a:spcAft>
                <a:spcPts val="0"/>
              </a:spcAft>
              <a:buNone/>
            </a:pPr>
            <a:r>
              <a:rPr lang="en-US" sz="2400">
                <a:solidFill>
                  <a:schemeClr val="dk1"/>
                </a:solidFill>
                <a:latin typeface="Arial"/>
                <a:ea typeface="Arial"/>
                <a:cs typeface="Arial"/>
                <a:sym typeface="Arial"/>
              </a:rPr>
              <a:t>+ Che lấp tầm nhìn, hoãn bay</a:t>
            </a:r>
            <a:endParaRPr/>
          </a:p>
          <a:p>
            <a:pPr indent="0" lvl="0" marL="0" marR="0" rtl="0" algn="just">
              <a:lnSpc>
                <a:spcPct val="115000"/>
              </a:lnSpc>
              <a:spcBef>
                <a:spcPts val="0"/>
              </a:spcBef>
              <a:spcAft>
                <a:spcPts val="0"/>
              </a:spcAft>
              <a:buNone/>
            </a:pPr>
            <a:r>
              <a:rPr lang="en-US" sz="2400">
                <a:solidFill>
                  <a:schemeClr val="dk1"/>
                </a:solidFill>
                <a:latin typeface="Arial"/>
                <a:ea typeface="Arial"/>
                <a:cs typeface="Arial"/>
                <a:sym typeface="Arial"/>
              </a:rPr>
              <a:t>+ Sản xuất bị đình trệ</a:t>
            </a:r>
            <a:endParaRPr sz="2400">
              <a:solidFill>
                <a:schemeClr val="dk1"/>
              </a:solidFill>
              <a:latin typeface="Arial"/>
              <a:ea typeface="Arial"/>
              <a:cs typeface="Arial"/>
              <a:sym typeface="Arial"/>
            </a:endParaRPr>
          </a:p>
          <a:p>
            <a:pPr indent="0" lvl="0" marL="0" marR="0" rtl="0" algn="just">
              <a:lnSpc>
                <a:spcPct val="115000"/>
              </a:lnSpc>
              <a:spcBef>
                <a:spcPts val="0"/>
              </a:spcBef>
              <a:spcAft>
                <a:spcPts val="0"/>
              </a:spcAft>
              <a:buNone/>
            </a:pPr>
            <a:r>
              <a:rPr lang="en-US" sz="2400">
                <a:solidFill>
                  <a:schemeClr val="dk1"/>
                </a:solidFill>
                <a:latin typeface="Arial"/>
                <a:ea typeface="Arial"/>
                <a:cs typeface="Arial"/>
                <a:sym typeface="Arial"/>
              </a:rPr>
              <a:t>+ Ô nhiễm, bệnh hô hấp</a:t>
            </a:r>
            <a:endParaRPr sz="1400">
              <a:solidFill>
                <a:schemeClr val="dk1"/>
              </a:solidFill>
              <a:latin typeface="Arial"/>
              <a:ea typeface="Arial"/>
              <a:cs typeface="Arial"/>
              <a:sym typeface="Arial"/>
            </a:endParaRPr>
          </a:p>
        </p:txBody>
      </p:sp>
      <p:sp>
        <p:nvSpPr>
          <p:cNvPr id="168" name="Google Shape;168;p6"/>
          <p:cNvSpPr txBox="1"/>
          <p:nvPr/>
        </p:nvSpPr>
        <p:spPr>
          <a:xfrm>
            <a:off x="7671284" y="5521904"/>
            <a:ext cx="426474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Chủ động phòng chống</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Dự báo chính xác hoạt động núi lửa</a:t>
            </a:r>
            <a:endParaRPr sz="2400">
              <a:solidFill>
                <a:schemeClr val="dk1"/>
              </a:solidFill>
              <a:latin typeface="Arial"/>
              <a:ea typeface="Arial"/>
              <a:cs typeface="Arial"/>
              <a:sym typeface="Arial"/>
            </a:endParaRPr>
          </a:p>
        </p:txBody>
      </p:sp>
      <p:sp>
        <p:nvSpPr>
          <p:cNvPr id="169" name="Google Shape;169;p6"/>
          <p:cNvSpPr txBox="1"/>
          <p:nvPr/>
        </p:nvSpPr>
        <p:spPr>
          <a:xfrm>
            <a:off x="7621802" y="2610150"/>
            <a:ext cx="4772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Mặt đất rung chuyển, khói bốc lên</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Dung nham chảy tràn</a:t>
            </a:r>
            <a:endParaRPr sz="2400">
              <a:solidFill>
                <a:schemeClr val="dk1"/>
              </a:solidFill>
              <a:latin typeface="Arial"/>
              <a:ea typeface="Arial"/>
              <a:cs typeface="Arial"/>
              <a:sym typeface="Arial"/>
            </a:endParaRPr>
          </a:p>
        </p:txBody>
      </p:sp>
      <p:sp>
        <p:nvSpPr>
          <p:cNvPr id="170" name="Google Shape;170;p6"/>
          <p:cNvSpPr/>
          <p:nvPr/>
        </p:nvSpPr>
        <p:spPr>
          <a:xfrm>
            <a:off x="777412" y="1208950"/>
            <a:ext cx="2732703" cy="1174129"/>
          </a:xfrm>
          <a:prstGeom prst="wedgeEllipseCallout">
            <a:avLst>
              <a:gd fmla="val 69342" name="adj1"/>
              <a:gd fmla="val 76735" name="adj2"/>
            </a:avLst>
          </a:prstGeom>
          <a:solidFill>
            <a:schemeClr val="lt1"/>
          </a:solidFill>
          <a:ln cap="flat" cmpd="sng" w="381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7030A0"/>
                </a:solidFill>
                <a:latin typeface="Arial"/>
                <a:ea typeface="Arial"/>
                <a:cs typeface="Arial"/>
                <a:sym typeface="Arial"/>
              </a:rPr>
              <a:t>Chào các quý vị khán giả, sau đây tôi sẽ….</a:t>
            </a:r>
            <a:endParaRPr/>
          </a:p>
        </p:txBody>
      </p:sp>
      <p:pic>
        <p:nvPicPr>
          <p:cNvPr descr="Classroom Student Cartoon, PNG, 6742x4180px, Classroom, Blackboard,  Cartoon, Child, Class Download Free" id="171" name="Google Shape;171;p6"/>
          <p:cNvPicPr preferRelativeResize="0"/>
          <p:nvPr/>
        </p:nvPicPr>
        <p:blipFill rotWithShape="1">
          <a:blip r:embed="rId5">
            <a:alphaModFix/>
          </a:blip>
          <a:srcRect b="0" l="0" r="0" t="0"/>
          <a:stretch/>
        </p:blipFill>
        <p:spPr>
          <a:xfrm>
            <a:off x="489120" y="2991839"/>
            <a:ext cx="3323918" cy="2059208"/>
          </a:xfrm>
          <a:prstGeom prst="rect">
            <a:avLst/>
          </a:prstGeom>
          <a:noFill/>
          <a:ln>
            <a:noFill/>
          </a:ln>
        </p:spPr>
      </p:pic>
      <p:pic>
        <p:nvPicPr>
          <p:cNvPr descr="Volcano vector illustration. Stock Vector Image by ©luplupme.gmail.com  #113843222" id="172" name="Google Shape;172;p6"/>
          <p:cNvPicPr preferRelativeResize="0"/>
          <p:nvPr/>
        </p:nvPicPr>
        <p:blipFill rotWithShape="1">
          <a:blip r:embed="rId6">
            <a:alphaModFix/>
          </a:blip>
          <a:srcRect b="6251" l="0" r="0" t="69453"/>
          <a:stretch/>
        </p:blipFill>
        <p:spPr>
          <a:xfrm>
            <a:off x="489120" y="5477103"/>
            <a:ext cx="4624234" cy="1123518"/>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7"/>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7"/>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 name="Google Shape;180;p7"/>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1" name="Google Shape;181;p7"/>
          <p:cNvPicPr preferRelativeResize="0"/>
          <p:nvPr/>
        </p:nvPicPr>
        <p:blipFill rotWithShape="1">
          <a:blip r:embed="rId3">
            <a:alphaModFix/>
          </a:blip>
          <a:srcRect b="0" l="0" r="0" t="0"/>
          <a:stretch/>
        </p:blipFill>
        <p:spPr>
          <a:xfrm>
            <a:off x="812799" y="457200"/>
            <a:ext cx="10566401" cy="5943600"/>
          </a:xfrm>
          <a:prstGeom prst="rect">
            <a:avLst/>
          </a:prstGeom>
          <a:noFill/>
          <a:ln>
            <a:noFill/>
          </a:ln>
        </p:spPr>
      </p:pic>
      <p:sp>
        <p:nvSpPr>
          <p:cNvPr id="182" name="Google Shape;182;p7"/>
          <p:cNvSpPr txBox="1"/>
          <p:nvPr/>
        </p:nvSpPr>
        <p:spPr>
          <a:xfrm>
            <a:off x="1809135" y="-5321"/>
            <a:ext cx="816068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FFFF00"/>
                </a:solidFill>
                <a:latin typeface="Arial"/>
                <a:ea typeface="Arial"/>
                <a:cs typeface="Arial"/>
                <a:sym typeface="Arial"/>
              </a:rPr>
              <a:t>Chúng ta có thể biến điều này thành cơ hội phát triển kinh tế như thế nào?</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sp>
        <p:nvSpPr>
          <p:cNvPr id="187" name="Google Shape;187;p8"/>
          <p:cNvSpPr/>
          <p:nvPr/>
        </p:nvSpPr>
        <p:spPr>
          <a:xfrm>
            <a:off x="0" y="0"/>
            <a:ext cx="12192000" cy="6858000"/>
          </a:xfrm>
          <a:prstGeom prst="rect">
            <a:avLst/>
          </a:prstGeom>
          <a:solidFill>
            <a:srgbClr val="687A4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8"/>
          <p:cNvSpPr/>
          <p:nvPr/>
        </p:nvSpPr>
        <p:spPr>
          <a:xfrm>
            <a:off x="477012" y="480060"/>
            <a:ext cx="11237976" cy="589788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radar chart&#10;&#10;Description automatically generated" id="189" name="Google Shape;189;p8"/>
          <p:cNvPicPr preferRelativeResize="0"/>
          <p:nvPr/>
        </p:nvPicPr>
        <p:blipFill rotWithShape="1">
          <a:blip r:embed="rId3">
            <a:alphaModFix/>
          </a:blip>
          <a:srcRect b="0" l="0" r="0" t="0"/>
          <a:stretch/>
        </p:blipFill>
        <p:spPr>
          <a:xfrm>
            <a:off x="2635710" y="643467"/>
            <a:ext cx="6920579" cy="5571066"/>
          </a:xfrm>
          <a:prstGeom prst="rect">
            <a:avLst/>
          </a:prstGeom>
          <a:noFill/>
          <a:ln>
            <a:noFill/>
          </a:ln>
        </p:spPr>
      </p:pic>
      <p:sp>
        <p:nvSpPr>
          <p:cNvPr id="190" name="Google Shape;190;p8"/>
          <p:cNvSpPr/>
          <p:nvPr/>
        </p:nvSpPr>
        <p:spPr>
          <a:xfrm>
            <a:off x="626533" y="643467"/>
            <a:ext cx="4673599" cy="102700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C00000"/>
                </a:solidFill>
                <a:latin typeface="Arial"/>
                <a:ea typeface="Arial"/>
                <a:cs typeface="Arial"/>
                <a:sym typeface="Arial"/>
              </a:rPr>
              <a:t>Quan sát và mô tả lại cấu tạo và hoạt động của núi lửa trong  1 phút</a:t>
            </a:r>
            <a:endParaRPr sz="2800">
              <a:solidFill>
                <a:srgbClr val="C00000"/>
              </a:solidFill>
              <a:latin typeface="Arial"/>
              <a:ea typeface="Arial"/>
              <a:cs typeface="Arial"/>
              <a:sym typeface="Arial"/>
            </a:endParaRPr>
          </a:p>
        </p:txBody>
      </p:sp>
      <p:pic>
        <p:nvPicPr>
          <p:cNvPr descr="Free Show And Tell Clipart Black And White, Download Free Show And Tell  Clipart Black And White png images, Free ClipArts on Clipart Library" id="191" name="Google Shape;191;p8"/>
          <p:cNvPicPr preferRelativeResize="0"/>
          <p:nvPr/>
        </p:nvPicPr>
        <p:blipFill rotWithShape="1">
          <a:blip r:embed="rId4">
            <a:alphaModFix/>
          </a:blip>
          <a:srcRect b="0" l="19652" r="21010" t="0"/>
          <a:stretch/>
        </p:blipFill>
        <p:spPr>
          <a:xfrm>
            <a:off x="9401768" y="3025165"/>
            <a:ext cx="1430157" cy="3116218"/>
          </a:xfrm>
          <a:prstGeom prst="rect">
            <a:avLst/>
          </a:prstGeom>
          <a:noFill/>
          <a:ln>
            <a:noFill/>
          </a:ln>
        </p:spPr>
      </p:pic>
      <p:sp>
        <p:nvSpPr>
          <p:cNvPr id="192" name="Google Shape;192;p8"/>
          <p:cNvSpPr/>
          <p:nvPr/>
        </p:nvSpPr>
        <p:spPr>
          <a:xfrm flipH="1">
            <a:off x="9436300" y="1066800"/>
            <a:ext cx="2238691" cy="1355513"/>
          </a:xfrm>
          <a:prstGeom prst="wedgeEllipseCallout">
            <a:avLst>
              <a:gd fmla="val -16131" name="adj1"/>
              <a:gd fmla="val 113352" name="adj2"/>
            </a:avLst>
          </a:prstGeom>
          <a:solidFill>
            <a:schemeClr val="lt1"/>
          </a:solidFill>
          <a:ln cap="flat" cmpd="sng" w="381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7030A0"/>
                </a:solidFill>
                <a:latin typeface="Arial"/>
                <a:ea typeface="Arial"/>
                <a:cs typeface="Arial"/>
                <a:sym typeface="Arial"/>
              </a:rPr>
              <a:t>Chào các quý vị khán giả, sau đây tôi sẽ….</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p9"/>
          <p:cNvSpPr/>
          <p:nvPr/>
        </p:nvSpPr>
        <p:spPr>
          <a:xfrm>
            <a:off x="0" y="0"/>
            <a:ext cx="12192000" cy="6858000"/>
          </a:xfrm>
          <a:prstGeom prst="rect">
            <a:avLst/>
          </a:prstGeom>
          <a:solidFill>
            <a:srgbClr val="6A3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9"/>
          <p:cNvSpPr/>
          <p:nvPr/>
        </p:nvSpPr>
        <p:spPr>
          <a:xfrm>
            <a:off x="477012" y="480060"/>
            <a:ext cx="11237976" cy="589788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úi lửa có cấu tạo như thế nào - VnExpress" id="199" name="Google Shape;199;p9"/>
          <p:cNvPicPr preferRelativeResize="0"/>
          <p:nvPr/>
        </p:nvPicPr>
        <p:blipFill rotWithShape="1">
          <a:blip r:embed="rId3">
            <a:alphaModFix/>
          </a:blip>
          <a:srcRect b="0" l="0" r="0" t="0"/>
          <a:stretch/>
        </p:blipFill>
        <p:spPr>
          <a:xfrm>
            <a:off x="688953" y="643467"/>
            <a:ext cx="7235152" cy="5571066"/>
          </a:xfrm>
          <a:prstGeom prst="rect">
            <a:avLst/>
          </a:prstGeom>
          <a:noFill/>
          <a:ln>
            <a:noFill/>
          </a:ln>
        </p:spPr>
      </p:pic>
      <p:pic>
        <p:nvPicPr>
          <p:cNvPr descr="Map&#10;&#10;Description automatically generated" id="200" name="Google Shape;200;p9"/>
          <p:cNvPicPr preferRelativeResize="0"/>
          <p:nvPr/>
        </p:nvPicPr>
        <p:blipFill rotWithShape="1">
          <a:blip r:embed="rId4">
            <a:alphaModFix/>
          </a:blip>
          <a:srcRect b="13619" l="0" r="0" t="0"/>
          <a:stretch/>
        </p:blipFill>
        <p:spPr>
          <a:xfrm>
            <a:off x="8136045" y="643467"/>
            <a:ext cx="3367001" cy="3141149"/>
          </a:xfrm>
          <a:prstGeom prst="rect">
            <a:avLst/>
          </a:prstGeom>
          <a:noFill/>
          <a:ln>
            <a:noFill/>
          </a:ln>
        </p:spPr>
      </p:pic>
      <p:sp>
        <p:nvSpPr>
          <p:cNvPr id="201" name="Google Shape;201;p9"/>
          <p:cNvSpPr txBox="1"/>
          <p:nvPr/>
        </p:nvSpPr>
        <p:spPr>
          <a:xfrm>
            <a:off x="7924105" y="4044854"/>
            <a:ext cx="3952568"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00B050"/>
                </a:solidFill>
                <a:latin typeface="Arial"/>
                <a:ea typeface="Arial"/>
                <a:cs typeface="Arial"/>
                <a:sym typeface="Arial"/>
              </a:rPr>
              <a:t>NÚI LỬA</a:t>
            </a:r>
            <a:endParaRPr/>
          </a:p>
          <a:p>
            <a:pPr indent="0" lvl="0" marL="0" marR="0" rtl="0" algn="ctr">
              <a:spcBef>
                <a:spcPts val="0"/>
              </a:spcBef>
              <a:spcAft>
                <a:spcPts val="0"/>
              </a:spcAft>
              <a:buNone/>
            </a:pPr>
            <a:r>
              <a:rPr lang="en-US" sz="4000">
                <a:solidFill>
                  <a:srgbClr val="00B050"/>
                </a:solidFill>
                <a:latin typeface="Arial"/>
                <a:ea typeface="Arial"/>
                <a:cs typeface="Arial"/>
                <a:sym typeface="Arial"/>
              </a:rPr>
              <a:t>SỰ KÌ VĨ </a:t>
            </a:r>
            <a:endParaRPr/>
          </a:p>
          <a:p>
            <a:pPr indent="0" lvl="0" marL="0" marR="0" rtl="0" algn="ctr">
              <a:spcBef>
                <a:spcPts val="0"/>
              </a:spcBef>
              <a:spcAft>
                <a:spcPts val="0"/>
              </a:spcAft>
              <a:buNone/>
            </a:pPr>
            <a:r>
              <a:rPr lang="en-US" sz="4000">
                <a:solidFill>
                  <a:srgbClr val="00B050"/>
                </a:solidFill>
                <a:latin typeface="Arial"/>
                <a:ea typeface="Arial"/>
                <a:cs typeface="Arial"/>
                <a:sym typeface="Arial"/>
              </a:rPr>
              <a:t>CỦA TỪ NHIÊN</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5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2021-09-04T07:28:59Z</dcterms:created>
  <dc:creator>Nguyen Chi Tuan</dc:creator>
</cp:coreProperties>
</file>