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79" r:id="rId3"/>
    <p:sldId id="258" r:id="rId4"/>
    <p:sldId id="259" r:id="rId5"/>
    <p:sldId id="260" r:id="rId6"/>
    <p:sldId id="261" r:id="rId7"/>
    <p:sldId id="274" r:id="rId8"/>
    <p:sldId id="273" r:id="rId9"/>
    <p:sldId id="277" r:id="rId10"/>
    <p:sldId id="272" r:id="rId11"/>
    <p:sldId id="280" r:id="rId12"/>
    <p:sldId id="275" r:id="rId13"/>
  </p:sldIdLst>
  <p:sldSz cx="11887200" cy="6950075"/>
  <p:notesSz cx="6858000" cy="9144000"/>
  <p:defaultTextStyle>
    <a:defPPr>
      <a:defRPr lang="en-US"/>
    </a:defPPr>
    <a:lvl1pPr marL="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817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634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451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268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9085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902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719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536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89">
          <p15:clr>
            <a:srgbClr val="A4A3A4"/>
          </p15:clr>
        </p15:guide>
        <p15:guide id="4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FD5EA"/>
    <a:srgbClr val="FFFFFF"/>
    <a:srgbClr val="92DBF8"/>
    <a:srgbClr val="6ECFF6"/>
    <a:srgbClr val="FAC5BE"/>
    <a:srgbClr val="F8ACA2"/>
    <a:srgbClr val="F47A69"/>
    <a:srgbClr val="F09456"/>
    <a:srgbClr val="F49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69" d="100"/>
          <a:sy n="69" d="100"/>
        </p:scale>
        <p:origin x="762" y="72"/>
      </p:cViewPr>
      <p:guideLst>
        <p:guide orient="horz" pos="2160"/>
        <p:guide pos="2880"/>
        <p:guide orient="horz" pos="2189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1143000"/>
            <a:ext cx="5276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817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634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1451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5268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9085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2902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6719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0536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1143000"/>
            <a:ext cx="5276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137432"/>
            <a:ext cx="10104120" cy="2419656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50399"/>
            <a:ext cx="8915400" cy="167799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8170" indent="0" algn="ctr">
              <a:buNone/>
              <a:defRPr sz="2400"/>
            </a:lvl2pPr>
            <a:lvl3pPr marL="1076340" indent="0" algn="ctr">
              <a:buNone/>
              <a:defRPr sz="2100"/>
            </a:lvl3pPr>
            <a:lvl4pPr marL="1614510" indent="0" algn="ctr">
              <a:buNone/>
              <a:defRPr sz="1900"/>
            </a:lvl4pPr>
            <a:lvl5pPr marL="2152680" indent="0" algn="ctr">
              <a:buNone/>
              <a:defRPr sz="1900"/>
            </a:lvl5pPr>
            <a:lvl6pPr marL="2690851" indent="0" algn="ctr">
              <a:buNone/>
              <a:defRPr sz="1900"/>
            </a:lvl6pPr>
            <a:lvl7pPr marL="3229021" indent="0" algn="ctr">
              <a:buNone/>
              <a:defRPr sz="1900"/>
            </a:lvl7pPr>
            <a:lvl8pPr marL="3767191" indent="0" algn="ctr">
              <a:buNone/>
              <a:defRPr sz="1900"/>
            </a:lvl8pPr>
            <a:lvl9pPr marL="4305361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370027"/>
            <a:ext cx="2563178" cy="5889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70027"/>
            <a:ext cx="7540943" cy="5889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32694"/>
            <a:ext cx="10252710" cy="289103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651083"/>
            <a:ext cx="10252710" cy="152032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538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63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145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52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90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290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67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05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50136"/>
            <a:ext cx="5052060" cy="440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50136"/>
            <a:ext cx="5052060" cy="440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70029"/>
            <a:ext cx="10252710" cy="1343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703734"/>
            <a:ext cx="5028842" cy="83497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170" indent="0">
              <a:buNone/>
              <a:defRPr sz="2400" b="1"/>
            </a:lvl2pPr>
            <a:lvl3pPr marL="1076340" indent="0">
              <a:buNone/>
              <a:defRPr sz="2100" b="1"/>
            </a:lvl3pPr>
            <a:lvl4pPr marL="1614510" indent="0">
              <a:buNone/>
              <a:defRPr sz="1900" b="1"/>
            </a:lvl4pPr>
            <a:lvl5pPr marL="2152680" indent="0">
              <a:buNone/>
              <a:defRPr sz="1900" b="1"/>
            </a:lvl5pPr>
            <a:lvl6pPr marL="2690851" indent="0">
              <a:buNone/>
              <a:defRPr sz="1900" b="1"/>
            </a:lvl6pPr>
            <a:lvl7pPr marL="3229021" indent="0">
              <a:buNone/>
              <a:defRPr sz="1900" b="1"/>
            </a:lvl7pPr>
            <a:lvl8pPr marL="3767191" indent="0">
              <a:buNone/>
              <a:defRPr sz="1900" b="1"/>
            </a:lvl8pPr>
            <a:lvl9pPr marL="430536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38708"/>
            <a:ext cx="5028842" cy="373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703734"/>
            <a:ext cx="5053608" cy="83497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170" indent="0">
              <a:buNone/>
              <a:defRPr sz="2400" b="1"/>
            </a:lvl2pPr>
            <a:lvl3pPr marL="1076340" indent="0">
              <a:buNone/>
              <a:defRPr sz="2100" b="1"/>
            </a:lvl3pPr>
            <a:lvl4pPr marL="1614510" indent="0">
              <a:buNone/>
              <a:defRPr sz="1900" b="1"/>
            </a:lvl4pPr>
            <a:lvl5pPr marL="2152680" indent="0">
              <a:buNone/>
              <a:defRPr sz="1900" b="1"/>
            </a:lvl5pPr>
            <a:lvl6pPr marL="2690851" indent="0">
              <a:buNone/>
              <a:defRPr sz="1900" b="1"/>
            </a:lvl6pPr>
            <a:lvl7pPr marL="3229021" indent="0">
              <a:buNone/>
              <a:defRPr sz="1900" b="1"/>
            </a:lvl7pPr>
            <a:lvl8pPr marL="3767191" indent="0">
              <a:buNone/>
              <a:defRPr sz="1900" b="1"/>
            </a:lvl8pPr>
            <a:lvl9pPr marL="430536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38708"/>
            <a:ext cx="5053608" cy="373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63338"/>
            <a:ext cx="3833931" cy="1621684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000684"/>
            <a:ext cx="6017895" cy="493905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85023"/>
            <a:ext cx="3833931" cy="3862762"/>
          </a:xfrm>
        </p:spPr>
        <p:txBody>
          <a:bodyPr/>
          <a:lstStyle>
            <a:lvl1pPr marL="0" indent="0">
              <a:buNone/>
              <a:defRPr sz="1900"/>
            </a:lvl1pPr>
            <a:lvl2pPr marL="538170" indent="0">
              <a:buNone/>
              <a:defRPr sz="1600"/>
            </a:lvl2pPr>
            <a:lvl3pPr marL="1076340" indent="0">
              <a:buNone/>
              <a:defRPr sz="1400"/>
            </a:lvl3pPr>
            <a:lvl4pPr marL="1614510" indent="0">
              <a:buNone/>
              <a:defRPr sz="1200"/>
            </a:lvl4pPr>
            <a:lvl5pPr marL="2152680" indent="0">
              <a:buNone/>
              <a:defRPr sz="1200"/>
            </a:lvl5pPr>
            <a:lvl6pPr marL="2690851" indent="0">
              <a:buNone/>
              <a:defRPr sz="1200"/>
            </a:lvl6pPr>
            <a:lvl7pPr marL="3229021" indent="0">
              <a:buNone/>
              <a:defRPr sz="1200"/>
            </a:lvl7pPr>
            <a:lvl8pPr marL="3767191" indent="0">
              <a:buNone/>
              <a:defRPr sz="1200"/>
            </a:lvl8pPr>
            <a:lvl9pPr marL="4305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63338"/>
            <a:ext cx="3833931" cy="1621684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000684"/>
            <a:ext cx="6017895" cy="4939058"/>
          </a:xfrm>
        </p:spPr>
        <p:txBody>
          <a:bodyPr anchor="t"/>
          <a:lstStyle>
            <a:lvl1pPr marL="0" indent="0">
              <a:buNone/>
              <a:defRPr sz="3800"/>
            </a:lvl1pPr>
            <a:lvl2pPr marL="538170" indent="0">
              <a:buNone/>
              <a:defRPr sz="3300"/>
            </a:lvl2pPr>
            <a:lvl3pPr marL="1076340" indent="0">
              <a:buNone/>
              <a:defRPr sz="2800"/>
            </a:lvl3pPr>
            <a:lvl4pPr marL="1614510" indent="0">
              <a:buNone/>
              <a:defRPr sz="2400"/>
            </a:lvl4pPr>
            <a:lvl5pPr marL="2152680" indent="0">
              <a:buNone/>
              <a:defRPr sz="2400"/>
            </a:lvl5pPr>
            <a:lvl6pPr marL="2690851" indent="0">
              <a:buNone/>
              <a:defRPr sz="2400"/>
            </a:lvl6pPr>
            <a:lvl7pPr marL="3229021" indent="0">
              <a:buNone/>
              <a:defRPr sz="2400"/>
            </a:lvl7pPr>
            <a:lvl8pPr marL="3767191" indent="0">
              <a:buNone/>
              <a:defRPr sz="2400"/>
            </a:lvl8pPr>
            <a:lvl9pPr marL="4305361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85023"/>
            <a:ext cx="3833931" cy="3862762"/>
          </a:xfrm>
        </p:spPr>
        <p:txBody>
          <a:bodyPr/>
          <a:lstStyle>
            <a:lvl1pPr marL="0" indent="0">
              <a:buNone/>
              <a:defRPr sz="1900"/>
            </a:lvl1pPr>
            <a:lvl2pPr marL="538170" indent="0">
              <a:buNone/>
              <a:defRPr sz="1600"/>
            </a:lvl2pPr>
            <a:lvl3pPr marL="1076340" indent="0">
              <a:buNone/>
              <a:defRPr sz="1400"/>
            </a:lvl3pPr>
            <a:lvl4pPr marL="1614510" indent="0">
              <a:buNone/>
              <a:defRPr sz="1200"/>
            </a:lvl4pPr>
            <a:lvl5pPr marL="2152680" indent="0">
              <a:buNone/>
              <a:defRPr sz="1200"/>
            </a:lvl5pPr>
            <a:lvl6pPr marL="2690851" indent="0">
              <a:buNone/>
              <a:defRPr sz="1200"/>
            </a:lvl6pPr>
            <a:lvl7pPr marL="3229021" indent="0">
              <a:buNone/>
              <a:defRPr sz="1200"/>
            </a:lvl7pPr>
            <a:lvl8pPr marL="3767191" indent="0">
              <a:buNone/>
              <a:defRPr sz="1200"/>
            </a:lvl8pPr>
            <a:lvl9pPr marL="4305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70029"/>
            <a:ext cx="10252710" cy="1343360"/>
          </a:xfrm>
          <a:prstGeom prst="rect">
            <a:avLst/>
          </a:prstGeom>
        </p:spPr>
        <p:txBody>
          <a:bodyPr vert="horz" lIns="107634" tIns="53817" rIns="107634" bIns="538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50136"/>
            <a:ext cx="10252710" cy="4409759"/>
          </a:xfrm>
          <a:prstGeom prst="rect">
            <a:avLst/>
          </a:prstGeom>
        </p:spPr>
        <p:txBody>
          <a:bodyPr vert="horz" lIns="107634" tIns="53817" rIns="107634" bIns="53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441691"/>
            <a:ext cx="2674620" cy="370027"/>
          </a:xfrm>
          <a:prstGeom prst="rect">
            <a:avLst/>
          </a:prstGeom>
        </p:spPr>
        <p:txBody>
          <a:bodyPr vert="horz" lIns="107634" tIns="53817" rIns="107634" bIns="538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441691"/>
            <a:ext cx="4011930" cy="370027"/>
          </a:xfrm>
          <a:prstGeom prst="rect">
            <a:avLst/>
          </a:prstGeom>
        </p:spPr>
        <p:txBody>
          <a:bodyPr vert="horz" lIns="107634" tIns="53817" rIns="107634" bIns="538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441691"/>
            <a:ext cx="2674620" cy="370027"/>
          </a:xfrm>
          <a:prstGeom prst="rect">
            <a:avLst/>
          </a:prstGeom>
        </p:spPr>
        <p:txBody>
          <a:bodyPr vert="horz" lIns="107634" tIns="53817" rIns="107634" bIns="538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634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085" indent="-269085" algn="l" defTabSz="1076340" rtl="0" eaLnBrk="1" latinLnBrk="0" hangingPunct="1">
        <a:lnSpc>
          <a:spcPct val="90000"/>
        </a:lnSpc>
        <a:spcBef>
          <a:spcPts val="117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7255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5425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595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2176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993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810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627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7444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7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4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51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8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085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02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719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36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9219" y="3150058"/>
            <a:ext cx="187445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784" tIns="46392" rIns="92784" bIns="46392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pic>
        <p:nvPicPr>
          <p:cNvPr id="2057" name="Picture 6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8"/>
            <a:ext cx="118872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48284" y="1603462"/>
            <a:ext cx="12569952" cy="263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4" tIns="46392" rIns="92784" bIns="46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u="sng" dirty="0">
                <a:solidFill>
                  <a:srgbClr val="FF0000"/>
                </a:solidFill>
                <a:latin typeface="Cooper Black" pitchFamily="18" charset="0"/>
              </a:rPr>
              <a:t>UNIT </a:t>
            </a:r>
            <a:r>
              <a:rPr lang="en-US" sz="6600" u="sng" dirty="0" smtClean="0">
                <a:solidFill>
                  <a:srgbClr val="FF0000"/>
                </a:solidFill>
                <a:latin typeface="Cooper Black" pitchFamily="18" charset="0"/>
              </a:rPr>
              <a:t>7</a:t>
            </a:r>
            <a:r>
              <a:rPr lang="en-US" sz="6600" dirty="0" smtClean="0">
                <a:solidFill>
                  <a:srgbClr val="FF0000"/>
                </a:solidFill>
                <a:latin typeface="Cooper Black" pitchFamily="18" charset="0"/>
              </a:rPr>
              <a:t>: TELEVISION</a:t>
            </a:r>
            <a:endParaRPr lang="en-US" sz="6600" dirty="0">
              <a:solidFill>
                <a:srgbClr val="FF0000"/>
              </a:solidFill>
              <a:latin typeface="Cooper Blac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6600" u="sng" dirty="0">
                <a:solidFill>
                  <a:srgbClr val="FF0000"/>
                </a:solidFill>
                <a:latin typeface="Cooper Black" pitchFamily="18" charset="0"/>
              </a:rPr>
              <a:t>Lesson </a:t>
            </a:r>
            <a:r>
              <a:rPr lang="en-US" sz="6600" u="sng" dirty="0" smtClean="0">
                <a:solidFill>
                  <a:srgbClr val="FF0000"/>
                </a:solidFill>
                <a:latin typeface="Cooper Black" pitchFamily="18" charset="0"/>
              </a:rPr>
              <a:t>1</a:t>
            </a:r>
            <a:r>
              <a:rPr lang="en-US" sz="6600" dirty="0" smtClean="0">
                <a:solidFill>
                  <a:srgbClr val="FF0000"/>
                </a:solidFill>
                <a:latin typeface="Cooper Black" pitchFamily="18" charset="0"/>
              </a:rPr>
              <a:t>: Getting started</a:t>
            </a:r>
            <a:endParaRPr lang="en-US" sz="66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12400"/>
      </p:ext>
    </p:extLst>
  </p:cSld>
  <p:clrMapOvr>
    <a:masterClrMapping/>
  </p:clrMapOvr>
  <p:transition>
    <p:cover dir="d"/>
    <p:sndAc>
      <p:stSnd>
        <p:snd r:embed="rId2" name="over and over2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" y="20169"/>
            <a:ext cx="11823633" cy="6894474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87" y="3537712"/>
            <a:ext cx="1725569" cy="1887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92" y="3537254"/>
            <a:ext cx="1714941" cy="188797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27" y="3541109"/>
            <a:ext cx="1720788" cy="18802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134" y="3537252"/>
            <a:ext cx="1727846" cy="1887976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70" y="3537253"/>
            <a:ext cx="1727846" cy="188797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8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233" y="488037"/>
            <a:ext cx="10682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talent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talənt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animated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aniˌmeitid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(n)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ương tr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prəuˌɡrem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channel (n):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tʃenl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cartoon (n):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kärˈto͞on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   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cool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ko͞ol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popular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päpyələr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schedule (n):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skejəl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educational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/ˌ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eđəˈkeis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(ə)n(ə)l/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entertaining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/ˌen(t)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ərˈteiniŋ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national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nes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(ə)n(ə)l/</a:t>
            </a:r>
          </a:p>
        </p:txBody>
      </p:sp>
    </p:spTree>
    <p:extLst>
      <p:ext uri="{BB962C8B-B14F-4D97-AF65-F5344CB8AC3E}">
        <p14:creationId xmlns:p14="http://schemas.microsoft.com/office/powerpoint/2010/main" val="884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4663" y="1235568"/>
            <a:ext cx="9112321" cy="57145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27" b="1" dirty="0">
                <a:solidFill>
                  <a:srgbClr val="FF0000"/>
                </a:solidFill>
              </a:rPr>
              <a:t>* VOCABULARY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244693" y="0"/>
            <a:ext cx="4170045" cy="416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4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UNIT 7   Television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67470" y="463338"/>
            <a:ext cx="4401714" cy="4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32" i="1">
                <a:solidFill>
                  <a:schemeClr val="accent2"/>
                </a:solidFill>
              </a:rPr>
              <a:t>Leson 1 : Getting started</a:t>
            </a:r>
            <a:r>
              <a:rPr lang="en-US" altLang="en-US" sz="1824"/>
              <a:t> 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310217" y="849453"/>
            <a:ext cx="92667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28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32994" y="2702806"/>
            <a:ext cx="3166145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- cartoon (n) :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32994" y="1698907"/>
            <a:ext cx="3088922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- progamme (n) :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32994" y="3257848"/>
            <a:ext cx="3243368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- schedule (n) :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232994" y="3875632"/>
            <a:ext cx="4324491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- local  (adj) :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32994" y="4556160"/>
            <a:ext cx="4787829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- national (adj) :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232993" y="5111201"/>
            <a:ext cx="3475038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 dirty="0"/>
              <a:t>- character (n) :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310216" y="5714506"/>
            <a:ext cx="3552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- comedy (n) : 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00" y="3629483"/>
            <a:ext cx="5482837" cy="32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00" y="4247267"/>
            <a:ext cx="5560060" cy="21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08" y="3938375"/>
            <a:ext cx="2780030" cy="21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232994" y="2239468"/>
            <a:ext cx="3706706" cy="11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38" b="1" dirty="0"/>
              <a:t>- channel (n</a:t>
            </a:r>
            <a:r>
              <a:rPr lang="en-US" altLang="en-US" sz="2838" b="1" dirty="0" smtClean="0"/>
              <a:t>)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/ˈ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tʃenl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 dirty="0" smtClean="0"/>
              <a:t> </a:t>
            </a:r>
            <a:r>
              <a:rPr lang="en-US" altLang="en-US" sz="2838" b="1" dirty="0"/>
              <a:t>: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244693" y="1776130"/>
            <a:ext cx="3320591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chương trình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553585" y="2212498"/>
            <a:ext cx="3783930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 dirty="0" err="1" smtClean="0"/>
              <a:t>kênh</a:t>
            </a:r>
            <a:r>
              <a:rPr lang="en-US" altLang="en-US" sz="2838" b="1" dirty="0" smtClean="0"/>
              <a:t> </a:t>
            </a:r>
            <a:r>
              <a:rPr lang="en-US" altLang="en-US" sz="2838" b="1" dirty="0" err="1" smtClean="0"/>
              <a:t>truyền</a:t>
            </a:r>
            <a:r>
              <a:rPr lang="en-US" altLang="en-US" sz="2838" b="1" dirty="0" smtClean="0"/>
              <a:t> </a:t>
            </a:r>
            <a:r>
              <a:rPr lang="en-US" altLang="en-US" sz="2838" b="1" dirty="0" err="1" smtClean="0"/>
              <a:t>hình</a:t>
            </a:r>
            <a:endParaRPr lang="en-US" altLang="en-US" sz="2838" b="1" dirty="0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090247" y="2780030"/>
            <a:ext cx="3166145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phim hoạt hình 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090247" y="3335071"/>
            <a:ext cx="5328391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chương trình, lịch trình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090246" y="4556160"/>
            <a:ext cx="4942276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thuộc quốc gia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090247" y="3938375"/>
            <a:ext cx="5637283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thuộc địa phương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090247" y="5251167"/>
            <a:ext cx="2934476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nhân vật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013024" y="5791729"/>
            <a:ext cx="2625584" cy="5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38" b="1"/>
              <a:t>hài kịch</a:t>
            </a:r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1310217" y="775448"/>
            <a:ext cx="4170045" cy="4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32" b="1">
                <a:solidFill>
                  <a:schemeClr val="accent2"/>
                </a:solidFill>
              </a:rPr>
              <a:t>I. Listen and read</a:t>
            </a:r>
          </a:p>
        </p:txBody>
      </p:sp>
      <p:pic>
        <p:nvPicPr>
          <p:cNvPr id="11291" name="Picture 27" descr="100414_041117logo_dai_truyen_h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31" y="4556160"/>
            <a:ext cx="4787829" cy="23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 descr="Chanel_D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54" y="4310012"/>
            <a:ext cx="5637283" cy="26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29" descr="C:\Users\admin\Desktop\hình\TV programm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92" y="3166145"/>
            <a:ext cx="5251168" cy="37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83" y="6231572"/>
            <a:ext cx="63830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3" grpId="0"/>
      <p:bldP spid="11274" grpId="0"/>
      <p:bldP spid="11275" grpId="0"/>
      <p:bldP spid="11276" grpId="0"/>
      <p:bldP spid="11281" grpId="0"/>
      <p:bldP spid="11282" grpId="0"/>
      <p:bldP spid="11283" grpId="0"/>
      <p:bldP spid="11284" grpId="0"/>
      <p:bldP spid="11285" grpId="0"/>
      <p:bldP spid="11286" grpId="0"/>
      <p:bldP spid="11287" grpId="0"/>
      <p:bldP spid="11288" grpId="0"/>
      <p:bldP spid="112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" y="1825980"/>
            <a:ext cx="11880757" cy="523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7200" cy="1048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" y="75844"/>
            <a:ext cx="815398" cy="690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532" y="172572"/>
            <a:ext cx="3977740" cy="616516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33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3487" y="1140997"/>
            <a:ext cx="6860227" cy="831960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pPr algn="ctr"/>
            <a:r>
              <a:rPr lang="en-US" sz="47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="" xmlns:a16="http://schemas.microsoft.com/office/drawing/2014/main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5272" y="208911"/>
            <a:ext cx="633572" cy="4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853239"/>
            <a:ext cx="11408432" cy="6110328"/>
          </a:xfrm>
          <a:prstGeom prst="rect">
            <a:avLst/>
          </a:prstGeom>
        </p:spPr>
        <p:txBody>
          <a:bodyPr wrap="square" lIns="107634" tIns="53817" rIns="107634" bIns="53817">
            <a:spAutoFit/>
          </a:bodyPr>
          <a:lstStyle/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are you watching, Hung? 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The Voice Kids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music talent show is very interesting.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is. What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you often watch,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Films. I like animated films like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The Lion King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love them, too. They’re wonderful.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often watch them with my little brother, but he prefers cartoons.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Tom and Jerry?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 ... ha ... Yes, he loves Jerry the mouse.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Jerry’s a clever character. Do you know any English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for children?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Yes. I watch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English in a Minute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VTV7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channel has many educational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Great. I’ll watch it, too.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3487" y="0"/>
            <a:ext cx="6860227" cy="831960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pPr algn="ctr"/>
            <a:r>
              <a:rPr lang="en-US" sz="47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="" xmlns:a16="http://schemas.microsoft.com/office/drawing/2014/main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0142" y="831960"/>
            <a:ext cx="633572" cy="4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11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" y="106186"/>
            <a:ext cx="815398" cy="62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913" y="204227"/>
            <a:ext cx="9809963" cy="585739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3100" b="1" spc="-59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7786" y="1540758"/>
            <a:ext cx="5912730" cy="523220"/>
            <a:chOff x="1230086" y="1785257"/>
            <a:chExt cx="4548254" cy="516289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 The Voice Kids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7786" y="2055483"/>
            <a:ext cx="7920806" cy="523220"/>
            <a:chOff x="1230086" y="1785257"/>
            <a:chExt cx="6092928" cy="516289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English in a Minute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8837" y="2557783"/>
            <a:ext cx="8040596" cy="523220"/>
            <a:chOff x="1230086" y="1785257"/>
            <a:chExt cx="6185074" cy="516289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different TV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programmes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519" y="3128187"/>
            <a:ext cx="9334555" cy="523220"/>
            <a:chOff x="369902" y="2142097"/>
            <a:chExt cx="7180427" cy="516289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3938" y="3642780"/>
            <a:ext cx="3791831" cy="523220"/>
            <a:chOff x="1230086" y="1785257"/>
            <a:chExt cx="2916793" cy="516289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5144" y="3636357"/>
            <a:ext cx="2334986" cy="523220"/>
            <a:chOff x="1230086" y="1785257"/>
            <a:chExt cx="1796143" cy="516289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11566" y="3636357"/>
            <a:ext cx="3693511" cy="523220"/>
            <a:chOff x="1230086" y="1785257"/>
            <a:chExt cx="2841162" cy="516289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1542" y="4391394"/>
            <a:ext cx="11038370" cy="954107"/>
            <a:chOff x="363373" y="4026312"/>
            <a:chExt cx="6841641" cy="94146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516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8828" y="4026312"/>
              <a:ext cx="6586186" cy="9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When you’re viewing a TV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41482" y="5105183"/>
            <a:ext cx="4386958" cy="523220"/>
            <a:chOff x="1230086" y="1785257"/>
            <a:chExt cx="3374583" cy="516289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5853" y="5098760"/>
            <a:ext cx="3903091" cy="523220"/>
            <a:chOff x="1230086" y="1785257"/>
            <a:chExt cx="3002378" cy="516289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00513" y="5089991"/>
            <a:ext cx="3033807" cy="523220"/>
            <a:chOff x="1230086" y="1785257"/>
            <a:chExt cx="2333698" cy="516289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1670" y="5692564"/>
            <a:ext cx="10310477" cy="531989"/>
            <a:chOff x="363373" y="3312302"/>
            <a:chExt cx="7931136" cy="524942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When 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teaches you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50247" y="6273620"/>
            <a:ext cx="3495419" cy="523220"/>
            <a:chOff x="1230086" y="1785257"/>
            <a:chExt cx="2688784" cy="516289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368901" y="6256430"/>
            <a:ext cx="2224459" cy="523220"/>
            <a:chOff x="1230086" y="1785257"/>
            <a:chExt cx="1711122" cy="516289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11696" y="6273619"/>
            <a:ext cx="2007946" cy="523220"/>
            <a:chOff x="1230086" y="1785257"/>
            <a:chExt cx="1544574" cy="516289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7519" y="1068941"/>
            <a:ext cx="9065676" cy="531989"/>
            <a:chOff x="363373" y="1262747"/>
            <a:chExt cx="6973597" cy="524942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and Hung are talking about _______.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934840" y="2573721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877144" y="3655150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829777" y="5133225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841481" y="6290218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1196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3" y="106186"/>
            <a:ext cx="763632" cy="62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3628" y="204966"/>
            <a:ext cx="10709570" cy="539572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2800" b="1" spc="-59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90678"/>
              </p:ext>
            </p:extLst>
          </p:nvPr>
        </p:nvGraphicFramePr>
        <p:xfrm>
          <a:off x="412000" y="1628415"/>
          <a:ext cx="4167274" cy="45734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67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The Voice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Kids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Lion King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Tom and </a:t>
                      </a: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Jerry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VTV7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English in a Minute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18511"/>
              </p:ext>
            </p:extLst>
          </p:nvPr>
        </p:nvGraphicFramePr>
        <p:xfrm>
          <a:off x="6700060" y="1632111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animated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="" xmlns:a16="http://schemas.microsoft.com/office/drawing/2014/main" id="{C0D225B4-5DE7-444C-9658-C63CAA3A2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832729"/>
              </p:ext>
            </p:extLst>
          </p:nvPr>
        </p:nvGraphicFramePr>
        <p:xfrm>
          <a:off x="6700060" y="2558238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channel</a:t>
                      </a:r>
                    </a:p>
                  </a:txBody>
                  <a:tcPr marL="118872" marR="118872" marT="46334" marB="46334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4DB52B05-D9E1-443D-B533-252DA0C1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4486"/>
              </p:ext>
            </p:extLst>
          </p:nvPr>
        </p:nvGraphicFramePr>
        <p:xfrm>
          <a:off x="6700060" y="3472921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music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talent show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="" xmlns:a16="http://schemas.microsoft.com/office/drawing/2014/main" id="{0A90643F-69BB-4233-A5A7-44C16F6C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858650"/>
              </p:ext>
            </p:extLst>
          </p:nvPr>
        </p:nvGraphicFramePr>
        <p:xfrm>
          <a:off x="6700060" y="4372467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educational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="" xmlns:a16="http://schemas.microsoft.com/office/drawing/2014/main" id="{55F6C881-6C68-43E6-B04B-C5508E0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61345"/>
              </p:ext>
            </p:extLst>
          </p:nvPr>
        </p:nvGraphicFramePr>
        <p:xfrm>
          <a:off x="6700060" y="5287150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cartoon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>
            <a:endCxn id="10" idx="1"/>
          </p:cNvCxnSpPr>
          <p:nvPr/>
        </p:nvCxnSpPr>
        <p:spPr>
          <a:xfrm>
            <a:off x="2953265" y="2137719"/>
            <a:ext cx="3746795" cy="179254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65620" y="2137719"/>
            <a:ext cx="3858006" cy="785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53265" y="3930263"/>
            <a:ext cx="3870361" cy="19391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8043" y="3188043"/>
            <a:ext cx="3635583" cy="171181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3459" y="4992130"/>
            <a:ext cx="3240167" cy="790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8013"/>
              </p:ext>
            </p:extLst>
          </p:nvPr>
        </p:nvGraphicFramePr>
        <p:xfrm>
          <a:off x="1780656" y="2117700"/>
          <a:ext cx="8732913" cy="3704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973">
                  <a:extLst>
                    <a:ext uri="{9D8B030D-6E8A-4147-A177-3AD203B41FA5}">
                      <a16:colId xmlns="" xmlns:a16="http://schemas.microsoft.com/office/drawing/2014/main" val="3916398556"/>
                    </a:ext>
                  </a:extLst>
                </a:gridCol>
                <a:gridCol w="3810940">
                  <a:extLst>
                    <a:ext uri="{9D8B030D-6E8A-4147-A177-3AD203B41FA5}">
                      <a16:colId xmlns="" xmlns:a16="http://schemas.microsoft.com/office/drawing/2014/main" val="1602143791"/>
                    </a:ext>
                  </a:extLst>
                </a:gridCol>
              </a:tblGrid>
              <a:tr h="92624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0789429"/>
                  </a:ext>
                </a:extLst>
              </a:tr>
              <a:tr h="9262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5267922"/>
                  </a:ext>
                </a:extLst>
              </a:tr>
              <a:tr h="92624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673635"/>
                  </a:ext>
                </a:extLst>
              </a:tr>
              <a:tr h="9262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1196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3" y="114939"/>
            <a:ext cx="763632" cy="612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9494" y="87781"/>
            <a:ext cx="10709570" cy="970459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2800" b="1" spc="-59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1810234" y="2391930"/>
            <a:ext cx="4227924" cy="609048"/>
            <a:chOff x="1392487" y="2360242"/>
            <a:chExt cx="3252249" cy="600980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9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1810233" y="4216847"/>
            <a:ext cx="4227922" cy="608933"/>
            <a:chOff x="1392487" y="3917909"/>
            <a:chExt cx="3252248" cy="600866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1810233" y="5180695"/>
            <a:ext cx="5282462" cy="608933"/>
            <a:chOff x="1392487" y="4776393"/>
            <a:chExt cx="4063432" cy="600866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 err="1">
                  <a:latin typeface="Times New Roman" pitchFamily="18" charset="0"/>
                  <a:cs typeface="Times New Roman" pitchFamily="18" charset="0"/>
                </a:rPr>
                <a:t>programmes</a:t>
              </a:r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 on VTV7</a:t>
              </a:r>
              <a:endPara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1810234" y="3285594"/>
            <a:ext cx="4133367" cy="621470"/>
            <a:chOff x="1392487" y="3137893"/>
            <a:chExt cx="3179513" cy="613237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animated  films</a:t>
              </a:r>
              <a:endPara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430929" y="2831604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30929" y="3733100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30929" y="4643159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0929" y="5587516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7544749" y="2320573"/>
            <a:ext cx="2136550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7613769" y="3223811"/>
            <a:ext cx="2075251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7933086" y="4130349"/>
            <a:ext cx="1296192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7481273" y="5090609"/>
            <a:ext cx="2309290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7200" cy="1358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5" y="163989"/>
            <a:ext cx="699807" cy="514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6462" y="163989"/>
            <a:ext cx="10711988" cy="970459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5721" y="1229173"/>
            <a:ext cx="2060573" cy="616516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33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843" y="1845689"/>
            <a:ext cx="11598385" cy="5033110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 our group, Mai likes sports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on TV.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likes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forrecast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News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Documentary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Games show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Story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Adventure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Thrilling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29" y="1232583"/>
            <a:ext cx="10404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HOMEWORK: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Learning by heart new words.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Doing exercises in workbook.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Preparing new lesson: Unit 7: Lesson 2: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1.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724</Words>
  <Application>Microsoft Office PowerPoint</Application>
  <PresentationFormat>Custom</PresentationFormat>
  <Paragraphs>124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Impact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85</cp:revision>
  <dcterms:created xsi:type="dcterms:W3CDTF">2020-12-09T02:04:09Z</dcterms:created>
  <dcterms:modified xsi:type="dcterms:W3CDTF">2024-01-14T23:43:45Z</dcterms:modified>
</cp:coreProperties>
</file>