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4"/>
  </p:sldMasterIdLst>
  <p:notesMasterIdLst>
    <p:notesMasterId r:id="rId21"/>
  </p:notesMasterIdLst>
  <p:sldIdLst>
    <p:sldId id="256" r:id="rId5"/>
    <p:sldId id="265" r:id="rId6"/>
    <p:sldId id="267" r:id="rId7"/>
    <p:sldId id="266" r:id="rId8"/>
    <p:sldId id="268" r:id="rId9"/>
    <p:sldId id="269" r:id="rId10"/>
    <p:sldId id="270" r:id="rId11"/>
    <p:sldId id="271" r:id="rId12"/>
    <p:sldId id="278" r:id="rId13"/>
    <p:sldId id="272" r:id="rId14"/>
    <p:sldId id="273" r:id="rId15"/>
    <p:sldId id="274" r:id="rId16"/>
    <p:sldId id="279" r:id="rId17"/>
    <p:sldId id="276" r:id="rId18"/>
    <p:sldId id="277" r:id="rId19"/>
    <p:sldId id="26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DFE6"/>
    <a:srgbClr val="CC0099"/>
    <a:srgbClr val="15142A"/>
    <a:srgbClr val="FAED3B"/>
    <a:srgbClr val="70AD47"/>
    <a:srgbClr val="A7FDFF"/>
    <a:srgbClr val="0C0D0E"/>
    <a:srgbClr val="1F4E79"/>
    <a:srgbClr val="ED7D31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6" autoAdjust="0"/>
    <p:restoredTop sz="84311" autoAdjust="0"/>
  </p:normalViewPr>
  <p:slideViewPr>
    <p:cSldViewPr snapToGrid="0">
      <p:cViewPr varScale="1">
        <p:scale>
          <a:sx n="56" d="100"/>
          <a:sy n="56" d="100"/>
        </p:scale>
        <p:origin x="1256" y="28"/>
      </p:cViewPr>
      <p:guideLst>
        <p:guide orient="horz" pos="2160"/>
        <p:guide pos="384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21.wmf"/><Relationship Id="rId7" Type="http://schemas.openxmlformats.org/officeDocument/2006/relationships/image" Target="../media/image23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8" name="object 10"/>
          <p:cNvSpPr txBox="1"/>
          <p:nvPr/>
        </p:nvSpPr>
        <p:spPr>
          <a:xfrm>
            <a:off x="2154173" y="2137409"/>
            <a:ext cx="8124825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34670" algn="ctr">
              <a:lnSpc>
                <a:spcPct val="100000"/>
              </a:lnSpc>
              <a:spcBef>
                <a:spcPts val="100"/>
              </a:spcBef>
            </a:pPr>
            <a:endParaRPr sz="5000">
              <a:latin typeface="Times New Roman"/>
              <a:cs typeface="Times New Roman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94BDDD-A12E-4524-9C6E-23B18235F0F3}"/>
              </a:ext>
            </a:extLst>
          </p:cNvPr>
          <p:cNvSpPr txBox="1"/>
          <p:nvPr/>
        </p:nvSpPr>
        <p:spPr>
          <a:xfrm>
            <a:off x="1480456" y="1981200"/>
            <a:ext cx="97095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endParaRPr lang="en-US" altLang="en-US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alt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28 §4: LÀM TRÒN VÀ ƯỚC LƯỢNG(t1)</a:t>
            </a: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26094" y="200416"/>
            <a:ext cx="107222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Nhận</a:t>
            </a:r>
            <a:r>
              <a:rPr lang="en-US" sz="2800" b="1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xét</a:t>
            </a:r>
            <a:r>
              <a:rPr lang="en-US" sz="2800" b="1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: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Khi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làm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tròn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số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đến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một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hàng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nào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đó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thì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độ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chính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xác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bằng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nửa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đơn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vị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của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hàng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làm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+mj-lt"/>
                <a:cs typeface="Times New Roman" pitchFamily="18" charset="0"/>
              </a:rPr>
              <a:t>tròn</a:t>
            </a:r>
            <a:r>
              <a:rPr lang="en-US" sz="2800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158500"/>
              </p:ext>
            </p:extLst>
          </p:nvPr>
        </p:nvGraphicFramePr>
        <p:xfrm>
          <a:off x="628880" y="2217107"/>
          <a:ext cx="11070430" cy="2790066"/>
        </p:xfrm>
        <a:graphic>
          <a:graphicData uri="http://schemas.openxmlformats.org/drawingml/2006/table">
            <a:tbl>
              <a:tblPr/>
              <a:tblGrid>
                <a:gridCol w="6488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1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80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Làm</a:t>
                      </a:r>
                      <a:r>
                        <a:rPr lang="en-US" sz="2800" b="1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tròn</a:t>
                      </a:r>
                      <a:r>
                        <a:rPr lang="en-US" sz="2800" b="1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đến</a:t>
                      </a:r>
                      <a:r>
                        <a:rPr lang="en-US" sz="2800" b="1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hàng</a:t>
                      </a:r>
                      <a:endParaRPr lang="en-US" sz="2800" b="1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Độ</a:t>
                      </a:r>
                      <a:r>
                        <a:rPr lang="en-US" sz="2800" b="1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chính</a:t>
                      </a:r>
                      <a:r>
                        <a:rPr lang="en-US" sz="2800" b="1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xác</a:t>
                      </a:r>
                      <a:endParaRPr lang="en-US" sz="2800" b="1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0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50</a:t>
                      </a:r>
                      <a:endParaRPr lang="en-US" sz="2800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0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800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0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đơn</a:t>
                      </a: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vị</a:t>
                      </a:r>
                      <a:endParaRPr lang="en-US" sz="2800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0,5</a:t>
                      </a:r>
                      <a:endParaRPr lang="en-US" sz="2800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0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phần mười</a:t>
                      </a:r>
                      <a:endParaRPr lang="en-US" sz="2800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0.05</a:t>
                      </a:r>
                      <a:endParaRPr lang="en-US" sz="2800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0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phần</a:t>
                      </a: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Arial" pitchFamily="34" charset="0"/>
                        </a:rPr>
                        <a:t>0,005</a:t>
                      </a:r>
                      <a:endParaRPr lang="en-US" sz="2800"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34422" y="1352811"/>
            <a:ext cx="2530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latin typeface="+mj-lt"/>
                <a:cs typeface="Times New Roman" pitchFamily="18" charset="0"/>
              </a:rPr>
              <a:t>Bảng</a:t>
            </a:r>
            <a:r>
              <a:rPr lang="en-US" sz="2800" b="1">
                <a:latin typeface="+mj-lt"/>
                <a:cs typeface="Times New Roman" pitchFamily="18" charset="0"/>
              </a:rPr>
              <a:t>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271189"/>
              </p:ext>
            </p:extLst>
          </p:nvPr>
        </p:nvGraphicFramePr>
        <p:xfrm>
          <a:off x="1465545" y="1002082"/>
          <a:ext cx="9219155" cy="2790066"/>
        </p:xfrm>
        <a:graphic>
          <a:graphicData uri="http://schemas.openxmlformats.org/drawingml/2006/table">
            <a:tbl>
              <a:tblPr/>
              <a:tblGrid>
                <a:gridCol w="3814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4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27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Độ</a:t>
                      </a:r>
                      <a:r>
                        <a:rPr lang="en-US" sz="2800" b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chinh</a:t>
                      </a:r>
                      <a:r>
                        <a:rPr lang="en-US" sz="2800" b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xác</a:t>
                      </a:r>
                      <a:endParaRPr lang="en-US" sz="2800" b="1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n-US" sz="2800" b="1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Làm</a:t>
                      </a:r>
                      <a:r>
                        <a:rPr lang="en-US" sz="2800" b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tròn</a:t>
                      </a:r>
                      <a:r>
                        <a:rPr lang="en-US" sz="2800" b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số</a:t>
                      </a:r>
                      <a:r>
                        <a:rPr lang="en-US" sz="2800" b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đến</a:t>
                      </a:r>
                      <a:r>
                        <a:rPr lang="en-US" sz="2800" b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hàng</a:t>
                      </a:r>
                      <a:endParaRPr lang="en-US" sz="2800" b="1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2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50</a:t>
                      </a:r>
                      <a:endParaRPr lang="en-US" sz="280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trăm</a:t>
                      </a:r>
                      <a:endParaRPr lang="en-US" sz="280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2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en-US" sz="280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chục</a:t>
                      </a:r>
                      <a:endParaRPr lang="en-US" sz="280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2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0,5</a:t>
                      </a:r>
                      <a:endParaRPr lang="en-US" sz="280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đơn</a:t>
                      </a: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vị</a:t>
                      </a:r>
                      <a:endParaRPr lang="en-US" sz="280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8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0.05</a:t>
                      </a:r>
                      <a:endParaRPr lang="en-US" sz="280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phần</a:t>
                      </a: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mười</a:t>
                      </a:r>
                      <a:endParaRPr lang="en-US" sz="280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7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0,005</a:t>
                      </a:r>
                      <a:endParaRPr lang="en-US" sz="280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phần</a:t>
                      </a:r>
                      <a:r>
                        <a:rPr lang="en-US" sz="2800" u="none" strike="noStrik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u="none" strike="noStrike" err="1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 pitchFamily="18" charset="0"/>
                        </a:rPr>
                        <a:t>trăm</a:t>
                      </a:r>
                      <a:endParaRPr lang="en-US" sz="2800">
                        <a:latin typeface="+mj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47156" y="501041"/>
            <a:ext cx="4997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latin typeface="+mj-lt"/>
                <a:cs typeface="Times New Roman" pitchFamily="18" charset="0"/>
              </a:rPr>
              <a:t>Bảng</a:t>
            </a:r>
            <a:r>
              <a:rPr lang="en-US" sz="2800" b="1">
                <a:latin typeface="+mj-lt"/>
                <a:cs typeface="Times New Roman" pitchFamily="18" charset="0"/>
              </a:rPr>
              <a:t> 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1354" y="4108536"/>
            <a:ext cx="117183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+mj-lt"/>
                <a:cs typeface="Times New Roman" pitchFamily="18" charset="0"/>
              </a:rPr>
              <a:t>Để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cho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trước</a:t>
            </a:r>
            <a:r>
              <a:rPr lang="en-US" sz="2800">
                <a:latin typeface="+mj-lt"/>
                <a:cs typeface="Times New Roman" pitchFamily="18" charset="0"/>
              </a:rPr>
              <a:t>, </a:t>
            </a:r>
            <a:r>
              <a:rPr lang="en-US" sz="2800" err="1">
                <a:latin typeface="+mj-lt"/>
                <a:cs typeface="Times New Roman" pitchFamily="18" charset="0"/>
              </a:rPr>
              <a:t>ta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có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thể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sử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dụng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cách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nêu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trong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Bảng</a:t>
            </a:r>
            <a:r>
              <a:rPr lang="en-US" sz="2800">
                <a:latin typeface="+mj-lt"/>
                <a:cs typeface="Times New Roman" pitchFamily="18" charset="0"/>
              </a:rPr>
              <a:t> 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6301" y="0"/>
            <a:ext cx="5411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+mj-lt"/>
                <a:cs typeface="Times New Roman" pitchFamily="18" charset="0"/>
              </a:rPr>
              <a:t>L</a:t>
            </a:r>
            <a:r>
              <a:rPr lang="vi-VN" sz="2800" b="1">
                <a:latin typeface="+mj-lt"/>
                <a:cs typeface="Times New Roman" pitchFamily="18" charset="0"/>
              </a:rPr>
              <a:t>uyện tập </a:t>
            </a:r>
            <a:r>
              <a:rPr lang="en-US" sz="2800" b="1">
                <a:latin typeface="+mj-lt"/>
                <a:cs typeface="Times New Roman" pitchFamily="18" charset="0"/>
              </a:rPr>
              <a:t>2(</a:t>
            </a:r>
            <a:r>
              <a:rPr lang="vi-VN" sz="2800" b="1">
                <a:latin typeface="+mj-lt"/>
                <a:cs typeface="Times New Roman" pitchFamily="18" charset="0"/>
              </a:rPr>
              <a:t>SGK trang </a:t>
            </a:r>
            <a:r>
              <a:rPr lang="en-US" sz="2800" b="1">
                <a:latin typeface="+mj-lt"/>
                <a:cs typeface="Times New Roman" pitchFamily="18" charset="0"/>
              </a:rPr>
              <a:t>49)</a:t>
            </a:r>
            <a:endParaRPr lang="en-US" sz="2800">
              <a:latin typeface="+mj-lt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9244" y="475989"/>
            <a:ext cx="109101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+mj-lt"/>
                <a:cs typeface="Times New Roman" pitchFamily="18" charset="0"/>
              </a:rPr>
              <a:t>a)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5.</a:t>
            </a:r>
          </a:p>
          <a:p>
            <a:r>
              <a:rPr lang="en-US" sz="2800">
                <a:latin typeface="+mj-lt"/>
                <a:cs typeface="Times New Roman" pitchFamily="18" charset="0"/>
              </a:rPr>
              <a:t>b)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50.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4088" y="1440493"/>
            <a:ext cx="85302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+mj-lt"/>
                <a:cs typeface="Times New Roman" pitchFamily="18" charset="0"/>
              </a:rPr>
              <a:t>Giải</a:t>
            </a:r>
            <a:endParaRPr lang="en-US" sz="2800" i="1" dirty="0">
              <a:latin typeface="+mj-lt"/>
              <a:cs typeface="Times New Roman" pitchFamily="18" charset="0"/>
            </a:endParaRPr>
          </a:p>
          <a:p>
            <a:r>
              <a:rPr lang="en-US" sz="2800" dirty="0">
                <a:latin typeface="+mj-lt"/>
                <a:cs typeface="Times New Roman" pitchFamily="18" charset="0"/>
              </a:rPr>
              <a:t>a) </a:t>
            </a:r>
            <a:r>
              <a:rPr lang="en-US" sz="2800" dirty="0" err="1">
                <a:latin typeface="+mj-lt"/>
                <a:cs typeface="Times New Roman" pitchFamily="18" charset="0"/>
              </a:rPr>
              <a:t>Số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được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làm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tròn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về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số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với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latin typeface="+mj-lt"/>
                <a:cs typeface="Times New Roman" pitchFamily="18" charset="0"/>
              </a:rPr>
              <a:t>độ</a:t>
            </a:r>
            <a:r>
              <a:rPr lang="en-US" sz="2800" i="1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chính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xác</a:t>
            </a:r>
            <a:r>
              <a:rPr lang="en-US" sz="2800" dirty="0">
                <a:latin typeface="+mj-lt"/>
                <a:cs typeface="Times New Roman" pitchFamily="18" charset="0"/>
              </a:rPr>
              <a:t> 5: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4193" y="2906038"/>
            <a:ext cx="51983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+mj-lt"/>
                <a:cs typeface="Times New Roman" pitchFamily="18" charset="0"/>
              </a:rPr>
              <a:t>Ví dụ 3 (Sgk trang 49)</a:t>
            </a:r>
            <a:endParaRPr lang="en-US" sz="2800">
              <a:latin typeface="+mj-lt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614" y="3419605"/>
            <a:ext cx="70271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+mj-lt"/>
                <a:cs typeface="Times New Roman" pitchFamily="18" charset="0"/>
              </a:rPr>
              <a:t>a)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0,05.</a:t>
            </a:r>
          </a:p>
          <a:p>
            <a:r>
              <a:rPr lang="en-US" sz="2800">
                <a:latin typeface="+mj-lt"/>
                <a:cs typeface="Times New Roman" pitchFamily="18" charset="0"/>
              </a:rPr>
              <a:t>b)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0,005.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1457" y="4396636"/>
            <a:ext cx="108600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+mj-lt"/>
                <a:cs typeface="Times New Roman" pitchFamily="18" charset="0"/>
              </a:rPr>
              <a:t>Giải</a:t>
            </a:r>
            <a:endParaRPr lang="en-US" sz="2800" i="1">
              <a:latin typeface="+mj-lt"/>
              <a:cs typeface="Times New Roman" pitchFamily="18" charset="0"/>
            </a:endParaRPr>
          </a:p>
          <a:p>
            <a:r>
              <a:rPr lang="fr-FR" sz="2800">
                <a:latin typeface="+mj-lt"/>
                <a:cs typeface="Times New Roman" pitchFamily="18" charset="0"/>
              </a:rPr>
              <a:t>a) </a:t>
            </a:r>
            <a:r>
              <a:rPr lang="en-US" sz="2800" err="1">
                <a:latin typeface="+mj-lt"/>
                <a:cs typeface="Times New Roman" pitchFamily="18" charset="0"/>
              </a:rPr>
              <a:t>Để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0,05 </a:t>
            </a:r>
            <a:r>
              <a:rPr lang="en-US" sz="2800" err="1">
                <a:latin typeface="+mj-lt"/>
                <a:cs typeface="Times New Roman" pitchFamily="18" charset="0"/>
              </a:rPr>
              <a:t>ta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sẽ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đến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hàng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phần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mười</a:t>
            </a:r>
            <a:r>
              <a:rPr lang="en-US" sz="2800">
                <a:latin typeface="+mj-lt"/>
                <a:cs typeface="Times New Roman" pitchFamily="18" charset="0"/>
              </a:rPr>
              <a:t>. </a:t>
            </a:r>
            <a:r>
              <a:rPr lang="en-US" sz="2800" err="1">
                <a:latin typeface="+mj-lt"/>
                <a:cs typeface="Times New Roman" pitchFamily="18" charset="0"/>
              </a:rPr>
              <a:t>Áp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dụng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quy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tắc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ta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được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710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8865105"/>
              </p:ext>
            </p:extLst>
          </p:nvPr>
        </p:nvGraphicFramePr>
        <p:xfrm>
          <a:off x="8654440" y="5394281"/>
          <a:ext cx="21653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58920" imgH="393480" progId="Equation.DSMT4">
                  <p:embed/>
                </p:oleObj>
              </mc:Choice>
              <mc:Fallback>
                <p:oleObj name="Equation" r:id="rId2" imgW="215892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4440" y="5394281"/>
                        <a:ext cx="2165350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64088" y="2379945"/>
            <a:ext cx="9469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  <a:cs typeface="Times New Roman" pitchFamily="18" charset="0"/>
              </a:rPr>
              <a:t>b) </a:t>
            </a:r>
            <a:r>
              <a:rPr lang="en-US" sz="2800" dirty="0" err="1">
                <a:latin typeface="+mj-lt"/>
                <a:cs typeface="Times New Roman" pitchFamily="18" charset="0"/>
              </a:rPr>
              <a:t>Số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được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làm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tròn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về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số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với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i="1" dirty="0" err="1">
                <a:latin typeface="+mj-lt"/>
                <a:cs typeface="Times New Roman" pitchFamily="18" charset="0"/>
              </a:rPr>
              <a:t>độ</a:t>
            </a:r>
            <a:r>
              <a:rPr lang="en-US" sz="2800" i="1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chính</a:t>
            </a:r>
            <a:r>
              <a:rPr lang="en-US" sz="2800" dirty="0"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latin typeface="+mj-lt"/>
                <a:cs typeface="Times New Roman" pitchFamily="18" charset="0"/>
              </a:rPr>
              <a:t>xác</a:t>
            </a:r>
            <a:r>
              <a:rPr lang="en-US" sz="2800" dirty="0">
                <a:latin typeface="+mj-lt"/>
                <a:cs typeface="Times New Roman" pitchFamily="18" charset="0"/>
              </a:rPr>
              <a:t> 50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11" name="Đối tượng 10">
            <a:extLst>
              <a:ext uri="{FF2B5EF4-FFF2-40B4-BE49-F238E27FC236}">
                <a16:creationId xmlns:a16="http://schemas.microsoft.com/office/drawing/2014/main" id="{5CDDC238-1B84-376B-064D-81D2612FF3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5523979"/>
              </p:ext>
            </p:extLst>
          </p:nvPr>
        </p:nvGraphicFramePr>
        <p:xfrm>
          <a:off x="8204023" y="1917546"/>
          <a:ext cx="2615767" cy="39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66600" imgH="279360" progId="Equation.DSMT4">
                  <p:embed/>
                </p:oleObj>
              </mc:Choice>
              <mc:Fallback>
                <p:oleObj name="Equation" r:id="rId4" imgW="1866600" imgH="279360" progId="Equation.DSMT4">
                  <p:embed/>
                  <p:pic>
                    <p:nvPicPr>
                      <p:cNvPr id="7" name="Đối tượng 6">
                        <a:extLst>
                          <a:ext uri="{FF2B5EF4-FFF2-40B4-BE49-F238E27FC236}">
                            <a16:creationId xmlns:a16="http://schemas.microsoft.com/office/drawing/2014/main" id="{3A1ABB88-C515-3789-48CE-BA9C35E9B1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04023" y="1917546"/>
                        <a:ext cx="2615767" cy="39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Đối tượng 11">
            <a:extLst>
              <a:ext uri="{FF2B5EF4-FFF2-40B4-BE49-F238E27FC236}">
                <a16:creationId xmlns:a16="http://schemas.microsoft.com/office/drawing/2014/main" id="{5618838F-81BB-10BB-47F8-76F847D0A3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7050001"/>
              </p:ext>
            </p:extLst>
          </p:nvPr>
        </p:nvGraphicFramePr>
        <p:xfrm>
          <a:off x="8554065" y="2479048"/>
          <a:ext cx="2773464" cy="370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95200" imgH="279360" progId="Equation.DSMT4">
                  <p:embed/>
                </p:oleObj>
              </mc:Choice>
              <mc:Fallback>
                <p:oleObj name="Equation" r:id="rId6" imgW="2095200" imgH="279360" progId="Equation.DSMT4">
                  <p:embed/>
                  <p:pic>
                    <p:nvPicPr>
                      <p:cNvPr id="8" name="Đối tượng 7">
                        <a:extLst>
                          <a:ext uri="{FF2B5EF4-FFF2-40B4-BE49-F238E27FC236}">
                            <a16:creationId xmlns:a16="http://schemas.microsoft.com/office/drawing/2014/main" id="{E88B4280-2E3A-3C23-64D3-05857D2EA0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554065" y="2479048"/>
                        <a:ext cx="2773464" cy="370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6301" y="0"/>
            <a:ext cx="5411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+mj-lt"/>
                <a:cs typeface="Times New Roman" pitchFamily="18" charset="0"/>
              </a:rPr>
              <a:t>L</a:t>
            </a:r>
            <a:r>
              <a:rPr lang="vi-VN" sz="2800" b="1">
                <a:latin typeface="+mj-lt"/>
                <a:cs typeface="Times New Roman" pitchFamily="18" charset="0"/>
              </a:rPr>
              <a:t>uyện tập </a:t>
            </a:r>
            <a:r>
              <a:rPr lang="en-US" sz="2800" b="1">
                <a:latin typeface="+mj-lt"/>
                <a:cs typeface="Times New Roman" pitchFamily="18" charset="0"/>
              </a:rPr>
              <a:t>2(</a:t>
            </a:r>
            <a:r>
              <a:rPr lang="vi-VN" sz="2800" b="1">
                <a:latin typeface="+mj-lt"/>
                <a:cs typeface="Times New Roman" pitchFamily="18" charset="0"/>
              </a:rPr>
              <a:t>SGK trang </a:t>
            </a:r>
            <a:r>
              <a:rPr lang="en-US" sz="2800" b="1">
                <a:latin typeface="+mj-lt"/>
                <a:cs typeface="Times New Roman" pitchFamily="18" charset="0"/>
              </a:rPr>
              <a:t>49)</a:t>
            </a:r>
            <a:endParaRPr lang="en-US" sz="2800">
              <a:latin typeface="+mj-lt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9244" y="475989"/>
            <a:ext cx="109101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+mj-lt"/>
                <a:cs typeface="Times New Roman" pitchFamily="18" charset="0"/>
              </a:rPr>
              <a:t>a)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5.</a:t>
            </a:r>
          </a:p>
          <a:p>
            <a:r>
              <a:rPr lang="en-US" sz="2800">
                <a:latin typeface="+mj-lt"/>
                <a:cs typeface="Times New Roman" pitchFamily="18" charset="0"/>
              </a:rPr>
              <a:t>b)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50.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4088" y="1440493"/>
            <a:ext cx="85302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+mj-lt"/>
                <a:cs typeface="Times New Roman" pitchFamily="18" charset="0"/>
              </a:rPr>
              <a:t>Giải</a:t>
            </a:r>
            <a:endParaRPr lang="en-US" sz="2800" i="1">
              <a:latin typeface="+mj-lt"/>
              <a:cs typeface="Times New Roman" pitchFamily="18" charset="0"/>
            </a:endParaRPr>
          </a:p>
          <a:p>
            <a:r>
              <a:rPr lang="en-US" sz="2800">
                <a:latin typeface="+mj-lt"/>
                <a:cs typeface="Times New Roman" pitchFamily="18" charset="0"/>
              </a:rPr>
              <a:t>a) Số được làm tròn về số với </a:t>
            </a:r>
            <a:r>
              <a:rPr lang="en-US" sz="2800" i="1">
                <a:latin typeface="+mj-lt"/>
                <a:cs typeface="Times New Roman" pitchFamily="18" charset="0"/>
              </a:rPr>
              <a:t>độ </a:t>
            </a:r>
            <a:r>
              <a:rPr lang="en-US" sz="2800">
                <a:latin typeface="+mj-lt"/>
                <a:cs typeface="Times New Roman" pitchFamily="18" charset="0"/>
              </a:rPr>
              <a:t>chính xác 5.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4193" y="2906038"/>
            <a:ext cx="51983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latin typeface="+mj-lt"/>
                <a:cs typeface="Times New Roman" pitchFamily="18" charset="0"/>
              </a:rPr>
              <a:t>Ví</a:t>
            </a:r>
            <a:r>
              <a:rPr lang="en-US" sz="2800" b="1">
                <a:latin typeface="+mj-lt"/>
                <a:cs typeface="Times New Roman" pitchFamily="18" charset="0"/>
              </a:rPr>
              <a:t> </a:t>
            </a:r>
            <a:r>
              <a:rPr lang="en-US" sz="2800" b="1" err="1">
                <a:latin typeface="+mj-lt"/>
                <a:cs typeface="Times New Roman" pitchFamily="18" charset="0"/>
              </a:rPr>
              <a:t>dụ</a:t>
            </a:r>
            <a:r>
              <a:rPr lang="en-US" sz="2800" b="1">
                <a:latin typeface="+mj-lt"/>
                <a:cs typeface="Times New Roman" pitchFamily="18" charset="0"/>
              </a:rPr>
              <a:t> 3 (</a:t>
            </a:r>
            <a:r>
              <a:rPr lang="en-US" sz="2800" b="1" err="1">
                <a:latin typeface="+mj-lt"/>
                <a:cs typeface="Times New Roman" pitchFamily="18" charset="0"/>
              </a:rPr>
              <a:t>Sgk</a:t>
            </a:r>
            <a:r>
              <a:rPr lang="en-US" sz="2800" b="1">
                <a:latin typeface="+mj-lt"/>
                <a:cs typeface="Times New Roman" pitchFamily="18" charset="0"/>
              </a:rPr>
              <a:t> </a:t>
            </a:r>
            <a:r>
              <a:rPr lang="en-US" sz="2800" b="1" err="1">
                <a:latin typeface="+mj-lt"/>
                <a:cs typeface="Times New Roman" pitchFamily="18" charset="0"/>
              </a:rPr>
              <a:t>trang</a:t>
            </a:r>
            <a:r>
              <a:rPr lang="en-US" sz="2800" b="1">
                <a:latin typeface="+mj-lt"/>
                <a:cs typeface="Times New Roman" pitchFamily="18" charset="0"/>
              </a:rPr>
              <a:t> 49)</a:t>
            </a:r>
            <a:endParaRPr lang="en-US" sz="2800">
              <a:latin typeface="+mj-lt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614" y="3419605"/>
            <a:ext cx="70271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+mj-lt"/>
                <a:cs typeface="Times New Roman" pitchFamily="18" charset="0"/>
              </a:rPr>
              <a:t>a)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0,05.</a:t>
            </a:r>
          </a:p>
          <a:p>
            <a:r>
              <a:rPr lang="en-US" sz="2800">
                <a:latin typeface="+mj-lt"/>
                <a:cs typeface="Times New Roman" pitchFamily="18" charset="0"/>
              </a:rPr>
              <a:t>b)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0,005.</a:t>
            </a: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4088" y="2379945"/>
            <a:ext cx="9469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+mj-lt"/>
                <a:cs typeface="Times New Roman" pitchFamily="18" charset="0"/>
              </a:rPr>
              <a:t>b)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được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về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i="1" err="1">
                <a:latin typeface="+mj-lt"/>
                <a:cs typeface="Times New Roman" pitchFamily="18" charset="0"/>
              </a:rPr>
              <a:t>độ</a:t>
            </a:r>
            <a:r>
              <a:rPr lang="en-US" sz="2800" i="1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50.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1665" y="4434214"/>
            <a:ext cx="108600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+mj-lt"/>
                <a:cs typeface="Arial" pitchFamily="34" charset="0"/>
              </a:rPr>
              <a:t>Giải</a:t>
            </a:r>
            <a:endParaRPr lang="en-US" sz="2800">
              <a:latin typeface="+mj-lt"/>
              <a:cs typeface="Arial" pitchFamily="34" charset="0"/>
            </a:endParaRPr>
          </a:p>
          <a:p>
            <a:r>
              <a:rPr lang="fr-FR" sz="2800">
                <a:latin typeface="+mj-lt"/>
              </a:rPr>
              <a:t>b) </a:t>
            </a:r>
            <a:r>
              <a:rPr lang="en-US" sz="2800" err="1">
                <a:latin typeface="+mj-lt"/>
              </a:rPr>
              <a:t>Để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làm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tròn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số</a:t>
            </a:r>
            <a:r>
              <a:rPr lang="en-US" sz="2800">
                <a:latin typeface="+mj-lt"/>
              </a:rPr>
              <a:t> - 3,2475 </a:t>
            </a:r>
            <a:r>
              <a:rPr lang="en-US" sz="2800" err="1">
                <a:latin typeface="+mj-lt"/>
              </a:rPr>
              <a:t>với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độ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chính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xác</a:t>
            </a:r>
            <a:r>
              <a:rPr lang="en-US" sz="2800">
                <a:latin typeface="+mj-lt"/>
              </a:rPr>
              <a:t> 0,005 </a:t>
            </a:r>
            <a:r>
              <a:rPr lang="en-US" sz="2800" err="1">
                <a:latin typeface="+mj-lt"/>
              </a:rPr>
              <a:t>ta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sẽ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làm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tròn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đến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hàng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phần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trăm</a:t>
            </a:r>
            <a:r>
              <a:rPr lang="en-US" sz="2800">
                <a:latin typeface="+mj-lt"/>
              </a:rPr>
              <a:t>. </a:t>
            </a:r>
            <a:r>
              <a:rPr lang="en-US" sz="2800" err="1">
                <a:latin typeface="+mj-lt"/>
              </a:rPr>
              <a:t>Áp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dụng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quy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tắc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làm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tròn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số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ta</a:t>
            </a:r>
            <a:r>
              <a:rPr lang="en-US" sz="2800">
                <a:latin typeface="+mj-lt"/>
              </a:rPr>
              <a:t> </a:t>
            </a:r>
            <a:r>
              <a:rPr lang="en-US" sz="2800" err="1">
                <a:latin typeface="+mj-lt"/>
              </a:rPr>
              <a:t>được</a:t>
            </a:r>
            <a:r>
              <a:rPr lang="en-US" sz="2800">
                <a:latin typeface="+mj-lt"/>
              </a:rPr>
              <a:t> </a:t>
            </a:r>
          </a:p>
          <a:p>
            <a:r>
              <a:rPr lang="en-US" sz="2800">
                <a:latin typeface="+mj-lt"/>
              </a:rPr>
              <a:t>                                Vì vậy </a:t>
            </a:r>
          </a:p>
        </p:txBody>
      </p:sp>
      <p:graphicFrame>
        <p:nvGraphicFramePr>
          <p:cNvPr id="1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966554"/>
              </p:ext>
            </p:extLst>
          </p:nvPr>
        </p:nvGraphicFramePr>
        <p:xfrm>
          <a:off x="1606839" y="5862745"/>
          <a:ext cx="2149476" cy="387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33360" imgH="393480" progId="Equation.DSMT4">
                  <p:embed/>
                </p:oleObj>
              </mc:Choice>
              <mc:Fallback>
                <p:oleObj name="Equation" r:id="rId2" imgW="213336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839" y="5862745"/>
                        <a:ext cx="2149476" cy="3873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636348"/>
              </p:ext>
            </p:extLst>
          </p:nvPr>
        </p:nvGraphicFramePr>
        <p:xfrm>
          <a:off x="5310909" y="5862745"/>
          <a:ext cx="2565400" cy="387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65360" imgH="393480" progId="Equation.DSMT4">
                  <p:embed/>
                </p:oleObj>
              </mc:Choice>
              <mc:Fallback>
                <p:oleObj name="Equation" r:id="rId4" imgW="256536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0909" y="5862745"/>
                        <a:ext cx="2565400" cy="3873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729" y="225468"/>
            <a:ext cx="6613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HOẠT ĐỘNG LUYỆN TẬP</a:t>
            </a:r>
            <a:endParaRPr lang="en-US" sz="2800">
              <a:solidFill>
                <a:schemeClr val="tx2">
                  <a:lumMod val="60000"/>
                  <a:lumOff val="40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5989" y="688932"/>
            <a:ext cx="77410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latin typeface="+mj-lt"/>
                <a:cs typeface="Times New Roman" pitchFamily="18" charset="0"/>
              </a:rPr>
              <a:t>Bài</a:t>
            </a:r>
            <a:r>
              <a:rPr lang="en-US" sz="2800" b="1">
                <a:latin typeface="+mj-lt"/>
                <a:cs typeface="Times New Roman" pitchFamily="18" charset="0"/>
              </a:rPr>
              <a:t> 1: (</a:t>
            </a:r>
            <a:r>
              <a:rPr lang="vi-VN" sz="2800" b="1">
                <a:latin typeface="+mj-lt"/>
                <a:cs typeface="Times New Roman" pitchFamily="18" charset="0"/>
              </a:rPr>
              <a:t>SGK trang </a:t>
            </a:r>
            <a:r>
              <a:rPr lang="en-US" sz="2800" b="1">
                <a:latin typeface="+mj-lt"/>
                <a:cs typeface="Times New Roman" pitchFamily="18" charset="0"/>
              </a:rPr>
              <a:t>51)</a:t>
            </a:r>
            <a:endParaRPr lang="en-US" sz="2800">
              <a:latin typeface="+mj-lt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8100" y="1265129"/>
            <a:ext cx="114487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+mj-lt"/>
                <a:cs typeface="Times New Roman" pitchFamily="18" charset="0"/>
              </a:rPr>
              <a:t>Giải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98176244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5000 </a:t>
            </a:r>
            <a:r>
              <a:rPr lang="en-US" sz="2800" err="1">
                <a:latin typeface="+mj-lt"/>
                <a:cs typeface="Times New Roman" pitchFamily="18" charset="0"/>
              </a:rPr>
              <a:t>được</a:t>
            </a:r>
            <a:r>
              <a:rPr lang="en-US" sz="2800">
                <a:latin typeface="+mj-lt"/>
                <a:cs typeface="Times New Roman" pitchFamily="18" charset="0"/>
              </a:rPr>
              <a:t> 98180000</a:t>
            </a:r>
          </a:p>
          <a:p>
            <a:r>
              <a:rPr lang="en-US" sz="2800" err="1">
                <a:latin typeface="+mj-lt"/>
                <a:cs typeface="Times New Roman" pitchFamily="18" charset="0"/>
              </a:rPr>
              <a:t>Vậy</a:t>
            </a:r>
            <a:r>
              <a:rPr lang="en-US" sz="2800">
                <a:latin typeface="+mj-lt"/>
                <a:cs typeface="Times New Roman" pitchFamily="18" charset="0"/>
              </a:rPr>
              <a:t>  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1134258" y="1801117"/>
          <a:ext cx="3725863" cy="336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733560" imgH="330120" progId="Equation.DSMT4">
                  <p:embed/>
                </p:oleObj>
              </mc:Choice>
              <mc:Fallback>
                <p:oleObj name="Equation" r:id="rId2" imgW="3733560" imgH="3301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4258" y="1801117"/>
                        <a:ext cx="3725863" cy="3365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0729" y="2354893"/>
            <a:ext cx="4822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latin typeface="+mj-lt"/>
                <a:cs typeface="Times New Roman" pitchFamily="18" charset="0"/>
              </a:rPr>
              <a:t>Bài</a:t>
            </a:r>
            <a:r>
              <a:rPr lang="vi-VN" sz="2800" b="1">
                <a:latin typeface="+mj-lt"/>
                <a:cs typeface="Times New Roman" pitchFamily="18" charset="0"/>
              </a:rPr>
              <a:t> tập </a:t>
            </a:r>
            <a:r>
              <a:rPr lang="en-US" sz="2800" b="1">
                <a:latin typeface="+mj-lt"/>
                <a:cs typeface="Times New Roman" pitchFamily="18" charset="0"/>
              </a:rPr>
              <a:t>2(</a:t>
            </a:r>
            <a:r>
              <a:rPr lang="vi-VN" sz="2800" b="1">
                <a:latin typeface="+mj-lt"/>
                <a:cs typeface="Times New Roman" pitchFamily="18" charset="0"/>
              </a:rPr>
              <a:t>SGK trang </a:t>
            </a:r>
            <a:r>
              <a:rPr lang="en-US" sz="2800" b="1">
                <a:latin typeface="+mj-lt"/>
                <a:cs typeface="Times New Roman" pitchFamily="18" charset="0"/>
              </a:rPr>
              <a:t>51</a:t>
            </a:r>
            <a:endParaRPr lang="en-US" sz="2800">
              <a:latin typeface="+mj-lt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5677" y="3006247"/>
            <a:ext cx="112358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>
                <a:latin typeface="+mj-lt"/>
                <a:cs typeface="Times New Roman" pitchFamily="18" charset="0"/>
              </a:rPr>
              <a:t>a) </a:t>
            </a:r>
            <a:r>
              <a:rPr lang="en-US" sz="2800" err="1">
                <a:latin typeface="+mj-lt"/>
                <a:cs typeface="Times New Roman" pitchFamily="18" charset="0"/>
              </a:rPr>
              <a:t>Để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4,76908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0,5 </a:t>
            </a:r>
            <a:r>
              <a:rPr lang="en-US" sz="2800" err="1">
                <a:latin typeface="+mj-lt"/>
                <a:cs typeface="Times New Roman" pitchFamily="18" charset="0"/>
              </a:rPr>
              <a:t>ta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sẽ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đến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hàng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đơn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vị</a:t>
            </a:r>
            <a:r>
              <a:rPr lang="en-US" sz="2800">
                <a:latin typeface="+mj-lt"/>
                <a:cs typeface="Times New Roman" pitchFamily="18" charset="0"/>
              </a:rPr>
              <a:t>. </a:t>
            </a:r>
            <a:r>
              <a:rPr lang="en-US" sz="2800" err="1">
                <a:latin typeface="+mj-lt"/>
                <a:cs typeface="Times New Roman" pitchFamily="18" charset="0"/>
              </a:rPr>
              <a:t>Áp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dụng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quy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tắc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ta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được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1727635" y="4954326"/>
          <a:ext cx="1816100" cy="387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15840" imgH="393480" progId="Equation.DSMT4">
                  <p:embed/>
                </p:oleObj>
              </mc:Choice>
              <mc:Fallback>
                <p:oleObj name="Equation" r:id="rId4" imgW="181584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635" y="4954326"/>
                        <a:ext cx="1816100" cy="3873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50729" y="3944829"/>
            <a:ext cx="113235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+mj-lt"/>
                <a:cs typeface="Times New Roman" pitchFamily="18" charset="0"/>
              </a:rPr>
              <a:t>b) </a:t>
            </a:r>
            <a:r>
              <a:rPr lang="en-US" sz="2800" err="1">
                <a:latin typeface="+mj-lt"/>
                <a:cs typeface="Times New Roman" pitchFamily="18" charset="0"/>
              </a:rPr>
              <a:t>Để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- 4,76908 </a:t>
            </a:r>
            <a:r>
              <a:rPr lang="en-US" sz="2800" err="1">
                <a:latin typeface="+mj-lt"/>
                <a:cs typeface="Times New Roman" pitchFamily="18" charset="0"/>
              </a:rPr>
              <a:t>với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0,05 </a:t>
            </a:r>
            <a:r>
              <a:rPr lang="en-US" sz="2800" err="1">
                <a:latin typeface="+mj-lt"/>
                <a:cs typeface="Times New Roman" pitchFamily="18" charset="0"/>
              </a:rPr>
              <a:t>ta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sẽ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đến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hàng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phần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mười</a:t>
            </a:r>
            <a:r>
              <a:rPr lang="en-US" sz="2800">
                <a:latin typeface="+mj-lt"/>
                <a:cs typeface="Times New Roman" pitchFamily="18" charset="0"/>
              </a:rPr>
              <a:t>. </a:t>
            </a:r>
            <a:r>
              <a:rPr lang="en-US" sz="2800" err="1">
                <a:latin typeface="+mj-lt"/>
                <a:cs typeface="Times New Roman" pitchFamily="18" charset="0"/>
              </a:rPr>
              <a:t>Áp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dụng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quy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tắc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ta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được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</a:p>
          <a:p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Vì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vậy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1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686384"/>
              </p:ext>
            </p:extLst>
          </p:nvPr>
        </p:nvGraphicFramePr>
        <p:xfrm>
          <a:off x="9128142" y="4437150"/>
          <a:ext cx="1886861" cy="43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08160" imgH="393480" progId="Equation.DSMT4">
                  <p:embed/>
                </p:oleObj>
              </mc:Choice>
              <mc:Fallback>
                <p:oleObj name="Equation" r:id="rId6" imgW="210816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8142" y="4437150"/>
                        <a:ext cx="1886861" cy="436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1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272079"/>
              </p:ext>
            </p:extLst>
          </p:nvPr>
        </p:nvGraphicFramePr>
        <p:xfrm>
          <a:off x="8347185" y="3537923"/>
          <a:ext cx="2519363" cy="387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527200" imgH="393480" progId="Equation.DSMT4">
                  <p:embed/>
                </p:oleObj>
              </mc:Choice>
              <mc:Fallback>
                <p:oleObj name="Equation" r:id="rId8" imgW="252720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47185" y="3537923"/>
                        <a:ext cx="2519363" cy="3873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9" grpId="0"/>
      <p:bldP spid="10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5989" y="325677"/>
            <a:ext cx="5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latin typeface="Arial" pitchFamily="34" charset="0"/>
                <a:cs typeface="Arial" pitchFamily="34" charset="0"/>
              </a:rPr>
              <a:t>D. HOẠT ĐỘNG VẬN DỤNG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A3F8CF-9D9B-4896-B1DD-536D71DC1203}"/>
              </a:ext>
            </a:extLst>
          </p:cNvPr>
          <p:cNvSpPr txBox="1"/>
          <p:nvPr/>
        </p:nvSpPr>
        <p:spPr>
          <a:xfrm>
            <a:off x="657355" y="2472779"/>
            <a:ext cx="10653647" cy="11920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800" b="1" err="1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Bài</a:t>
            </a:r>
            <a:r>
              <a:rPr lang="en-GB" sz="2800" b="1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1</a:t>
            </a:r>
            <a:r>
              <a:rPr lang="en-GB" sz="2800" b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: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Một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chiếc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bàn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ăn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hình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tròn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có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đường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kính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là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110 cm.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Tính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chu vi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của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chiếc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bàn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ăn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(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làm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tròn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đến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hàng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chục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),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lấy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π = 3,14? </a:t>
            </a:r>
            <a:endParaRPr lang="en-US" sz="280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123ED2-C41F-43A2-B777-ACB9114B2F4E}"/>
              </a:ext>
            </a:extLst>
          </p:cNvPr>
          <p:cNvSpPr txBox="1"/>
          <p:nvPr/>
        </p:nvSpPr>
        <p:spPr>
          <a:xfrm>
            <a:off x="657355" y="3632631"/>
            <a:ext cx="10653647" cy="183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800" b="1" err="1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Bài</a:t>
            </a:r>
            <a:r>
              <a:rPr lang="en-GB" sz="2800" b="1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2</a:t>
            </a:r>
            <a:r>
              <a:rPr lang="en-GB" sz="2800" b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: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Một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chiếc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bánh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xe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hình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tròn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đường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kính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0,65.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Nếu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bánh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xe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đó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quay 120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vòng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trên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mặt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đất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thì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được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đoạn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đường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dài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bao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nhiêu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mét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(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làm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tròn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đến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hàng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đơn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vị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), </a:t>
            </a:r>
            <a:r>
              <a:rPr lang="en-GB" sz="280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lấy</a:t>
            </a:r>
            <a:r>
              <a:rPr lang="en-GB" sz="280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π ≈ 3,14?</a:t>
            </a:r>
            <a:r>
              <a:rPr lang="en-GB" sz="2800" i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itchFamily="18" charset="0"/>
              </a:rPr>
              <a:t> </a:t>
            </a:r>
            <a:endParaRPr lang="en-US" sz="280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69141A-53F4-44F9-893D-C776B5A5F908}"/>
              </a:ext>
            </a:extLst>
          </p:cNvPr>
          <p:cNvSpPr txBox="1"/>
          <p:nvPr/>
        </p:nvSpPr>
        <p:spPr>
          <a:xfrm>
            <a:off x="657355" y="1675963"/>
            <a:ext cx="10653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Hãy</a:t>
            </a:r>
            <a:r>
              <a:rPr lang="en-US" sz="2800" i="1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hoàn</a:t>
            </a:r>
            <a:r>
              <a:rPr lang="en-US" sz="2800" i="1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thành</a:t>
            </a:r>
            <a:r>
              <a:rPr lang="en-US" sz="2800" i="1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các</a:t>
            </a:r>
            <a:r>
              <a:rPr lang="en-US" sz="2800" i="1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bài</a:t>
            </a:r>
            <a:r>
              <a:rPr lang="en-US" sz="2800" i="1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tập</a:t>
            </a:r>
            <a:r>
              <a:rPr lang="en-US" sz="2800" i="1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i="1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sau</a:t>
            </a:r>
            <a:r>
              <a:rPr lang="en-US" sz="2800" i="1">
                <a:solidFill>
                  <a:srgbClr val="002060"/>
                </a:solidFill>
                <a:latin typeface="+mj-lt"/>
                <a:cs typeface="Times New Roman" pitchFamily="18" charset="0"/>
              </a:rPr>
              <a:t>:</a:t>
            </a:r>
            <a:endParaRPr lang="vi-VN" sz="2800" i="1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8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Remember…</a:t>
            </a:r>
            <a:br>
              <a:rPr lang="en-US" sz="8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First!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Thank you!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 flipH="1" flipV="1">
            <a:off x="9550400" y="9912350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1" name="Oval 10"/>
          <p:cNvSpPr/>
          <p:nvPr/>
        </p:nvSpPr>
        <p:spPr>
          <a:xfrm flipH="1" flipV="1">
            <a:off x="9690100" y="991711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2" name="Oval 11"/>
          <p:cNvSpPr/>
          <p:nvPr/>
        </p:nvSpPr>
        <p:spPr>
          <a:xfrm flipH="1" flipV="1">
            <a:off x="9836150" y="9921875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3" name="Oval 12"/>
          <p:cNvSpPr/>
          <p:nvPr/>
        </p:nvSpPr>
        <p:spPr>
          <a:xfrm flipH="1" flipV="1">
            <a:off x="9985375" y="991711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4" name="Oval 13"/>
          <p:cNvSpPr/>
          <p:nvPr/>
        </p:nvSpPr>
        <p:spPr>
          <a:xfrm flipH="1" flipV="1">
            <a:off x="10131425" y="991393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5" name="Oval 14"/>
          <p:cNvSpPr/>
          <p:nvPr/>
        </p:nvSpPr>
        <p:spPr>
          <a:xfrm flipH="1" flipV="1">
            <a:off x="10412413" y="9918700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6" name="Oval 15"/>
          <p:cNvSpPr/>
          <p:nvPr/>
        </p:nvSpPr>
        <p:spPr>
          <a:xfrm flipH="1" flipV="1">
            <a:off x="10572750" y="9912350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7" name="Oval 16"/>
          <p:cNvSpPr/>
          <p:nvPr/>
        </p:nvSpPr>
        <p:spPr>
          <a:xfrm flipH="1" flipV="1">
            <a:off x="10734675" y="992028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8" name="Oval 17"/>
          <p:cNvSpPr/>
          <p:nvPr/>
        </p:nvSpPr>
        <p:spPr>
          <a:xfrm flipH="1" flipV="1">
            <a:off x="10266363" y="992346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9" name="Oval 18"/>
          <p:cNvSpPr/>
          <p:nvPr/>
        </p:nvSpPr>
        <p:spPr>
          <a:xfrm flipH="1" flipV="1">
            <a:off x="8574088" y="10899775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0" name="Oval 19"/>
          <p:cNvSpPr/>
          <p:nvPr/>
        </p:nvSpPr>
        <p:spPr>
          <a:xfrm flipH="1" flipV="1">
            <a:off x="9717088" y="10890250"/>
            <a:ext cx="85725" cy="1047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1" name="Oval 20"/>
          <p:cNvSpPr/>
          <p:nvPr/>
        </p:nvSpPr>
        <p:spPr>
          <a:xfrm flipH="1" flipV="1">
            <a:off x="9534525" y="1016476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2" name="Oval 21"/>
          <p:cNvSpPr/>
          <p:nvPr/>
        </p:nvSpPr>
        <p:spPr>
          <a:xfrm flipH="1" flipV="1">
            <a:off x="9683750" y="1016158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3" name="Oval 22"/>
          <p:cNvSpPr/>
          <p:nvPr/>
        </p:nvSpPr>
        <p:spPr>
          <a:xfrm flipH="1" flipV="1">
            <a:off x="9839325" y="10163175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4" name="Oval 23"/>
          <p:cNvSpPr/>
          <p:nvPr/>
        </p:nvSpPr>
        <p:spPr>
          <a:xfrm flipH="1" flipV="1">
            <a:off x="9979025" y="1015523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5" name="Oval 24"/>
          <p:cNvSpPr/>
          <p:nvPr/>
        </p:nvSpPr>
        <p:spPr>
          <a:xfrm flipH="1" flipV="1">
            <a:off x="10121900" y="1016158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6" name="Oval 25"/>
          <p:cNvSpPr/>
          <p:nvPr/>
        </p:nvSpPr>
        <p:spPr>
          <a:xfrm flipH="1" flipV="1">
            <a:off x="10402888" y="10399713"/>
            <a:ext cx="85725" cy="1047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7" name="Oval 26"/>
          <p:cNvSpPr/>
          <p:nvPr/>
        </p:nvSpPr>
        <p:spPr>
          <a:xfrm flipH="1" flipV="1">
            <a:off x="9553575" y="1064101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8" name="Oval 27"/>
          <p:cNvSpPr/>
          <p:nvPr/>
        </p:nvSpPr>
        <p:spPr>
          <a:xfrm flipH="1" flipV="1">
            <a:off x="9702800" y="1065053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9" name="Oval 28"/>
          <p:cNvSpPr/>
          <p:nvPr/>
        </p:nvSpPr>
        <p:spPr>
          <a:xfrm flipH="1" flipV="1">
            <a:off x="9877425" y="1065053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30" name="Oval 29"/>
          <p:cNvSpPr/>
          <p:nvPr/>
        </p:nvSpPr>
        <p:spPr>
          <a:xfrm flipH="1" flipV="1">
            <a:off x="10069513" y="1065053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31" name="Oval 30"/>
          <p:cNvSpPr/>
          <p:nvPr/>
        </p:nvSpPr>
        <p:spPr>
          <a:xfrm flipH="1" flipV="1">
            <a:off x="10264775" y="10652125"/>
            <a:ext cx="85725" cy="1047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32" name="Oval 31"/>
          <p:cNvSpPr/>
          <p:nvPr/>
        </p:nvSpPr>
        <p:spPr>
          <a:xfrm flipH="1" flipV="1">
            <a:off x="9696450" y="1040606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33" name="Oval 32"/>
          <p:cNvSpPr/>
          <p:nvPr/>
        </p:nvSpPr>
        <p:spPr>
          <a:xfrm flipH="1" flipV="1">
            <a:off x="10048875" y="1041241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69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0" y="15370"/>
            <a:ext cx="5048518" cy="474381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C55A11"/>
                </a:solidFill>
                <a:latin typeface="Arial" pitchFamily="34" charset="0"/>
                <a:cs typeface="Arial" pitchFamily="34" charset="0"/>
              </a:rPr>
              <a:t>HOẠT ĐỘNG MỞ ĐẦU 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2" descr="Toán 6 tập 1 - Chân trời sáng tạo - Ch 4 - Bài 3 - BIỂU ĐỒ TRAN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Cloud Callout 2"/>
          <p:cNvSpPr/>
          <p:nvPr/>
        </p:nvSpPr>
        <p:spPr>
          <a:xfrm>
            <a:off x="-154745" y="620569"/>
            <a:ext cx="5294875" cy="2318197"/>
          </a:xfrm>
          <a:prstGeom prst="cloudCallout">
            <a:avLst>
              <a:gd name="adj1" fmla="val -17830"/>
              <a:gd name="adj2" fmla="val 8805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sát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hình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ve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̃: </a:t>
            </a:r>
            <a:endParaRPr lang="vi-VN" sz="2800" b="1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Picture 3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566" y="0"/>
            <a:ext cx="7106433" cy="4584526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701458" y="4772416"/>
            <a:ext cx="10759857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bồn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0,8 m.</a:t>
            </a:r>
          </a:p>
          <a:p>
            <a:pPr>
              <a:lnSpc>
                <a:spcPct val="150000"/>
              </a:lnSpc>
            </a:pP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bồn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431702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3" grpId="0" animBg="1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 flipH="1" flipV="1">
            <a:off x="9550400" y="9912350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1" name="Oval 10"/>
          <p:cNvSpPr/>
          <p:nvPr/>
        </p:nvSpPr>
        <p:spPr>
          <a:xfrm flipH="1" flipV="1">
            <a:off x="9690100" y="991711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2" name="Oval 11"/>
          <p:cNvSpPr/>
          <p:nvPr/>
        </p:nvSpPr>
        <p:spPr>
          <a:xfrm flipH="1" flipV="1">
            <a:off x="9836150" y="9921875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3" name="Oval 12"/>
          <p:cNvSpPr/>
          <p:nvPr/>
        </p:nvSpPr>
        <p:spPr>
          <a:xfrm flipH="1" flipV="1">
            <a:off x="9985375" y="991711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4" name="Oval 13"/>
          <p:cNvSpPr/>
          <p:nvPr/>
        </p:nvSpPr>
        <p:spPr>
          <a:xfrm flipH="1" flipV="1">
            <a:off x="10131425" y="991393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5" name="Oval 14"/>
          <p:cNvSpPr/>
          <p:nvPr/>
        </p:nvSpPr>
        <p:spPr>
          <a:xfrm flipH="1" flipV="1">
            <a:off x="10412413" y="9918700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6" name="Oval 15"/>
          <p:cNvSpPr/>
          <p:nvPr/>
        </p:nvSpPr>
        <p:spPr>
          <a:xfrm flipH="1" flipV="1">
            <a:off x="10572750" y="9912350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7" name="Oval 16"/>
          <p:cNvSpPr/>
          <p:nvPr/>
        </p:nvSpPr>
        <p:spPr>
          <a:xfrm flipH="1" flipV="1">
            <a:off x="10734675" y="992028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8" name="Oval 17"/>
          <p:cNvSpPr/>
          <p:nvPr/>
        </p:nvSpPr>
        <p:spPr>
          <a:xfrm flipH="1" flipV="1">
            <a:off x="10266363" y="992346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19" name="Oval 18"/>
          <p:cNvSpPr/>
          <p:nvPr/>
        </p:nvSpPr>
        <p:spPr>
          <a:xfrm flipH="1" flipV="1">
            <a:off x="8574088" y="10899775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0" name="Oval 19"/>
          <p:cNvSpPr/>
          <p:nvPr/>
        </p:nvSpPr>
        <p:spPr>
          <a:xfrm flipH="1" flipV="1">
            <a:off x="9717088" y="10890250"/>
            <a:ext cx="85725" cy="1047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1" name="Oval 20"/>
          <p:cNvSpPr/>
          <p:nvPr/>
        </p:nvSpPr>
        <p:spPr>
          <a:xfrm flipH="1" flipV="1">
            <a:off x="9534525" y="1016476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2" name="Oval 21"/>
          <p:cNvSpPr/>
          <p:nvPr/>
        </p:nvSpPr>
        <p:spPr>
          <a:xfrm flipH="1" flipV="1">
            <a:off x="9683750" y="1016158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3" name="Oval 22"/>
          <p:cNvSpPr/>
          <p:nvPr/>
        </p:nvSpPr>
        <p:spPr>
          <a:xfrm flipH="1" flipV="1">
            <a:off x="9839325" y="10163175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4" name="Oval 23"/>
          <p:cNvSpPr/>
          <p:nvPr/>
        </p:nvSpPr>
        <p:spPr>
          <a:xfrm flipH="1" flipV="1">
            <a:off x="9979025" y="1015523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5" name="Oval 24"/>
          <p:cNvSpPr/>
          <p:nvPr/>
        </p:nvSpPr>
        <p:spPr>
          <a:xfrm flipH="1" flipV="1">
            <a:off x="10121900" y="1016158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6" name="Oval 25"/>
          <p:cNvSpPr/>
          <p:nvPr/>
        </p:nvSpPr>
        <p:spPr>
          <a:xfrm flipH="1" flipV="1">
            <a:off x="10402888" y="10399713"/>
            <a:ext cx="85725" cy="1047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7" name="Oval 26"/>
          <p:cNvSpPr/>
          <p:nvPr/>
        </p:nvSpPr>
        <p:spPr>
          <a:xfrm flipH="1" flipV="1">
            <a:off x="9553575" y="1064101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8" name="Oval 27"/>
          <p:cNvSpPr/>
          <p:nvPr/>
        </p:nvSpPr>
        <p:spPr>
          <a:xfrm flipH="1" flipV="1">
            <a:off x="9702800" y="1065053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29" name="Oval 28"/>
          <p:cNvSpPr/>
          <p:nvPr/>
        </p:nvSpPr>
        <p:spPr>
          <a:xfrm flipH="1" flipV="1">
            <a:off x="9877425" y="1065053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30" name="Oval 29"/>
          <p:cNvSpPr/>
          <p:nvPr/>
        </p:nvSpPr>
        <p:spPr>
          <a:xfrm flipH="1" flipV="1">
            <a:off x="10069513" y="10650538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31" name="Oval 30"/>
          <p:cNvSpPr/>
          <p:nvPr/>
        </p:nvSpPr>
        <p:spPr>
          <a:xfrm flipH="1" flipV="1">
            <a:off x="10264775" y="10652125"/>
            <a:ext cx="85725" cy="1047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32" name="Oval 31"/>
          <p:cNvSpPr/>
          <p:nvPr/>
        </p:nvSpPr>
        <p:spPr>
          <a:xfrm flipH="1" flipV="1">
            <a:off x="9696450" y="1040606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33" name="Oval 32"/>
          <p:cNvSpPr/>
          <p:nvPr/>
        </p:nvSpPr>
        <p:spPr>
          <a:xfrm flipH="1" flipV="1">
            <a:off x="10048875" y="10412413"/>
            <a:ext cx="8572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/>
          </a:p>
        </p:txBody>
      </p:sp>
      <p:sp>
        <p:nvSpPr>
          <p:cNvPr id="69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0" y="15370"/>
            <a:ext cx="5048518" cy="474381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C55A11"/>
                </a:solidFill>
                <a:latin typeface="Arial" pitchFamily="34" charset="0"/>
                <a:cs typeface="Arial" pitchFamily="34" charset="0"/>
              </a:rPr>
              <a:t>HOẠT ĐỘNG MỞ ĐẦU 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2" descr="Toán 6 tập 1 - Chân trời sáng tạo - Ch 4 - Bài 3 - BIỂU ĐỒ TRAN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Cloud Callout 2"/>
          <p:cNvSpPr/>
          <p:nvPr/>
        </p:nvSpPr>
        <p:spPr>
          <a:xfrm>
            <a:off x="0" y="620569"/>
            <a:ext cx="5275385" cy="2544662"/>
          </a:xfrm>
          <a:prstGeom prst="cloudCallout">
            <a:avLst>
              <a:gd name="adj1" fmla="val -17830"/>
              <a:gd name="adj2" fmla="val 8805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sát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hình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ve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̃: </a:t>
            </a:r>
            <a:endParaRPr lang="vi-VN" sz="2800" b="1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Picture 3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566" y="0"/>
            <a:ext cx="7106433" cy="4584526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839243" y="4847574"/>
            <a:ext cx="7064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>
                <a:latin typeface="Arial" pitchFamily="34" charset="0"/>
                <a:cs typeface="Arial" pitchFamily="34" charset="0"/>
              </a:rPr>
              <a:t> S =  . R</a:t>
            </a:r>
            <a:r>
              <a:rPr lang="en-US" sz="2800" baseline="30000">
                <a:latin typeface="Arial" pitchFamily="34" charset="0"/>
                <a:cs typeface="Arial" pitchFamily="34" charset="0"/>
              </a:rPr>
              <a:t>2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015819"/>
              </p:ext>
            </p:extLst>
          </p:nvPr>
        </p:nvGraphicFramePr>
        <p:xfrm>
          <a:off x="6847781" y="4919598"/>
          <a:ext cx="442367" cy="379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66584" imgH="228501" progId="Equation.DSMT4">
                  <p:embed/>
                </p:oleObj>
              </mc:Choice>
              <mc:Fallback>
                <p:oleObj name="Equation" r:id="rId3" imgW="266584" imgH="228501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7781" y="4919598"/>
                        <a:ext cx="442367" cy="3791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801666" y="5561556"/>
            <a:ext cx="6488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bồn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hoa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>
                <a:latin typeface="Arial" pitchFamily="34" charset="0"/>
                <a:cs typeface="Arial" pitchFamily="34" charset="0"/>
              </a:rPr>
              <a:t>:</a:t>
            </a:r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4852271" y="5693493"/>
          <a:ext cx="428466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292280" imgH="393480" progId="Equation.DSMT4">
                  <p:embed/>
                </p:oleObj>
              </mc:Choice>
              <mc:Fallback>
                <p:oleObj name="Equation" r:id="rId5" imgW="429228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2271" y="5693493"/>
                        <a:ext cx="4284663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9173207" y="5528741"/>
          <a:ext cx="76200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61760" imgH="622080" progId="Equation.DSMT4">
                  <p:embed/>
                </p:oleObj>
              </mc:Choice>
              <mc:Fallback>
                <p:oleObj name="Equation" r:id="rId7" imgW="761760" imgH="6220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3207" y="5528741"/>
                        <a:ext cx="762000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2000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702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0312" y="150312"/>
            <a:ext cx="3319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I. LÀM TRÒN SỐ.</a:t>
            </a:r>
            <a:endParaRPr lang="en-US" sz="2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8619" y="676406"/>
            <a:ext cx="3958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: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729" y="1199626"/>
            <a:ext cx="11523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Hoá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điện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tháng</a:t>
            </a:r>
            <a:r>
              <a:rPr lang="en-US" sz="2800">
                <a:latin typeface="Arial" pitchFamily="34" charset="0"/>
                <a:cs typeface="Arial" pitchFamily="34" charset="0"/>
              </a:rPr>
              <a:t> 9/2020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gia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đình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cô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Hạnh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>
                <a:latin typeface="Arial" pitchFamily="34" charset="0"/>
                <a:cs typeface="Arial" pitchFamily="34" charset="0"/>
              </a:rPr>
              <a:t> 574880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đồng</a:t>
            </a:r>
            <a:r>
              <a:rPr lang="en-US" sz="280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0625" y="1728592"/>
            <a:ext cx="114487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Tại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cô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Hạnh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điện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574880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đồng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3151" y="2680570"/>
            <a:ext cx="112608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Vì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tế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tìm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mệnh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giá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cộng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lại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>
                <a:latin typeface="Arial" pitchFamily="34" charset="0"/>
                <a:cs typeface="Arial" pitchFamily="34" charset="0"/>
              </a:rPr>
              <a:t> 880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đồng</a:t>
            </a:r>
            <a:r>
              <a:rPr lang="en-US" sz="280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3600" y="3557391"/>
            <a:ext cx="111857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thuận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tiện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cô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Hạnh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đã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thu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điện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>
                <a:latin typeface="Arial" pitchFamily="34" charset="0"/>
                <a:cs typeface="Arial" pitchFamily="34" charset="0"/>
              </a:rPr>
              <a:t> 575000đồng.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3256" y="4572000"/>
            <a:ext cx="114237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*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tiễn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đôi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ta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sử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chẳng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sử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xấp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xỉ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5781" y="300625"/>
            <a:ext cx="113360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Nhận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xét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Ở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tình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huống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tiễn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cần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tìm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xấp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xỉ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thuận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tiện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hơn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nhớ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đo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đạc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hay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toán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tìm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như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thế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gọi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2800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3565" y="2116507"/>
            <a:ext cx="2129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Ví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dụ</a:t>
            </a:r>
            <a:r>
              <a:rPr lang="en-US" sz="280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5780" y="2661510"/>
            <a:ext cx="1124837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bồn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hoa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mở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>
                <a:latin typeface="Arial" pitchFamily="34" charset="0"/>
                <a:cs typeface="Arial" pitchFamily="34" charset="0"/>
              </a:rPr>
              <a:t> (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lấy</a:t>
            </a:r>
            <a:r>
              <a:rPr lang="en-US" sz="2800">
                <a:latin typeface="Arial" pitchFamily="34" charset="0"/>
                <a:cs typeface="Arial" pitchFamily="34" charset="0"/>
              </a:rPr>
              <a:t> 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800"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en-US" sz="2800" err="1">
                <a:latin typeface="Arial" pitchFamily="34" charset="0"/>
                <a:cs typeface="Arial" pitchFamily="34" charset="0"/>
              </a:rPr>
              <a:t>Cũng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>
                <a:latin typeface="Arial" pitchFamily="34" charset="0"/>
                <a:cs typeface="Arial" pitchFamily="34" charset="0"/>
              </a:rPr>
              <a:t>,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tiễn</a:t>
            </a:r>
            <a:r>
              <a:rPr lang="en-US" sz="2800">
                <a:latin typeface="Arial" pitchFamily="34" charset="0"/>
                <a:cs typeface="Arial" pitchFamily="34" charset="0"/>
              </a:rPr>
              <a:t>,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sử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>
                <a:latin typeface="Arial" pitchFamily="34" charset="0"/>
                <a:cs typeface="Arial" pitchFamily="34" charset="0"/>
              </a:rPr>
              <a:t> 2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thay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(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>
                <a:latin typeface="Arial" pitchFamily="34" charset="0"/>
                <a:cs typeface="Arial" pitchFamily="34" charset="0"/>
              </a:rPr>
              <a:t>) 2,0096.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3437" y="4601082"/>
            <a:ext cx="8267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>
                <a:latin typeface="Arial" pitchFamily="34" charset="0"/>
                <a:cs typeface="Arial" pitchFamily="34" charset="0"/>
              </a:rPr>
              <a:t>S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bồn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hoa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mở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238589"/>
              </p:ext>
            </p:extLst>
          </p:nvPr>
        </p:nvGraphicFramePr>
        <p:xfrm>
          <a:off x="1103676" y="5255760"/>
          <a:ext cx="788670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886520" imgH="647640" progId="Equation.DSMT4">
                  <p:embed/>
                </p:oleObj>
              </mc:Choice>
              <mc:Fallback>
                <p:oleObj name="Equation" r:id="rId2" imgW="7886520" imgH="6476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676" y="5255760"/>
                        <a:ext cx="7886700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8619" y="413359"/>
            <a:ext cx="2931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1.</a:t>
            </a:r>
            <a:endParaRPr lang="en-US" sz="280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8411" y="1139868"/>
            <a:ext cx="109001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sân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vận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>
                <a:latin typeface="Arial" pitchFamily="34" charset="0"/>
                <a:cs typeface="Arial" pitchFamily="34" charset="0"/>
              </a:rPr>
              <a:t> Old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Traffoixl</a:t>
            </a:r>
            <a:r>
              <a:rPr lang="en-US" sz="2800">
                <a:latin typeface="Arial" pitchFamily="34" charset="0"/>
                <a:cs typeface="Arial" pitchFamily="34" charset="0"/>
              </a:rPr>
              <a:t> ở Greater Manchester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tháp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đồng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hồ</a:t>
            </a:r>
            <a:r>
              <a:rPr lang="en-US" sz="2800">
                <a:latin typeface="Arial" pitchFamily="34" charset="0"/>
                <a:cs typeface="Arial" pitchFamily="34" charset="0"/>
              </a:rPr>
              <a:t> Big Ben ở London (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Vương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Quốc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Anh</a:t>
            </a:r>
            <a:r>
              <a:rPr lang="en-US" sz="2800">
                <a:latin typeface="Arial" pitchFamily="34" charset="0"/>
                <a:cs typeface="Arial" pitchFamily="34" charset="0"/>
              </a:rPr>
              <a:t>)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>
                <a:latin typeface="Arial" pitchFamily="34" charset="0"/>
                <a:cs typeface="Arial" pitchFamily="34" charset="0"/>
              </a:rPr>
              <a:t> 201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dặm</a:t>
            </a:r>
            <a:r>
              <a:rPr lang="en-US" sz="2800">
                <a:latin typeface="Arial" pitchFamily="34" charset="0"/>
                <a:cs typeface="Arial" pitchFamily="34" charset="0"/>
              </a:rPr>
              <a:t>.</a:t>
            </a:r>
            <a:r>
              <a:rPr lang="en-US" sz="2800" i="1">
                <a:latin typeface="Arial" pitchFamily="34" charset="0"/>
                <a:cs typeface="Arial" pitchFamily="34" charset="0"/>
              </a:rPr>
              <a:t>(</a:t>
            </a:r>
            <a:r>
              <a:rPr lang="en-US" sz="2800" i="1" err="1">
                <a:latin typeface="Arial" pitchFamily="34" charset="0"/>
                <a:cs typeface="Arial" pitchFamily="34" charset="0"/>
              </a:rPr>
              <a:t>Nguồn</a:t>
            </a:r>
            <a:r>
              <a:rPr lang="en-US" sz="2800" i="1">
                <a:latin typeface="Arial" pitchFamily="34" charset="0"/>
                <a:cs typeface="Arial" pitchFamily="34" charset="0"/>
              </a:rPr>
              <a:t>: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htips</a:t>
            </a:r>
            <a:r>
              <a:rPr lang="en-US" sz="2800">
                <a:latin typeface="Arial" pitchFamily="34" charset="0"/>
                <a:cs typeface="Arial" pitchFamily="34" charset="0"/>
              </a:rPr>
              <a:t>:/www.google.com).</a:t>
            </a:r>
          </a:p>
          <a:p>
            <a:r>
              <a:rPr lang="en-US" sz="280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đó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ki-lô-mét</a:t>
            </a:r>
            <a:r>
              <a:rPr lang="en-US" sz="2800">
                <a:latin typeface="Arial" pitchFamily="34" charset="0"/>
                <a:cs typeface="Arial" pitchFamily="34" charset="0"/>
              </a:rPr>
              <a:t> (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800">
                <a:latin typeface="Arial" pitchFamily="34" charset="0"/>
                <a:cs typeface="Arial" pitchFamily="34" charset="0"/>
              </a:rPr>
              <a:t>),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biết</a:t>
            </a:r>
            <a:r>
              <a:rPr lang="en-US" sz="2800">
                <a:latin typeface="Arial" pitchFamily="34" charset="0"/>
                <a:cs typeface="Arial" pitchFamily="34" charset="0"/>
              </a:rPr>
              <a:t> 1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dặm</a:t>
            </a:r>
            <a:r>
              <a:rPr lang="en-US" sz="2800">
                <a:latin typeface="Arial" pitchFamily="34" charset="0"/>
                <a:cs typeface="Arial" pitchFamily="34" charset="0"/>
              </a:rPr>
              <a:t> = 1.609344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5990" y="3707704"/>
            <a:ext cx="111732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sân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vận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Old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Traffoixl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ở Greater Manchester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tháp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đồng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hồ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Big Ben ở London 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Vương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Quốc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Anh)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ki-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lô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mét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):</a:t>
            </a:r>
          </a:p>
        </p:txBody>
      </p:sp>
      <p:graphicFrame>
        <p:nvGraphicFramePr>
          <p:cNvPr id="5" name="Đối tượng 4">
            <a:extLst>
              <a:ext uri="{FF2B5EF4-FFF2-40B4-BE49-F238E27FC236}">
                <a16:creationId xmlns:a16="http://schemas.microsoft.com/office/drawing/2014/main" id="{11600423-E13B-FBC6-B64D-1A672E6D70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958638"/>
              </p:ext>
            </p:extLst>
          </p:nvPr>
        </p:nvGraphicFramePr>
        <p:xfrm>
          <a:off x="6509858" y="4671141"/>
          <a:ext cx="5449027" cy="4215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431960" imgH="342720" progId="Equation.DSMT4">
                  <p:embed/>
                </p:oleObj>
              </mc:Choice>
              <mc:Fallback>
                <p:oleObj name="Equation" r:id="rId2" imgW="4431960" imgH="342720" progId="Equation.DSMT4">
                  <p:embed/>
                  <p:pic>
                    <p:nvPicPr>
                      <p:cNvPr id="10" name="Đối tượng 9">
                        <a:extLst>
                          <a:ext uri="{FF2B5EF4-FFF2-40B4-BE49-F238E27FC236}">
                            <a16:creationId xmlns:a16="http://schemas.microsoft.com/office/drawing/2014/main" id="{E783EB9B-3B02-20EA-F767-0453094A04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509858" y="4671141"/>
                        <a:ext cx="5449027" cy="4215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4087" y="23799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fr-FR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fr-FR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tròn</a:t>
            </a:r>
            <a:r>
              <a:rPr lang="fr-FR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fr-FR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fr-FR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độ</a:t>
            </a:r>
            <a:r>
              <a:rPr lang="fr-FR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chính</a:t>
            </a:r>
            <a:r>
              <a:rPr lang="fr-FR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xác</a:t>
            </a:r>
            <a:r>
              <a:rPr lang="fr-FR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fr-FR" sz="28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err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trước</a:t>
            </a:r>
            <a:endParaRPr lang="en-US" sz="280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5781" y="876822"/>
            <a:ext cx="11386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nội</a:t>
            </a:r>
            <a:r>
              <a:rPr lang="en-US" sz="2800">
                <a:latin typeface="Arial" pitchFamily="34" charset="0"/>
                <a:cs typeface="Arial" pitchFamily="34" charset="0"/>
              </a:rPr>
              <a:t> dung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hoạt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>
                <a:latin typeface="Arial" pitchFamily="34" charset="0"/>
                <a:cs typeface="Arial" pitchFamily="34" charset="0"/>
              </a:rPr>
              <a:t> 2 (SGK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trang</a:t>
            </a:r>
            <a:r>
              <a:rPr lang="en-US" sz="2800">
                <a:latin typeface="Arial" pitchFamily="34" charset="0"/>
                <a:cs typeface="Arial" pitchFamily="34" charset="0"/>
              </a:rPr>
              <a:t> 48)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0937" y="1402915"/>
            <a:ext cx="6350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144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chục</a:t>
            </a:r>
            <a:r>
              <a:rPr lang="en-US" sz="280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0729" y="1929008"/>
            <a:ext cx="111231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trục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nằm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ngang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tìm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ban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>
                <a:latin typeface="Arial" pitchFamily="34" charset="0"/>
                <a:cs typeface="Arial" pitchFamily="34" charset="0"/>
              </a:rPr>
              <a:t>?</a:t>
            </a: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257" y="2963124"/>
            <a:ext cx="103822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25677" y="3820438"/>
            <a:ext cx="4346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>
                <a:latin typeface="Arial" pitchFamily="34" charset="0"/>
                <a:cs typeface="Arial" pitchFamily="34" charset="0"/>
              </a:rPr>
              <a:t> 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2960" y="4509369"/>
            <a:ext cx="112358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Arial" pitchFamily="34" charset="0"/>
                <a:cs typeface="Arial" pitchFamily="34" charset="0"/>
              </a:rPr>
              <a:t>Vì</a:t>
            </a:r>
            <a:r>
              <a:rPr lang="en-US" sz="2800">
                <a:latin typeface="Arial" pitchFamily="34" charset="0"/>
                <a:cs typeface="Arial" pitchFamily="34" charset="0"/>
              </a:rPr>
              <a:t> 4 &lt; 5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nên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giư</a:t>
            </a:r>
            <a:r>
              <a:rPr lang="en-US" sz="2800">
                <a:latin typeface="Arial" pitchFamily="34" charset="0"/>
                <a:cs typeface="Arial" pitchFamily="34" charset="0"/>
              </a:rPr>
              <a:t>̃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nguyên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chư</a:t>
            </a:r>
            <a:r>
              <a:rPr lang="en-US" sz="2800">
                <a:latin typeface="Arial" pitchFamily="34" charset="0"/>
                <a:cs typeface="Arial" pitchFamily="34" charset="0"/>
              </a:rPr>
              <a:t>̃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sô</a:t>
            </a:r>
            <a:r>
              <a:rPr lang="en-US" sz="2800">
                <a:latin typeface="Arial" pitchFamily="34" charset="0"/>
                <a:cs typeface="Arial" pitchFamily="34" charset="0"/>
              </a:rPr>
              <a:t>́ 4 ở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hàng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chục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rồi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thay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bên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chục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bởi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>
                <a:latin typeface="Arial" pitchFamily="34" charset="0"/>
                <a:cs typeface="Arial" pitchFamily="34" charset="0"/>
              </a:rPr>
              <a:t> 0, </a:t>
            </a:r>
          </a:p>
          <a:p>
            <a:r>
              <a:rPr lang="en-US" sz="2800" err="1">
                <a:latin typeface="Arial" pitchFamily="34" charset="0"/>
                <a:cs typeface="Arial" pitchFamily="34" charset="0"/>
              </a:rPr>
              <a:t>ta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>
                <a:latin typeface="Arial" pitchFamily="34" charset="0"/>
                <a:cs typeface="Arial" pitchFamily="34" charset="0"/>
              </a:rPr>
              <a:t>: 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2054421" y="5509190"/>
          <a:ext cx="14351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34960" imgH="330120" progId="Equation.DSMT4">
                  <p:embed/>
                </p:oleObj>
              </mc:Choice>
              <mc:Fallback>
                <p:oleObj name="Equation" r:id="rId3" imgW="1434960" imgH="3301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4421" y="5509190"/>
                        <a:ext cx="143510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8827" y="425885"/>
            <a:ext cx="109853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Nhận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xét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144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chục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ta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số140.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trục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nằm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ngang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giữa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140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144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144 – 140 = 4.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vượt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quá</a:t>
            </a:r>
            <a:r>
              <a:rPr lang="en-US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5.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3464" y="3669049"/>
            <a:ext cx="105844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latin typeface="Arial" pitchFamily="34" charset="0"/>
                <a:cs typeface="Arial" pitchFamily="34" charset="0"/>
              </a:rPr>
              <a:t>Chú</a:t>
            </a:r>
            <a:r>
              <a:rPr lang="en-US" sz="2800" b="1" i="1" dirty="0">
                <a:latin typeface="Arial" pitchFamily="34" charset="0"/>
                <a:cs typeface="Arial" pitchFamily="34" charset="0"/>
              </a:rPr>
              <a:t> ý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: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nói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i="1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i="1" dirty="0">
                <a:latin typeface="Arial" pitchFamily="34" charset="0"/>
                <a:cs typeface="Arial" pitchFamily="34" charset="0"/>
              </a:rPr>
              <a:t>b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i="1" dirty="0">
                <a:latin typeface="Arial" pitchFamily="34" charset="0"/>
                <a:cs typeface="Arial" pitchFamily="34" charset="0"/>
              </a:rPr>
              <a:t>d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nếu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trục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vượt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d.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3464" y="1916482"/>
            <a:ext cx="114362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Chẳng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Ta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nói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144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140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5. 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Ta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nói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i="1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i="1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i="1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nếu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trục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vượt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d.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672" y="4885925"/>
            <a:ext cx="4471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latin typeface="Arial" pitchFamily="34" charset="0"/>
                <a:cs typeface="Arial" pitchFamily="34" charset="0"/>
              </a:rPr>
              <a:t>Ví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dụ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2 (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Sgk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err="1">
                <a:latin typeface="Arial" pitchFamily="34" charset="0"/>
                <a:cs typeface="Arial" pitchFamily="34" charset="0"/>
              </a:rPr>
              <a:t>trang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 49)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5677" y="5571209"/>
            <a:ext cx="116116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12 350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Vì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50?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5678" y="250521"/>
            <a:ext cx="4471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latin typeface="+mj-lt"/>
                <a:cs typeface="Times New Roman" pitchFamily="18" charset="0"/>
              </a:rPr>
              <a:t>Ví</a:t>
            </a:r>
            <a:r>
              <a:rPr lang="en-US" sz="2800" b="1">
                <a:latin typeface="+mj-lt"/>
                <a:cs typeface="Times New Roman" pitchFamily="18" charset="0"/>
              </a:rPr>
              <a:t> </a:t>
            </a:r>
            <a:r>
              <a:rPr lang="en-US" sz="2800" b="1" err="1">
                <a:latin typeface="+mj-lt"/>
                <a:cs typeface="Times New Roman" pitchFamily="18" charset="0"/>
              </a:rPr>
              <a:t>dụ</a:t>
            </a:r>
            <a:r>
              <a:rPr lang="en-US" sz="2800" b="1">
                <a:latin typeface="+mj-lt"/>
                <a:cs typeface="Times New Roman" pitchFamily="18" charset="0"/>
              </a:rPr>
              <a:t> 2 (</a:t>
            </a:r>
            <a:r>
              <a:rPr lang="en-US" sz="2800" b="1" err="1">
                <a:latin typeface="+mj-lt"/>
                <a:cs typeface="Times New Roman" pitchFamily="18" charset="0"/>
              </a:rPr>
              <a:t>Sgk</a:t>
            </a:r>
            <a:r>
              <a:rPr lang="en-US" sz="2800" b="1">
                <a:latin typeface="+mj-lt"/>
                <a:cs typeface="Times New Roman" pitchFamily="18" charset="0"/>
              </a:rPr>
              <a:t> </a:t>
            </a:r>
            <a:r>
              <a:rPr lang="en-US" sz="2800" b="1" err="1">
                <a:latin typeface="+mj-lt"/>
                <a:cs typeface="Times New Roman" pitchFamily="18" charset="0"/>
              </a:rPr>
              <a:t>trang</a:t>
            </a:r>
            <a:r>
              <a:rPr lang="en-US" sz="2800" b="1">
                <a:latin typeface="+mj-lt"/>
                <a:cs typeface="Times New Roman" pitchFamily="18" charset="0"/>
              </a:rPr>
              <a:t> 49)</a:t>
            </a:r>
            <a:endParaRPr lang="en-US" sz="2800">
              <a:latin typeface="+mj-lt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8098" y="839244"/>
            <a:ext cx="116116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12 350 </a:t>
            </a:r>
            <a:r>
              <a:rPr lang="en-US" sz="2800" err="1">
                <a:latin typeface="+mj-lt"/>
                <a:cs typeface="Times New Roman" pitchFamily="18" charset="0"/>
              </a:rPr>
              <a:t>đến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hàng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trăm</a:t>
            </a:r>
            <a:r>
              <a:rPr lang="en-US" sz="2800">
                <a:latin typeface="+mj-lt"/>
                <a:cs typeface="Times New Roman" pitchFamily="18" charset="0"/>
              </a:rPr>
              <a:t>. </a:t>
            </a:r>
            <a:r>
              <a:rPr lang="en-US" sz="2800" err="1">
                <a:latin typeface="+mj-lt"/>
                <a:cs typeface="Times New Roman" pitchFamily="18" charset="0"/>
              </a:rPr>
              <a:t>Vì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sao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kết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quả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có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độ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chính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xác</a:t>
            </a:r>
            <a:r>
              <a:rPr lang="en-US" sz="2800">
                <a:latin typeface="+mj-lt"/>
                <a:cs typeface="Times New Roman" pitchFamily="18" charset="0"/>
              </a:rPr>
              <a:t> 50?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5885" y="1841833"/>
            <a:ext cx="111606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err="1">
                <a:latin typeface="+mj-lt"/>
                <a:cs typeface="Times New Roman" pitchFamily="18" charset="0"/>
              </a:rPr>
              <a:t>Giải</a:t>
            </a:r>
            <a:endParaRPr lang="en-US" sz="2800">
              <a:latin typeface="+mj-lt"/>
              <a:cs typeface="Times New Roman" pitchFamily="18" charset="0"/>
            </a:endParaRPr>
          </a:p>
          <a:p>
            <a:r>
              <a:rPr lang="en-US" sz="2800" err="1">
                <a:latin typeface="+mj-lt"/>
                <a:cs typeface="Times New Roman" pitchFamily="18" charset="0"/>
              </a:rPr>
              <a:t>Khi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tròn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12 350 </a:t>
            </a:r>
            <a:r>
              <a:rPr lang="en-US" sz="2800" err="1">
                <a:latin typeface="+mj-lt"/>
                <a:cs typeface="Times New Roman" pitchFamily="18" charset="0"/>
              </a:rPr>
              <a:t>đên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hàng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trăm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ta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được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12 400.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5885" y="5033605"/>
            <a:ext cx="11035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Vậy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số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12 350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được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làm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tròn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về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số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12 400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với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độ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chính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xác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50.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8098" y="2990847"/>
            <a:ext cx="111231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+mj-lt"/>
                <a:cs typeface="Times New Roman" pitchFamily="18" charset="0"/>
              </a:rPr>
              <a:t>Khoảng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cách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giữa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điểm</a:t>
            </a:r>
            <a:r>
              <a:rPr lang="en-US" sz="2800">
                <a:latin typeface="+mj-lt"/>
                <a:cs typeface="Times New Roman" pitchFamily="18" charset="0"/>
              </a:rPr>
              <a:t> 12 400 </a:t>
            </a:r>
            <a:r>
              <a:rPr lang="en-US" sz="2800" err="1">
                <a:latin typeface="+mj-lt"/>
                <a:cs typeface="Times New Roman" pitchFamily="18" charset="0"/>
              </a:rPr>
              <a:t>và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điểm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trên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trục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số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  <a:r>
              <a:rPr lang="en-US" sz="2800" err="1">
                <a:latin typeface="+mj-lt"/>
                <a:cs typeface="Times New Roman" pitchFamily="18" charset="0"/>
              </a:rPr>
              <a:t>là</a:t>
            </a:r>
            <a:r>
              <a:rPr lang="en-US" sz="2800">
                <a:latin typeface="+mj-lt"/>
                <a:cs typeface="Times New Roman" pitchFamily="18" charset="0"/>
              </a:rPr>
              <a:t> </a:t>
            </a:r>
          </a:p>
          <a:p>
            <a:r>
              <a:rPr lang="en-US" sz="2800">
                <a:latin typeface="+mj-lt"/>
                <a:cs typeface="Times New Roman" pitchFamily="18" charset="0"/>
              </a:rPr>
              <a:t>12400 – 12350 = 50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5885" y="4139526"/>
            <a:ext cx="8104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Khoảng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cách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đó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không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vượt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err="1">
                <a:latin typeface="Tahoma" pitchFamily="34" charset="0"/>
                <a:ea typeface="Tahoma" pitchFamily="34" charset="0"/>
                <a:cs typeface="Tahoma" pitchFamily="34" charset="0"/>
              </a:rPr>
              <a:t>quá</a:t>
            </a:r>
            <a:r>
              <a:rPr lang="en-US" sz="2800">
                <a:latin typeface="Tahoma" pitchFamily="34" charset="0"/>
                <a:ea typeface="Tahoma" pitchFamily="34" charset="0"/>
                <a:cs typeface="Tahoma" pitchFamily="34" charset="0"/>
              </a:rPr>
              <a:t> 50.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16c05727-aa75-4e4a-9b5f-8a80a1165891"/>
    <ds:schemaRef ds:uri="71af3243-3dd4-4a8d-8c0d-dd76da1f02a5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1004</TotalTime>
  <Words>1314</Words>
  <Application>Microsoft Office PowerPoint</Application>
  <PresentationFormat>Widescreen</PresentationFormat>
  <Paragraphs>113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Tahoma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Đinh</cp:lastModifiedBy>
  <cp:revision>117</cp:revision>
  <dcterms:created xsi:type="dcterms:W3CDTF">2021-06-07T13:44:30Z</dcterms:created>
  <dcterms:modified xsi:type="dcterms:W3CDTF">2023-05-30T20:48:29Z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