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386945" y="5351"/>
            <a:ext cx="6999701" cy="712101"/>
          </a:xfrm>
          <a:prstGeom prst="rect">
            <a:avLst/>
          </a:prstGeom>
          <a:blipFill rotWithShape="1">
            <a:blip r:embed="rId2">
              <a:alphaModFix/>
            </a:blip>
            <a:tile tx="0" ty="0" sx="100000" sy="100000" flip="none" algn="tl"/>
          </a:blipFill>
          <a:ln>
            <a:noFill/>
          </a:ln>
        </p:spPr>
        <p:txBody>
          <a:bodyPr spcFirstLastPara="1" wrap="square" lIns="91425" tIns="45700" rIns="91425" bIns="45700" anchor="b" anchorCtr="0">
            <a:normAutofit/>
          </a:bodyPr>
          <a:lstStyle>
            <a:lvl1pPr lvl="0" algn="ctr">
              <a:spcBef>
                <a:spcPts val="0"/>
              </a:spcBef>
              <a:spcAft>
                <a:spcPts val="0"/>
              </a:spcAft>
              <a:buClr>
                <a:srgbClr val="FFC000"/>
              </a:buClr>
              <a:buSzPts val="4800"/>
              <a:buFont typeface="Calibri"/>
              <a:buNone/>
              <a:defRPr sz="4800" b="1" cap="none">
                <a:solidFill>
                  <a:srgbClr val="FFC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0" y="6553201"/>
            <a:ext cx="990599" cy="30479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8" name="Google Shape;18;p2"/>
          <p:cNvPicPr preferRelativeResize="0"/>
          <p:nvPr/>
        </p:nvPicPr>
        <p:blipFill rotWithShape="1">
          <a:blip r:embed="rId3">
            <a:alphaModFix/>
          </a:blip>
          <a:srcRect/>
          <a:stretch/>
        </p:blipFill>
        <p:spPr>
          <a:xfrm>
            <a:off x="2233395" y="0"/>
            <a:ext cx="1153550" cy="717452"/>
          </a:xfrm>
          <a:prstGeom prst="rect">
            <a:avLst/>
          </a:prstGeom>
          <a:noFill/>
          <a:ln>
            <a:noFill/>
          </a:ln>
        </p:spPr>
      </p:pic>
      <p:pic>
        <p:nvPicPr>
          <p:cNvPr id="19" name="Google Shape;19;p2"/>
          <p:cNvPicPr preferRelativeResize="0"/>
          <p:nvPr/>
        </p:nvPicPr>
        <p:blipFill rotWithShape="1">
          <a:blip r:embed="rId4">
            <a:alphaModFix/>
          </a:blip>
          <a:srcRect t="10246"/>
          <a:stretch/>
        </p:blipFill>
        <p:spPr>
          <a:xfrm>
            <a:off x="10874326" y="5838092"/>
            <a:ext cx="1317674" cy="1019908"/>
          </a:xfrm>
          <a:prstGeom prst="rect">
            <a:avLst/>
          </a:prstGeom>
          <a:noFill/>
          <a:ln>
            <a:noFill/>
          </a:ln>
        </p:spPr>
      </p:pic>
      <p:sp>
        <p:nvSpPr>
          <p:cNvPr id="20" name="Google Shape;20;p2"/>
          <p:cNvSpPr/>
          <p:nvPr/>
        </p:nvSpPr>
        <p:spPr>
          <a:xfrm>
            <a:off x="2236764" y="85689"/>
            <a:ext cx="104979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a:solidFill>
                  <a:srgbClr val="76923C"/>
                </a:solidFill>
                <a:latin typeface="Calibri"/>
                <a:ea typeface="Calibri"/>
                <a:cs typeface="Calibri"/>
                <a:sym typeface="Calibri"/>
              </a:rPr>
              <a:t>Tin  6</a:t>
            </a:r>
            <a:endParaRPr sz="2400" b="1" i="0" u="none" strike="noStrike" cap="none">
              <a:solidFill>
                <a:srgbClr val="76923C"/>
              </a:solidFill>
              <a:latin typeface="Calibri"/>
              <a:ea typeface="Calibri"/>
              <a:cs typeface="Calibri"/>
              <a:sym typeface="Calibri"/>
            </a:endParaRPr>
          </a:p>
        </p:txBody>
      </p:sp>
      <p:pic>
        <p:nvPicPr>
          <p:cNvPr id="21" name="Google Shape;21;p2"/>
          <p:cNvPicPr preferRelativeResize="0"/>
          <p:nvPr/>
        </p:nvPicPr>
        <p:blipFill rotWithShape="1">
          <a:blip r:embed="rId5">
            <a:alphaModFix/>
          </a:blip>
          <a:srcRect/>
          <a:stretch/>
        </p:blipFill>
        <p:spPr>
          <a:xfrm>
            <a:off x="1" y="-10597"/>
            <a:ext cx="1097280" cy="8968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a:spLocks noGrp="1"/>
          </p:cNvSpPr>
          <p:nvPr>
            <p:ph type="pic" idx="2"/>
          </p:nvPr>
        </p:nvSpPr>
        <p:spPr>
          <a:xfrm>
            <a:off x="2389717" y="612775"/>
            <a:ext cx="7315200" cy="4114800"/>
          </a:xfrm>
          <a:prstGeom prst="rect">
            <a:avLst/>
          </a:prstGeom>
          <a:noFill/>
          <a:ln>
            <a:noFill/>
          </a:ln>
        </p:spPr>
      </p:sp>
      <p:sp>
        <p:nvSpPr>
          <p:cNvPr id="75" name="Google Shape;75;p1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6" name="Google Shape;76;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7F7F7F"/>
              </a:buClr>
              <a:buSzPts val="1000"/>
              <a:buFont typeface="Trebuchet MS"/>
              <a:buNone/>
              <a:defRPr sz="1000" b="1" i="0" u="none" strike="noStrike" cap="none">
                <a:solidFill>
                  <a:srgbClr val="7F7F7F"/>
                </a:solidFill>
                <a:latin typeface="Trebuchet MS"/>
                <a:ea typeface="Trebuchet MS"/>
                <a:cs typeface="Trebuchet MS"/>
                <a:sym typeface="Trebuchet MS"/>
              </a:defRPr>
            </a:lvl1pPr>
            <a:lvl2pPr marL="0" marR="0" lvl="1" indent="0" algn="ctr">
              <a:lnSpc>
                <a:spcPct val="100000"/>
              </a:lnSpc>
              <a:spcBef>
                <a:spcPts val="0"/>
              </a:spcBef>
              <a:spcAft>
                <a:spcPts val="0"/>
              </a:spcAft>
              <a:buClr>
                <a:srgbClr val="7F7F7F"/>
              </a:buClr>
              <a:buSzPts val="1000"/>
              <a:buFont typeface="Trebuchet MS"/>
              <a:buNone/>
              <a:defRPr sz="1000" b="1" i="0" u="none" strike="noStrike" cap="none">
                <a:solidFill>
                  <a:srgbClr val="7F7F7F"/>
                </a:solidFill>
                <a:latin typeface="Trebuchet MS"/>
                <a:ea typeface="Trebuchet MS"/>
                <a:cs typeface="Trebuchet MS"/>
                <a:sym typeface="Trebuchet MS"/>
              </a:defRPr>
            </a:lvl2pPr>
            <a:lvl3pPr marL="0" marR="0" lvl="2" indent="0" algn="ctr">
              <a:lnSpc>
                <a:spcPct val="100000"/>
              </a:lnSpc>
              <a:spcBef>
                <a:spcPts val="0"/>
              </a:spcBef>
              <a:spcAft>
                <a:spcPts val="0"/>
              </a:spcAft>
              <a:buClr>
                <a:srgbClr val="7F7F7F"/>
              </a:buClr>
              <a:buSzPts val="1000"/>
              <a:buFont typeface="Trebuchet MS"/>
              <a:buNone/>
              <a:defRPr sz="1000" b="1" i="0" u="none" strike="noStrike" cap="none">
                <a:solidFill>
                  <a:srgbClr val="7F7F7F"/>
                </a:solidFill>
                <a:latin typeface="Trebuchet MS"/>
                <a:ea typeface="Trebuchet MS"/>
                <a:cs typeface="Trebuchet MS"/>
                <a:sym typeface="Trebuchet MS"/>
              </a:defRPr>
            </a:lvl3pPr>
            <a:lvl4pPr marL="0" marR="0" lvl="3" indent="0" algn="ctr">
              <a:lnSpc>
                <a:spcPct val="100000"/>
              </a:lnSpc>
              <a:spcBef>
                <a:spcPts val="0"/>
              </a:spcBef>
              <a:spcAft>
                <a:spcPts val="0"/>
              </a:spcAft>
              <a:buClr>
                <a:srgbClr val="7F7F7F"/>
              </a:buClr>
              <a:buSzPts val="1000"/>
              <a:buFont typeface="Trebuchet MS"/>
              <a:buNone/>
              <a:defRPr sz="1000" b="1" i="0" u="none" strike="noStrike" cap="none">
                <a:solidFill>
                  <a:srgbClr val="7F7F7F"/>
                </a:solidFill>
                <a:latin typeface="Trebuchet MS"/>
                <a:ea typeface="Trebuchet MS"/>
                <a:cs typeface="Trebuchet MS"/>
                <a:sym typeface="Trebuchet MS"/>
              </a:defRPr>
            </a:lvl4pPr>
            <a:lvl5pPr marL="0" marR="0" lvl="4" indent="0" algn="ctr">
              <a:lnSpc>
                <a:spcPct val="100000"/>
              </a:lnSpc>
              <a:spcBef>
                <a:spcPts val="0"/>
              </a:spcBef>
              <a:spcAft>
                <a:spcPts val="0"/>
              </a:spcAft>
              <a:buClr>
                <a:srgbClr val="7F7F7F"/>
              </a:buClr>
              <a:buSzPts val="1000"/>
              <a:buFont typeface="Trebuchet MS"/>
              <a:buNone/>
              <a:defRPr sz="1000" b="1" i="0" u="none" strike="noStrike" cap="none">
                <a:solidFill>
                  <a:srgbClr val="7F7F7F"/>
                </a:solidFill>
                <a:latin typeface="Trebuchet MS"/>
                <a:ea typeface="Trebuchet MS"/>
                <a:cs typeface="Trebuchet MS"/>
                <a:sym typeface="Trebuchet MS"/>
              </a:defRPr>
            </a:lvl5pPr>
            <a:lvl6pPr marL="0" marR="0" lvl="5" indent="0" algn="ctr">
              <a:lnSpc>
                <a:spcPct val="100000"/>
              </a:lnSpc>
              <a:spcBef>
                <a:spcPts val="0"/>
              </a:spcBef>
              <a:spcAft>
                <a:spcPts val="0"/>
              </a:spcAft>
              <a:buClr>
                <a:srgbClr val="7F7F7F"/>
              </a:buClr>
              <a:buSzPts val="1000"/>
              <a:buFont typeface="Trebuchet MS"/>
              <a:buNone/>
              <a:defRPr sz="1000" b="1" i="0" u="none" strike="noStrike" cap="none">
                <a:solidFill>
                  <a:srgbClr val="7F7F7F"/>
                </a:solidFill>
                <a:latin typeface="Trebuchet MS"/>
                <a:ea typeface="Trebuchet MS"/>
                <a:cs typeface="Trebuchet MS"/>
                <a:sym typeface="Trebuchet MS"/>
              </a:defRPr>
            </a:lvl6pPr>
            <a:lvl7pPr marL="0" marR="0" lvl="6" indent="0" algn="ctr">
              <a:lnSpc>
                <a:spcPct val="100000"/>
              </a:lnSpc>
              <a:spcBef>
                <a:spcPts val="0"/>
              </a:spcBef>
              <a:spcAft>
                <a:spcPts val="0"/>
              </a:spcAft>
              <a:buClr>
                <a:srgbClr val="7F7F7F"/>
              </a:buClr>
              <a:buSzPts val="1000"/>
              <a:buFont typeface="Trebuchet MS"/>
              <a:buNone/>
              <a:defRPr sz="1000" b="1" i="0" u="none" strike="noStrike" cap="none">
                <a:solidFill>
                  <a:srgbClr val="7F7F7F"/>
                </a:solidFill>
                <a:latin typeface="Trebuchet MS"/>
                <a:ea typeface="Trebuchet MS"/>
                <a:cs typeface="Trebuchet MS"/>
                <a:sym typeface="Trebuchet MS"/>
              </a:defRPr>
            </a:lvl7pPr>
            <a:lvl8pPr marL="0" marR="0" lvl="7" indent="0" algn="ctr">
              <a:lnSpc>
                <a:spcPct val="100000"/>
              </a:lnSpc>
              <a:spcBef>
                <a:spcPts val="0"/>
              </a:spcBef>
              <a:spcAft>
                <a:spcPts val="0"/>
              </a:spcAft>
              <a:buClr>
                <a:srgbClr val="7F7F7F"/>
              </a:buClr>
              <a:buSzPts val="1000"/>
              <a:buFont typeface="Trebuchet MS"/>
              <a:buNone/>
              <a:defRPr sz="1000" b="1" i="0" u="none" strike="noStrike" cap="none">
                <a:solidFill>
                  <a:srgbClr val="7F7F7F"/>
                </a:solidFill>
                <a:latin typeface="Trebuchet MS"/>
                <a:ea typeface="Trebuchet MS"/>
                <a:cs typeface="Trebuchet MS"/>
                <a:sym typeface="Trebuchet MS"/>
              </a:defRPr>
            </a:lvl8pPr>
            <a:lvl9pPr marL="0" marR="0" lvl="8" indent="0" algn="ctr">
              <a:lnSpc>
                <a:spcPct val="100000"/>
              </a:lnSpc>
              <a:spcBef>
                <a:spcPts val="0"/>
              </a:spcBef>
              <a:spcAft>
                <a:spcPts val="0"/>
              </a:spcAft>
              <a:buClr>
                <a:srgbClr val="7F7F7F"/>
              </a:buClr>
              <a:buSzPts val="1000"/>
              <a:buFont typeface="Trebuchet MS"/>
              <a:buNone/>
              <a:defRPr sz="1000" b="1" i="0" u="none" strike="noStrike" cap="none">
                <a:solidFill>
                  <a:srgbClr val="7F7F7F"/>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8"/>
        <p:cNvGrpSpPr/>
        <p:nvPr/>
      </p:nvGrpSpPr>
      <p:grpSpPr>
        <a:xfrm>
          <a:off x="0" y="0"/>
          <a:ext cx="0" cy="0"/>
          <a:chOff x="0" y="0"/>
          <a:chExt cx="0" cy="0"/>
        </a:xfrm>
      </p:grpSpPr>
      <p:sp>
        <p:nvSpPr>
          <p:cNvPr id="29" name="Google Shape;29;p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1" name="Google Shape;31;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7" name="Google Shape;37;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6"/>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1"/>
        <p:cNvGrpSpPr/>
        <p:nvPr/>
      </p:nvGrpSpPr>
      <p:grpSpPr>
        <a:xfrm>
          <a:off x="0" y="0"/>
          <a:ext cx="0" cy="0"/>
          <a:chOff x="0" y="0"/>
          <a:chExt cx="0" cy="0"/>
        </a:xfrm>
      </p:grpSpPr>
      <p:sp>
        <p:nvSpPr>
          <p:cNvPr id="62" name="Google Shape;62;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mail.google.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mail.google.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8.png"/><Relationship Id="rId4" Type="http://schemas.openxmlformats.org/officeDocument/2006/relationships/image" Target="../media/image27.gi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5"/>
        <p:cNvGrpSpPr/>
        <p:nvPr/>
      </p:nvGrpSpPr>
      <p:grpSpPr>
        <a:xfrm>
          <a:off x="0" y="0"/>
          <a:ext cx="0" cy="0"/>
          <a:chOff x="0" y="0"/>
          <a:chExt cx="0" cy="0"/>
        </a:xfrm>
      </p:grpSpPr>
      <p:sp>
        <p:nvSpPr>
          <p:cNvPr id="96" name="Google Shape;96;p14"/>
          <p:cNvSpPr txBox="1">
            <a:spLocks noGrp="1"/>
          </p:cNvSpPr>
          <p:nvPr>
            <p:ph type="ctrTitle"/>
          </p:nvPr>
        </p:nvSpPr>
        <p:spPr>
          <a:xfrm>
            <a:off x="3386945" y="535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FFC000"/>
              </a:buClr>
              <a:buSzPct val="100000"/>
              <a:buFont typeface="Calibri"/>
              <a:buNone/>
            </a:pPr>
            <a:r>
              <a:rPr lang="en-US"/>
              <a:t>Bài 8: Thư điện tử</a:t>
            </a:r>
            <a:endParaRPr/>
          </a:p>
        </p:txBody>
      </p:sp>
      <p:sp>
        <p:nvSpPr>
          <p:cNvPr id="97" name="Google Shape;97;p14"/>
          <p:cNvSpPr/>
          <p:nvPr/>
        </p:nvSpPr>
        <p:spPr>
          <a:xfrm>
            <a:off x="1474591" y="2785404"/>
            <a:ext cx="23312956"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8" name="Google Shape;98;p14"/>
          <p:cNvPicPr preferRelativeResize="0"/>
          <p:nvPr/>
        </p:nvPicPr>
        <p:blipFill rotWithShape="1">
          <a:blip r:embed="rId4">
            <a:alphaModFix/>
          </a:blip>
          <a:srcRect/>
          <a:stretch/>
        </p:blipFill>
        <p:spPr>
          <a:xfrm>
            <a:off x="1474591" y="2532185"/>
            <a:ext cx="5412204" cy="3756073"/>
          </a:xfrm>
          <a:prstGeom prst="rect">
            <a:avLst/>
          </a:prstGeom>
          <a:noFill/>
          <a:ln>
            <a:noFill/>
          </a:ln>
        </p:spPr>
      </p:pic>
      <p:pic>
        <p:nvPicPr>
          <p:cNvPr id="99" name="Google Shape;99;p14"/>
          <p:cNvPicPr preferRelativeResize="0"/>
          <p:nvPr/>
        </p:nvPicPr>
        <p:blipFill rotWithShape="1">
          <a:blip r:embed="rId5">
            <a:alphaModFix/>
          </a:blip>
          <a:srcRect/>
          <a:stretch/>
        </p:blipFill>
        <p:spPr>
          <a:xfrm>
            <a:off x="0" y="6288258"/>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2000"/>
                                        <p:tgtEl>
                                          <p:spTgt spid="9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5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53"/>
        <p:cNvGrpSpPr/>
        <p:nvPr/>
      </p:nvGrpSpPr>
      <p:grpSpPr>
        <a:xfrm>
          <a:off x="0" y="0"/>
          <a:ext cx="0" cy="0"/>
          <a:chOff x="0" y="0"/>
          <a:chExt cx="0" cy="0"/>
        </a:xfrm>
      </p:grpSpPr>
      <p:sp>
        <p:nvSpPr>
          <p:cNvPr id="254" name="Google Shape;254;p23"/>
          <p:cNvSpPr txBox="1"/>
          <p:nvPr/>
        </p:nvSpPr>
        <p:spPr>
          <a:xfrm>
            <a:off x="1737071" y="891273"/>
            <a:ext cx="805973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C00000"/>
                </a:solidFill>
                <a:latin typeface="Arial"/>
                <a:ea typeface="Arial"/>
                <a:cs typeface="Arial"/>
                <a:sym typeface="Arial"/>
              </a:rPr>
              <a:t>1./ Thư điện tử. Tài khoản thư điện tử</a:t>
            </a:r>
            <a:endParaRPr sz="3200" b="1">
              <a:solidFill>
                <a:srgbClr val="C00000"/>
              </a:solidFill>
              <a:latin typeface="Arial"/>
              <a:ea typeface="Arial"/>
              <a:cs typeface="Arial"/>
              <a:sym typeface="Arial"/>
            </a:endParaRPr>
          </a:p>
        </p:txBody>
      </p:sp>
      <p:sp>
        <p:nvSpPr>
          <p:cNvPr id="255" name="Google Shape;255;p23"/>
          <p:cNvSpPr/>
          <p:nvPr/>
        </p:nvSpPr>
        <p:spPr>
          <a:xfrm>
            <a:off x="524435" y="1651359"/>
            <a:ext cx="11416553" cy="2613023"/>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None/>
            </a:pPr>
            <a:r>
              <a:rPr lang="en-US" sz="2400" b="1">
                <a:solidFill>
                  <a:srgbClr val="FF0000"/>
                </a:solidFill>
                <a:latin typeface="Times New Roman"/>
                <a:ea typeface="Times New Roman"/>
                <a:cs typeface="Times New Roman"/>
                <a:sym typeface="Times New Roman"/>
              </a:rPr>
              <a:t>Câu 1: </a:t>
            </a:r>
            <a:r>
              <a:rPr lang="en-US" sz="2400" b="1">
                <a:solidFill>
                  <a:srgbClr val="002060"/>
                </a:solidFill>
                <a:latin typeface="Times New Roman"/>
                <a:ea typeface="Times New Roman"/>
                <a:cs typeface="Times New Roman"/>
                <a:sym typeface="Times New Roman"/>
              </a:rPr>
              <a:t>- Cách thực hiện khác nhanh hơn: </a:t>
            </a:r>
            <a:r>
              <a:rPr lang="en-US" sz="2400" b="1">
                <a:solidFill>
                  <a:schemeClr val="dk1"/>
                </a:solidFill>
                <a:latin typeface="Times New Roman"/>
                <a:ea typeface="Times New Roman"/>
                <a:cs typeface="Times New Roman"/>
                <a:sym typeface="Times New Roman"/>
              </a:rPr>
              <a:t>thư điện tử. </a:t>
            </a:r>
            <a:endParaRPr/>
          </a:p>
          <a:p>
            <a:pPr marL="0" marR="0" lvl="0" indent="0" algn="just" rtl="0">
              <a:lnSpc>
                <a:spcPct val="120000"/>
              </a:lnSpc>
              <a:spcBef>
                <a:spcPts val="600"/>
              </a:spcBef>
              <a:spcAft>
                <a:spcPts val="0"/>
              </a:spcAft>
              <a:buNone/>
            </a:pPr>
            <a:r>
              <a:rPr lang="en-US" sz="2400" b="1">
                <a:solidFill>
                  <a:srgbClr val="002060"/>
                </a:solidFill>
                <a:latin typeface="Times New Roman"/>
                <a:ea typeface="Times New Roman"/>
                <a:cs typeface="Times New Roman"/>
                <a:sym typeface="Times New Roman"/>
              </a:rPr>
              <a:t>- Thư điện tử </a:t>
            </a:r>
            <a:r>
              <a:rPr lang="en-US" sz="2400" b="1">
                <a:solidFill>
                  <a:schemeClr val="dk1"/>
                </a:solidFill>
                <a:latin typeface="Times New Roman"/>
                <a:ea typeface="Times New Roman"/>
                <a:cs typeface="Times New Roman"/>
                <a:sym typeface="Times New Roman"/>
              </a:rPr>
              <a:t>là thư được gửi và nhận bằng phương tiện điện tử. </a:t>
            </a:r>
            <a:endParaRPr/>
          </a:p>
          <a:p>
            <a:pPr marL="0" marR="0" lvl="0" indent="0" algn="just" rtl="0">
              <a:lnSpc>
                <a:spcPct val="120000"/>
              </a:lnSpc>
              <a:spcBef>
                <a:spcPts val="600"/>
              </a:spcBef>
              <a:spcAft>
                <a:spcPts val="0"/>
              </a:spcAft>
              <a:buNone/>
            </a:pPr>
            <a:r>
              <a:rPr lang="en-US" sz="2400" b="1">
                <a:solidFill>
                  <a:srgbClr val="002060"/>
                </a:solidFill>
                <a:latin typeface="Times New Roman"/>
                <a:ea typeface="Times New Roman"/>
                <a:cs typeface="Times New Roman"/>
                <a:sym typeface="Times New Roman"/>
              </a:rPr>
              <a:t>- Dịch vụ thư điện tử </a:t>
            </a:r>
            <a:r>
              <a:rPr lang="en-US" sz="2400" b="1">
                <a:solidFill>
                  <a:schemeClr val="dk1"/>
                </a:solidFill>
                <a:latin typeface="Times New Roman"/>
                <a:ea typeface="Times New Roman"/>
                <a:cs typeface="Times New Roman"/>
                <a:sym typeface="Times New Roman"/>
              </a:rPr>
              <a:t>cung cấp các chức năng để </a:t>
            </a:r>
            <a:r>
              <a:rPr lang="en-US" sz="2400" b="1">
                <a:solidFill>
                  <a:srgbClr val="0070C0"/>
                </a:solidFill>
                <a:latin typeface="Times New Roman"/>
                <a:ea typeface="Times New Roman"/>
                <a:cs typeface="Times New Roman"/>
                <a:sym typeface="Times New Roman"/>
              </a:rPr>
              <a:t>soạn, gửi, nhận, chuyển tiếp, lưu trữ và quản lí</a:t>
            </a:r>
            <a:r>
              <a:rPr lang="en-US" sz="2400" b="1">
                <a:solidFill>
                  <a:schemeClr val="dk1"/>
                </a:solidFill>
                <a:latin typeface="Times New Roman"/>
                <a:ea typeface="Times New Roman"/>
                <a:cs typeface="Times New Roman"/>
                <a:sym typeface="Times New Roman"/>
              </a:rPr>
              <a:t> thư điện tử cho người sử dụng.</a:t>
            </a:r>
            <a:endParaRPr/>
          </a:p>
          <a:p>
            <a:pPr marL="0" marR="0" lvl="0" indent="0" algn="just" rtl="0">
              <a:lnSpc>
                <a:spcPct val="120000"/>
              </a:lnSpc>
              <a:spcBef>
                <a:spcPts val="600"/>
              </a:spcBef>
              <a:spcAft>
                <a:spcPts val="0"/>
              </a:spcAft>
              <a:buNone/>
            </a:pPr>
            <a:endParaRPr sz="2800" b="1">
              <a:solidFill>
                <a:srgbClr val="002060"/>
              </a:solidFill>
              <a:latin typeface="Times New Roman"/>
              <a:ea typeface="Times New Roman"/>
              <a:cs typeface="Times New Roman"/>
              <a:sym typeface="Times New Roman"/>
            </a:endParaRPr>
          </a:p>
        </p:txBody>
      </p:sp>
      <p:sp>
        <p:nvSpPr>
          <p:cNvPr id="256" name="Google Shape;256;p23"/>
          <p:cNvSpPr/>
          <p:nvPr/>
        </p:nvSpPr>
        <p:spPr>
          <a:xfrm>
            <a:off x="524435" y="3669349"/>
            <a:ext cx="12490796" cy="2616101"/>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None/>
            </a:pPr>
            <a:r>
              <a:rPr lang="en-US" sz="2400" b="1">
                <a:solidFill>
                  <a:srgbClr val="FF0000"/>
                </a:solidFill>
                <a:latin typeface="Times New Roman"/>
                <a:ea typeface="Times New Roman"/>
                <a:cs typeface="Times New Roman"/>
                <a:sym typeface="Times New Roman"/>
              </a:rPr>
              <a:t>Câu 2: </a:t>
            </a:r>
            <a:r>
              <a:rPr lang="en-US" sz="2400" b="1">
                <a:solidFill>
                  <a:srgbClr val="000000"/>
                </a:solidFill>
                <a:latin typeface="Times New Roman"/>
                <a:ea typeface="Times New Roman"/>
                <a:cs typeface="Times New Roman"/>
                <a:sym typeface="Times New Roman"/>
              </a:rPr>
              <a:t>Cú pháp địa chỉ thư điện tử:  </a:t>
            </a:r>
            <a:endParaRPr/>
          </a:p>
          <a:p>
            <a:pPr marL="0" marR="0" lvl="0" indent="0" algn="just" rtl="0">
              <a:lnSpc>
                <a:spcPct val="120000"/>
              </a:lnSpc>
              <a:spcBef>
                <a:spcPts val="600"/>
              </a:spcBef>
              <a:spcAft>
                <a:spcPts val="0"/>
              </a:spcAft>
              <a:buNone/>
            </a:pPr>
            <a:r>
              <a:rPr lang="en-US" sz="2400" b="1">
                <a:solidFill>
                  <a:srgbClr val="002060"/>
                </a:solidFill>
                <a:latin typeface="Times New Roman"/>
                <a:ea typeface="Times New Roman"/>
                <a:cs typeface="Times New Roman"/>
                <a:sym typeface="Times New Roman"/>
              </a:rPr>
              <a:t>&lt;tên đăng nhập&gt;@&lt;địa chỉ máy chủ thư điện tử&gt;</a:t>
            </a:r>
            <a:endParaRPr/>
          </a:p>
          <a:p>
            <a:pPr marL="0" marR="0" lvl="0" indent="0" algn="just" rtl="0">
              <a:lnSpc>
                <a:spcPct val="120000"/>
              </a:lnSpc>
              <a:spcBef>
                <a:spcPts val="600"/>
              </a:spcBef>
              <a:spcAft>
                <a:spcPts val="0"/>
              </a:spcAft>
              <a:buNone/>
            </a:pPr>
            <a:r>
              <a:rPr lang="en-US" sz="2400" b="1">
                <a:solidFill>
                  <a:srgbClr val="002060"/>
                </a:solidFill>
                <a:latin typeface="Times New Roman"/>
                <a:ea typeface="Times New Roman"/>
                <a:cs typeface="Times New Roman"/>
                <a:sym typeface="Times New Roman"/>
              </a:rPr>
              <a:t>- Tên đăng nhập: </a:t>
            </a:r>
            <a:r>
              <a:rPr lang="en-US" sz="2400" b="1">
                <a:solidFill>
                  <a:schemeClr val="dk1"/>
                </a:solidFill>
                <a:latin typeface="Times New Roman"/>
                <a:ea typeface="Times New Roman"/>
                <a:cs typeface="Times New Roman"/>
                <a:sym typeface="Times New Roman"/>
              </a:rPr>
              <a:t>Do người sử dụng tự chọn khi đăng kí tài khoản thư điện tử</a:t>
            </a:r>
            <a:endParaRPr/>
          </a:p>
          <a:p>
            <a:pPr marL="0" marR="0" lvl="0" indent="0" algn="just" rtl="0">
              <a:lnSpc>
                <a:spcPct val="120000"/>
              </a:lnSpc>
              <a:spcBef>
                <a:spcPts val="600"/>
              </a:spcBef>
              <a:spcAft>
                <a:spcPts val="0"/>
              </a:spcAft>
              <a:buNone/>
            </a:pPr>
            <a:r>
              <a:rPr lang="en-US" sz="2400" b="1">
                <a:solidFill>
                  <a:srgbClr val="002060"/>
                </a:solidFill>
                <a:latin typeface="Times New Roman"/>
                <a:ea typeface="Times New Roman"/>
                <a:cs typeface="Times New Roman"/>
                <a:sym typeface="Times New Roman"/>
              </a:rPr>
              <a:t>- Địa chỉ máy chủ thư điện tử: </a:t>
            </a:r>
            <a:r>
              <a:rPr lang="en-US" sz="2400" b="1">
                <a:solidFill>
                  <a:schemeClr val="dk1"/>
                </a:solidFill>
                <a:latin typeface="Times New Roman"/>
                <a:ea typeface="Times New Roman"/>
                <a:cs typeface="Times New Roman"/>
                <a:sym typeface="Times New Roman"/>
              </a:rPr>
              <a:t>Do nhà cung cấp dịch vụ quy định</a:t>
            </a:r>
            <a:endParaRPr/>
          </a:p>
          <a:p>
            <a:pPr marL="0" marR="0" lvl="0" indent="0" algn="just" rtl="0">
              <a:lnSpc>
                <a:spcPct val="120000"/>
              </a:lnSpc>
              <a:spcBef>
                <a:spcPts val="600"/>
              </a:spcBef>
              <a:spcAft>
                <a:spcPts val="0"/>
              </a:spcAft>
              <a:buNone/>
            </a:pPr>
            <a:r>
              <a:rPr lang="en-US" sz="2400" b="1">
                <a:solidFill>
                  <a:srgbClr val="002060"/>
                </a:solidFill>
                <a:latin typeface="Times New Roman"/>
                <a:ea typeface="Times New Roman"/>
                <a:cs typeface="Times New Roman"/>
                <a:sym typeface="Times New Roman"/>
              </a:rPr>
              <a:t>- Mật khẩu: </a:t>
            </a:r>
            <a:r>
              <a:rPr lang="en-US" sz="2400" b="1">
                <a:solidFill>
                  <a:schemeClr val="dk1"/>
                </a:solidFill>
                <a:latin typeface="Times New Roman"/>
                <a:ea typeface="Times New Roman"/>
                <a:cs typeface="Times New Roman"/>
                <a:sym typeface="Times New Roman"/>
              </a:rPr>
              <a:t>Do người sử dụng tự chọn khi đăng kí.</a:t>
            </a:r>
            <a:endParaRPr/>
          </a:p>
        </p:txBody>
      </p:sp>
      <p:sp>
        <p:nvSpPr>
          <p:cNvPr id="257" name="Google Shape;257;p23"/>
          <p:cNvSpPr txBox="1"/>
          <p:nvPr/>
        </p:nvSpPr>
        <p:spPr>
          <a:xfrm>
            <a:off x="3386943" y="386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1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1000"/>
                                        <p:tgtEl>
                                          <p:spTgt spid="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fade">
                                      <p:cBhvr>
                                        <p:cTn id="12" dur="500"/>
                                        <p:tgtEl>
                                          <p:spTgt spid="2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
                                        </p:tgtEl>
                                        <p:attrNameLst>
                                          <p:attrName>style.visibility</p:attrName>
                                        </p:attrNameLst>
                                      </p:cBhvr>
                                      <p:to>
                                        <p:strVal val="visible"/>
                                      </p:to>
                                    </p:set>
                                    <p:animEffect transition="in" filter="fade">
                                      <p:cBhvr>
                                        <p:cTn id="17"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61"/>
        <p:cNvGrpSpPr/>
        <p:nvPr/>
      </p:nvGrpSpPr>
      <p:grpSpPr>
        <a:xfrm>
          <a:off x="0" y="0"/>
          <a:ext cx="0" cy="0"/>
          <a:chOff x="0" y="0"/>
          <a:chExt cx="0" cy="0"/>
        </a:xfrm>
      </p:grpSpPr>
      <p:sp>
        <p:nvSpPr>
          <p:cNvPr id="262" name="Google Shape;262;p24"/>
          <p:cNvSpPr/>
          <p:nvPr/>
        </p:nvSpPr>
        <p:spPr>
          <a:xfrm>
            <a:off x="-1629498" y="2602522"/>
            <a:ext cx="27996887" cy="4571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3" name="Google Shape;263;p24"/>
          <p:cNvPicPr preferRelativeResize="0"/>
          <p:nvPr/>
        </p:nvPicPr>
        <p:blipFill rotWithShape="1">
          <a:blip r:embed="rId3">
            <a:alphaModFix/>
          </a:blip>
          <a:srcRect/>
          <a:stretch/>
        </p:blipFill>
        <p:spPr>
          <a:xfrm>
            <a:off x="2050718" y="2357537"/>
            <a:ext cx="8771896" cy="2635012"/>
          </a:xfrm>
          <a:prstGeom prst="rect">
            <a:avLst/>
          </a:prstGeom>
          <a:noFill/>
          <a:ln>
            <a:noFill/>
          </a:ln>
        </p:spPr>
      </p:pic>
      <p:sp>
        <p:nvSpPr>
          <p:cNvPr id="264" name="Google Shape;264;p24"/>
          <p:cNvSpPr txBox="1"/>
          <p:nvPr/>
        </p:nvSpPr>
        <p:spPr>
          <a:xfrm>
            <a:off x="1750134" y="953290"/>
            <a:ext cx="805973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C00000"/>
                </a:solidFill>
                <a:latin typeface="Arial"/>
                <a:ea typeface="Arial"/>
                <a:cs typeface="Arial"/>
                <a:sym typeface="Arial"/>
              </a:rPr>
              <a:t>1./ Thư điện tử. Tài khoản thư điện tử</a:t>
            </a:r>
            <a:endParaRPr/>
          </a:p>
        </p:txBody>
      </p:sp>
      <p:sp>
        <p:nvSpPr>
          <p:cNvPr id="265" name="Google Shape;265;p24"/>
          <p:cNvSpPr txBox="1"/>
          <p:nvPr/>
        </p:nvSpPr>
        <p:spPr>
          <a:xfrm>
            <a:off x="1164212" y="1834317"/>
            <a:ext cx="10544909" cy="523220"/>
          </a:xfrm>
          <a:prstGeom prst="rect">
            <a:avLst/>
          </a:prstGeom>
          <a:solidFill>
            <a:srgbClr val="FFC000"/>
          </a:solidFill>
          <a:ln w="9525" cap="flat" cmpd="sng">
            <a:solidFill>
              <a:schemeClr val="dk1"/>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Calibri"/>
              <a:buNone/>
            </a:pPr>
            <a:r>
              <a:rPr lang="en-US" sz="2800" b="1" i="1">
                <a:solidFill>
                  <a:srgbClr val="FF0000"/>
                </a:solidFill>
                <a:latin typeface="Calibri"/>
                <a:ea typeface="Calibri"/>
                <a:cs typeface="Calibri"/>
                <a:sym typeface="Calibri"/>
              </a:rPr>
              <a:t>Yêu cầu</a:t>
            </a:r>
            <a:r>
              <a:rPr lang="en-US" sz="2800" b="1" i="1" u="none" strike="noStrike" cap="none">
                <a:solidFill>
                  <a:srgbClr val="FF0000"/>
                </a:solidFill>
                <a:latin typeface="Calibri"/>
                <a:ea typeface="Calibri"/>
                <a:cs typeface="Calibri"/>
                <a:sym typeface="Calibri"/>
              </a:rPr>
              <a:t>: </a:t>
            </a:r>
            <a:r>
              <a:rPr lang="en-US" sz="2800" b="0" i="1" u="none" strike="noStrike" cap="none">
                <a:solidFill>
                  <a:srgbClr val="000000"/>
                </a:solidFill>
                <a:latin typeface="Calibri"/>
                <a:ea typeface="Calibri"/>
                <a:cs typeface="Calibri"/>
                <a:sym typeface="Calibri"/>
              </a:rPr>
              <a:t>Các em thảo luận nhóm </a:t>
            </a:r>
            <a:r>
              <a:rPr lang="en-US" sz="2800" i="1">
                <a:solidFill>
                  <a:srgbClr val="000000"/>
                </a:solidFill>
                <a:latin typeface="Calibri"/>
                <a:ea typeface="Calibri"/>
                <a:cs typeface="Calibri"/>
                <a:sym typeface="Calibri"/>
              </a:rPr>
              <a:t>đôi</a:t>
            </a:r>
            <a:r>
              <a:rPr lang="en-US" sz="2800" b="0" i="1" u="none" strike="noStrike" cap="none">
                <a:solidFill>
                  <a:srgbClr val="000000"/>
                </a:solidFill>
                <a:latin typeface="Calibri"/>
                <a:ea typeface="Calibri"/>
                <a:cs typeface="Calibri"/>
                <a:sym typeface="Calibri"/>
              </a:rPr>
              <a:t>, làm vào vở Bài tập! (5 phút)</a:t>
            </a:r>
            <a:endParaRPr sz="2800" b="0" i="1" u="none" strike="noStrike" cap="none">
              <a:solidFill>
                <a:srgbClr val="000000"/>
              </a:solidFill>
              <a:latin typeface="Calibri"/>
              <a:ea typeface="Calibri"/>
              <a:cs typeface="Calibri"/>
              <a:sym typeface="Calibri"/>
            </a:endParaRPr>
          </a:p>
        </p:txBody>
      </p:sp>
      <p:sp>
        <p:nvSpPr>
          <p:cNvPr id="266" name="Google Shape;266;p24"/>
          <p:cNvSpPr txBox="1"/>
          <p:nvPr/>
        </p:nvSpPr>
        <p:spPr>
          <a:xfrm>
            <a:off x="3386943" y="3861"/>
            <a:ext cx="6999701" cy="712101"/>
          </a:xfrm>
          <a:prstGeom prst="rect">
            <a:avLst/>
          </a:prstGeom>
          <a:blipFill rotWithShape="1">
            <a:blip r:embed="rId4">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1000"/>
                                        <p:tgtEl>
                                          <p:spTgt spid="2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70"/>
        <p:cNvGrpSpPr/>
        <p:nvPr/>
      </p:nvGrpSpPr>
      <p:grpSpPr>
        <a:xfrm>
          <a:off x="0" y="0"/>
          <a:ext cx="0" cy="0"/>
          <a:chOff x="0" y="0"/>
          <a:chExt cx="0" cy="0"/>
        </a:xfrm>
      </p:grpSpPr>
      <p:sp>
        <p:nvSpPr>
          <p:cNvPr id="271" name="Google Shape;271;p25"/>
          <p:cNvSpPr/>
          <p:nvPr/>
        </p:nvSpPr>
        <p:spPr>
          <a:xfrm>
            <a:off x="981635" y="2007743"/>
            <a:ext cx="10353820" cy="3200876"/>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None/>
            </a:pPr>
            <a:r>
              <a:rPr lang="en-US" sz="3200" b="1">
                <a:solidFill>
                  <a:schemeClr val="dk1"/>
                </a:solidFill>
                <a:latin typeface="Times New Roman"/>
                <a:ea typeface="Times New Roman"/>
                <a:cs typeface="Times New Roman"/>
                <a:sym typeface="Times New Roman"/>
              </a:rPr>
              <a:t>1. </a:t>
            </a:r>
            <a:r>
              <a:rPr lang="en-US" sz="3200" b="1">
                <a:solidFill>
                  <a:srgbClr val="002060"/>
                </a:solidFill>
                <a:latin typeface="Times New Roman"/>
                <a:ea typeface="Times New Roman"/>
                <a:cs typeface="Times New Roman"/>
                <a:sym typeface="Times New Roman"/>
              </a:rPr>
              <a:t>Dịch vụ thư điện tử </a:t>
            </a:r>
            <a:r>
              <a:rPr lang="en-US" sz="3200">
                <a:solidFill>
                  <a:schemeClr val="dk1"/>
                </a:solidFill>
                <a:latin typeface="Times New Roman"/>
                <a:ea typeface="Times New Roman"/>
                <a:cs typeface="Times New Roman"/>
                <a:sym typeface="Times New Roman"/>
              </a:rPr>
              <a:t>là </a:t>
            </a:r>
            <a:r>
              <a:rPr lang="en-US" sz="3200">
                <a:solidFill>
                  <a:srgbClr val="000000"/>
                </a:solidFill>
                <a:latin typeface="Times New Roman"/>
                <a:ea typeface="Times New Roman"/>
                <a:cs typeface="Times New Roman"/>
                <a:sym typeface="Times New Roman"/>
              </a:rPr>
              <a:t>dịch vụ cung cấp các chức năng để </a:t>
            </a:r>
            <a:r>
              <a:rPr lang="en-US" sz="3200" b="1">
                <a:solidFill>
                  <a:srgbClr val="002060"/>
                </a:solidFill>
                <a:latin typeface="Times New Roman"/>
                <a:ea typeface="Times New Roman"/>
                <a:cs typeface="Times New Roman"/>
                <a:sym typeface="Times New Roman"/>
              </a:rPr>
              <a:t>soạn, gửi, nhận, chuyển tiếp, lưu trữ và quản lý</a:t>
            </a:r>
            <a:r>
              <a:rPr lang="en-US" sz="3200" b="1">
                <a:solidFill>
                  <a:srgbClr val="000000"/>
                </a:solidFill>
                <a:latin typeface="Times New Roman"/>
                <a:ea typeface="Times New Roman"/>
                <a:cs typeface="Times New Roman"/>
                <a:sym typeface="Times New Roman"/>
              </a:rPr>
              <a:t> </a:t>
            </a:r>
            <a:r>
              <a:rPr lang="en-US" sz="3200">
                <a:solidFill>
                  <a:srgbClr val="000000"/>
                </a:solidFill>
                <a:latin typeface="Times New Roman"/>
                <a:ea typeface="Times New Roman"/>
                <a:cs typeface="Times New Roman"/>
                <a:sym typeface="Times New Roman"/>
              </a:rPr>
              <a:t>thư điện tử cho người sử dụng.</a:t>
            </a:r>
            <a:endParaRPr sz="3200">
              <a:solidFill>
                <a:srgbClr val="000000"/>
              </a:solidFill>
              <a:latin typeface="Times New Roman"/>
              <a:ea typeface="Times New Roman"/>
              <a:cs typeface="Times New Roman"/>
              <a:sym typeface="Times New Roman"/>
            </a:endParaRPr>
          </a:p>
          <a:p>
            <a:pPr marL="0" marR="0" lvl="0" indent="0" algn="just" rtl="0">
              <a:lnSpc>
                <a:spcPct val="120000"/>
              </a:lnSpc>
              <a:spcBef>
                <a:spcPts val="1200"/>
              </a:spcBef>
              <a:spcAft>
                <a:spcPts val="0"/>
              </a:spcAft>
              <a:buNone/>
            </a:pPr>
            <a:r>
              <a:rPr lang="en-US" sz="3200" b="1">
                <a:solidFill>
                  <a:schemeClr val="dk1"/>
                </a:solidFill>
                <a:latin typeface="Times New Roman"/>
                <a:ea typeface="Times New Roman"/>
                <a:cs typeface="Times New Roman"/>
                <a:sym typeface="Times New Roman"/>
              </a:rPr>
              <a:t>2. </a:t>
            </a:r>
            <a:r>
              <a:rPr lang="en-US" sz="3200">
                <a:solidFill>
                  <a:srgbClr val="FF0000"/>
                </a:solidFill>
                <a:latin typeface="Times New Roman"/>
                <a:ea typeface="Times New Roman"/>
                <a:cs typeface="Times New Roman"/>
                <a:sym typeface="Times New Roman"/>
              </a:rPr>
              <a:t>Địa chỉ B là sai </a:t>
            </a:r>
            <a:r>
              <a:rPr lang="en-US" sz="3200">
                <a:solidFill>
                  <a:schemeClr val="dk1"/>
                </a:solidFill>
                <a:latin typeface="Times New Roman"/>
                <a:ea typeface="Times New Roman"/>
                <a:cs typeface="Times New Roman"/>
                <a:sym typeface="Times New Roman"/>
              </a:rPr>
              <a:t>vì thiếu </a:t>
            </a:r>
            <a:r>
              <a:rPr lang="en-US" sz="3200" b="1">
                <a:solidFill>
                  <a:srgbClr val="002060"/>
                </a:solidFill>
                <a:latin typeface="Times New Roman"/>
                <a:ea typeface="Times New Roman"/>
                <a:cs typeface="Times New Roman"/>
                <a:sym typeface="Times New Roman"/>
              </a:rPr>
              <a:t>@</a:t>
            </a:r>
            <a:r>
              <a:rPr lang="en-US" sz="3200">
                <a:solidFill>
                  <a:schemeClr val="dk1"/>
                </a:solidFill>
                <a:latin typeface="Times New Roman"/>
                <a:ea typeface="Times New Roman"/>
                <a:cs typeface="Times New Roman"/>
                <a:sym typeface="Times New Roman"/>
              </a:rPr>
              <a:t>, thừa dấu </a:t>
            </a:r>
            <a:r>
              <a:rPr lang="en-US" sz="3200">
                <a:solidFill>
                  <a:srgbClr val="002060"/>
                </a:solidFill>
                <a:latin typeface="Times New Roman"/>
                <a:ea typeface="Times New Roman"/>
                <a:cs typeface="Times New Roman"/>
                <a:sym typeface="Times New Roman"/>
              </a:rPr>
              <a:t>“.”</a:t>
            </a:r>
            <a:r>
              <a:rPr lang="en-US" sz="3200">
                <a:solidFill>
                  <a:schemeClr val="dk1"/>
                </a:solidFill>
                <a:latin typeface="Times New Roman"/>
                <a:ea typeface="Times New Roman"/>
                <a:cs typeface="Times New Roman"/>
                <a:sym typeface="Times New Roman"/>
              </a:rPr>
              <a:t> nằm trước chữ “gmail” của tên.</a:t>
            </a:r>
            <a:endParaRPr sz="3200">
              <a:solidFill>
                <a:schemeClr val="dk1"/>
              </a:solidFill>
              <a:latin typeface="Calibri"/>
              <a:ea typeface="Calibri"/>
              <a:cs typeface="Calibri"/>
              <a:sym typeface="Calibri"/>
            </a:endParaRPr>
          </a:p>
        </p:txBody>
      </p:sp>
      <p:sp>
        <p:nvSpPr>
          <p:cNvPr id="272" name="Google Shape;272;p25"/>
          <p:cNvSpPr txBox="1"/>
          <p:nvPr/>
        </p:nvSpPr>
        <p:spPr>
          <a:xfrm>
            <a:off x="3386943" y="386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
        <p:nvSpPr>
          <p:cNvPr id="273" name="Google Shape;273;p25"/>
          <p:cNvSpPr/>
          <p:nvPr/>
        </p:nvSpPr>
        <p:spPr>
          <a:xfrm>
            <a:off x="5015769" y="856586"/>
            <a:ext cx="1585690" cy="631711"/>
          </a:xfrm>
          <a:prstGeom prst="rect">
            <a:avLst/>
          </a:prstGeom>
          <a:solidFill>
            <a:srgbClr val="92D050"/>
          </a:solid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None/>
            </a:pPr>
            <a:r>
              <a:rPr lang="en-US" sz="3200" b="1">
                <a:solidFill>
                  <a:schemeClr val="dk1"/>
                </a:solidFill>
                <a:latin typeface="Times New Roman"/>
                <a:ea typeface="Times New Roman"/>
                <a:cs typeface="Times New Roman"/>
                <a:sym typeface="Times New Roman"/>
              </a:rPr>
              <a:t>Đáp án:</a:t>
            </a:r>
            <a:endParaRPr sz="3200" b="1">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xEl>
                                              <p:pRg st="0" end="0"/>
                                            </p:txEl>
                                          </p:spTgt>
                                        </p:tgtEl>
                                        <p:attrNameLst>
                                          <p:attrName>style.visibility</p:attrName>
                                        </p:attrNameLst>
                                      </p:cBhvr>
                                      <p:to>
                                        <p:strVal val="visible"/>
                                      </p:to>
                                    </p:set>
                                    <p:animEffect transition="in" filter="fade">
                                      <p:cBhvr>
                                        <p:cTn id="7" dur="500"/>
                                        <p:tgtEl>
                                          <p:spTgt spid="2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
                                            <p:txEl>
                                              <p:pRg st="1" end="1"/>
                                            </p:txEl>
                                          </p:spTgt>
                                        </p:tgtEl>
                                        <p:attrNameLst>
                                          <p:attrName>style.visibility</p:attrName>
                                        </p:attrNameLst>
                                      </p:cBhvr>
                                      <p:to>
                                        <p:strVal val="visible"/>
                                      </p:to>
                                    </p:set>
                                    <p:animEffect transition="in" filter="fade">
                                      <p:cBhvr>
                                        <p:cTn id="12" dur="500"/>
                                        <p:tgtEl>
                                          <p:spTgt spid="2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3"/>
                                        </p:tgtEl>
                                        <p:attrNameLst>
                                          <p:attrName>style.visibility</p:attrName>
                                        </p:attrNameLst>
                                      </p:cBhvr>
                                      <p:to>
                                        <p:strVal val="visible"/>
                                      </p:to>
                                    </p:set>
                                    <p:animEffect transition="in" filter="fade">
                                      <p:cBhvr>
                                        <p:cTn id="17" dur="20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77"/>
        <p:cNvGrpSpPr/>
        <p:nvPr/>
      </p:nvGrpSpPr>
      <p:grpSpPr>
        <a:xfrm>
          <a:off x="0" y="0"/>
          <a:ext cx="0" cy="0"/>
          <a:chOff x="0" y="0"/>
          <a:chExt cx="0" cy="0"/>
        </a:xfrm>
      </p:grpSpPr>
      <p:sp>
        <p:nvSpPr>
          <p:cNvPr id="278" name="Google Shape;278;p26"/>
          <p:cNvSpPr/>
          <p:nvPr/>
        </p:nvSpPr>
        <p:spPr>
          <a:xfrm>
            <a:off x="720378" y="1628921"/>
            <a:ext cx="10353820" cy="4565352"/>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None/>
            </a:pPr>
            <a:r>
              <a:rPr lang="en-US" sz="3200" b="1">
                <a:solidFill>
                  <a:schemeClr val="dk1"/>
                </a:solidFill>
                <a:latin typeface="Times New Roman"/>
                <a:ea typeface="Times New Roman"/>
                <a:cs typeface="Times New Roman"/>
                <a:sym typeface="Times New Roman"/>
              </a:rPr>
              <a:t> </a:t>
            </a:r>
            <a:r>
              <a:rPr lang="en-US" sz="2800" b="1">
                <a:solidFill>
                  <a:srgbClr val="002060"/>
                </a:solidFill>
                <a:latin typeface="Times New Roman"/>
                <a:ea typeface="Times New Roman"/>
                <a:cs typeface="Times New Roman"/>
                <a:sym typeface="Times New Roman"/>
              </a:rPr>
              <a:t>- Trẻ vị thành niên muốn đăng kí tài khoản thư điện tử thì cần có sự đồng ý, trợ giúp và quản lí của bố mẹ (theo quy định của Google).</a:t>
            </a:r>
            <a:endParaRPr/>
          </a:p>
          <a:p>
            <a:pPr marL="0" marR="0" lvl="0" indent="0" algn="just" rtl="0">
              <a:lnSpc>
                <a:spcPct val="120000"/>
              </a:lnSpc>
              <a:spcBef>
                <a:spcPts val="1200"/>
              </a:spcBef>
              <a:spcAft>
                <a:spcPts val="0"/>
              </a:spcAft>
              <a:buNone/>
            </a:pPr>
            <a:r>
              <a:rPr lang="en-US" sz="2800" b="1">
                <a:solidFill>
                  <a:srgbClr val="002060"/>
                </a:solidFill>
                <a:latin typeface="Times New Roman"/>
                <a:ea typeface="Times New Roman"/>
                <a:cs typeface="Times New Roman"/>
                <a:sym typeface="Times New Roman"/>
              </a:rPr>
              <a:t>- Việc đặt tên đăng nhập rất quan trọng, nên đặt tên chuẩn mực, dễ nhớ, đơn giản và ấn tượng, tạo độ tin cậy.</a:t>
            </a:r>
            <a:endParaRPr/>
          </a:p>
          <a:p>
            <a:pPr marL="0" marR="0" lvl="0" indent="0" algn="just" rtl="0">
              <a:lnSpc>
                <a:spcPct val="120000"/>
              </a:lnSpc>
              <a:spcBef>
                <a:spcPts val="1200"/>
              </a:spcBef>
              <a:spcAft>
                <a:spcPts val="0"/>
              </a:spcAft>
              <a:buNone/>
            </a:pPr>
            <a:r>
              <a:rPr lang="en-US" sz="2800" b="1">
                <a:solidFill>
                  <a:srgbClr val="002060"/>
                </a:solidFill>
                <a:latin typeface="Times New Roman"/>
                <a:ea typeface="Times New Roman"/>
                <a:cs typeface="Times New Roman"/>
                <a:sym typeface="Times New Roman"/>
              </a:rPr>
              <a:t>- Mật khẩu cần được giữ bí mật. Nên tạo mật khẩu đủ dài, mạnh (có thêm những kí tự đặc biệt) để em có thể nhớ nhưng người khác không thể đoán được.</a:t>
            </a:r>
            <a:endParaRPr/>
          </a:p>
        </p:txBody>
      </p:sp>
      <p:sp>
        <p:nvSpPr>
          <p:cNvPr id="279" name="Google Shape;279;p26"/>
          <p:cNvSpPr txBox="1"/>
          <p:nvPr/>
        </p:nvSpPr>
        <p:spPr>
          <a:xfrm>
            <a:off x="3386943" y="386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
        <p:nvSpPr>
          <p:cNvPr id="280" name="Google Shape;280;p26"/>
          <p:cNvSpPr/>
          <p:nvPr/>
        </p:nvSpPr>
        <p:spPr>
          <a:xfrm>
            <a:off x="5119963" y="856586"/>
            <a:ext cx="1377300" cy="631711"/>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None/>
            </a:pPr>
            <a:r>
              <a:rPr lang="en-US" sz="3200" b="1">
                <a:solidFill>
                  <a:schemeClr val="dk1"/>
                </a:solidFill>
                <a:latin typeface="Times New Roman"/>
                <a:ea typeface="Times New Roman"/>
                <a:cs typeface="Times New Roman"/>
                <a:sym typeface="Times New Roman"/>
              </a:rPr>
              <a:t>Lưu ý:</a:t>
            </a:r>
            <a:endParaRPr sz="3200" b="1">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2000"/>
                                        <p:tgtEl>
                                          <p:spTgt spid="2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0"/>
                                        </p:tgtEl>
                                        <p:attrNameLst>
                                          <p:attrName>style.visibility</p:attrName>
                                        </p:attrNameLst>
                                      </p:cBhvr>
                                      <p:to>
                                        <p:strVal val="visible"/>
                                      </p:to>
                                    </p:set>
                                    <p:animEffect transition="in" filter="fade">
                                      <p:cBhvr>
                                        <p:cTn id="12" dur="20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84"/>
        <p:cNvGrpSpPr/>
        <p:nvPr/>
      </p:nvGrpSpPr>
      <p:grpSpPr>
        <a:xfrm>
          <a:off x="0" y="0"/>
          <a:ext cx="0" cy="0"/>
          <a:chOff x="0" y="0"/>
          <a:chExt cx="0" cy="0"/>
        </a:xfrm>
      </p:grpSpPr>
      <p:sp>
        <p:nvSpPr>
          <p:cNvPr id="285" name="Google Shape;285;p27"/>
          <p:cNvSpPr txBox="1"/>
          <p:nvPr/>
        </p:nvSpPr>
        <p:spPr>
          <a:xfrm>
            <a:off x="1737071" y="891273"/>
            <a:ext cx="805973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C00000"/>
                </a:solidFill>
                <a:latin typeface="Arial"/>
                <a:ea typeface="Arial"/>
                <a:cs typeface="Arial"/>
                <a:sym typeface="Arial"/>
              </a:rPr>
              <a:t>1./ Thư điện tử. Tài khoản thư điện tử</a:t>
            </a:r>
            <a:endParaRPr sz="3200" b="1">
              <a:solidFill>
                <a:srgbClr val="C00000"/>
              </a:solidFill>
              <a:latin typeface="Arial"/>
              <a:ea typeface="Arial"/>
              <a:cs typeface="Arial"/>
              <a:sym typeface="Arial"/>
            </a:endParaRPr>
          </a:p>
        </p:txBody>
      </p:sp>
      <p:pic>
        <p:nvPicPr>
          <p:cNvPr id="286" name="Google Shape;286;p27"/>
          <p:cNvPicPr preferRelativeResize="0"/>
          <p:nvPr/>
        </p:nvPicPr>
        <p:blipFill rotWithShape="1">
          <a:blip r:embed="rId3">
            <a:alphaModFix/>
          </a:blip>
          <a:srcRect/>
          <a:stretch/>
        </p:blipFill>
        <p:spPr>
          <a:xfrm>
            <a:off x="844860" y="2947831"/>
            <a:ext cx="10636624" cy="2747576"/>
          </a:xfrm>
          <a:prstGeom prst="rect">
            <a:avLst/>
          </a:prstGeom>
          <a:noFill/>
          <a:ln>
            <a:noFill/>
          </a:ln>
        </p:spPr>
      </p:pic>
      <p:sp>
        <p:nvSpPr>
          <p:cNvPr id="287" name="Google Shape;287;p27"/>
          <p:cNvSpPr/>
          <p:nvPr/>
        </p:nvSpPr>
        <p:spPr>
          <a:xfrm>
            <a:off x="4730433" y="1896084"/>
            <a:ext cx="2156360" cy="631711"/>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None/>
            </a:pPr>
            <a:r>
              <a:rPr lang="en-US" sz="3200" b="1">
                <a:solidFill>
                  <a:schemeClr val="dk1"/>
                </a:solidFill>
                <a:latin typeface="Times New Roman"/>
                <a:ea typeface="Times New Roman"/>
                <a:cs typeface="Times New Roman"/>
                <a:sym typeface="Times New Roman"/>
              </a:rPr>
              <a:t>GHI NHỚ:</a:t>
            </a:r>
            <a:endParaRPr sz="3200" b="1">
              <a:solidFill>
                <a:schemeClr val="dk1"/>
              </a:solidFill>
              <a:latin typeface="Times New Roman"/>
              <a:ea typeface="Times New Roman"/>
              <a:cs typeface="Times New Roman"/>
              <a:sym typeface="Times New Roman"/>
            </a:endParaRPr>
          </a:p>
        </p:txBody>
      </p:sp>
      <p:sp>
        <p:nvSpPr>
          <p:cNvPr id="288" name="Google Shape;288;p27"/>
          <p:cNvSpPr txBox="1"/>
          <p:nvPr/>
        </p:nvSpPr>
        <p:spPr>
          <a:xfrm>
            <a:off x="3386943" y="3861"/>
            <a:ext cx="6999701" cy="712101"/>
          </a:xfrm>
          <a:prstGeom prst="rect">
            <a:avLst/>
          </a:prstGeom>
          <a:blipFill rotWithShape="1">
            <a:blip r:embed="rId4">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1000"/>
                                        <p:tgtEl>
                                          <p:spTgt spid="2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gtEl>
                                        <p:attrNameLst>
                                          <p:attrName>style.visibility</p:attrName>
                                        </p:attrNameLst>
                                      </p:cBhvr>
                                      <p:to>
                                        <p:strVal val="visible"/>
                                      </p:to>
                                    </p:set>
                                    <p:animEffect transition="in" filter="fade">
                                      <p:cBhvr>
                                        <p:cTn id="12" dur="2000"/>
                                        <p:tgtEl>
                                          <p:spTgt spid="2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
                                        </p:tgtEl>
                                        <p:attrNameLst>
                                          <p:attrName>style.visibility</p:attrName>
                                        </p:attrNameLst>
                                      </p:cBhvr>
                                      <p:to>
                                        <p:strVal val="visible"/>
                                      </p:to>
                                    </p:set>
                                    <p:animEffect transition="in" filter="fade">
                                      <p:cBhvr>
                                        <p:cTn id="17" dur="10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92"/>
        <p:cNvGrpSpPr/>
        <p:nvPr/>
      </p:nvGrpSpPr>
      <p:grpSpPr>
        <a:xfrm>
          <a:off x="0" y="0"/>
          <a:ext cx="0" cy="0"/>
          <a:chOff x="0" y="0"/>
          <a:chExt cx="0" cy="0"/>
        </a:xfrm>
      </p:grpSpPr>
      <p:sp>
        <p:nvSpPr>
          <p:cNvPr id="293" name="Google Shape;293;p28"/>
          <p:cNvSpPr txBox="1"/>
          <p:nvPr/>
        </p:nvSpPr>
        <p:spPr>
          <a:xfrm>
            <a:off x="1496915" y="1079902"/>
            <a:ext cx="929300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C00000"/>
                </a:solidFill>
                <a:latin typeface="Arial"/>
                <a:ea typeface="Arial"/>
                <a:cs typeface="Arial"/>
                <a:sym typeface="Arial"/>
              </a:rPr>
              <a:t>2./ Ưu điểm, nhược điểm dịch vụ thư điện tử</a:t>
            </a:r>
            <a:endParaRPr sz="3200" b="1">
              <a:solidFill>
                <a:srgbClr val="C00000"/>
              </a:solidFill>
              <a:latin typeface="Arial"/>
              <a:ea typeface="Arial"/>
              <a:cs typeface="Arial"/>
              <a:sym typeface="Arial"/>
            </a:endParaRPr>
          </a:p>
        </p:txBody>
      </p:sp>
      <p:sp>
        <p:nvSpPr>
          <p:cNvPr id="294" name="Google Shape;294;p28"/>
          <p:cNvSpPr txBox="1"/>
          <p:nvPr/>
        </p:nvSpPr>
        <p:spPr>
          <a:xfrm>
            <a:off x="368682" y="2028617"/>
            <a:ext cx="11549470" cy="523220"/>
          </a:xfrm>
          <a:prstGeom prst="rect">
            <a:avLst/>
          </a:prstGeom>
          <a:solidFill>
            <a:srgbClr val="FFC000"/>
          </a:solidFill>
          <a:ln w="9525" cap="flat" cmpd="sng">
            <a:solidFill>
              <a:schemeClr val="dk1"/>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Calibri"/>
              <a:buNone/>
            </a:pPr>
            <a:r>
              <a:rPr lang="en-US" sz="2800" b="1" i="1">
                <a:solidFill>
                  <a:srgbClr val="FF0000"/>
                </a:solidFill>
                <a:latin typeface="Calibri"/>
                <a:ea typeface="Calibri"/>
                <a:cs typeface="Calibri"/>
                <a:sym typeface="Calibri"/>
              </a:rPr>
              <a:t>Yêu cầu</a:t>
            </a:r>
            <a:r>
              <a:rPr lang="en-US" sz="2800" b="1" i="1" u="none" strike="noStrike" cap="none">
                <a:solidFill>
                  <a:srgbClr val="FF0000"/>
                </a:solidFill>
                <a:latin typeface="Calibri"/>
                <a:ea typeface="Calibri"/>
                <a:cs typeface="Calibri"/>
                <a:sym typeface="Calibri"/>
              </a:rPr>
              <a:t>: </a:t>
            </a:r>
            <a:r>
              <a:rPr lang="en-US" sz="2800" b="0" i="1" u="none" strike="noStrike" cap="none">
                <a:solidFill>
                  <a:srgbClr val="000000"/>
                </a:solidFill>
                <a:latin typeface="Calibri"/>
                <a:ea typeface="Calibri"/>
                <a:cs typeface="Calibri"/>
                <a:sym typeface="Calibri"/>
              </a:rPr>
              <a:t>Các em thảo luận nhóm </a:t>
            </a:r>
            <a:r>
              <a:rPr lang="en-US" sz="2800" i="1">
                <a:solidFill>
                  <a:srgbClr val="000000"/>
                </a:solidFill>
                <a:latin typeface="Calibri"/>
                <a:ea typeface="Calibri"/>
                <a:cs typeface="Calibri"/>
                <a:sym typeface="Calibri"/>
              </a:rPr>
              <a:t>8</a:t>
            </a:r>
            <a:r>
              <a:rPr lang="en-US" sz="2800" b="0" i="1" u="none" strike="noStrike" cap="none">
                <a:solidFill>
                  <a:srgbClr val="000000"/>
                </a:solidFill>
                <a:latin typeface="Calibri"/>
                <a:ea typeface="Calibri"/>
                <a:cs typeface="Calibri"/>
                <a:sym typeface="Calibri"/>
              </a:rPr>
              <a:t>, làm vào bảng </a:t>
            </a:r>
            <a:r>
              <a:rPr lang="en-US" sz="2800" i="1">
                <a:solidFill>
                  <a:srgbClr val="000000"/>
                </a:solidFill>
                <a:latin typeface="Calibri"/>
                <a:ea typeface="Calibri"/>
                <a:cs typeface="Calibri"/>
                <a:sym typeface="Calibri"/>
              </a:rPr>
              <a:t>nhóm</a:t>
            </a:r>
            <a:r>
              <a:rPr lang="en-US" sz="2800" b="0" i="1" u="none" strike="noStrike" cap="none">
                <a:solidFill>
                  <a:srgbClr val="000000"/>
                </a:solidFill>
                <a:latin typeface="Calibri"/>
                <a:ea typeface="Calibri"/>
                <a:cs typeface="Calibri"/>
                <a:sym typeface="Calibri"/>
              </a:rPr>
              <a:t> và trình bày! (5 phút)</a:t>
            </a:r>
            <a:endParaRPr sz="2800" b="0" i="1" u="none" strike="noStrike" cap="none">
              <a:solidFill>
                <a:srgbClr val="000000"/>
              </a:solidFill>
              <a:latin typeface="Calibri"/>
              <a:ea typeface="Calibri"/>
              <a:cs typeface="Calibri"/>
              <a:sym typeface="Calibri"/>
            </a:endParaRPr>
          </a:p>
        </p:txBody>
      </p:sp>
      <p:pic>
        <p:nvPicPr>
          <p:cNvPr id="295" name="Google Shape;295;p28"/>
          <p:cNvPicPr preferRelativeResize="0"/>
          <p:nvPr/>
        </p:nvPicPr>
        <p:blipFill rotWithShape="1">
          <a:blip r:embed="rId3">
            <a:alphaModFix/>
          </a:blip>
          <a:srcRect/>
          <a:stretch/>
        </p:blipFill>
        <p:spPr>
          <a:xfrm>
            <a:off x="753679" y="2800388"/>
            <a:ext cx="11057205" cy="2463533"/>
          </a:xfrm>
          <a:prstGeom prst="rect">
            <a:avLst/>
          </a:prstGeom>
          <a:noFill/>
          <a:ln>
            <a:noFill/>
          </a:ln>
        </p:spPr>
      </p:pic>
      <p:sp>
        <p:nvSpPr>
          <p:cNvPr id="296" name="Google Shape;296;p28"/>
          <p:cNvSpPr txBox="1"/>
          <p:nvPr/>
        </p:nvSpPr>
        <p:spPr>
          <a:xfrm>
            <a:off x="3386943" y="3861"/>
            <a:ext cx="6999701" cy="712101"/>
          </a:xfrm>
          <a:prstGeom prst="rect">
            <a:avLst/>
          </a:prstGeom>
          <a:blipFill rotWithShape="1">
            <a:blip r:embed="rId4">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fade">
                                      <p:cBhvr>
                                        <p:cTn id="7" dur="500"/>
                                        <p:tgtEl>
                                          <p:spTgt spid="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4"/>
                                        </p:tgtEl>
                                        <p:attrNameLst>
                                          <p:attrName>style.visibility</p:attrName>
                                        </p:attrNameLst>
                                      </p:cBhvr>
                                      <p:to>
                                        <p:strVal val="visible"/>
                                      </p:to>
                                    </p:set>
                                    <p:animEffect transition="in" filter="fade">
                                      <p:cBhvr>
                                        <p:cTn id="12" dur="500"/>
                                        <p:tgtEl>
                                          <p:spTgt spid="2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5"/>
                                        </p:tgtEl>
                                        <p:attrNameLst>
                                          <p:attrName>style.visibility</p:attrName>
                                        </p:attrNameLst>
                                      </p:cBhvr>
                                      <p:to>
                                        <p:strVal val="visible"/>
                                      </p:to>
                                    </p:set>
                                    <p:animEffect transition="in" filter="fade">
                                      <p:cBhvr>
                                        <p:cTn id="17"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00"/>
        <p:cNvGrpSpPr/>
        <p:nvPr/>
      </p:nvGrpSpPr>
      <p:grpSpPr>
        <a:xfrm>
          <a:off x="0" y="0"/>
          <a:ext cx="0" cy="0"/>
          <a:chOff x="0" y="0"/>
          <a:chExt cx="0" cy="0"/>
        </a:xfrm>
      </p:grpSpPr>
      <p:grpSp>
        <p:nvGrpSpPr>
          <p:cNvPr id="301" name="Google Shape;301;p29"/>
          <p:cNvGrpSpPr/>
          <p:nvPr/>
        </p:nvGrpSpPr>
        <p:grpSpPr>
          <a:xfrm>
            <a:off x="590841" y="1566687"/>
            <a:ext cx="10138194" cy="5287821"/>
            <a:chOff x="450166" y="3490"/>
            <a:chExt cx="10138194" cy="5287821"/>
          </a:xfrm>
        </p:grpSpPr>
        <p:sp>
          <p:nvSpPr>
            <p:cNvPr id="302" name="Google Shape;302;p29"/>
            <p:cNvSpPr/>
            <p:nvPr/>
          </p:nvSpPr>
          <p:spPr>
            <a:xfrm>
              <a:off x="450166" y="2285167"/>
              <a:ext cx="3243347" cy="885413"/>
            </a:xfrm>
            <a:prstGeom prst="roundRect">
              <a:avLst>
                <a:gd name="adj" fmla="val 10000"/>
              </a:avLst>
            </a:prstGeom>
            <a:solidFill>
              <a:srgbClr val="7F7F7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9"/>
            <p:cNvSpPr txBox="1"/>
            <p:nvPr/>
          </p:nvSpPr>
          <p:spPr>
            <a:xfrm>
              <a:off x="476099" y="2311100"/>
              <a:ext cx="3191481" cy="83354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2400" b="1">
                  <a:solidFill>
                    <a:schemeClr val="lt1"/>
                  </a:solidFill>
                  <a:latin typeface="Arial"/>
                  <a:ea typeface="Arial"/>
                  <a:cs typeface="Arial"/>
                  <a:sym typeface="Arial"/>
                </a:rPr>
                <a:t>Dịch vụ thư điện tử</a:t>
              </a:r>
              <a:endParaRPr sz="2400" b="1">
                <a:solidFill>
                  <a:schemeClr val="lt1"/>
                </a:solidFill>
                <a:latin typeface="Arial"/>
                <a:ea typeface="Arial"/>
                <a:cs typeface="Arial"/>
                <a:sym typeface="Arial"/>
              </a:endParaRPr>
            </a:p>
          </p:txBody>
        </p:sp>
        <p:sp>
          <p:nvSpPr>
            <p:cNvPr id="304" name="Google Shape;304;p29"/>
            <p:cNvSpPr/>
            <p:nvPr/>
          </p:nvSpPr>
          <p:spPr>
            <a:xfrm rot="-3569112">
              <a:off x="3350196" y="2112503"/>
              <a:ext cx="1394921" cy="29019"/>
            </a:xfrm>
            <a:custGeom>
              <a:avLst/>
              <a:gdLst/>
              <a:ahLst/>
              <a:cxnLst/>
              <a:rect l="l" t="t" r="r" b="b"/>
              <a:pathLst>
                <a:path w="120000" h="120000" extrusionOk="0">
                  <a:moveTo>
                    <a:pt x="0" y="59998"/>
                  </a:moveTo>
                  <a:lnTo>
                    <a:pt x="120000" y="59998"/>
                  </a:lnTo>
                </a:path>
              </a:pathLst>
            </a:custGeom>
            <a:noFill/>
            <a:ln w="25400" cap="flat" cmpd="sng">
              <a:solidFill>
                <a:srgbClr val="1D1B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9"/>
            <p:cNvSpPr txBox="1"/>
            <p:nvPr/>
          </p:nvSpPr>
          <p:spPr>
            <a:xfrm rot="-3569112">
              <a:off x="4012784" y="2092140"/>
              <a:ext cx="69746" cy="6974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b="1">
                <a:solidFill>
                  <a:schemeClr val="dk1"/>
                </a:solidFill>
                <a:latin typeface="Arial"/>
                <a:ea typeface="Arial"/>
                <a:cs typeface="Arial"/>
                <a:sym typeface="Arial"/>
              </a:endParaRPr>
            </a:p>
          </p:txBody>
        </p:sp>
        <p:sp>
          <p:nvSpPr>
            <p:cNvPr id="306" name="Google Shape;306;p29"/>
            <p:cNvSpPr/>
            <p:nvPr/>
          </p:nvSpPr>
          <p:spPr>
            <a:xfrm>
              <a:off x="4401800" y="1099340"/>
              <a:ext cx="1707249" cy="853624"/>
            </a:xfrm>
            <a:prstGeom prst="roundRect">
              <a:avLst>
                <a:gd name="adj" fmla="val 10000"/>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9"/>
            <p:cNvSpPr txBox="1"/>
            <p:nvPr/>
          </p:nvSpPr>
          <p:spPr>
            <a:xfrm>
              <a:off x="4426802" y="1124342"/>
              <a:ext cx="1657245" cy="80362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2400" b="1">
                  <a:solidFill>
                    <a:srgbClr val="E5DFEC"/>
                  </a:solidFill>
                  <a:latin typeface="Arial"/>
                  <a:ea typeface="Arial"/>
                  <a:cs typeface="Arial"/>
                  <a:sym typeface="Arial"/>
                </a:rPr>
                <a:t>Ưu điểm</a:t>
              </a:r>
              <a:endParaRPr sz="2400" b="1">
                <a:solidFill>
                  <a:srgbClr val="E5DFEC"/>
                </a:solidFill>
                <a:latin typeface="Arial"/>
                <a:ea typeface="Arial"/>
                <a:cs typeface="Arial"/>
                <a:sym typeface="Arial"/>
              </a:endParaRPr>
            </a:p>
          </p:txBody>
        </p:sp>
        <p:sp>
          <p:nvSpPr>
            <p:cNvPr id="308" name="Google Shape;308;p29"/>
            <p:cNvSpPr/>
            <p:nvPr/>
          </p:nvSpPr>
          <p:spPr>
            <a:xfrm rot="-2147118">
              <a:off x="5932152" y="963718"/>
              <a:ext cx="1874048" cy="29019"/>
            </a:xfrm>
            <a:custGeom>
              <a:avLst/>
              <a:gdLst/>
              <a:ahLst/>
              <a:cxnLst/>
              <a:rect l="l" t="t" r="r" b="b"/>
              <a:pathLst>
                <a:path w="120000" h="120000" extrusionOk="0">
                  <a:moveTo>
                    <a:pt x="0" y="59998"/>
                  </a:moveTo>
                  <a:lnTo>
                    <a:pt x="120000" y="59998"/>
                  </a:lnTo>
                </a:path>
              </a:pathLst>
            </a:custGeom>
            <a:no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9"/>
            <p:cNvSpPr txBox="1"/>
            <p:nvPr/>
          </p:nvSpPr>
          <p:spPr>
            <a:xfrm rot="-2147118">
              <a:off x="6822326" y="931376"/>
              <a:ext cx="93702" cy="9370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b="1">
                <a:solidFill>
                  <a:schemeClr val="dk1"/>
                </a:solidFill>
                <a:latin typeface="Arial"/>
                <a:ea typeface="Arial"/>
                <a:cs typeface="Arial"/>
                <a:sym typeface="Arial"/>
              </a:endParaRPr>
            </a:p>
          </p:txBody>
        </p:sp>
        <p:sp>
          <p:nvSpPr>
            <p:cNvPr id="310" name="Google Shape;310;p29"/>
            <p:cNvSpPr/>
            <p:nvPr/>
          </p:nvSpPr>
          <p:spPr>
            <a:xfrm>
              <a:off x="7629304" y="3490"/>
              <a:ext cx="2933686" cy="853624"/>
            </a:xfrm>
            <a:prstGeom prst="roundRect">
              <a:avLst>
                <a:gd name="adj" fmla="val 10000"/>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
            <p:cNvSpPr txBox="1"/>
            <p:nvPr/>
          </p:nvSpPr>
          <p:spPr>
            <a:xfrm>
              <a:off x="7654306" y="28492"/>
              <a:ext cx="2883682" cy="80362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2400" b="1">
                  <a:solidFill>
                    <a:schemeClr val="lt1"/>
                  </a:solidFill>
                  <a:latin typeface="Arial"/>
                  <a:ea typeface="Arial"/>
                  <a:cs typeface="Arial"/>
                  <a:sym typeface="Arial"/>
                </a:rPr>
                <a:t>Chi phí thấp</a:t>
              </a:r>
              <a:endParaRPr sz="2400" b="1">
                <a:solidFill>
                  <a:schemeClr val="lt1"/>
                </a:solidFill>
                <a:latin typeface="Arial"/>
                <a:ea typeface="Arial"/>
                <a:cs typeface="Arial"/>
                <a:sym typeface="Arial"/>
              </a:endParaRPr>
            </a:p>
          </p:txBody>
        </p:sp>
        <p:sp>
          <p:nvSpPr>
            <p:cNvPr id="312" name="Google Shape;312;p29"/>
            <p:cNvSpPr/>
            <p:nvPr/>
          </p:nvSpPr>
          <p:spPr>
            <a:xfrm rot="-257713">
              <a:off x="6106909" y="1454552"/>
              <a:ext cx="1524536" cy="29019"/>
            </a:xfrm>
            <a:custGeom>
              <a:avLst/>
              <a:gdLst/>
              <a:ahLst/>
              <a:cxnLst/>
              <a:rect l="l" t="t" r="r" b="b"/>
              <a:pathLst>
                <a:path w="120000" h="120000" extrusionOk="0">
                  <a:moveTo>
                    <a:pt x="0" y="59998"/>
                  </a:moveTo>
                  <a:lnTo>
                    <a:pt x="120000" y="59998"/>
                  </a:lnTo>
                </a:path>
              </a:pathLst>
            </a:custGeom>
            <a:no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9"/>
            <p:cNvSpPr txBox="1"/>
            <p:nvPr/>
          </p:nvSpPr>
          <p:spPr>
            <a:xfrm rot="-257713">
              <a:off x="6831063" y="1430948"/>
              <a:ext cx="76226" cy="7622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b="1">
                <a:solidFill>
                  <a:schemeClr val="dk1"/>
                </a:solidFill>
                <a:latin typeface="Arial"/>
                <a:ea typeface="Arial"/>
                <a:cs typeface="Arial"/>
                <a:sym typeface="Arial"/>
              </a:endParaRPr>
            </a:p>
          </p:txBody>
        </p:sp>
        <p:sp>
          <p:nvSpPr>
            <p:cNvPr id="314" name="Google Shape;314;p29"/>
            <p:cNvSpPr/>
            <p:nvPr/>
          </p:nvSpPr>
          <p:spPr>
            <a:xfrm>
              <a:off x="7629304" y="985159"/>
              <a:ext cx="2933686" cy="853624"/>
            </a:xfrm>
            <a:prstGeom prst="roundRect">
              <a:avLst>
                <a:gd name="adj" fmla="val 10000"/>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9"/>
            <p:cNvSpPr txBox="1"/>
            <p:nvPr/>
          </p:nvSpPr>
          <p:spPr>
            <a:xfrm>
              <a:off x="7654306" y="1010161"/>
              <a:ext cx="2883682" cy="80362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2400" b="1">
                  <a:solidFill>
                    <a:schemeClr val="lt1"/>
                  </a:solidFill>
                  <a:latin typeface="Arial"/>
                  <a:ea typeface="Arial"/>
                  <a:cs typeface="Arial"/>
                  <a:sym typeface="Arial"/>
                </a:rPr>
                <a:t>Tiết kiệm thời gian</a:t>
              </a:r>
              <a:endParaRPr sz="2400" b="1">
                <a:solidFill>
                  <a:schemeClr val="lt1"/>
                </a:solidFill>
                <a:latin typeface="Arial"/>
                <a:ea typeface="Arial"/>
                <a:cs typeface="Arial"/>
                <a:sym typeface="Arial"/>
              </a:endParaRPr>
            </a:p>
          </p:txBody>
        </p:sp>
        <p:sp>
          <p:nvSpPr>
            <p:cNvPr id="316" name="Google Shape;316;p29"/>
            <p:cNvSpPr/>
            <p:nvPr/>
          </p:nvSpPr>
          <p:spPr>
            <a:xfrm rot="1782597">
              <a:off x="5994004" y="1945386"/>
              <a:ext cx="1750345" cy="29019"/>
            </a:xfrm>
            <a:custGeom>
              <a:avLst/>
              <a:gdLst/>
              <a:ahLst/>
              <a:cxnLst/>
              <a:rect l="l" t="t" r="r" b="b"/>
              <a:pathLst>
                <a:path w="120000" h="120000" extrusionOk="0">
                  <a:moveTo>
                    <a:pt x="0" y="59998"/>
                  </a:moveTo>
                  <a:lnTo>
                    <a:pt x="120000" y="59998"/>
                  </a:lnTo>
                </a:path>
              </a:pathLst>
            </a:custGeom>
            <a:no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9"/>
            <p:cNvSpPr txBox="1"/>
            <p:nvPr/>
          </p:nvSpPr>
          <p:spPr>
            <a:xfrm rot="1782597">
              <a:off x="6825418" y="1916137"/>
              <a:ext cx="87517" cy="8751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b="1">
                <a:solidFill>
                  <a:schemeClr val="dk1"/>
                </a:solidFill>
                <a:latin typeface="Arial"/>
                <a:ea typeface="Arial"/>
                <a:cs typeface="Arial"/>
                <a:sym typeface="Arial"/>
              </a:endParaRPr>
            </a:p>
          </p:txBody>
        </p:sp>
        <p:sp>
          <p:nvSpPr>
            <p:cNvPr id="318" name="Google Shape;318;p29"/>
            <p:cNvSpPr/>
            <p:nvPr/>
          </p:nvSpPr>
          <p:spPr>
            <a:xfrm>
              <a:off x="7629304" y="1966827"/>
              <a:ext cx="2933686" cy="853624"/>
            </a:xfrm>
            <a:prstGeom prst="roundRect">
              <a:avLst>
                <a:gd name="adj" fmla="val 10000"/>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p:cNvSpPr txBox="1"/>
            <p:nvPr/>
          </p:nvSpPr>
          <p:spPr>
            <a:xfrm>
              <a:off x="7654306" y="1991829"/>
              <a:ext cx="2883682" cy="80362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2400" b="1">
                  <a:solidFill>
                    <a:schemeClr val="lt1"/>
                  </a:solidFill>
                  <a:latin typeface="Arial"/>
                  <a:ea typeface="Arial"/>
                  <a:cs typeface="Arial"/>
                  <a:sym typeface="Arial"/>
                </a:rPr>
                <a:t>Thuận tiện</a:t>
              </a:r>
              <a:endParaRPr sz="2400" b="1">
                <a:solidFill>
                  <a:schemeClr val="lt1"/>
                </a:solidFill>
                <a:latin typeface="Arial"/>
                <a:ea typeface="Arial"/>
                <a:cs typeface="Arial"/>
                <a:sym typeface="Arial"/>
              </a:endParaRPr>
            </a:p>
          </p:txBody>
        </p:sp>
        <p:sp>
          <p:nvSpPr>
            <p:cNvPr id="320" name="Google Shape;320;p29"/>
            <p:cNvSpPr/>
            <p:nvPr/>
          </p:nvSpPr>
          <p:spPr>
            <a:xfrm rot="3722564">
              <a:off x="3263507" y="3428411"/>
              <a:ext cx="1619038" cy="29019"/>
            </a:xfrm>
            <a:custGeom>
              <a:avLst/>
              <a:gdLst/>
              <a:ahLst/>
              <a:cxnLst/>
              <a:rect l="l" t="t" r="r" b="b"/>
              <a:pathLst>
                <a:path w="120000" h="120000" extrusionOk="0">
                  <a:moveTo>
                    <a:pt x="0" y="59998"/>
                  </a:moveTo>
                  <a:lnTo>
                    <a:pt x="120000" y="59998"/>
                  </a:lnTo>
                </a:path>
              </a:pathLst>
            </a:custGeom>
            <a:noFill/>
            <a:ln w="25400" cap="flat" cmpd="sng">
              <a:solidFill>
                <a:srgbClr val="1D1B1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9"/>
            <p:cNvSpPr txBox="1"/>
            <p:nvPr/>
          </p:nvSpPr>
          <p:spPr>
            <a:xfrm rot="3722564">
              <a:off x="4032551" y="3402445"/>
              <a:ext cx="80951" cy="8095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b="1">
                <a:solidFill>
                  <a:schemeClr val="dk1"/>
                </a:solidFill>
                <a:latin typeface="Arial"/>
                <a:ea typeface="Arial"/>
                <a:cs typeface="Arial"/>
                <a:sym typeface="Arial"/>
              </a:endParaRPr>
            </a:p>
          </p:txBody>
        </p:sp>
        <p:sp>
          <p:nvSpPr>
            <p:cNvPr id="322" name="Google Shape;322;p29"/>
            <p:cNvSpPr/>
            <p:nvPr/>
          </p:nvSpPr>
          <p:spPr>
            <a:xfrm>
              <a:off x="4452540" y="3731154"/>
              <a:ext cx="1707249" cy="853624"/>
            </a:xfrm>
            <a:prstGeom prst="roundRect">
              <a:avLst>
                <a:gd name="adj" fmla="val 10000"/>
              </a:avLst>
            </a:prstGeom>
            <a:solidFill>
              <a:srgbClr val="9748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9"/>
            <p:cNvSpPr txBox="1"/>
            <p:nvPr/>
          </p:nvSpPr>
          <p:spPr>
            <a:xfrm>
              <a:off x="4477542" y="3756156"/>
              <a:ext cx="1657245" cy="803620"/>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2400" b="1">
                  <a:solidFill>
                    <a:srgbClr val="E5DFEC"/>
                  </a:solidFill>
                  <a:latin typeface="Arial"/>
                  <a:ea typeface="Arial"/>
                  <a:cs typeface="Arial"/>
                  <a:sym typeface="Arial"/>
                </a:rPr>
                <a:t>Nhược điểm</a:t>
              </a:r>
              <a:endParaRPr sz="2400" b="1">
                <a:solidFill>
                  <a:srgbClr val="E5DFEC"/>
                </a:solidFill>
                <a:latin typeface="Arial"/>
                <a:ea typeface="Arial"/>
                <a:cs typeface="Arial"/>
                <a:sym typeface="Arial"/>
              </a:endParaRPr>
            </a:p>
          </p:txBody>
        </p:sp>
        <p:sp>
          <p:nvSpPr>
            <p:cNvPr id="324" name="Google Shape;324;p29"/>
            <p:cNvSpPr/>
            <p:nvPr/>
          </p:nvSpPr>
          <p:spPr>
            <a:xfrm rot="-1454968">
              <a:off x="6088685" y="3812481"/>
              <a:ext cx="1611724" cy="29019"/>
            </a:xfrm>
            <a:custGeom>
              <a:avLst/>
              <a:gdLst/>
              <a:ahLst/>
              <a:cxnLst/>
              <a:rect l="l" t="t" r="r" b="b"/>
              <a:pathLst>
                <a:path w="120000" h="120000" extrusionOk="0">
                  <a:moveTo>
                    <a:pt x="0" y="59998"/>
                  </a:moveTo>
                  <a:lnTo>
                    <a:pt x="120000" y="59998"/>
                  </a:lnTo>
                </a:path>
              </a:pathLst>
            </a:custGeom>
            <a:noFill/>
            <a:ln w="25400" cap="flat" cmpd="sng">
              <a:solidFill>
                <a:srgbClr val="467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txBox="1"/>
            <p:nvPr/>
          </p:nvSpPr>
          <p:spPr>
            <a:xfrm rot="-1454968">
              <a:off x="6854254" y="3786698"/>
              <a:ext cx="80586" cy="80586"/>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b="1">
                <a:solidFill>
                  <a:schemeClr val="dk1"/>
                </a:solidFill>
                <a:latin typeface="Arial"/>
                <a:ea typeface="Arial"/>
                <a:cs typeface="Arial"/>
                <a:sym typeface="Arial"/>
              </a:endParaRPr>
            </a:p>
          </p:txBody>
        </p:sp>
        <p:sp>
          <p:nvSpPr>
            <p:cNvPr id="326" name="Google Shape;326;p29"/>
            <p:cNvSpPr/>
            <p:nvPr/>
          </p:nvSpPr>
          <p:spPr>
            <a:xfrm>
              <a:off x="7629304" y="2948496"/>
              <a:ext cx="2959056" cy="1095038"/>
            </a:xfrm>
            <a:prstGeom prst="roundRect">
              <a:avLst>
                <a:gd name="adj" fmla="val 10000"/>
              </a:avLst>
            </a:prstGeom>
            <a:solidFill>
              <a:srgbClr val="9748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txBox="1"/>
            <p:nvPr/>
          </p:nvSpPr>
          <p:spPr>
            <a:xfrm>
              <a:off x="7661377" y="2980569"/>
              <a:ext cx="2894910" cy="103089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2400" b="1">
                  <a:solidFill>
                    <a:schemeClr val="lt1"/>
                  </a:solidFill>
                  <a:latin typeface="Arial"/>
                  <a:ea typeface="Arial"/>
                  <a:cs typeface="Arial"/>
                  <a:sym typeface="Arial"/>
                </a:rPr>
                <a:t>phải sử dụng phương tiện điện tử kết nối mạng</a:t>
              </a:r>
              <a:endParaRPr sz="2400" b="1">
                <a:solidFill>
                  <a:schemeClr val="lt1"/>
                </a:solidFill>
                <a:latin typeface="Arial"/>
                <a:ea typeface="Arial"/>
                <a:cs typeface="Arial"/>
                <a:sym typeface="Arial"/>
              </a:endParaRPr>
            </a:p>
          </p:txBody>
        </p:sp>
        <p:sp>
          <p:nvSpPr>
            <p:cNvPr id="328" name="Google Shape;328;p29"/>
            <p:cNvSpPr/>
            <p:nvPr/>
          </p:nvSpPr>
          <p:spPr>
            <a:xfrm rot="1279092">
              <a:off x="6105821" y="4430196"/>
              <a:ext cx="1577450" cy="29019"/>
            </a:xfrm>
            <a:custGeom>
              <a:avLst/>
              <a:gdLst/>
              <a:ahLst/>
              <a:cxnLst/>
              <a:rect l="l" t="t" r="r" b="b"/>
              <a:pathLst>
                <a:path w="120000" h="120000" extrusionOk="0">
                  <a:moveTo>
                    <a:pt x="0" y="59998"/>
                  </a:moveTo>
                  <a:lnTo>
                    <a:pt x="120000" y="59998"/>
                  </a:lnTo>
                </a:path>
              </a:pathLst>
            </a:custGeom>
            <a:noFill/>
            <a:ln w="25400" cap="flat" cmpd="sng">
              <a:solidFill>
                <a:srgbClr val="467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9"/>
            <p:cNvSpPr txBox="1"/>
            <p:nvPr/>
          </p:nvSpPr>
          <p:spPr>
            <a:xfrm rot="1279092">
              <a:off x="6855110" y="4405269"/>
              <a:ext cx="78872" cy="7887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b="1">
                <a:solidFill>
                  <a:schemeClr val="dk1"/>
                </a:solidFill>
                <a:latin typeface="Arial"/>
                <a:ea typeface="Arial"/>
                <a:cs typeface="Arial"/>
                <a:sym typeface="Arial"/>
              </a:endParaRPr>
            </a:p>
          </p:txBody>
        </p:sp>
        <p:sp>
          <p:nvSpPr>
            <p:cNvPr id="330" name="Google Shape;330;p29"/>
            <p:cNvSpPr/>
            <p:nvPr/>
          </p:nvSpPr>
          <p:spPr>
            <a:xfrm>
              <a:off x="7629304" y="4171578"/>
              <a:ext cx="2933686" cy="1119733"/>
            </a:xfrm>
            <a:prstGeom prst="roundRect">
              <a:avLst>
                <a:gd name="adj" fmla="val 10000"/>
              </a:avLst>
            </a:prstGeom>
            <a:solidFill>
              <a:srgbClr val="97480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txBox="1"/>
            <p:nvPr/>
          </p:nvSpPr>
          <p:spPr>
            <a:xfrm>
              <a:off x="7662100" y="4204374"/>
              <a:ext cx="2868094" cy="1054141"/>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2400" b="1">
                  <a:solidFill>
                    <a:schemeClr val="lt1"/>
                  </a:solidFill>
                  <a:latin typeface="Arial"/>
                  <a:ea typeface="Arial"/>
                  <a:cs typeface="Arial"/>
                  <a:sym typeface="Arial"/>
                </a:rPr>
                <a:t>có thể gặp một số nguy cơ, phiền toái..</a:t>
              </a:r>
              <a:endParaRPr sz="2400" b="1">
                <a:solidFill>
                  <a:schemeClr val="lt1"/>
                </a:solidFill>
                <a:latin typeface="Arial"/>
                <a:ea typeface="Arial"/>
                <a:cs typeface="Arial"/>
                <a:sym typeface="Arial"/>
              </a:endParaRPr>
            </a:p>
          </p:txBody>
        </p:sp>
      </p:grpSp>
      <p:sp>
        <p:nvSpPr>
          <p:cNvPr id="332" name="Google Shape;332;p29"/>
          <p:cNvSpPr txBox="1"/>
          <p:nvPr/>
        </p:nvSpPr>
        <p:spPr>
          <a:xfrm>
            <a:off x="1444808" y="801860"/>
            <a:ext cx="92930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00000"/>
                </a:solidFill>
                <a:latin typeface="Arial"/>
                <a:ea typeface="Arial"/>
                <a:cs typeface="Arial"/>
                <a:sym typeface="Arial"/>
              </a:rPr>
              <a:t>2./ Ưu điểm, nhược điểm dịch vụ thư điện tử</a:t>
            </a:r>
            <a:endParaRPr sz="2800" b="1">
              <a:solidFill>
                <a:srgbClr val="C00000"/>
              </a:solidFill>
              <a:latin typeface="Arial"/>
              <a:ea typeface="Arial"/>
              <a:cs typeface="Arial"/>
              <a:sym typeface="Arial"/>
            </a:endParaRPr>
          </a:p>
        </p:txBody>
      </p:sp>
      <p:sp>
        <p:nvSpPr>
          <p:cNvPr id="333" name="Google Shape;333;p29"/>
          <p:cNvSpPr txBox="1"/>
          <p:nvPr/>
        </p:nvSpPr>
        <p:spPr>
          <a:xfrm>
            <a:off x="3386943" y="386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5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337"/>
        <p:cNvGrpSpPr/>
        <p:nvPr/>
      </p:nvGrpSpPr>
      <p:grpSpPr>
        <a:xfrm>
          <a:off x="0" y="0"/>
          <a:ext cx="0" cy="0"/>
          <a:chOff x="0" y="0"/>
          <a:chExt cx="0" cy="0"/>
        </a:xfrm>
      </p:grpSpPr>
      <p:sp>
        <p:nvSpPr>
          <p:cNvPr id="338" name="Google Shape;338;p30"/>
          <p:cNvSpPr/>
          <p:nvPr/>
        </p:nvSpPr>
        <p:spPr>
          <a:xfrm>
            <a:off x="-1039741" y="956603"/>
            <a:ext cx="23000565"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9" name="Google Shape;339;p30"/>
          <p:cNvPicPr preferRelativeResize="0"/>
          <p:nvPr/>
        </p:nvPicPr>
        <p:blipFill rotWithShape="1">
          <a:blip r:embed="rId3">
            <a:alphaModFix/>
          </a:blip>
          <a:srcRect/>
          <a:stretch/>
        </p:blipFill>
        <p:spPr>
          <a:xfrm>
            <a:off x="436098" y="1067287"/>
            <a:ext cx="11338560" cy="1659988"/>
          </a:xfrm>
          <a:prstGeom prst="rect">
            <a:avLst/>
          </a:prstGeom>
          <a:noFill/>
          <a:ln>
            <a:noFill/>
          </a:ln>
        </p:spPr>
      </p:pic>
      <p:sp>
        <p:nvSpPr>
          <p:cNvPr id="340" name="Google Shape;340;p30"/>
          <p:cNvSpPr/>
          <p:nvPr/>
        </p:nvSpPr>
        <p:spPr>
          <a:xfrm>
            <a:off x="344658" y="2743199"/>
            <a:ext cx="11521440" cy="365638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2400" b="1">
                <a:solidFill>
                  <a:srgbClr val="C00000"/>
                </a:solidFill>
                <a:latin typeface="Times New Roman"/>
                <a:ea typeface="Times New Roman"/>
                <a:cs typeface="Times New Roman"/>
                <a:sym typeface="Times New Roman"/>
              </a:rPr>
              <a:t>- Ưu điểm</a:t>
            </a:r>
            <a:endParaRPr sz="2400" b="1">
              <a:solidFill>
                <a:srgbClr val="C00000"/>
              </a:solidFill>
              <a:latin typeface="Times New Roman"/>
              <a:ea typeface="Times New Roman"/>
              <a:cs typeface="Times New Roman"/>
              <a:sym typeface="Times New Roman"/>
            </a:endParaRPr>
          </a:p>
          <a:p>
            <a:pPr marL="0" marR="0" lvl="0" indent="0" algn="just" rtl="0">
              <a:lnSpc>
                <a:spcPct val="120000"/>
              </a:lnSpc>
              <a:spcBef>
                <a:spcPts val="1200"/>
              </a:spcBef>
              <a:spcAft>
                <a:spcPts val="0"/>
              </a:spcAft>
              <a:buNone/>
            </a:pPr>
            <a:r>
              <a:rPr lang="en-US" sz="2400" b="1">
                <a:solidFill>
                  <a:srgbClr val="0070C0"/>
                </a:solidFill>
                <a:latin typeface="Times New Roman"/>
                <a:ea typeface="Times New Roman"/>
                <a:cs typeface="Times New Roman"/>
                <a:sym typeface="Times New Roman"/>
              </a:rPr>
              <a:t>Dịch vụ thư truyền thống có thể chuyển thư bằng các phương tiện khác nhau: máy bay, tàu, xe, người,.. tới mọi nơi không cần các thiết bị điện tử, kết nối mạng</a:t>
            </a:r>
            <a:endParaRPr sz="2400" b="1">
              <a:solidFill>
                <a:srgbClr val="0070C0"/>
              </a:solidFill>
              <a:latin typeface="Times New Roman"/>
              <a:ea typeface="Times New Roman"/>
              <a:cs typeface="Times New Roman"/>
              <a:sym typeface="Times New Roman"/>
            </a:endParaRPr>
          </a:p>
          <a:p>
            <a:pPr marL="0" marR="0" lvl="0" indent="0" algn="just" rtl="0">
              <a:lnSpc>
                <a:spcPct val="120000"/>
              </a:lnSpc>
              <a:spcBef>
                <a:spcPts val="1200"/>
              </a:spcBef>
              <a:spcAft>
                <a:spcPts val="0"/>
              </a:spcAft>
              <a:buNone/>
            </a:pPr>
            <a:r>
              <a:rPr lang="en-US" sz="2400" b="1">
                <a:solidFill>
                  <a:srgbClr val="C00000"/>
                </a:solidFill>
                <a:latin typeface="Times New Roman"/>
                <a:ea typeface="Times New Roman"/>
                <a:cs typeface="Times New Roman"/>
                <a:sym typeface="Times New Roman"/>
              </a:rPr>
              <a:t>- Nhược điểm</a:t>
            </a:r>
            <a:endParaRPr sz="2400" b="1">
              <a:solidFill>
                <a:srgbClr val="C00000"/>
              </a:solidFill>
              <a:latin typeface="Times New Roman"/>
              <a:ea typeface="Times New Roman"/>
              <a:cs typeface="Times New Roman"/>
              <a:sym typeface="Times New Roman"/>
            </a:endParaRPr>
          </a:p>
          <a:p>
            <a:pPr marL="0" marR="0" lvl="0" indent="0" algn="just" rtl="0">
              <a:lnSpc>
                <a:spcPct val="120000"/>
              </a:lnSpc>
              <a:spcBef>
                <a:spcPts val="1200"/>
              </a:spcBef>
              <a:spcAft>
                <a:spcPts val="0"/>
              </a:spcAft>
              <a:buNone/>
            </a:pPr>
            <a:r>
              <a:rPr lang="en-US" sz="2400" b="1">
                <a:solidFill>
                  <a:schemeClr val="dk1"/>
                </a:solidFill>
                <a:latin typeface="Times New Roman"/>
                <a:ea typeface="Times New Roman"/>
                <a:cs typeface="Times New Roman"/>
                <a:sym typeface="Times New Roman"/>
              </a:rPr>
              <a:t>Chi phí cao, thời gian chuyển thư dài, số lượng thư gửi và nhận bị hạn chế, có thể bị chuyển nhầm hoặc thất lạc. Có trường hợp gặp thư phá hoại như là thư có tẩm thuốc độc,..</a:t>
            </a:r>
            <a:endParaRPr sz="2400" b="1">
              <a:solidFill>
                <a:schemeClr val="dk1"/>
              </a:solidFill>
              <a:latin typeface="Times New Roman"/>
              <a:ea typeface="Times New Roman"/>
              <a:cs typeface="Times New Roman"/>
              <a:sym typeface="Times New Roman"/>
            </a:endParaRPr>
          </a:p>
        </p:txBody>
      </p:sp>
      <p:sp>
        <p:nvSpPr>
          <p:cNvPr id="341" name="Google Shape;341;p30"/>
          <p:cNvSpPr/>
          <p:nvPr/>
        </p:nvSpPr>
        <p:spPr>
          <a:xfrm>
            <a:off x="344658" y="3287265"/>
            <a:ext cx="1133856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 </a:t>
            </a:r>
            <a:r>
              <a:rPr lang="en-US" sz="2400" b="1">
                <a:solidFill>
                  <a:srgbClr val="0070C0"/>
                </a:solidFill>
                <a:latin typeface="Times New Roman"/>
                <a:ea typeface="Times New Roman"/>
                <a:cs typeface="Times New Roman"/>
                <a:sym typeface="Times New Roman"/>
              </a:rPr>
              <a:t>Dịch vụ thư điện tử </a:t>
            </a:r>
            <a:r>
              <a:rPr lang="en-US" sz="2400" b="1">
                <a:solidFill>
                  <a:schemeClr val="dk1"/>
                </a:solidFill>
                <a:latin typeface="Times New Roman"/>
                <a:ea typeface="Times New Roman"/>
                <a:cs typeface="Times New Roman"/>
                <a:sym typeface="Times New Roman"/>
              </a:rPr>
              <a:t>ra đời đã giúp cho dịch vụ thư truyền thống giảm bớt những khó khăn, khắc phục được nhiều hạn chế, số lượng thư gửi qua đường bưu điện đã giảm rất nhiều, các chi phí cho việc vận chuyển này cũng giảm đáng kể.</a:t>
            </a:r>
            <a:endParaRPr sz="2400" b="1">
              <a:solidFill>
                <a:schemeClr val="dk1"/>
              </a:solidFill>
              <a:latin typeface="Calibri"/>
              <a:ea typeface="Calibri"/>
              <a:cs typeface="Calibri"/>
              <a:sym typeface="Calibri"/>
            </a:endParaRPr>
          </a:p>
        </p:txBody>
      </p:sp>
      <p:sp>
        <p:nvSpPr>
          <p:cNvPr id="342" name="Google Shape;342;p30"/>
          <p:cNvSpPr txBox="1"/>
          <p:nvPr/>
        </p:nvSpPr>
        <p:spPr>
          <a:xfrm>
            <a:off x="3386943" y="3861"/>
            <a:ext cx="6999701" cy="712101"/>
          </a:xfrm>
          <a:prstGeom prst="rect">
            <a:avLst/>
          </a:prstGeom>
          <a:blipFill rotWithShape="1">
            <a:blip r:embed="rId4">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fade">
                                      <p:cBhvr>
                                        <p:cTn id="7" dur="1000"/>
                                        <p:tgtEl>
                                          <p:spTgt spid="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40"/>
                                        </p:tgtEl>
                                      </p:cBhvr>
                                    </p:animEffect>
                                    <p:set>
                                      <p:cBhvr>
                                        <p:cTn id="12" dur="1" fill="hold">
                                          <p:stCondLst>
                                            <p:cond delay="500"/>
                                          </p:stCondLst>
                                        </p:cTn>
                                        <p:tgtEl>
                                          <p:spTgt spid="340"/>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41"/>
                                        </p:tgtEl>
                                        <p:attrNameLst>
                                          <p:attrName>style.visibility</p:attrName>
                                        </p:attrNameLst>
                                      </p:cBhvr>
                                      <p:to>
                                        <p:strVal val="visible"/>
                                      </p:to>
                                    </p:set>
                                    <p:animEffect transition="in" filter="fade">
                                      <p:cBhvr>
                                        <p:cTn id="16" dur="10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46"/>
        <p:cNvGrpSpPr/>
        <p:nvPr/>
      </p:nvGrpSpPr>
      <p:grpSpPr>
        <a:xfrm>
          <a:off x="0" y="0"/>
          <a:ext cx="0" cy="0"/>
          <a:chOff x="0" y="0"/>
          <a:chExt cx="0" cy="0"/>
        </a:xfrm>
      </p:grpSpPr>
      <p:sp>
        <p:nvSpPr>
          <p:cNvPr id="347" name="Google Shape;347;p31"/>
          <p:cNvSpPr/>
          <p:nvPr/>
        </p:nvSpPr>
        <p:spPr>
          <a:xfrm>
            <a:off x="720378" y="1628921"/>
            <a:ext cx="10353820" cy="3377335"/>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None/>
            </a:pPr>
            <a:r>
              <a:rPr lang="en-US" sz="3200" b="1">
                <a:solidFill>
                  <a:schemeClr val="dk1"/>
                </a:solidFill>
                <a:latin typeface="Times New Roman"/>
                <a:ea typeface="Times New Roman"/>
                <a:cs typeface="Times New Roman"/>
                <a:sym typeface="Times New Roman"/>
              </a:rPr>
              <a:t> </a:t>
            </a:r>
            <a:r>
              <a:rPr lang="en-US" sz="2800" b="1">
                <a:solidFill>
                  <a:srgbClr val="002060"/>
                </a:solidFill>
                <a:latin typeface="Times New Roman"/>
                <a:ea typeface="Times New Roman"/>
                <a:cs typeface="Times New Roman"/>
                <a:sym typeface="Times New Roman"/>
              </a:rPr>
              <a:t>- Hiện nay, mặc dù thư điện tử được sử dụng phổ biến, nhưng các phương thức liên lạc khác vẫn được duy trì. Ở những vùng khó khăn về điều kiện giao thông, không có Internet thì các phương thức liên lạc truyền thống vẫn rất cần thiết.</a:t>
            </a:r>
            <a:endParaRPr/>
          </a:p>
          <a:p>
            <a:pPr marL="0" marR="0" lvl="0" indent="0" algn="just" rtl="0">
              <a:lnSpc>
                <a:spcPct val="120000"/>
              </a:lnSpc>
              <a:spcBef>
                <a:spcPts val="1200"/>
              </a:spcBef>
              <a:spcAft>
                <a:spcPts val="0"/>
              </a:spcAft>
              <a:buNone/>
            </a:pPr>
            <a:r>
              <a:rPr lang="en-US" sz="2800" b="1">
                <a:solidFill>
                  <a:srgbClr val="002060"/>
                </a:solidFill>
                <a:latin typeface="Times New Roman"/>
                <a:ea typeface="Times New Roman"/>
                <a:cs typeface="Times New Roman"/>
                <a:sym typeface="Times New Roman"/>
              </a:rPr>
              <a:t>- Không nên sử dụng thư điện tử vào mục đích không lành mạnh, vi phạm pháp luật.</a:t>
            </a:r>
            <a:endParaRPr/>
          </a:p>
        </p:txBody>
      </p:sp>
      <p:sp>
        <p:nvSpPr>
          <p:cNvPr id="348" name="Google Shape;348;p31"/>
          <p:cNvSpPr txBox="1"/>
          <p:nvPr/>
        </p:nvSpPr>
        <p:spPr>
          <a:xfrm>
            <a:off x="3386943" y="386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
        <p:nvSpPr>
          <p:cNvPr id="349" name="Google Shape;349;p31"/>
          <p:cNvSpPr/>
          <p:nvPr/>
        </p:nvSpPr>
        <p:spPr>
          <a:xfrm>
            <a:off x="5119963" y="856586"/>
            <a:ext cx="1377300" cy="631711"/>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None/>
            </a:pPr>
            <a:r>
              <a:rPr lang="en-US" sz="3200" b="1">
                <a:solidFill>
                  <a:schemeClr val="dk1"/>
                </a:solidFill>
                <a:latin typeface="Times New Roman"/>
                <a:ea typeface="Times New Roman"/>
                <a:cs typeface="Times New Roman"/>
                <a:sym typeface="Times New Roman"/>
              </a:rPr>
              <a:t>Lưu ý:</a:t>
            </a:r>
            <a:endParaRPr sz="3200" b="1">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2000"/>
                                        <p:tgtEl>
                                          <p:spTgt spid="3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9"/>
                                        </p:tgtEl>
                                        <p:attrNameLst>
                                          <p:attrName>style.visibility</p:attrName>
                                        </p:attrNameLst>
                                      </p:cBhvr>
                                      <p:to>
                                        <p:strVal val="visible"/>
                                      </p:to>
                                    </p:set>
                                    <p:animEffect transition="in" filter="fade">
                                      <p:cBhvr>
                                        <p:cTn id="12" dur="2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353"/>
        <p:cNvGrpSpPr/>
        <p:nvPr/>
      </p:nvGrpSpPr>
      <p:grpSpPr>
        <a:xfrm>
          <a:off x="0" y="0"/>
          <a:ext cx="0" cy="0"/>
          <a:chOff x="0" y="0"/>
          <a:chExt cx="0" cy="0"/>
        </a:xfrm>
      </p:grpSpPr>
      <p:sp>
        <p:nvSpPr>
          <p:cNvPr id="354" name="Google Shape;354;p32"/>
          <p:cNvSpPr/>
          <p:nvPr/>
        </p:nvSpPr>
        <p:spPr>
          <a:xfrm>
            <a:off x="4730433" y="1771855"/>
            <a:ext cx="2156360" cy="631711"/>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None/>
            </a:pPr>
            <a:r>
              <a:rPr lang="en-US" sz="3200" b="1">
                <a:solidFill>
                  <a:schemeClr val="dk1"/>
                </a:solidFill>
                <a:latin typeface="Times New Roman"/>
                <a:ea typeface="Times New Roman"/>
                <a:cs typeface="Times New Roman"/>
                <a:sym typeface="Times New Roman"/>
              </a:rPr>
              <a:t>GHI NHỚ:</a:t>
            </a:r>
            <a:endParaRPr sz="3200" b="1">
              <a:solidFill>
                <a:schemeClr val="dk1"/>
              </a:solidFill>
              <a:latin typeface="Times New Roman"/>
              <a:ea typeface="Times New Roman"/>
              <a:cs typeface="Times New Roman"/>
              <a:sym typeface="Times New Roman"/>
            </a:endParaRPr>
          </a:p>
        </p:txBody>
      </p:sp>
      <p:sp>
        <p:nvSpPr>
          <p:cNvPr id="355" name="Google Shape;355;p32"/>
          <p:cNvSpPr txBox="1"/>
          <p:nvPr/>
        </p:nvSpPr>
        <p:spPr>
          <a:xfrm>
            <a:off x="1601418" y="952271"/>
            <a:ext cx="929300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C00000"/>
                </a:solidFill>
                <a:latin typeface="Arial"/>
                <a:ea typeface="Arial"/>
                <a:cs typeface="Arial"/>
                <a:sym typeface="Arial"/>
              </a:rPr>
              <a:t>2./ Ưu điểm, nhược điểm dịch vụ thư điện tử</a:t>
            </a:r>
            <a:endParaRPr sz="3200" b="1">
              <a:solidFill>
                <a:srgbClr val="C00000"/>
              </a:solidFill>
              <a:latin typeface="Arial"/>
              <a:ea typeface="Arial"/>
              <a:cs typeface="Arial"/>
              <a:sym typeface="Arial"/>
            </a:endParaRPr>
          </a:p>
        </p:txBody>
      </p:sp>
      <p:pic>
        <p:nvPicPr>
          <p:cNvPr id="356" name="Google Shape;356;p32"/>
          <p:cNvPicPr preferRelativeResize="0"/>
          <p:nvPr/>
        </p:nvPicPr>
        <p:blipFill rotWithShape="1">
          <a:blip r:embed="rId3">
            <a:alphaModFix/>
          </a:blip>
          <a:srcRect/>
          <a:stretch/>
        </p:blipFill>
        <p:spPr>
          <a:xfrm>
            <a:off x="509452" y="2403566"/>
            <a:ext cx="11038114" cy="2481943"/>
          </a:xfrm>
          <a:prstGeom prst="rect">
            <a:avLst/>
          </a:prstGeom>
          <a:noFill/>
          <a:ln>
            <a:noFill/>
          </a:ln>
        </p:spPr>
      </p:pic>
      <p:sp>
        <p:nvSpPr>
          <p:cNvPr id="357" name="Google Shape;357;p32"/>
          <p:cNvSpPr txBox="1"/>
          <p:nvPr/>
        </p:nvSpPr>
        <p:spPr>
          <a:xfrm>
            <a:off x="3386943" y="3861"/>
            <a:ext cx="6999701" cy="712101"/>
          </a:xfrm>
          <a:prstGeom prst="rect">
            <a:avLst/>
          </a:prstGeom>
          <a:blipFill rotWithShape="1">
            <a:blip r:embed="rId4">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1000"/>
                                        <p:tgtEl>
                                          <p:spTgt spid="3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4"/>
                                        </p:tgtEl>
                                        <p:attrNameLst>
                                          <p:attrName>style.visibility</p:attrName>
                                        </p:attrNameLst>
                                      </p:cBhvr>
                                      <p:to>
                                        <p:strVal val="visible"/>
                                      </p:to>
                                    </p:set>
                                    <p:animEffect transition="in" filter="fade">
                                      <p:cBhvr>
                                        <p:cTn id="12" dur="500"/>
                                        <p:tgtEl>
                                          <p:spTgt spid="3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6"/>
                                        </p:tgtEl>
                                        <p:attrNameLst>
                                          <p:attrName>style.visibility</p:attrName>
                                        </p:attrNameLst>
                                      </p:cBhvr>
                                      <p:to>
                                        <p:strVal val="visible"/>
                                      </p:to>
                                    </p:set>
                                    <p:animEffect transition="in" filter="fade">
                                      <p:cBhvr>
                                        <p:cTn id="17" dur="10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3"/>
        <p:cNvGrpSpPr/>
        <p:nvPr/>
      </p:nvGrpSpPr>
      <p:grpSpPr>
        <a:xfrm>
          <a:off x="0" y="0"/>
          <a:ext cx="0" cy="0"/>
          <a:chOff x="0" y="0"/>
          <a:chExt cx="0" cy="0"/>
        </a:xfrm>
      </p:grpSpPr>
      <p:sp>
        <p:nvSpPr>
          <p:cNvPr id="104" name="Google Shape;104;p15"/>
          <p:cNvSpPr txBox="1">
            <a:spLocks noGrp="1"/>
          </p:cNvSpPr>
          <p:nvPr>
            <p:ph type="ctrTitle"/>
          </p:nvPr>
        </p:nvSpPr>
        <p:spPr>
          <a:xfrm>
            <a:off x="3386945" y="535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FFC000"/>
              </a:buClr>
              <a:buSzPct val="100000"/>
              <a:buFont typeface="Calibri"/>
              <a:buNone/>
            </a:pPr>
            <a:r>
              <a:rPr lang="en-US"/>
              <a:t>Bài 8: Thư điện tử</a:t>
            </a:r>
            <a:endParaRPr/>
          </a:p>
        </p:txBody>
      </p:sp>
      <p:grpSp>
        <p:nvGrpSpPr>
          <p:cNvPr id="105" name="Google Shape;105;p15"/>
          <p:cNvGrpSpPr/>
          <p:nvPr/>
        </p:nvGrpSpPr>
        <p:grpSpPr>
          <a:xfrm>
            <a:off x="1593007" y="3088773"/>
            <a:ext cx="9084871" cy="774701"/>
            <a:chOff x="1263" y="1706"/>
            <a:chExt cx="3935" cy="488"/>
          </a:xfrm>
        </p:grpSpPr>
        <p:grpSp>
          <p:nvGrpSpPr>
            <p:cNvPr id="106" name="Google Shape;106;p15"/>
            <p:cNvGrpSpPr/>
            <p:nvPr/>
          </p:nvGrpSpPr>
          <p:grpSpPr>
            <a:xfrm>
              <a:off x="1263" y="1706"/>
              <a:ext cx="384" cy="488"/>
              <a:chOff x="816" y="1832"/>
              <a:chExt cx="384" cy="488"/>
            </a:xfrm>
          </p:grpSpPr>
          <p:sp>
            <p:nvSpPr>
              <p:cNvPr id="107" name="Google Shape;107;p15"/>
              <p:cNvSpPr/>
              <p:nvPr/>
            </p:nvSpPr>
            <p:spPr>
              <a:xfrm>
                <a:off x="816" y="1832"/>
                <a:ext cx="164" cy="463"/>
              </a:xfrm>
              <a:prstGeom prst="ellipse">
                <a:avLst/>
              </a:prstGeom>
              <a:gradFill>
                <a:gsLst>
                  <a:gs pos="0">
                    <a:srgbClr val="FFFFFF"/>
                  </a:gs>
                  <a:gs pos="50000">
                    <a:schemeClr val="accent2"/>
                  </a:gs>
                  <a:gs pos="100000">
                    <a:srgbClr val="FFFFFF"/>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08" name="Google Shape;108;p15"/>
              <p:cNvSpPr/>
              <p:nvPr/>
            </p:nvSpPr>
            <p:spPr>
              <a:xfrm>
                <a:off x="816" y="1832"/>
                <a:ext cx="164" cy="463"/>
              </a:xfrm>
              <a:prstGeom prst="ellipse">
                <a:avLst/>
              </a:prstGeom>
              <a:gradFill>
                <a:gsLst>
                  <a:gs pos="0">
                    <a:srgbClr val="C0504D">
                      <a:alpha val="31764"/>
                    </a:srgbClr>
                  </a:gs>
                  <a:gs pos="100000">
                    <a:srgbClr val="000000">
                      <a:alpha val="89803"/>
                    </a:srgbClr>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09" name="Google Shape;109;p15"/>
              <p:cNvSpPr/>
              <p:nvPr/>
            </p:nvSpPr>
            <p:spPr>
              <a:xfrm>
                <a:off x="841" y="1832"/>
                <a:ext cx="334" cy="463"/>
              </a:xfrm>
              <a:prstGeom prst="ellipse">
                <a:avLst/>
              </a:prstGeom>
              <a:gradFill>
                <a:gsLst>
                  <a:gs pos="0">
                    <a:srgbClr val="913C3A"/>
                  </a:gs>
                  <a:gs pos="50000">
                    <a:schemeClr val="accent2"/>
                  </a:gs>
                  <a:gs pos="100000">
                    <a:srgbClr val="913C3A"/>
                  </a:gs>
                </a:gsLst>
                <a:lin ang="189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10" name="Google Shape;110;p15"/>
              <p:cNvSpPr/>
              <p:nvPr/>
            </p:nvSpPr>
            <p:spPr>
              <a:xfrm>
                <a:off x="866" y="1857"/>
                <a:ext cx="334" cy="463"/>
              </a:xfrm>
              <a:prstGeom prst="ellipse">
                <a:avLst/>
              </a:prstGeom>
              <a:gradFill>
                <a:gsLst>
                  <a:gs pos="0">
                    <a:srgbClr val="9C413E"/>
                  </a:gs>
                  <a:gs pos="100000">
                    <a:srgbClr val="C0504D">
                      <a:alpha val="0"/>
                    </a:srgbClr>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11" name="Google Shape;111;p15"/>
              <p:cNvSpPr/>
              <p:nvPr/>
            </p:nvSpPr>
            <p:spPr>
              <a:xfrm>
                <a:off x="859" y="1832"/>
                <a:ext cx="300" cy="463"/>
              </a:xfrm>
              <a:prstGeom prst="ellipse">
                <a:avLst/>
              </a:pr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12" name="Google Shape;112;p15"/>
              <p:cNvSpPr/>
              <p:nvPr/>
            </p:nvSpPr>
            <p:spPr>
              <a:xfrm>
                <a:off x="864" y="1919"/>
                <a:ext cx="291" cy="291"/>
              </a:xfrm>
              <a:prstGeom prst="ellipse">
                <a:avLst/>
              </a:prstGeom>
              <a:gradFill>
                <a:gsLst>
                  <a:gs pos="0">
                    <a:srgbClr val="595959"/>
                  </a:gs>
                  <a:gs pos="100000">
                    <a:srgbClr val="C0C0C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txBox="1"/>
              <p:nvPr/>
            </p:nvSpPr>
            <p:spPr>
              <a:xfrm rot="5400000">
                <a:off x="893" y="1943"/>
                <a:ext cx="206" cy="20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14" name="Google Shape;114;p15"/>
              <p:cNvSpPr/>
              <p:nvPr/>
            </p:nvSpPr>
            <p:spPr>
              <a:xfrm>
                <a:off x="868" y="1921"/>
                <a:ext cx="283" cy="283"/>
              </a:xfrm>
              <a:prstGeom prst="ellipse">
                <a:avLst/>
              </a:prstGeom>
              <a:gradFill>
                <a:gsLst>
                  <a:gs pos="0">
                    <a:srgbClr val="C0C0C0">
                      <a:alpha val="0"/>
                    </a:srgbClr>
                  </a:gs>
                  <a:gs pos="100000">
                    <a:srgbClr val="E9E9E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txBox="1"/>
              <p:nvPr/>
            </p:nvSpPr>
            <p:spPr>
              <a:xfrm rot="5400000">
                <a:off x="891" y="1941"/>
                <a:ext cx="200" cy="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16" name="Google Shape;116;p15"/>
              <p:cNvSpPr/>
              <p:nvPr/>
            </p:nvSpPr>
            <p:spPr>
              <a:xfrm>
                <a:off x="871" y="1923"/>
                <a:ext cx="270" cy="265"/>
              </a:xfrm>
              <a:prstGeom prst="ellipse">
                <a:avLst/>
              </a:prstGeom>
              <a:gradFill>
                <a:gsLst>
                  <a:gs pos="0">
                    <a:srgbClr val="989898"/>
                  </a:gs>
                  <a:gs pos="100000">
                    <a:srgbClr val="C0C0C0">
                      <a:alpha val="4784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txBox="1"/>
              <p:nvPr/>
            </p:nvSpPr>
            <p:spPr>
              <a:xfrm rot="5400000">
                <a:off x="891" y="1937"/>
                <a:ext cx="187" cy="19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18" name="Google Shape;118;p15"/>
              <p:cNvSpPr/>
              <p:nvPr/>
            </p:nvSpPr>
            <p:spPr>
              <a:xfrm>
                <a:off x="886" y="1931"/>
                <a:ext cx="240" cy="215"/>
              </a:xfrm>
              <a:prstGeom prst="ellipse">
                <a:avLst/>
              </a:prstGeom>
              <a:gradFill>
                <a:gsLst>
                  <a:gs pos="0">
                    <a:srgbClr val="FFFFFF"/>
                  </a:gs>
                  <a:gs pos="100000">
                    <a:srgbClr val="C0C0C0">
                      <a:alpha val="37647"/>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txBox="1"/>
              <p:nvPr/>
            </p:nvSpPr>
            <p:spPr>
              <a:xfrm rot="5400000">
                <a:off x="919" y="1948"/>
                <a:ext cx="152" cy="17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grpSp>
        <p:cxnSp>
          <p:nvCxnSpPr>
            <p:cNvPr id="120" name="Google Shape;120;p15"/>
            <p:cNvCxnSpPr/>
            <p:nvPr/>
          </p:nvCxnSpPr>
          <p:spPr>
            <a:xfrm>
              <a:off x="1584" y="2100"/>
              <a:ext cx="2785" cy="0"/>
            </a:xfrm>
            <a:prstGeom prst="straightConnector1">
              <a:avLst/>
            </a:prstGeom>
            <a:noFill/>
            <a:ln w="25400" cap="flat" cmpd="sng">
              <a:solidFill>
                <a:schemeClr val="dk2"/>
              </a:solidFill>
              <a:prstDash val="dot"/>
              <a:round/>
              <a:headEnd type="none" w="med" len="med"/>
              <a:tailEnd type="oval" w="med" len="med"/>
            </a:ln>
          </p:spPr>
        </p:cxnSp>
        <p:sp>
          <p:nvSpPr>
            <p:cNvPr id="121" name="Google Shape;121;p15"/>
            <p:cNvSpPr txBox="1"/>
            <p:nvPr/>
          </p:nvSpPr>
          <p:spPr>
            <a:xfrm>
              <a:off x="1675" y="1756"/>
              <a:ext cx="3523" cy="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00000"/>
                  </a:solidFill>
                  <a:latin typeface="Arial"/>
                  <a:ea typeface="Arial"/>
                  <a:cs typeface="Arial"/>
                  <a:sym typeface="Arial"/>
                </a:rPr>
                <a:t>Ưu, nhược điểm dịch vụ Thư điện tử</a:t>
              </a:r>
              <a:endParaRPr/>
            </a:p>
          </p:txBody>
        </p:sp>
        <p:sp>
          <p:nvSpPr>
            <p:cNvPr id="122" name="Google Shape;122;p15"/>
            <p:cNvSpPr txBox="1"/>
            <p:nvPr/>
          </p:nvSpPr>
          <p:spPr>
            <a:xfrm>
              <a:off x="1334" y="1799"/>
              <a:ext cx="243" cy="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0000"/>
                  </a:solidFill>
                  <a:latin typeface="Arial"/>
                  <a:ea typeface="Arial"/>
                  <a:cs typeface="Arial"/>
                  <a:sym typeface="Arial"/>
                </a:rPr>
                <a:t>2</a:t>
              </a:r>
              <a:endParaRPr/>
            </a:p>
          </p:txBody>
        </p:sp>
      </p:grpSp>
      <p:grpSp>
        <p:nvGrpSpPr>
          <p:cNvPr id="123" name="Google Shape;123;p15"/>
          <p:cNvGrpSpPr/>
          <p:nvPr/>
        </p:nvGrpSpPr>
        <p:grpSpPr>
          <a:xfrm>
            <a:off x="2757269" y="2332970"/>
            <a:ext cx="6611814" cy="744538"/>
            <a:chOff x="1248" y="1154"/>
            <a:chExt cx="2925" cy="469"/>
          </a:xfrm>
        </p:grpSpPr>
        <p:cxnSp>
          <p:nvCxnSpPr>
            <p:cNvPr id="124" name="Google Shape;124;p15"/>
            <p:cNvCxnSpPr/>
            <p:nvPr/>
          </p:nvCxnSpPr>
          <p:spPr>
            <a:xfrm>
              <a:off x="1584" y="1524"/>
              <a:ext cx="984" cy="0"/>
            </a:xfrm>
            <a:prstGeom prst="straightConnector1">
              <a:avLst/>
            </a:prstGeom>
            <a:noFill/>
            <a:ln w="25400" cap="flat" cmpd="sng">
              <a:solidFill>
                <a:schemeClr val="dk2"/>
              </a:solidFill>
              <a:prstDash val="dot"/>
              <a:round/>
              <a:headEnd type="none" w="med" len="med"/>
              <a:tailEnd type="oval" w="med" len="med"/>
            </a:ln>
          </p:spPr>
        </p:cxnSp>
        <p:sp>
          <p:nvSpPr>
            <p:cNvPr id="125" name="Google Shape;125;p15"/>
            <p:cNvSpPr txBox="1"/>
            <p:nvPr/>
          </p:nvSpPr>
          <p:spPr>
            <a:xfrm>
              <a:off x="1668" y="1179"/>
              <a:ext cx="2505" cy="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00000"/>
                  </a:solidFill>
                  <a:latin typeface="Arial"/>
                  <a:ea typeface="Arial"/>
                  <a:cs typeface="Arial"/>
                  <a:sym typeface="Arial"/>
                </a:rPr>
                <a:t>Thư điện tử</a:t>
              </a:r>
              <a:endParaRPr sz="2800" b="1">
                <a:solidFill>
                  <a:srgbClr val="C00000"/>
                </a:solidFill>
                <a:latin typeface="Arial"/>
                <a:ea typeface="Arial"/>
                <a:cs typeface="Arial"/>
                <a:sym typeface="Arial"/>
              </a:endParaRPr>
            </a:p>
          </p:txBody>
        </p:sp>
        <p:grpSp>
          <p:nvGrpSpPr>
            <p:cNvPr id="126" name="Google Shape;126;p15"/>
            <p:cNvGrpSpPr/>
            <p:nvPr/>
          </p:nvGrpSpPr>
          <p:grpSpPr>
            <a:xfrm>
              <a:off x="1248" y="1154"/>
              <a:ext cx="358" cy="469"/>
              <a:chOff x="1248" y="1154"/>
              <a:chExt cx="358" cy="469"/>
            </a:xfrm>
          </p:grpSpPr>
          <p:grpSp>
            <p:nvGrpSpPr>
              <p:cNvPr id="127" name="Google Shape;127;p15"/>
              <p:cNvGrpSpPr/>
              <p:nvPr/>
            </p:nvGrpSpPr>
            <p:grpSpPr>
              <a:xfrm>
                <a:off x="1248" y="1154"/>
                <a:ext cx="358" cy="469"/>
                <a:chOff x="2016" y="866"/>
                <a:chExt cx="358" cy="469"/>
              </a:xfrm>
            </p:grpSpPr>
            <p:sp>
              <p:nvSpPr>
                <p:cNvPr id="128" name="Google Shape;128;p15"/>
                <p:cNvSpPr txBox="1"/>
                <p:nvPr/>
              </p:nvSpPr>
              <p:spPr>
                <a:xfrm>
                  <a:off x="2084" y="960"/>
                  <a:ext cx="243" cy="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0000"/>
                      </a:solidFill>
                      <a:latin typeface="Arial"/>
                      <a:ea typeface="Arial"/>
                      <a:cs typeface="Arial"/>
                      <a:sym typeface="Arial"/>
                    </a:rPr>
                    <a:t>3</a:t>
                  </a:r>
                  <a:endParaRPr/>
                </a:p>
              </p:txBody>
            </p:sp>
            <p:sp>
              <p:nvSpPr>
                <p:cNvPr id="129" name="Google Shape;129;p15"/>
                <p:cNvSpPr/>
                <p:nvPr/>
              </p:nvSpPr>
              <p:spPr>
                <a:xfrm>
                  <a:off x="2016" y="872"/>
                  <a:ext cx="164" cy="463"/>
                </a:xfrm>
                <a:prstGeom prst="ellipse">
                  <a:avLst/>
                </a:prstGeom>
                <a:gradFill>
                  <a:gsLst>
                    <a:gs pos="0">
                      <a:schemeClr val="hlink"/>
                    </a:gs>
                    <a:gs pos="100000">
                      <a:srgbClr val="0000B3"/>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30" name="Google Shape;130;p15"/>
                <p:cNvSpPr/>
                <p:nvPr/>
              </p:nvSpPr>
              <p:spPr>
                <a:xfrm>
                  <a:off x="2040" y="871"/>
                  <a:ext cx="334" cy="463"/>
                </a:xfrm>
                <a:prstGeom prst="ellipse">
                  <a:avLst/>
                </a:prstGeom>
                <a:gradFill>
                  <a:gsLst>
                    <a:gs pos="0">
                      <a:srgbClr val="0000CF"/>
                    </a:gs>
                    <a:gs pos="100000">
                      <a:srgbClr val="0000FF">
                        <a:alpha val="0"/>
                      </a:srgbClr>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31" name="Google Shape;131;p15"/>
                <p:cNvSpPr/>
                <p:nvPr/>
              </p:nvSpPr>
              <p:spPr>
                <a:xfrm>
                  <a:off x="2052" y="866"/>
                  <a:ext cx="300" cy="463"/>
                </a:xfrm>
                <a:prstGeom prst="ellipse">
                  <a:avLst/>
                </a:pr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32" name="Google Shape;132;p15"/>
                <p:cNvSpPr/>
                <p:nvPr/>
              </p:nvSpPr>
              <p:spPr>
                <a:xfrm>
                  <a:off x="2064" y="959"/>
                  <a:ext cx="291" cy="291"/>
                </a:xfrm>
                <a:prstGeom prst="ellipse">
                  <a:avLst/>
                </a:prstGeom>
                <a:gradFill>
                  <a:gsLst>
                    <a:gs pos="0">
                      <a:srgbClr val="595959"/>
                    </a:gs>
                    <a:gs pos="100000">
                      <a:srgbClr val="C0C0C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txBox="1"/>
                <p:nvPr/>
              </p:nvSpPr>
              <p:spPr>
                <a:xfrm rot="5400000">
                  <a:off x="2093" y="993"/>
                  <a:ext cx="206" cy="20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34" name="Google Shape;134;p15"/>
                <p:cNvSpPr/>
                <p:nvPr/>
              </p:nvSpPr>
              <p:spPr>
                <a:xfrm>
                  <a:off x="2068" y="961"/>
                  <a:ext cx="283" cy="283"/>
                </a:xfrm>
                <a:prstGeom prst="ellipse">
                  <a:avLst/>
                </a:prstGeom>
                <a:gradFill>
                  <a:gsLst>
                    <a:gs pos="0">
                      <a:srgbClr val="C0C0C0">
                        <a:alpha val="0"/>
                      </a:srgbClr>
                    </a:gs>
                    <a:gs pos="100000">
                      <a:srgbClr val="E9E9E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txBox="1"/>
                <p:nvPr/>
              </p:nvSpPr>
              <p:spPr>
                <a:xfrm rot="5400000">
                  <a:off x="2091" y="991"/>
                  <a:ext cx="200" cy="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36" name="Google Shape;136;p15"/>
                <p:cNvSpPr/>
                <p:nvPr/>
              </p:nvSpPr>
              <p:spPr>
                <a:xfrm>
                  <a:off x="2071" y="963"/>
                  <a:ext cx="270" cy="265"/>
                </a:xfrm>
                <a:prstGeom prst="ellipse">
                  <a:avLst/>
                </a:prstGeom>
                <a:gradFill>
                  <a:gsLst>
                    <a:gs pos="0">
                      <a:srgbClr val="989898"/>
                    </a:gs>
                    <a:gs pos="100000">
                      <a:srgbClr val="C0C0C0">
                        <a:alpha val="4784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txBox="1"/>
                <p:nvPr/>
              </p:nvSpPr>
              <p:spPr>
                <a:xfrm rot="5400000">
                  <a:off x="2091" y="987"/>
                  <a:ext cx="187" cy="19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38" name="Google Shape;138;p15"/>
                <p:cNvSpPr/>
                <p:nvPr/>
              </p:nvSpPr>
              <p:spPr>
                <a:xfrm>
                  <a:off x="2086" y="971"/>
                  <a:ext cx="240" cy="215"/>
                </a:xfrm>
                <a:prstGeom prst="ellipse">
                  <a:avLst/>
                </a:prstGeom>
                <a:gradFill>
                  <a:gsLst>
                    <a:gs pos="0">
                      <a:srgbClr val="FFFFFF"/>
                    </a:gs>
                    <a:gs pos="100000">
                      <a:srgbClr val="C0C0C0">
                        <a:alpha val="37647"/>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txBox="1"/>
                <p:nvPr/>
              </p:nvSpPr>
              <p:spPr>
                <a:xfrm rot="5400000">
                  <a:off x="2119" y="973"/>
                  <a:ext cx="152" cy="17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grpSp>
          <p:sp>
            <p:nvSpPr>
              <p:cNvPr id="140" name="Google Shape;140;p15"/>
              <p:cNvSpPr txBox="1"/>
              <p:nvPr/>
            </p:nvSpPr>
            <p:spPr>
              <a:xfrm>
                <a:off x="1316" y="1248"/>
                <a:ext cx="243" cy="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0000"/>
                    </a:solidFill>
                    <a:latin typeface="Arial"/>
                    <a:ea typeface="Arial"/>
                    <a:cs typeface="Arial"/>
                    <a:sym typeface="Arial"/>
                  </a:rPr>
                  <a:t>1</a:t>
                </a:r>
                <a:endParaRPr/>
              </a:p>
            </p:txBody>
          </p:sp>
        </p:grpSp>
      </p:grpSp>
      <p:grpSp>
        <p:nvGrpSpPr>
          <p:cNvPr id="141" name="Google Shape;141;p15"/>
          <p:cNvGrpSpPr/>
          <p:nvPr/>
        </p:nvGrpSpPr>
        <p:grpSpPr>
          <a:xfrm>
            <a:off x="444487" y="4100374"/>
            <a:ext cx="11906945" cy="1023939"/>
            <a:chOff x="1303" y="2282"/>
            <a:chExt cx="4523" cy="645"/>
          </a:xfrm>
        </p:grpSpPr>
        <p:cxnSp>
          <p:nvCxnSpPr>
            <p:cNvPr id="142" name="Google Shape;142;p15"/>
            <p:cNvCxnSpPr/>
            <p:nvPr/>
          </p:nvCxnSpPr>
          <p:spPr>
            <a:xfrm>
              <a:off x="1584" y="2662"/>
              <a:ext cx="3334" cy="0"/>
            </a:xfrm>
            <a:prstGeom prst="straightConnector1">
              <a:avLst/>
            </a:prstGeom>
            <a:noFill/>
            <a:ln w="25400" cap="flat" cmpd="sng">
              <a:solidFill>
                <a:schemeClr val="dk2"/>
              </a:solidFill>
              <a:prstDash val="dot"/>
              <a:round/>
              <a:headEnd type="none" w="med" len="med"/>
              <a:tailEnd type="oval" w="med" len="med"/>
            </a:ln>
          </p:spPr>
        </p:cxnSp>
        <p:sp>
          <p:nvSpPr>
            <p:cNvPr id="143" name="Google Shape;143;p15"/>
            <p:cNvSpPr txBox="1"/>
            <p:nvPr/>
          </p:nvSpPr>
          <p:spPr>
            <a:xfrm>
              <a:off x="1729" y="2326"/>
              <a:ext cx="4097" cy="6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00000"/>
                  </a:solidFill>
                  <a:latin typeface="Arial"/>
                  <a:ea typeface="Arial"/>
                  <a:cs typeface="Arial"/>
                  <a:sym typeface="Arial"/>
                </a:rPr>
                <a:t>Đăng ký tài khoản, đăng nhập, đăng xuất và gửi Thư điện tử</a:t>
              </a:r>
              <a:endParaRPr sz="2800" b="1">
                <a:solidFill>
                  <a:srgbClr val="C00000"/>
                </a:solidFill>
                <a:latin typeface="Arial"/>
                <a:ea typeface="Arial"/>
                <a:cs typeface="Arial"/>
                <a:sym typeface="Arial"/>
              </a:endParaRPr>
            </a:p>
          </p:txBody>
        </p:sp>
        <p:grpSp>
          <p:nvGrpSpPr>
            <p:cNvPr id="144" name="Google Shape;144;p15"/>
            <p:cNvGrpSpPr/>
            <p:nvPr/>
          </p:nvGrpSpPr>
          <p:grpSpPr>
            <a:xfrm>
              <a:off x="1303" y="2282"/>
              <a:ext cx="339" cy="482"/>
              <a:chOff x="1303" y="1142"/>
              <a:chExt cx="339" cy="482"/>
            </a:xfrm>
          </p:grpSpPr>
          <p:grpSp>
            <p:nvGrpSpPr>
              <p:cNvPr id="145" name="Google Shape;145;p15"/>
              <p:cNvGrpSpPr/>
              <p:nvPr/>
            </p:nvGrpSpPr>
            <p:grpSpPr>
              <a:xfrm>
                <a:off x="1303" y="1142"/>
                <a:ext cx="339" cy="482"/>
                <a:chOff x="2071" y="854"/>
                <a:chExt cx="339" cy="482"/>
              </a:xfrm>
            </p:grpSpPr>
            <p:sp>
              <p:nvSpPr>
                <p:cNvPr id="146" name="Google Shape;146;p15"/>
                <p:cNvSpPr txBox="1"/>
                <p:nvPr/>
              </p:nvSpPr>
              <p:spPr>
                <a:xfrm>
                  <a:off x="2106" y="960"/>
                  <a:ext cx="200" cy="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0000"/>
                      </a:solidFill>
                      <a:latin typeface="Arial"/>
                      <a:ea typeface="Arial"/>
                      <a:cs typeface="Arial"/>
                      <a:sym typeface="Arial"/>
                    </a:rPr>
                    <a:t>3</a:t>
                  </a:r>
                  <a:endParaRPr/>
                </a:p>
              </p:txBody>
            </p:sp>
            <p:sp>
              <p:nvSpPr>
                <p:cNvPr id="147" name="Google Shape;147;p15"/>
                <p:cNvSpPr/>
                <p:nvPr/>
              </p:nvSpPr>
              <p:spPr>
                <a:xfrm>
                  <a:off x="2071" y="873"/>
                  <a:ext cx="123" cy="463"/>
                </a:xfrm>
                <a:prstGeom prst="ellipse">
                  <a:avLst/>
                </a:prstGeom>
                <a:gradFill>
                  <a:gsLst>
                    <a:gs pos="0">
                      <a:schemeClr val="hlink"/>
                    </a:gs>
                    <a:gs pos="100000">
                      <a:srgbClr val="0000B3"/>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48" name="Google Shape;148;p15"/>
                <p:cNvSpPr/>
                <p:nvPr/>
              </p:nvSpPr>
              <p:spPr>
                <a:xfrm>
                  <a:off x="2115" y="873"/>
                  <a:ext cx="79" cy="463"/>
                </a:xfrm>
                <a:prstGeom prst="ellipse">
                  <a:avLst/>
                </a:prstGeom>
                <a:gradFill>
                  <a:gsLst>
                    <a:gs pos="0">
                      <a:srgbClr val="0000FF">
                        <a:alpha val="31764"/>
                      </a:srgbClr>
                    </a:gs>
                    <a:gs pos="100000">
                      <a:srgbClr val="000000">
                        <a:alpha val="89803"/>
                      </a:srgbClr>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49" name="Google Shape;149;p15"/>
                <p:cNvSpPr/>
                <p:nvPr/>
              </p:nvSpPr>
              <p:spPr>
                <a:xfrm>
                  <a:off x="2121" y="854"/>
                  <a:ext cx="248" cy="463"/>
                </a:xfrm>
                <a:prstGeom prst="ellipse">
                  <a:avLst/>
                </a:prstGeom>
                <a:gradFill>
                  <a:gsLst>
                    <a:gs pos="0">
                      <a:srgbClr val="0000C0"/>
                    </a:gs>
                    <a:gs pos="50000">
                      <a:schemeClr val="hlink"/>
                    </a:gs>
                    <a:gs pos="100000">
                      <a:srgbClr val="0000C0"/>
                    </a:gs>
                  </a:gsLst>
                  <a:lin ang="189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50" name="Google Shape;150;p15"/>
                <p:cNvSpPr/>
                <p:nvPr/>
              </p:nvSpPr>
              <p:spPr>
                <a:xfrm>
                  <a:off x="2121" y="873"/>
                  <a:ext cx="278" cy="463"/>
                </a:xfrm>
                <a:prstGeom prst="ellipse">
                  <a:avLst/>
                </a:prstGeom>
                <a:gradFill>
                  <a:gsLst>
                    <a:gs pos="0">
                      <a:srgbClr val="0000CF"/>
                    </a:gs>
                    <a:gs pos="100000">
                      <a:srgbClr val="0000FF">
                        <a:alpha val="0"/>
                      </a:srgbClr>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51" name="Google Shape;151;p15"/>
                <p:cNvSpPr/>
                <p:nvPr/>
              </p:nvSpPr>
              <p:spPr>
                <a:xfrm>
                  <a:off x="2106" y="866"/>
                  <a:ext cx="263" cy="463"/>
                </a:xfrm>
                <a:prstGeom prst="ellipse">
                  <a:avLst/>
                </a:pr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52" name="Google Shape;152;p15"/>
                <p:cNvSpPr/>
                <p:nvPr/>
              </p:nvSpPr>
              <p:spPr>
                <a:xfrm>
                  <a:off x="2106" y="959"/>
                  <a:ext cx="249" cy="291"/>
                </a:xfrm>
                <a:prstGeom prst="ellipse">
                  <a:avLst/>
                </a:prstGeom>
                <a:gradFill>
                  <a:gsLst>
                    <a:gs pos="0">
                      <a:srgbClr val="595959"/>
                    </a:gs>
                    <a:gs pos="100000">
                      <a:srgbClr val="C0C0C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txBox="1"/>
                <p:nvPr/>
              </p:nvSpPr>
              <p:spPr>
                <a:xfrm rot="5400000">
                  <a:off x="2122" y="1007"/>
                  <a:ext cx="206" cy="1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54" name="Google Shape;154;p15"/>
                <p:cNvSpPr/>
                <p:nvPr/>
              </p:nvSpPr>
              <p:spPr>
                <a:xfrm>
                  <a:off x="2127" y="944"/>
                  <a:ext cx="283" cy="283"/>
                </a:xfrm>
                <a:prstGeom prst="ellipse">
                  <a:avLst/>
                </a:prstGeom>
                <a:gradFill>
                  <a:gsLst>
                    <a:gs pos="0">
                      <a:srgbClr val="C0C0C0">
                        <a:alpha val="0"/>
                      </a:srgbClr>
                    </a:gs>
                    <a:gs pos="100000">
                      <a:srgbClr val="E9E9E9"/>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txBox="1"/>
                <p:nvPr/>
              </p:nvSpPr>
              <p:spPr>
                <a:xfrm rot="5400000">
                  <a:off x="2166" y="966"/>
                  <a:ext cx="200" cy="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56" name="Google Shape;156;p15"/>
                <p:cNvSpPr/>
                <p:nvPr/>
              </p:nvSpPr>
              <p:spPr>
                <a:xfrm>
                  <a:off x="2106" y="963"/>
                  <a:ext cx="246" cy="265"/>
                </a:xfrm>
                <a:prstGeom prst="ellipse">
                  <a:avLst/>
                </a:prstGeom>
                <a:gradFill>
                  <a:gsLst>
                    <a:gs pos="0">
                      <a:srgbClr val="989898"/>
                    </a:gs>
                    <a:gs pos="100000">
                      <a:srgbClr val="C0C0C0">
                        <a:alpha val="47843"/>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txBox="1"/>
                <p:nvPr/>
              </p:nvSpPr>
              <p:spPr>
                <a:xfrm rot="5400000">
                  <a:off x="2129" y="996"/>
                  <a:ext cx="187" cy="17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sp>
              <p:nvSpPr>
                <p:cNvPr id="158" name="Google Shape;158;p15"/>
                <p:cNvSpPr/>
                <p:nvPr/>
              </p:nvSpPr>
              <p:spPr>
                <a:xfrm>
                  <a:off x="2127" y="971"/>
                  <a:ext cx="199" cy="215"/>
                </a:xfrm>
                <a:prstGeom prst="ellipse">
                  <a:avLst/>
                </a:prstGeom>
                <a:gradFill>
                  <a:gsLst>
                    <a:gs pos="0">
                      <a:srgbClr val="FFFFFF"/>
                    </a:gs>
                    <a:gs pos="100000">
                      <a:srgbClr val="C0C0C0">
                        <a:alpha val="37647"/>
                      </a:srgbClr>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txBox="1"/>
                <p:nvPr/>
              </p:nvSpPr>
              <p:spPr>
                <a:xfrm rot="5400000">
                  <a:off x="2148" y="987"/>
                  <a:ext cx="152" cy="14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D1D1D1"/>
                    </a:solidFill>
                    <a:latin typeface="Arial"/>
                    <a:ea typeface="Arial"/>
                    <a:cs typeface="Arial"/>
                    <a:sym typeface="Arial"/>
                  </a:endParaRPr>
                </a:p>
              </p:txBody>
            </p:sp>
          </p:grpSp>
          <p:sp>
            <p:nvSpPr>
              <p:cNvPr id="160" name="Google Shape;160;p15"/>
              <p:cNvSpPr txBox="1"/>
              <p:nvPr/>
            </p:nvSpPr>
            <p:spPr>
              <a:xfrm>
                <a:off x="1404" y="1281"/>
                <a:ext cx="143" cy="2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000000"/>
                    </a:solidFill>
                    <a:latin typeface="Arial"/>
                    <a:ea typeface="Arial"/>
                    <a:cs typeface="Arial"/>
                    <a:sym typeface="Arial"/>
                  </a:rPr>
                  <a:t>3</a:t>
                </a:r>
                <a:endParaRPr/>
              </a:p>
            </p:txBody>
          </p:sp>
        </p:gr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20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20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gtEl>
                                        <p:attrNameLst>
                                          <p:attrName>style.visibility</p:attrName>
                                        </p:attrNameLst>
                                      </p:cBhvr>
                                      <p:to>
                                        <p:strVal val="visible"/>
                                      </p:to>
                                    </p:set>
                                    <p:animEffect transition="in" filter="fade">
                                      <p:cBhvr>
                                        <p:cTn id="17" dur="2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361"/>
        <p:cNvGrpSpPr/>
        <p:nvPr/>
      </p:nvGrpSpPr>
      <p:grpSpPr>
        <a:xfrm>
          <a:off x="0" y="0"/>
          <a:ext cx="0" cy="0"/>
          <a:chOff x="0" y="0"/>
          <a:chExt cx="0" cy="0"/>
        </a:xfrm>
      </p:grpSpPr>
      <p:sp>
        <p:nvSpPr>
          <p:cNvPr id="362" name="Google Shape;362;p33"/>
          <p:cNvSpPr txBox="1"/>
          <p:nvPr/>
        </p:nvSpPr>
        <p:spPr>
          <a:xfrm>
            <a:off x="-149352" y="1145375"/>
            <a:ext cx="1237988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C00000"/>
                </a:solidFill>
                <a:latin typeface="Arial"/>
                <a:ea typeface="Arial"/>
                <a:cs typeface="Arial"/>
                <a:sym typeface="Arial"/>
              </a:rPr>
              <a:t>3./ Đăng ký tài khoản, đăng nhập, đăng xuất và gửi thư điện tử</a:t>
            </a:r>
            <a:endParaRPr sz="3200" b="1">
              <a:solidFill>
                <a:srgbClr val="C00000"/>
              </a:solidFill>
              <a:latin typeface="Arial"/>
              <a:ea typeface="Arial"/>
              <a:cs typeface="Arial"/>
              <a:sym typeface="Arial"/>
            </a:endParaRPr>
          </a:p>
        </p:txBody>
      </p:sp>
      <p:sp>
        <p:nvSpPr>
          <p:cNvPr id="363" name="Google Shape;363;p33"/>
          <p:cNvSpPr/>
          <p:nvPr/>
        </p:nvSpPr>
        <p:spPr>
          <a:xfrm>
            <a:off x="3278777" y="717452"/>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4" name="Google Shape;364;p33"/>
          <p:cNvSpPr txBox="1"/>
          <p:nvPr/>
        </p:nvSpPr>
        <p:spPr>
          <a:xfrm>
            <a:off x="1518738" y="2272382"/>
            <a:ext cx="9043701" cy="523220"/>
          </a:xfrm>
          <a:prstGeom prst="rect">
            <a:avLst/>
          </a:prstGeom>
          <a:solidFill>
            <a:srgbClr val="FFC000"/>
          </a:solidFill>
          <a:ln w="9525" cap="flat" cmpd="sng">
            <a:solidFill>
              <a:schemeClr val="dk1"/>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800"/>
              <a:buFont typeface="Calibri"/>
              <a:buNone/>
            </a:pPr>
            <a:r>
              <a:rPr lang="en-US" sz="2800" b="1" i="1">
                <a:solidFill>
                  <a:srgbClr val="C00000"/>
                </a:solidFill>
                <a:latin typeface="Calibri"/>
                <a:ea typeface="Calibri"/>
                <a:cs typeface="Calibri"/>
                <a:sym typeface="Calibri"/>
              </a:rPr>
              <a:t>Yêu cầu</a:t>
            </a:r>
            <a:r>
              <a:rPr lang="en-US" sz="2800" b="1" i="1" u="none" strike="noStrike" cap="none">
                <a:solidFill>
                  <a:srgbClr val="C00000"/>
                </a:solidFill>
                <a:latin typeface="Calibri"/>
                <a:ea typeface="Calibri"/>
                <a:cs typeface="Calibri"/>
                <a:sym typeface="Calibri"/>
              </a:rPr>
              <a:t>: </a:t>
            </a:r>
            <a:r>
              <a:rPr lang="en-US" sz="2800" b="0" i="1" u="none" strike="noStrike" cap="none">
                <a:solidFill>
                  <a:srgbClr val="C00000"/>
                </a:solidFill>
                <a:latin typeface="Calibri"/>
                <a:ea typeface="Calibri"/>
                <a:cs typeface="Calibri"/>
                <a:sym typeface="Calibri"/>
              </a:rPr>
              <a:t>Các em thảo luận nhóm đôi</a:t>
            </a:r>
            <a:r>
              <a:rPr lang="en-US" sz="2800" i="1">
                <a:solidFill>
                  <a:srgbClr val="C00000"/>
                </a:solidFill>
                <a:latin typeface="Calibri"/>
                <a:ea typeface="Calibri"/>
                <a:cs typeface="Calibri"/>
                <a:sym typeface="Calibri"/>
              </a:rPr>
              <a:t>, trả lời câu hỏi  </a:t>
            </a:r>
            <a:r>
              <a:rPr lang="en-US" sz="2800" b="0" i="1" u="none" strike="noStrike" cap="none">
                <a:solidFill>
                  <a:srgbClr val="C00000"/>
                </a:solidFill>
                <a:latin typeface="Calibri"/>
                <a:ea typeface="Calibri"/>
                <a:cs typeface="Calibri"/>
                <a:sym typeface="Calibri"/>
              </a:rPr>
              <a:t>(3 phút)</a:t>
            </a:r>
            <a:endParaRPr sz="2800" b="0" i="1" u="none" strike="noStrike" cap="none">
              <a:solidFill>
                <a:srgbClr val="C00000"/>
              </a:solidFill>
              <a:latin typeface="Calibri"/>
              <a:ea typeface="Calibri"/>
              <a:cs typeface="Calibri"/>
              <a:sym typeface="Calibri"/>
            </a:endParaRPr>
          </a:p>
        </p:txBody>
      </p:sp>
      <p:sp>
        <p:nvSpPr>
          <p:cNvPr id="365" name="Google Shape;365;p33"/>
          <p:cNvSpPr txBox="1"/>
          <p:nvPr/>
        </p:nvSpPr>
        <p:spPr>
          <a:xfrm>
            <a:off x="1080012" y="3267560"/>
            <a:ext cx="9736033"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1">
                <a:solidFill>
                  <a:srgbClr val="FF0000"/>
                </a:solidFill>
                <a:latin typeface="Calibri"/>
                <a:ea typeface="Calibri"/>
                <a:cs typeface="Calibri"/>
                <a:sym typeface="Calibri"/>
              </a:rPr>
              <a:t>Câu 1: </a:t>
            </a:r>
            <a:r>
              <a:rPr lang="en-US" sz="2800" b="1">
                <a:solidFill>
                  <a:schemeClr val="dk1"/>
                </a:solidFill>
                <a:latin typeface="Times New Roman"/>
                <a:ea typeface="Times New Roman"/>
                <a:cs typeface="Times New Roman"/>
                <a:sym typeface="Times New Roman"/>
              </a:rPr>
              <a:t>Để tạo tài khoản thư điện tử em thực hiện như thế nào?</a:t>
            </a:r>
            <a:endParaRPr sz="2800" b="1" i="1">
              <a:solidFill>
                <a:srgbClr val="000000"/>
              </a:solidFill>
              <a:latin typeface="Calibri"/>
              <a:ea typeface="Calibri"/>
              <a:cs typeface="Calibri"/>
              <a:sym typeface="Calibri"/>
            </a:endParaRPr>
          </a:p>
        </p:txBody>
      </p:sp>
      <p:sp>
        <p:nvSpPr>
          <p:cNvPr id="366" name="Google Shape;366;p33"/>
          <p:cNvSpPr txBox="1"/>
          <p:nvPr/>
        </p:nvSpPr>
        <p:spPr>
          <a:xfrm>
            <a:off x="3386943" y="386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
        <p:nvSpPr>
          <p:cNvPr id="367" name="Google Shape;367;p33"/>
          <p:cNvSpPr/>
          <p:nvPr/>
        </p:nvSpPr>
        <p:spPr>
          <a:xfrm>
            <a:off x="5756515" y="685823"/>
            <a:ext cx="2260555"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FFC000"/>
                </a:solidFill>
                <a:latin typeface="Calibri"/>
                <a:ea typeface="Calibri"/>
                <a:cs typeface="Calibri"/>
                <a:sym typeface="Calibri"/>
              </a:rPr>
              <a:t>Thực hành</a:t>
            </a:r>
            <a:endParaRPr sz="3200">
              <a:solidFill>
                <a:schemeClr val="dk1"/>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1000"/>
                                        <p:tgtEl>
                                          <p:spTgt spid="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4"/>
                                        </p:tgtEl>
                                        <p:attrNameLst>
                                          <p:attrName>style.visibility</p:attrName>
                                        </p:attrNameLst>
                                      </p:cBhvr>
                                      <p:to>
                                        <p:strVal val="visible"/>
                                      </p:to>
                                    </p:set>
                                    <p:animEffect transition="in" filter="fade">
                                      <p:cBhvr>
                                        <p:cTn id="12" dur="500"/>
                                        <p:tgtEl>
                                          <p:spTgt spid="3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5"/>
                                        </p:tgtEl>
                                        <p:attrNameLst>
                                          <p:attrName>style.visibility</p:attrName>
                                        </p:attrNameLst>
                                      </p:cBhvr>
                                      <p:to>
                                        <p:strVal val="visible"/>
                                      </p:to>
                                    </p:set>
                                    <p:animEffect transition="in" filter="fade">
                                      <p:cBhvr>
                                        <p:cTn id="17" dur="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71"/>
        <p:cNvGrpSpPr/>
        <p:nvPr/>
      </p:nvGrpSpPr>
      <p:grpSpPr>
        <a:xfrm>
          <a:off x="0" y="0"/>
          <a:ext cx="0" cy="0"/>
          <a:chOff x="0" y="0"/>
          <a:chExt cx="0" cy="0"/>
        </a:xfrm>
      </p:grpSpPr>
      <p:sp>
        <p:nvSpPr>
          <p:cNvPr id="372" name="Google Shape;372;p34"/>
          <p:cNvSpPr txBox="1">
            <a:spLocks noGrp="1"/>
          </p:cNvSpPr>
          <p:nvPr>
            <p:ph type="ctrTitle"/>
          </p:nvPr>
        </p:nvSpPr>
        <p:spPr>
          <a:xfrm>
            <a:off x="3386945" y="535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FFC000"/>
              </a:buClr>
              <a:buSzPct val="100000"/>
              <a:buFont typeface="Calibri"/>
              <a:buNone/>
            </a:pPr>
            <a:r>
              <a:rPr lang="en-US"/>
              <a:t>Thực hành</a:t>
            </a:r>
            <a:endParaRPr/>
          </a:p>
        </p:txBody>
      </p:sp>
      <p:sp>
        <p:nvSpPr>
          <p:cNvPr id="373" name="Google Shape;373;p34"/>
          <p:cNvSpPr txBox="1"/>
          <p:nvPr/>
        </p:nvSpPr>
        <p:spPr>
          <a:xfrm>
            <a:off x="-362869" y="1068580"/>
            <a:ext cx="1283136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C00000"/>
                </a:solidFill>
                <a:latin typeface="Arial"/>
                <a:ea typeface="Arial"/>
                <a:cs typeface="Arial"/>
                <a:sym typeface="Arial"/>
              </a:rPr>
              <a:t>3./ Đăng ký tài khoản, đăng nhập, đăng xuất và gửi thư điện tử</a:t>
            </a:r>
            <a:endParaRPr sz="3200" b="1">
              <a:solidFill>
                <a:srgbClr val="C00000"/>
              </a:solidFill>
              <a:latin typeface="Arial"/>
              <a:ea typeface="Arial"/>
              <a:cs typeface="Arial"/>
              <a:sym typeface="Arial"/>
            </a:endParaRPr>
          </a:p>
        </p:txBody>
      </p:sp>
      <p:sp>
        <p:nvSpPr>
          <p:cNvPr id="374" name="Google Shape;374;p34"/>
          <p:cNvSpPr/>
          <p:nvPr/>
        </p:nvSpPr>
        <p:spPr>
          <a:xfrm>
            <a:off x="716176" y="1632564"/>
            <a:ext cx="4475905" cy="56425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2800" b="1" i="1">
                <a:solidFill>
                  <a:srgbClr val="C00000"/>
                </a:solidFill>
                <a:latin typeface="Times New Roman"/>
                <a:ea typeface="Times New Roman"/>
                <a:cs typeface="Times New Roman"/>
                <a:sym typeface="Times New Roman"/>
              </a:rPr>
              <a:t>a. Tạo tài khoản thư điện tử:</a:t>
            </a:r>
            <a:endParaRPr sz="2800" b="1">
              <a:solidFill>
                <a:srgbClr val="C00000"/>
              </a:solidFill>
              <a:latin typeface="Times New Roman"/>
              <a:ea typeface="Times New Roman"/>
              <a:cs typeface="Times New Roman"/>
              <a:sym typeface="Times New Roman"/>
            </a:endParaRPr>
          </a:p>
        </p:txBody>
      </p:sp>
      <p:sp>
        <p:nvSpPr>
          <p:cNvPr id="375" name="Google Shape;375;p34"/>
          <p:cNvSpPr/>
          <p:nvPr/>
        </p:nvSpPr>
        <p:spPr>
          <a:xfrm>
            <a:off x="338944" y="2118766"/>
            <a:ext cx="7067696" cy="47441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Bước 1: Truy cập vào trang </a:t>
            </a:r>
            <a:r>
              <a:rPr lang="en-US" sz="2400" b="1" u="sng">
                <a:solidFill>
                  <a:schemeClr val="hlink"/>
                </a:solidFill>
                <a:latin typeface="Times New Roman"/>
                <a:ea typeface="Times New Roman"/>
                <a:cs typeface="Times New Roman"/>
                <a:sym typeface="Times New Roman"/>
                <a:hlinkClick r:id="rId4"/>
              </a:rPr>
              <a:t>mail.google.com</a:t>
            </a:r>
            <a:endParaRPr sz="2400" b="1">
              <a:solidFill>
                <a:schemeClr val="dk1"/>
              </a:solidFill>
              <a:latin typeface="Times New Roman"/>
              <a:ea typeface="Times New Roman"/>
              <a:cs typeface="Times New Roman"/>
              <a:sym typeface="Times New Roman"/>
            </a:endParaRPr>
          </a:p>
          <a:p>
            <a:pPr marL="0" marR="0" lvl="0" indent="0" algn="l" rtl="0">
              <a:spcBef>
                <a:spcPts val="1200"/>
              </a:spcBef>
              <a:spcAft>
                <a:spcPts val="0"/>
              </a:spcAft>
              <a:buNone/>
            </a:pPr>
            <a:r>
              <a:rPr lang="en-US" sz="2400" b="1">
                <a:solidFill>
                  <a:schemeClr val="dk1"/>
                </a:solidFill>
                <a:latin typeface="Times New Roman"/>
                <a:ea typeface="Times New Roman"/>
                <a:cs typeface="Times New Roman"/>
                <a:sym typeface="Times New Roman"/>
              </a:rPr>
              <a:t>Bước 2: Nháy chuột vào nút Tạo tài khoản</a:t>
            </a:r>
            <a:endParaRPr sz="2400" b="1">
              <a:solidFill>
                <a:schemeClr val="dk1"/>
              </a:solidFill>
              <a:latin typeface="Times New Roman"/>
              <a:ea typeface="Times New Roman"/>
              <a:cs typeface="Times New Roman"/>
              <a:sym typeface="Times New Roman"/>
            </a:endParaRPr>
          </a:p>
          <a:p>
            <a:pPr marL="0" marR="0" lvl="0" indent="0" algn="l" rtl="0">
              <a:spcBef>
                <a:spcPts val="1200"/>
              </a:spcBef>
              <a:spcAft>
                <a:spcPts val="0"/>
              </a:spcAft>
              <a:buNone/>
            </a:pPr>
            <a:r>
              <a:rPr lang="en-US" sz="2400" b="1">
                <a:solidFill>
                  <a:schemeClr val="dk1"/>
                </a:solidFill>
                <a:latin typeface="Times New Roman"/>
                <a:ea typeface="Times New Roman"/>
                <a:cs typeface="Times New Roman"/>
                <a:sym typeface="Times New Roman"/>
              </a:rPr>
              <a:t>Bước 3: Nhập đầy đủ thông tin vào các dòng trên cửa sổ theo hướng dẫn</a:t>
            </a:r>
            <a:endParaRPr/>
          </a:p>
          <a:p>
            <a:pPr marL="0" marR="0" lvl="0" indent="0" algn="l" rtl="0">
              <a:spcBef>
                <a:spcPts val="1200"/>
              </a:spcBef>
              <a:spcAft>
                <a:spcPts val="0"/>
              </a:spcAft>
              <a:buNone/>
            </a:pPr>
            <a:r>
              <a:rPr lang="en-US" sz="2400" b="1">
                <a:solidFill>
                  <a:schemeClr val="dk1"/>
                </a:solidFill>
                <a:latin typeface="Times New Roman"/>
                <a:ea typeface="Times New Roman"/>
                <a:cs typeface="Times New Roman"/>
                <a:sym typeface="Times New Roman"/>
              </a:rPr>
              <a:t>Bước 4: Nháy chuột vào nút Tiếp theo</a:t>
            </a:r>
            <a:endParaRPr/>
          </a:p>
          <a:p>
            <a:pPr marL="0" marR="0" lvl="0" indent="0" algn="l" rtl="0">
              <a:spcBef>
                <a:spcPts val="1200"/>
              </a:spcBef>
              <a:spcAft>
                <a:spcPts val="0"/>
              </a:spcAft>
              <a:buNone/>
            </a:pPr>
            <a:r>
              <a:rPr lang="en-US" sz="2400" b="1">
                <a:solidFill>
                  <a:schemeClr val="dk1"/>
                </a:solidFill>
                <a:latin typeface="Times New Roman"/>
                <a:ea typeface="Times New Roman"/>
                <a:cs typeface="Times New Roman"/>
                <a:sym typeface="Times New Roman"/>
              </a:rPr>
              <a:t>Bước 5: Xác nhận số điện thoại (nếu có)</a:t>
            </a:r>
            <a:endParaRPr/>
          </a:p>
          <a:p>
            <a:pPr marL="0" marR="0" lvl="0" indent="0" algn="l" rtl="0">
              <a:spcBef>
                <a:spcPts val="1200"/>
              </a:spcBef>
              <a:spcAft>
                <a:spcPts val="0"/>
              </a:spcAft>
              <a:buNone/>
            </a:pPr>
            <a:r>
              <a:rPr lang="en-US" sz="2400" b="1">
                <a:solidFill>
                  <a:schemeClr val="dk1"/>
                </a:solidFill>
                <a:latin typeface="Times New Roman"/>
                <a:ea typeface="Times New Roman"/>
                <a:cs typeface="Times New Roman"/>
                <a:sym typeface="Times New Roman"/>
              </a:rPr>
              <a:t>Bước 6: Thực hiện theo hướng dẫn</a:t>
            </a:r>
            <a:endParaRPr/>
          </a:p>
          <a:p>
            <a:pPr marL="0" marR="0" lvl="0" indent="0" algn="l" rtl="0">
              <a:spcBef>
                <a:spcPts val="600"/>
              </a:spcBef>
              <a:spcAft>
                <a:spcPts val="0"/>
              </a:spcAft>
              <a:buNone/>
            </a:pPr>
            <a:r>
              <a:rPr lang="en-US" sz="2400" b="1">
                <a:solidFill>
                  <a:schemeClr val="dk1"/>
                </a:solidFill>
                <a:latin typeface="Times New Roman"/>
                <a:ea typeface="Times New Roman"/>
                <a:cs typeface="Times New Roman"/>
                <a:sym typeface="Times New Roman"/>
              </a:rPr>
              <a:t>Bước 7: Cuối cùng xuất hiện thông báo</a:t>
            </a:r>
            <a:endParaRPr/>
          </a:p>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                     Chào mừng bạn!</a:t>
            </a:r>
            <a:endParaRPr sz="2400" b="1">
              <a:solidFill>
                <a:schemeClr val="dk1"/>
              </a:solidFill>
              <a:latin typeface="Calibri"/>
              <a:ea typeface="Calibri"/>
              <a:cs typeface="Calibri"/>
              <a:sym typeface="Calibri"/>
            </a:endParaRPr>
          </a:p>
          <a:p>
            <a:pPr marL="0" marR="0" lvl="0" indent="0" algn="l" rtl="0">
              <a:lnSpc>
                <a:spcPct val="120000"/>
              </a:lnSpc>
              <a:spcBef>
                <a:spcPts val="600"/>
              </a:spcBef>
              <a:spcAft>
                <a:spcPts val="0"/>
              </a:spcAft>
              <a:buNone/>
            </a:pPr>
            <a:endParaRPr sz="2400" b="1">
              <a:solidFill>
                <a:srgbClr val="000000"/>
              </a:solidFill>
              <a:latin typeface="Times New Roman"/>
              <a:ea typeface="Times New Roman"/>
              <a:cs typeface="Times New Roman"/>
              <a:sym typeface="Times New Roman"/>
            </a:endParaRPr>
          </a:p>
        </p:txBody>
      </p:sp>
      <p:sp>
        <p:nvSpPr>
          <p:cNvPr id="376" name="Google Shape;376;p34"/>
          <p:cNvSpPr/>
          <p:nvPr/>
        </p:nvSpPr>
        <p:spPr>
          <a:xfrm>
            <a:off x="3278777" y="717452"/>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34"/>
          <p:cNvSpPr/>
          <p:nvPr/>
        </p:nvSpPr>
        <p:spPr>
          <a:xfrm>
            <a:off x="7068163" y="1632564"/>
            <a:ext cx="17322538"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8" name="Google Shape;378;p34"/>
          <p:cNvPicPr preferRelativeResize="0"/>
          <p:nvPr/>
        </p:nvPicPr>
        <p:blipFill rotWithShape="1">
          <a:blip r:embed="rId5">
            <a:alphaModFix/>
          </a:blip>
          <a:srcRect/>
          <a:stretch/>
        </p:blipFill>
        <p:spPr>
          <a:xfrm>
            <a:off x="7068163" y="1632563"/>
            <a:ext cx="5007296" cy="467410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500"/>
                                        <p:tgtEl>
                                          <p:spTgt spid="3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3"/>
                                        </p:tgtEl>
                                        <p:attrNameLst>
                                          <p:attrName>style.visibility</p:attrName>
                                        </p:attrNameLst>
                                      </p:cBhvr>
                                      <p:to>
                                        <p:strVal val="visible"/>
                                      </p:to>
                                    </p:set>
                                    <p:animEffect transition="in" filter="fade">
                                      <p:cBhvr>
                                        <p:cTn id="11" dur="1000"/>
                                        <p:tgtEl>
                                          <p:spTgt spid="37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74"/>
                                        </p:tgtEl>
                                        <p:attrNameLst>
                                          <p:attrName>style.visibility</p:attrName>
                                        </p:attrNameLst>
                                      </p:cBhvr>
                                      <p:to>
                                        <p:strVal val="visible"/>
                                      </p:to>
                                    </p:set>
                                    <p:animEffect transition="in" filter="fade">
                                      <p:cBhvr>
                                        <p:cTn id="16" dur="2000"/>
                                        <p:tgtEl>
                                          <p:spTgt spid="37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75">
                                            <p:txEl>
                                              <p:pRg st="0" end="0"/>
                                            </p:txEl>
                                          </p:spTgt>
                                        </p:tgtEl>
                                        <p:attrNameLst>
                                          <p:attrName>style.visibility</p:attrName>
                                        </p:attrNameLst>
                                      </p:cBhvr>
                                      <p:to>
                                        <p:strVal val="visible"/>
                                      </p:to>
                                    </p:set>
                                    <p:animEffect transition="in" filter="fade">
                                      <p:cBhvr>
                                        <p:cTn id="21" dur="1000"/>
                                        <p:tgtEl>
                                          <p:spTgt spid="37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75">
                                            <p:txEl>
                                              <p:pRg st="1" end="1"/>
                                            </p:txEl>
                                          </p:spTgt>
                                        </p:tgtEl>
                                        <p:attrNameLst>
                                          <p:attrName>style.visibility</p:attrName>
                                        </p:attrNameLst>
                                      </p:cBhvr>
                                      <p:to>
                                        <p:strVal val="visible"/>
                                      </p:to>
                                    </p:set>
                                    <p:animEffect transition="in" filter="fade">
                                      <p:cBhvr>
                                        <p:cTn id="26" dur="1000"/>
                                        <p:tgtEl>
                                          <p:spTgt spid="37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75">
                                            <p:txEl>
                                              <p:pRg st="2" end="2"/>
                                            </p:txEl>
                                          </p:spTgt>
                                        </p:tgtEl>
                                        <p:attrNameLst>
                                          <p:attrName>style.visibility</p:attrName>
                                        </p:attrNameLst>
                                      </p:cBhvr>
                                      <p:to>
                                        <p:strVal val="visible"/>
                                      </p:to>
                                    </p:set>
                                    <p:animEffect transition="in" filter="fade">
                                      <p:cBhvr>
                                        <p:cTn id="31" dur="1000"/>
                                        <p:tgtEl>
                                          <p:spTgt spid="37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5">
                                            <p:txEl>
                                              <p:pRg st="3" end="3"/>
                                            </p:txEl>
                                          </p:spTgt>
                                        </p:tgtEl>
                                        <p:attrNameLst>
                                          <p:attrName>style.visibility</p:attrName>
                                        </p:attrNameLst>
                                      </p:cBhvr>
                                      <p:to>
                                        <p:strVal val="visible"/>
                                      </p:to>
                                    </p:set>
                                    <p:animEffect transition="in" filter="fade">
                                      <p:cBhvr>
                                        <p:cTn id="36" dur="1000"/>
                                        <p:tgtEl>
                                          <p:spTgt spid="37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75">
                                            <p:txEl>
                                              <p:pRg st="4" end="4"/>
                                            </p:txEl>
                                          </p:spTgt>
                                        </p:tgtEl>
                                        <p:attrNameLst>
                                          <p:attrName>style.visibility</p:attrName>
                                        </p:attrNameLst>
                                      </p:cBhvr>
                                      <p:to>
                                        <p:strVal val="visible"/>
                                      </p:to>
                                    </p:set>
                                    <p:animEffect transition="in" filter="fade">
                                      <p:cBhvr>
                                        <p:cTn id="41" dur="1000"/>
                                        <p:tgtEl>
                                          <p:spTgt spid="37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75">
                                            <p:txEl>
                                              <p:pRg st="5" end="5"/>
                                            </p:txEl>
                                          </p:spTgt>
                                        </p:tgtEl>
                                        <p:attrNameLst>
                                          <p:attrName>style.visibility</p:attrName>
                                        </p:attrNameLst>
                                      </p:cBhvr>
                                      <p:to>
                                        <p:strVal val="visible"/>
                                      </p:to>
                                    </p:set>
                                    <p:animEffect transition="in" filter="fade">
                                      <p:cBhvr>
                                        <p:cTn id="46" dur="1000"/>
                                        <p:tgtEl>
                                          <p:spTgt spid="375">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75">
                                            <p:txEl>
                                              <p:pRg st="6" end="6"/>
                                            </p:txEl>
                                          </p:spTgt>
                                        </p:tgtEl>
                                        <p:attrNameLst>
                                          <p:attrName>style.visibility</p:attrName>
                                        </p:attrNameLst>
                                      </p:cBhvr>
                                      <p:to>
                                        <p:strVal val="visible"/>
                                      </p:to>
                                    </p:set>
                                    <p:animEffect transition="in" filter="fade">
                                      <p:cBhvr>
                                        <p:cTn id="51" dur="1000"/>
                                        <p:tgtEl>
                                          <p:spTgt spid="37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75">
                                            <p:txEl>
                                              <p:pRg st="7" end="7"/>
                                            </p:txEl>
                                          </p:spTgt>
                                        </p:tgtEl>
                                        <p:attrNameLst>
                                          <p:attrName>style.visibility</p:attrName>
                                        </p:attrNameLst>
                                      </p:cBhvr>
                                      <p:to>
                                        <p:strVal val="visible"/>
                                      </p:to>
                                    </p:set>
                                    <p:animEffect transition="in" filter="fade">
                                      <p:cBhvr>
                                        <p:cTn id="56" dur="1000"/>
                                        <p:tgtEl>
                                          <p:spTgt spid="375">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75">
                                            <p:txEl>
                                              <p:pRg st="8" end="8"/>
                                            </p:txEl>
                                          </p:spTgt>
                                        </p:tgtEl>
                                        <p:attrNameLst>
                                          <p:attrName>style.visibility</p:attrName>
                                        </p:attrNameLst>
                                      </p:cBhvr>
                                      <p:to>
                                        <p:strVal val="visible"/>
                                      </p:to>
                                    </p:set>
                                    <p:animEffect transition="in" filter="fade">
                                      <p:cBhvr>
                                        <p:cTn id="61" dur="1000"/>
                                        <p:tgtEl>
                                          <p:spTgt spid="375">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77"/>
                                        </p:tgtEl>
                                        <p:attrNameLst>
                                          <p:attrName>style.visibility</p:attrName>
                                        </p:attrNameLst>
                                      </p:cBhvr>
                                      <p:to>
                                        <p:strVal val="visible"/>
                                      </p:to>
                                    </p:set>
                                    <p:animEffect transition="in" filter="fade">
                                      <p:cBhvr>
                                        <p:cTn id="66" dur="5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82"/>
        <p:cNvGrpSpPr/>
        <p:nvPr/>
      </p:nvGrpSpPr>
      <p:grpSpPr>
        <a:xfrm>
          <a:off x="0" y="0"/>
          <a:ext cx="0" cy="0"/>
          <a:chOff x="0" y="0"/>
          <a:chExt cx="0" cy="0"/>
        </a:xfrm>
      </p:grpSpPr>
      <p:sp>
        <p:nvSpPr>
          <p:cNvPr id="383" name="Google Shape;383;p35"/>
          <p:cNvSpPr txBox="1"/>
          <p:nvPr/>
        </p:nvSpPr>
        <p:spPr>
          <a:xfrm>
            <a:off x="-156693" y="1114598"/>
            <a:ext cx="12492318"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C00000"/>
                </a:solidFill>
                <a:latin typeface="Arial"/>
                <a:ea typeface="Arial"/>
                <a:cs typeface="Arial"/>
                <a:sym typeface="Arial"/>
              </a:rPr>
              <a:t>3./ Đăng ký tài khoản, đăng nhập, đăng xuất và gửi thư điện tử</a:t>
            </a:r>
            <a:endParaRPr sz="3200" b="1">
              <a:solidFill>
                <a:srgbClr val="C00000"/>
              </a:solidFill>
              <a:latin typeface="Arial"/>
              <a:ea typeface="Arial"/>
              <a:cs typeface="Arial"/>
              <a:sym typeface="Arial"/>
            </a:endParaRPr>
          </a:p>
        </p:txBody>
      </p:sp>
      <p:sp>
        <p:nvSpPr>
          <p:cNvPr id="384" name="Google Shape;384;p35"/>
          <p:cNvSpPr txBox="1"/>
          <p:nvPr/>
        </p:nvSpPr>
        <p:spPr>
          <a:xfrm>
            <a:off x="209003" y="3267560"/>
            <a:ext cx="1176092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1">
                <a:solidFill>
                  <a:srgbClr val="FF0000"/>
                </a:solidFill>
                <a:latin typeface="Calibri"/>
                <a:ea typeface="Calibri"/>
                <a:cs typeface="Calibri"/>
                <a:sym typeface="Calibri"/>
              </a:rPr>
              <a:t>Câu 2: </a:t>
            </a:r>
            <a:r>
              <a:rPr lang="en-US" sz="2800" b="1">
                <a:solidFill>
                  <a:schemeClr val="dk1"/>
                </a:solidFill>
                <a:latin typeface="Times New Roman"/>
                <a:ea typeface="Times New Roman"/>
                <a:cs typeface="Times New Roman"/>
                <a:sym typeface="Times New Roman"/>
              </a:rPr>
              <a:t>Các bước đăng nhập hộp thư điện tử, xem nội dung thư, đăng xuất?</a:t>
            </a:r>
            <a:endParaRPr sz="2800" b="1" i="1">
              <a:solidFill>
                <a:srgbClr val="000000"/>
              </a:solidFill>
              <a:latin typeface="Calibri"/>
              <a:ea typeface="Calibri"/>
              <a:cs typeface="Calibri"/>
              <a:sym typeface="Calibri"/>
            </a:endParaRPr>
          </a:p>
        </p:txBody>
      </p:sp>
      <p:sp>
        <p:nvSpPr>
          <p:cNvPr id="385" name="Google Shape;385;p35"/>
          <p:cNvSpPr txBox="1"/>
          <p:nvPr/>
        </p:nvSpPr>
        <p:spPr>
          <a:xfrm>
            <a:off x="3386943" y="386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
        <p:nvSpPr>
          <p:cNvPr id="386" name="Google Shape;386;p35"/>
          <p:cNvSpPr txBox="1"/>
          <p:nvPr/>
        </p:nvSpPr>
        <p:spPr>
          <a:xfrm>
            <a:off x="1518738" y="2272382"/>
            <a:ext cx="9043701" cy="523220"/>
          </a:xfrm>
          <a:prstGeom prst="rect">
            <a:avLst/>
          </a:prstGeom>
          <a:solidFill>
            <a:srgbClr val="FFC000"/>
          </a:solidFill>
          <a:ln w="9525" cap="flat" cmpd="sng">
            <a:solidFill>
              <a:schemeClr val="dk1"/>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800"/>
              <a:buFont typeface="Calibri"/>
              <a:buNone/>
            </a:pPr>
            <a:r>
              <a:rPr lang="en-US" sz="2800" b="1" i="1">
                <a:solidFill>
                  <a:srgbClr val="C00000"/>
                </a:solidFill>
                <a:latin typeface="Calibri"/>
                <a:ea typeface="Calibri"/>
                <a:cs typeface="Calibri"/>
                <a:sym typeface="Calibri"/>
              </a:rPr>
              <a:t>Yêu cầu</a:t>
            </a:r>
            <a:r>
              <a:rPr lang="en-US" sz="2800" b="1" i="1" u="none" strike="noStrike" cap="none">
                <a:solidFill>
                  <a:srgbClr val="C00000"/>
                </a:solidFill>
                <a:latin typeface="Calibri"/>
                <a:ea typeface="Calibri"/>
                <a:cs typeface="Calibri"/>
                <a:sym typeface="Calibri"/>
              </a:rPr>
              <a:t>: </a:t>
            </a:r>
            <a:r>
              <a:rPr lang="en-US" sz="2800" b="0" i="1" u="none" strike="noStrike" cap="none">
                <a:solidFill>
                  <a:srgbClr val="C00000"/>
                </a:solidFill>
                <a:latin typeface="Calibri"/>
                <a:ea typeface="Calibri"/>
                <a:cs typeface="Calibri"/>
                <a:sym typeface="Calibri"/>
              </a:rPr>
              <a:t>Các em thảo luận nhóm đôi</a:t>
            </a:r>
            <a:r>
              <a:rPr lang="en-US" sz="2800" i="1">
                <a:solidFill>
                  <a:srgbClr val="C00000"/>
                </a:solidFill>
                <a:latin typeface="Calibri"/>
                <a:ea typeface="Calibri"/>
                <a:cs typeface="Calibri"/>
                <a:sym typeface="Calibri"/>
              </a:rPr>
              <a:t>, trả lời câu hỏi  </a:t>
            </a:r>
            <a:r>
              <a:rPr lang="en-US" sz="2800" b="0" i="1" u="none" strike="noStrike" cap="none">
                <a:solidFill>
                  <a:srgbClr val="C00000"/>
                </a:solidFill>
                <a:latin typeface="Calibri"/>
                <a:ea typeface="Calibri"/>
                <a:cs typeface="Calibri"/>
                <a:sym typeface="Calibri"/>
              </a:rPr>
              <a:t>(3 phút)</a:t>
            </a:r>
            <a:endParaRPr sz="2800" b="0" i="1" u="none" strike="noStrike" cap="none">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1000"/>
                                        <p:tgtEl>
                                          <p:spTgt spid="3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6"/>
                                        </p:tgtEl>
                                        <p:attrNameLst>
                                          <p:attrName>style.visibility</p:attrName>
                                        </p:attrNameLst>
                                      </p:cBhvr>
                                      <p:to>
                                        <p:strVal val="visible"/>
                                      </p:to>
                                    </p:set>
                                    <p:animEffect transition="in" filter="fade">
                                      <p:cBhvr>
                                        <p:cTn id="12" dur="500"/>
                                        <p:tgtEl>
                                          <p:spTgt spid="3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4"/>
                                        </p:tgtEl>
                                        <p:attrNameLst>
                                          <p:attrName>style.visibility</p:attrName>
                                        </p:attrNameLst>
                                      </p:cBhvr>
                                      <p:to>
                                        <p:strVal val="visible"/>
                                      </p:to>
                                    </p:set>
                                    <p:animEffect transition="in" filter="fade">
                                      <p:cBhvr>
                                        <p:cTn id="17"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90"/>
        <p:cNvGrpSpPr/>
        <p:nvPr/>
      </p:nvGrpSpPr>
      <p:grpSpPr>
        <a:xfrm>
          <a:off x="0" y="0"/>
          <a:ext cx="0" cy="0"/>
          <a:chOff x="0" y="0"/>
          <a:chExt cx="0" cy="0"/>
        </a:xfrm>
      </p:grpSpPr>
      <p:sp>
        <p:nvSpPr>
          <p:cNvPr id="391" name="Google Shape;391;p36"/>
          <p:cNvSpPr txBox="1">
            <a:spLocks noGrp="1"/>
          </p:cNvSpPr>
          <p:nvPr>
            <p:ph type="ctrTitle"/>
          </p:nvPr>
        </p:nvSpPr>
        <p:spPr>
          <a:xfrm>
            <a:off x="3386945" y="535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FFC000"/>
              </a:buClr>
              <a:buSzPct val="100000"/>
              <a:buFont typeface="Calibri"/>
              <a:buNone/>
            </a:pPr>
            <a:r>
              <a:rPr lang="en-US"/>
              <a:t>Thực hành</a:t>
            </a:r>
            <a:endParaRPr/>
          </a:p>
        </p:txBody>
      </p:sp>
      <p:sp>
        <p:nvSpPr>
          <p:cNvPr id="392" name="Google Shape;392;p36"/>
          <p:cNvSpPr txBox="1"/>
          <p:nvPr/>
        </p:nvSpPr>
        <p:spPr>
          <a:xfrm>
            <a:off x="-160330" y="1078031"/>
            <a:ext cx="1238474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C00000"/>
                </a:solidFill>
                <a:latin typeface="Arial"/>
                <a:ea typeface="Arial"/>
                <a:cs typeface="Arial"/>
                <a:sym typeface="Arial"/>
              </a:rPr>
              <a:t>3./ Đăng ký tài khoản, đăng nhập, đăng xuất và gửi thư điện tử</a:t>
            </a:r>
            <a:endParaRPr sz="3200" b="1">
              <a:solidFill>
                <a:srgbClr val="C00000"/>
              </a:solidFill>
              <a:latin typeface="Arial"/>
              <a:ea typeface="Arial"/>
              <a:cs typeface="Arial"/>
              <a:sym typeface="Arial"/>
            </a:endParaRPr>
          </a:p>
        </p:txBody>
      </p:sp>
      <p:sp>
        <p:nvSpPr>
          <p:cNvPr id="393" name="Google Shape;393;p36"/>
          <p:cNvSpPr/>
          <p:nvPr/>
        </p:nvSpPr>
        <p:spPr>
          <a:xfrm>
            <a:off x="728855" y="1824032"/>
            <a:ext cx="9084538" cy="56425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2800" b="1" i="1">
                <a:solidFill>
                  <a:srgbClr val="C00000"/>
                </a:solidFill>
                <a:latin typeface="Times New Roman"/>
                <a:ea typeface="Times New Roman"/>
                <a:cs typeface="Times New Roman"/>
                <a:sym typeface="Times New Roman"/>
              </a:rPr>
              <a:t>b. Đăng nhập hộp thư điện tử, xem nội dung thư, đăng xuất</a:t>
            </a:r>
            <a:endParaRPr sz="2800" b="1">
              <a:solidFill>
                <a:srgbClr val="C00000"/>
              </a:solidFill>
              <a:latin typeface="Times New Roman"/>
              <a:ea typeface="Times New Roman"/>
              <a:cs typeface="Times New Roman"/>
              <a:sym typeface="Times New Roman"/>
            </a:endParaRPr>
          </a:p>
        </p:txBody>
      </p:sp>
      <p:sp>
        <p:nvSpPr>
          <p:cNvPr id="394" name="Google Shape;394;p36"/>
          <p:cNvSpPr/>
          <p:nvPr/>
        </p:nvSpPr>
        <p:spPr>
          <a:xfrm>
            <a:off x="177961" y="2409757"/>
            <a:ext cx="7237513" cy="49982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Bước 1: Truy cập vào trang </a:t>
            </a:r>
            <a:r>
              <a:rPr lang="en-US" sz="2400" b="1" u="sng">
                <a:solidFill>
                  <a:schemeClr val="hlink"/>
                </a:solidFill>
                <a:latin typeface="Times New Roman"/>
                <a:ea typeface="Times New Roman"/>
                <a:cs typeface="Times New Roman"/>
                <a:sym typeface="Times New Roman"/>
                <a:hlinkClick r:id="rId4"/>
              </a:rPr>
              <a:t>mail.google.com</a:t>
            </a:r>
            <a:r>
              <a:rPr lang="en-US" sz="2400" b="1">
                <a:solidFill>
                  <a:schemeClr val="dk1"/>
                </a:solidFill>
                <a:latin typeface="Times New Roman"/>
                <a:ea typeface="Times New Roman"/>
                <a:cs typeface="Times New Roman"/>
                <a:sym typeface="Times New Roman"/>
              </a:rPr>
              <a:t> đăng nhập vào hộp thư</a:t>
            </a:r>
            <a:endParaRPr sz="2400" b="1">
              <a:solidFill>
                <a:schemeClr val="dk1"/>
              </a:solidFill>
              <a:latin typeface="Times New Roman"/>
              <a:ea typeface="Times New Roman"/>
              <a:cs typeface="Times New Roman"/>
              <a:sym typeface="Times New Roman"/>
            </a:endParaRPr>
          </a:p>
          <a:p>
            <a:pPr marL="0" marR="0" lvl="0" indent="0" algn="l" rtl="0">
              <a:spcBef>
                <a:spcPts val="1200"/>
              </a:spcBef>
              <a:spcAft>
                <a:spcPts val="0"/>
              </a:spcAft>
              <a:buNone/>
            </a:pPr>
            <a:r>
              <a:rPr lang="en-US" sz="2400" b="1">
                <a:solidFill>
                  <a:schemeClr val="dk1"/>
                </a:solidFill>
                <a:latin typeface="Times New Roman"/>
                <a:ea typeface="Times New Roman"/>
                <a:cs typeface="Times New Roman"/>
                <a:sym typeface="Times New Roman"/>
              </a:rPr>
              <a:t>Bước 2: </a:t>
            </a:r>
            <a:r>
              <a:rPr lang="en-US" sz="1800">
                <a:solidFill>
                  <a:schemeClr val="dk1"/>
                </a:solidFill>
                <a:latin typeface="Calibri"/>
                <a:ea typeface="Calibri"/>
                <a:cs typeface="Calibri"/>
                <a:sym typeface="Calibri"/>
              </a:rPr>
              <a:t> </a:t>
            </a:r>
            <a:r>
              <a:rPr lang="en-US" sz="2400" b="1">
                <a:solidFill>
                  <a:schemeClr val="dk1"/>
                </a:solidFill>
                <a:latin typeface="Times New Roman"/>
                <a:ea typeface="Times New Roman"/>
                <a:cs typeface="Times New Roman"/>
                <a:sym typeface="Times New Roman"/>
              </a:rPr>
              <a:t>Gõ tên đăng nhập vào ô Email or phone rồi nhấn Next hoặc Enter.</a:t>
            </a:r>
            <a:endParaRPr/>
          </a:p>
          <a:p>
            <a:pPr marL="0" marR="0" lvl="0" indent="0" algn="l" rtl="0">
              <a:spcBef>
                <a:spcPts val="600"/>
              </a:spcBef>
              <a:spcAft>
                <a:spcPts val="0"/>
              </a:spcAft>
              <a:buNone/>
            </a:pPr>
            <a:r>
              <a:rPr lang="en-US" sz="2400" b="1">
                <a:solidFill>
                  <a:schemeClr val="dk1"/>
                </a:solidFill>
                <a:latin typeface="Times New Roman"/>
                <a:ea typeface="Times New Roman"/>
                <a:cs typeface="Times New Roman"/>
                <a:sym typeface="Times New Roman"/>
              </a:rPr>
              <a:t>Bước 3: Gõ mật khẩu vào ô Enter Your Password.</a:t>
            </a:r>
            <a:endParaRPr sz="2400" b="1">
              <a:solidFill>
                <a:schemeClr val="dk1"/>
              </a:solidFill>
              <a:latin typeface="Times New Roman"/>
              <a:ea typeface="Times New Roman"/>
              <a:cs typeface="Times New Roman"/>
              <a:sym typeface="Times New Roman"/>
            </a:endParaRPr>
          </a:p>
          <a:p>
            <a:pPr marL="0" marR="0" lvl="0" indent="0" algn="l" rtl="0">
              <a:spcBef>
                <a:spcPts val="600"/>
              </a:spcBef>
              <a:spcAft>
                <a:spcPts val="0"/>
              </a:spcAft>
              <a:buNone/>
            </a:pPr>
            <a:r>
              <a:rPr lang="en-US" sz="2400" b="1">
                <a:solidFill>
                  <a:schemeClr val="dk1"/>
                </a:solidFill>
                <a:latin typeface="Times New Roman"/>
                <a:ea typeface="Times New Roman"/>
                <a:cs typeface="Times New Roman"/>
                <a:sym typeface="Times New Roman"/>
              </a:rPr>
              <a:t>Bước 4: Nháy chuột vào tên người gửi hoặc Tiêu đề thư để mở thư</a:t>
            </a:r>
            <a:endParaRPr/>
          </a:p>
          <a:p>
            <a:pPr marL="0" marR="0" lvl="0" indent="0" algn="l" rtl="0">
              <a:spcBef>
                <a:spcPts val="1200"/>
              </a:spcBef>
              <a:spcAft>
                <a:spcPts val="0"/>
              </a:spcAft>
              <a:buNone/>
            </a:pPr>
            <a:r>
              <a:rPr lang="en-US" sz="2400" b="1">
                <a:solidFill>
                  <a:schemeClr val="dk1"/>
                </a:solidFill>
                <a:latin typeface="Times New Roman"/>
                <a:ea typeface="Times New Roman"/>
                <a:cs typeface="Times New Roman"/>
                <a:sym typeface="Times New Roman"/>
              </a:rPr>
              <a:t>Bước 5: Nháy chuột vào nút Đăng xuất để ra khỏi hộp thư điện tử</a:t>
            </a:r>
            <a:endParaRPr/>
          </a:p>
          <a:p>
            <a:pPr marL="0" marR="0" lvl="0" indent="0" algn="l" rtl="0">
              <a:spcBef>
                <a:spcPts val="1200"/>
              </a:spcBef>
              <a:spcAft>
                <a:spcPts val="0"/>
              </a:spcAft>
              <a:buNone/>
            </a:pPr>
            <a:endParaRPr sz="2400" b="1">
              <a:solidFill>
                <a:srgbClr val="FFC000"/>
              </a:solidFill>
              <a:latin typeface="Calibri"/>
              <a:ea typeface="Calibri"/>
              <a:cs typeface="Calibri"/>
              <a:sym typeface="Calibri"/>
            </a:endParaRPr>
          </a:p>
          <a:p>
            <a:pPr marL="0" marR="0" lvl="0" indent="0" algn="l" rtl="0">
              <a:lnSpc>
                <a:spcPct val="120000"/>
              </a:lnSpc>
              <a:spcBef>
                <a:spcPts val="1200"/>
              </a:spcBef>
              <a:spcAft>
                <a:spcPts val="0"/>
              </a:spcAft>
              <a:buNone/>
            </a:pPr>
            <a:endParaRPr sz="2400" b="1">
              <a:solidFill>
                <a:srgbClr val="000000"/>
              </a:solidFill>
              <a:latin typeface="Times New Roman"/>
              <a:ea typeface="Times New Roman"/>
              <a:cs typeface="Times New Roman"/>
              <a:sym typeface="Times New Roman"/>
            </a:endParaRPr>
          </a:p>
        </p:txBody>
      </p:sp>
      <p:sp>
        <p:nvSpPr>
          <p:cNvPr id="395" name="Google Shape;395;p36"/>
          <p:cNvSpPr/>
          <p:nvPr/>
        </p:nvSpPr>
        <p:spPr>
          <a:xfrm>
            <a:off x="3278777" y="717452"/>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6" name="Google Shape;396;p36" descr="ly-thuyet-su-dung-thu-dien-tu-3"/>
          <p:cNvPicPr preferRelativeResize="0"/>
          <p:nvPr/>
        </p:nvPicPr>
        <p:blipFill rotWithShape="1">
          <a:blip r:embed="rId5">
            <a:alphaModFix/>
          </a:blip>
          <a:srcRect/>
          <a:stretch/>
        </p:blipFill>
        <p:spPr>
          <a:xfrm>
            <a:off x="7947212" y="2849077"/>
            <a:ext cx="4128248" cy="3887900"/>
          </a:xfrm>
          <a:prstGeom prst="rect">
            <a:avLst/>
          </a:prstGeom>
          <a:noFill/>
          <a:ln>
            <a:noFill/>
          </a:ln>
        </p:spPr>
      </p:pic>
      <p:pic>
        <p:nvPicPr>
          <p:cNvPr id="397" name="Google Shape;397;p36" descr="ly-thuyet-su-dung-thu-dien-tu-4"/>
          <p:cNvPicPr preferRelativeResize="0"/>
          <p:nvPr/>
        </p:nvPicPr>
        <p:blipFill rotWithShape="1">
          <a:blip r:embed="rId6">
            <a:alphaModFix/>
          </a:blip>
          <a:srcRect/>
          <a:stretch/>
        </p:blipFill>
        <p:spPr>
          <a:xfrm>
            <a:off x="7947212" y="2827708"/>
            <a:ext cx="4128247" cy="3909270"/>
          </a:xfrm>
          <a:prstGeom prst="rect">
            <a:avLst/>
          </a:prstGeom>
          <a:noFill/>
          <a:ln>
            <a:noFill/>
          </a:ln>
        </p:spPr>
      </p:pic>
      <p:pic>
        <p:nvPicPr>
          <p:cNvPr id="398" name="Google Shape;398;p36" descr="Screenshot_4"/>
          <p:cNvPicPr preferRelativeResize="0"/>
          <p:nvPr/>
        </p:nvPicPr>
        <p:blipFill rotWithShape="1">
          <a:blip r:embed="rId7">
            <a:alphaModFix/>
          </a:blip>
          <a:srcRect/>
          <a:stretch/>
        </p:blipFill>
        <p:spPr>
          <a:xfrm>
            <a:off x="7651376" y="2754948"/>
            <a:ext cx="4540624" cy="3161758"/>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1000"/>
                                        <p:tgtEl>
                                          <p:spTgt spid="3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3"/>
                                        </p:tgtEl>
                                        <p:attrNameLst>
                                          <p:attrName>style.visibility</p:attrName>
                                        </p:attrNameLst>
                                      </p:cBhvr>
                                      <p:to>
                                        <p:strVal val="visible"/>
                                      </p:to>
                                    </p:set>
                                    <p:animEffect transition="in" filter="fade">
                                      <p:cBhvr>
                                        <p:cTn id="12" dur="1000"/>
                                        <p:tgtEl>
                                          <p:spTgt spid="3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4">
                                            <p:txEl>
                                              <p:pRg st="0" end="0"/>
                                            </p:txEl>
                                          </p:spTgt>
                                        </p:tgtEl>
                                        <p:attrNameLst>
                                          <p:attrName>style.visibility</p:attrName>
                                        </p:attrNameLst>
                                      </p:cBhvr>
                                      <p:to>
                                        <p:strVal val="visible"/>
                                      </p:to>
                                    </p:set>
                                    <p:animEffect transition="in" filter="fade">
                                      <p:cBhvr>
                                        <p:cTn id="17" dur="1000"/>
                                        <p:tgtEl>
                                          <p:spTgt spid="39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4">
                                            <p:txEl>
                                              <p:pRg st="1" end="1"/>
                                            </p:txEl>
                                          </p:spTgt>
                                        </p:tgtEl>
                                        <p:attrNameLst>
                                          <p:attrName>style.visibility</p:attrName>
                                        </p:attrNameLst>
                                      </p:cBhvr>
                                      <p:to>
                                        <p:strVal val="visible"/>
                                      </p:to>
                                    </p:set>
                                    <p:animEffect transition="in" filter="fade">
                                      <p:cBhvr>
                                        <p:cTn id="22" dur="1000"/>
                                        <p:tgtEl>
                                          <p:spTgt spid="39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4">
                                            <p:txEl>
                                              <p:pRg st="2" end="2"/>
                                            </p:txEl>
                                          </p:spTgt>
                                        </p:tgtEl>
                                        <p:attrNameLst>
                                          <p:attrName>style.visibility</p:attrName>
                                        </p:attrNameLst>
                                      </p:cBhvr>
                                      <p:to>
                                        <p:strVal val="visible"/>
                                      </p:to>
                                    </p:set>
                                    <p:animEffect transition="in" filter="fade">
                                      <p:cBhvr>
                                        <p:cTn id="27" dur="1000"/>
                                        <p:tgtEl>
                                          <p:spTgt spid="39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4">
                                            <p:txEl>
                                              <p:pRg st="3" end="3"/>
                                            </p:txEl>
                                          </p:spTgt>
                                        </p:tgtEl>
                                        <p:attrNameLst>
                                          <p:attrName>style.visibility</p:attrName>
                                        </p:attrNameLst>
                                      </p:cBhvr>
                                      <p:to>
                                        <p:strVal val="visible"/>
                                      </p:to>
                                    </p:set>
                                    <p:animEffect transition="in" filter="fade">
                                      <p:cBhvr>
                                        <p:cTn id="32" dur="1000"/>
                                        <p:tgtEl>
                                          <p:spTgt spid="39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4">
                                            <p:txEl>
                                              <p:pRg st="4" end="4"/>
                                            </p:txEl>
                                          </p:spTgt>
                                        </p:tgtEl>
                                        <p:attrNameLst>
                                          <p:attrName>style.visibility</p:attrName>
                                        </p:attrNameLst>
                                      </p:cBhvr>
                                      <p:to>
                                        <p:strVal val="visible"/>
                                      </p:to>
                                    </p:set>
                                    <p:animEffect transition="in" filter="fade">
                                      <p:cBhvr>
                                        <p:cTn id="37" dur="1000"/>
                                        <p:tgtEl>
                                          <p:spTgt spid="39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4">
                                            <p:txEl>
                                              <p:pRg st="5" end="5"/>
                                            </p:txEl>
                                          </p:spTgt>
                                        </p:tgtEl>
                                        <p:attrNameLst>
                                          <p:attrName>style.visibility</p:attrName>
                                        </p:attrNameLst>
                                      </p:cBhvr>
                                      <p:to>
                                        <p:strVal val="visible"/>
                                      </p:to>
                                    </p:set>
                                    <p:animEffect transition="in" filter="fade">
                                      <p:cBhvr>
                                        <p:cTn id="42" dur="1000"/>
                                        <p:tgtEl>
                                          <p:spTgt spid="39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4">
                                            <p:txEl>
                                              <p:pRg st="6" end="6"/>
                                            </p:txEl>
                                          </p:spTgt>
                                        </p:tgtEl>
                                        <p:attrNameLst>
                                          <p:attrName>style.visibility</p:attrName>
                                        </p:attrNameLst>
                                      </p:cBhvr>
                                      <p:to>
                                        <p:strVal val="visible"/>
                                      </p:to>
                                    </p:set>
                                    <p:animEffect transition="in" filter="fade">
                                      <p:cBhvr>
                                        <p:cTn id="47" dur="1000"/>
                                        <p:tgtEl>
                                          <p:spTgt spid="39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96"/>
                                        </p:tgtEl>
                                        <p:attrNameLst>
                                          <p:attrName>style.visibility</p:attrName>
                                        </p:attrNameLst>
                                      </p:cBhvr>
                                      <p:to>
                                        <p:strVal val="visible"/>
                                      </p:to>
                                    </p:set>
                                    <p:animEffect transition="in" filter="fade">
                                      <p:cBhvr>
                                        <p:cTn id="52" dur="2000"/>
                                        <p:tgtEl>
                                          <p:spTgt spid="396"/>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xit" presetSubtype="32" fill="hold" nodeType="clickEffect">
                                  <p:stCondLst>
                                    <p:cond delay="0"/>
                                  </p:stCondLst>
                                  <p:childTnLst>
                                    <p:anim calcmode="lin" valueType="num">
                                      <p:cBhvr additive="base">
                                        <p:cTn id="56" dur="500"/>
                                        <p:tgtEl>
                                          <p:spTgt spid="396"/>
                                        </p:tgtEl>
                                        <p:attrNameLst>
                                          <p:attrName>ppt_w</p:attrName>
                                        </p:attrNameLst>
                                      </p:cBhvr>
                                      <p:tavLst>
                                        <p:tav tm="0">
                                          <p:val>
                                            <p:strVal val="#ppt_w"/>
                                          </p:val>
                                        </p:tav>
                                        <p:tav tm="100000">
                                          <p:val>
                                            <p:strVal val="0"/>
                                          </p:val>
                                        </p:tav>
                                      </p:tavLst>
                                    </p:anim>
                                    <p:anim calcmode="lin" valueType="num">
                                      <p:cBhvr additive="base">
                                        <p:cTn id="57" dur="500"/>
                                        <p:tgtEl>
                                          <p:spTgt spid="396"/>
                                        </p:tgtEl>
                                        <p:attrNameLst>
                                          <p:attrName>ppt_h</p:attrName>
                                        </p:attrNameLst>
                                      </p:cBhvr>
                                      <p:tavLst>
                                        <p:tav tm="0">
                                          <p:val>
                                            <p:strVal val="#ppt_h"/>
                                          </p:val>
                                        </p:tav>
                                        <p:tav tm="100000">
                                          <p:val>
                                            <p:strVal val="0"/>
                                          </p:val>
                                        </p:tav>
                                      </p:tavLst>
                                    </p:anim>
                                    <p:set>
                                      <p:cBhvr>
                                        <p:cTn id="58" dur="1" fill="hold">
                                          <p:stCondLst>
                                            <p:cond delay="500"/>
                                          </p:stCondLst>
                                        </p:cTn>
                                        <p:tgtEl>
                                          <p:spTgt spid="396"/>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397"/>
                                        </p:tgtEl>
                                        <p:attrNameLst>
                                          <p:attrName>style.visibility</p:attrName>
                                        </p:attrNameLst>
                                      </p:cBhvr>
                                      <p:to>
                                        <p:strVal val="visible"/>
                                      </p:to>
                                    </p:set>
                                    <p:animEffect transition="in" filter="fade">
                                      <p:cBhvr>
                                        <p:cTn id="61" dur="2000"/>
                                        <p:tgtEl>
                                          <p:spTgt spid="397"/>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xit" presetSubtype="32" fill="hold" nodeType="clickEffect">
                                  <p:stCondLst>
                                    <p:cond delay="0"/>
                                  </p:stCondLst>
                                  <p:childTnLst>
                                    <p:anim calcmode="lin" valueType="num">
                                      <p:cBhvr additive="base">
                                        <p:cTn id="65" dur="500"/>
                                        <p:tgtEl>
                                          <p:spTgt spid="397"/>
                                        </p:tgtEl>
                                        <p:attrNameLst>
                                          <p:attrName>ppt_w</p:attrName>
                                        </p:attrNameLst>
                                      </p:cBhvr>
                                      <p:tavLst>
                                        <p:tav tm="0">
                                          <p:val>
                                            <p:strVal val="#ppt_w"/>
                                          </p:val>
                                        </p:tav>
                                        <p:tav tm="100000">
                                          <p:val>
                                            <p:strVal val="0"/>
                                          </p:val>
                                        </p:tav>
                                      </p:tavLst>
                                    </p:anim>
                                    <p:anim calcmode="lin" valueType="num">
                                      <p:cBhvr additive="base">
                                        <p:cTn id="66" dur="500"/>
                                        <p:tgtEl>
                                          <p:spTgt spid="397"/>
                                        </p:tgtEl>
                                        <p:attrNameLst>
                                          <p:attrName>ppt_h</p:attrName>
                                        </p:attrNameLst>
                                      </p:cBhvr>
                                      <p:tavLst>
                                        <p:tav tm="0">
                                          <p:val>
                                            <p:strVal val="#ppt_h"/>
                                          </p:val>
                                        </p:tav>
                                        <p:tav tm="100000">
                                          <p:val>
                                            <p:strVal val="0"/>
                                          </p:val>
                                        </p:tav>
                                      </p:tavLst>
                                    </p:anim>
                                    <p:set>
                                      <p:cBhvr>
                                        <p:cTn id="67" dur="1" fill="hold">
                                          <p:stCondLst>
                                            <p:cond delay="500"/>
                                          </p:stCondLst>
                                        </p:cTn>
                                        <p:tgtEl>
                                          <p:spTgt spid="397"/>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398"/>
                                        </p:tgtEl>
                                        <p:attrNameLst>
                                          <p:attrName>style.visibility</p:attrName>
                                        </p:attrNameLst>
                                      </p:cBhvr>
                                      <p:to>
                                        <p:strVal val="visible"/>
                                      </p:to>
                                    </p:set>
                                    <p:animEffect transition="in" filter="fade">
                                      <p:cBhvr>
                                        <p:cTn id="70" dur="20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402"/>
        <p:cNvGrpSpPr/>
        <p:nvPr/>
      </p:nvGrpSpPr>
      <p:grpSpPr>
        <a:xfrm>
          <a:off x="0" y="0"/>
          <a:ext cx="0" cy="0"/>
          <a:chOff x="0" y="0"/>
          <a:chExt cx="0" cy="0"/>
        </a:xfrm>
      </p:grpSpPr>
      <p:sp>
        <p:nvSpPr>
          <p:cNvPr id="403" name="Google Shape;403;p37"/>
          <p:cNvSpPr txBox="1"/>
          <p:nvPr/>
        </p:nvSpPr>
        <p:spPr>
          <a:xfrm>
            <a:off x="-112059" y="1064085"/>
            <a:ext cx="1230405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C00000"/>
                </a:solidFill>
                <a:latin typeface="Arial"/>
                <a:ea typeface="Arial"/>
                <a:cs typeface="Arial"/>
                <a:sym typeface="Arial"/>
              </a:rPr>
              <a:t>3./ Đăng ký tài khoản, đăng nhập, đăng xuất và gửi thư điện tử</a:t>
            </a:r>
            <a:endParaRPr sz="3200" b="1">
              <a:solidFill>
                <a:srgbClr val="C00000"/>
              </a:solidFill>
              <a:latin typeface="Arial"/>
              <a:ea typeface="Arial"/>
              <a:cs typeface="Arial"/>
              <a:sym typeface="Arial"/>
            </a:endParaRPr>
          </a:p>
        </p:txBody>
      </p:sp>
      <p:sp>
        <p:nvSpPr>
          <p:cNvPr id="404" name="Google Shape;404;p37"/>
          <p:cNvSpPr/>
          <p:nvPr/>
        </p:nvSpPr>
        <p:spPr>
          <a:xfrm>
            <a:off x="3278777" y="717452"/>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405;p37"/>
          <p:cNvSpPr txBox="1"/>
          <p:nvPr/>
        </p:nvSpPr>
        <p:spPr>
          <a:xfrm>
            <a:off x="1444562" y="3149641"/>
            <a:ext cx="911787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1">
                <a:solidFill>
                  <a:srgbClr val="FF0000"/>
                </a:solidFill>
                <a:latin typeface="Calibri"/>
                <a:ea typeface="Calibri"/>
                <a:cs typeface="Calibri"/>
                <a:sym typeface="Calibri"/>
              </a:rPr>
              <a:t>Câu 3: </a:t>
            </a:r>
            <a:r>
              <a:rPr lang="en-US" sz="2800" b="1">
                <a:solidFill>
                  <a:schemeClr val="dk1"/>
                </a:solidFill>
                <a:latin typeface="Times New Roman"/>
                <a:ea typeface="Times New Roman"/>
                <a:cs typeface="Times New Roman"/>
                <a:sym typeface="Times New Roman"/>
              </a:rPr>
              <a:t>Để soạn thư mới và gửi em thực hiện như thế nào? </a:t>
            </a:r>
            <a:endParaRPr sz="2800" b="1" i="1">
              <a:solidFill>
                <a:srgbClr val="000000"/>
              </a:solidFill>
              <a:latin typeface="Calibri"/>
              <a:ea typeface="Calibri"/>
              <a:cs typeface="Calibri"/>
              <a:sym typeface="Calibri"/>
            </a:endParaRPr>
          </a:p>
        </p:txBody>
      </p:sp>
      <p:sp>
        <p:nvSpPr>
          <p:cNvPr id="406" name="Google Shape;406;p37"/>
          <p:cNvSpPr txBox="1"/>
          <p:nvPr/>
        </p:nvSpPr>
        <p:spPr>
          <a:xfrm>
            <a:off x="3386943" y="386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
        <p:nvSpPr>
          <p:cNvPr id="407" name="Google Shape;407;p37"/>
          <p:cNvSpPr txBox="1"/>
          <p:nvPr/>
        </p:nvSpPr>
        <p:spPr>
          <a:xfrm>
            <a:off x="1518738" y="2272382"/>
            <a:ext cx="9043701" cy="523220"/>
          </a:xfrm>
          <a:prstGeom prst="rect">
            <a:avLst/>
          </a:prstGeom>
          <a:solidFill>
            <a:srgbClr val="FFC000"/>
          </a:solidFill>
          <a:ln w="9525" cap="flat" cmpd="sng">
            <a:solidFill>
              <a:schemeClr val="dk1"/>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2800"/>
              <a:buFont typeface="Calibri"/>
              <a:buNone/>
            </a:pPr>
            <a:r>
              <a:rPr lang="en-US" sz="2800" b="1" i="1">
                <a:solidFill>
                  <a:srgbClr val="C00000"/>
                </a:solidFill>
                <a:latin typeface="Calibri"/>
                <a:ea typeface="Calibri"/>
                <a:cs typeface="Calibri"/>
                <a:sym typeface="Calibri"/>
              </a:rPr>
              <a:t>Yêu cầu</a:t>
            </a:r>
            <a:r>
              <a:rPr lang="en-US" sz="2800" b="1" i="1" u="none" strike="noStrike" cap="none">
                <a:solidFill>
                  <a:srgbClr val="C00000"/>
                </a:solidFill>
                <a:latin typeface="Calibri"/>
                <a:ea typeface="Calibri"/>
                <a:cs typeface="Calibri"/>
                <a:sym typeface="Calibri"/>
              </a:rPr>
              <a:t>: </a:t>
            </a:r>
            <a:r>
              <a:rPr lang="en-US" sz="2800" b="0" i="1" u="none" strike="noStrike" cap="none">
                <a:solidFill>
                  <a:srgbClr val="C00000"/>
                </a:solidFill>
                <a:latin typeface="Calibri"/>
                <a:ea typeface="Calibri"/>
                <a:cs typeface="Calibri"/>
                <a:sym typeface="Calibri"/>
              </a:rPr>
              <a:t>Các em thảo luận nhóm đôi</a:t>
            </a:r>
            <a:r>
              <a:rPr lang="en-US" sz="2800" i="1">
                <a:solidFill>
                  <a:srgbClr val="C00000"/>
                </a:solidFill>
                <a:latin typeface="Calibri"/>
                <a:ea typeface="Calibri"/>
                <a:cs typeface="Calibri"/>
                <a:sym typeface="Calibri"/>
              </a:rPr>
              <a:t>, trả lời câu hỏi  </a:t>
            </a:r>
            <a:r>
              <a:rPr lang="en-US" sz="2800" b="0" i="1" u="none" strike="noStrike" cap="none">
                <a:solidFill>
                  <a:srgbClr val="C00000"/>
                </a:solidFill>
                <a:latin typeface="Calibri"/>
                <a:ea typeface="Calibri"/>
                <a:cs typeface="Calibri"/>
                <a:sym typeface="Calibri"/>
              </a:rPr>
              <a:t>(3 phút)</a:t>
            </a:r>
            <a:endParaRPr sz="2800" b="0" i="1" u="none" strike="noStrike" cap="none">
              <a:solidFill>
                <a:srgbClr val="C00000"/>
              </a:solidFill>
              <a:latin typeface="Calibri"/>
              <a:ea typeface="Calibri"/>
              <a:cs typeface="Calibri"/>
              <a:sym typeface="Calibri"/>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1000"/>
                                        <p:tgtEl>
                                          <p:spTgt spid="4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7"/>
                                        </p:tgtEl>
                                        <p:attrNameLst>
                                          <p:attrName>style.visibility</p:attrName>
                                        </p:attrNameLst>
                                      </p:cBhvr>
                                      <p:to>
                                        <p:strVal val="visible"/>
                                      </p:to>
                                    </p:set>
                                    <p:animEffect transition="in" filter="fade">
                                      <p:cBhvr>
                                        <p:cTn id="12" dur="500"/>
                                        <p:tgtEl>
                                          <p:spTgt spid="4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5"/>
                                        </p:tgtEl>
                                        <p:attrNameLst>
                                          <p:attrName>style.visibility</p:attrName>
                                        </p:attrNameLst>
                                      </p:cBhvr>
                                      <p:to>
                                        <p:strVal val="visible"/>
                                      </p:to>
                                    </p:set>
                                    <p:animEffect transition="in" filter="fade">
                                      <p:cBhvr>
                                        <p:cTn id="17" dur="5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411"/>
        <p:cNvGrpSpPr/>
        <p:nvPr/>
      </p:nvGrpSpPr>
      <p:grpSpPr>
        <a:xfrm>
          <a:off x="0" y="0"/>
          <a:ext cx="0" cy="0"/>
          <a:chOff x="0" y="0"/>
          <a:chExt cx="0" cy="0"/>
        </a:xfrm>
      </p:grpSpPr>
      <p:sp>
        <p:nvSpPr>
          <p:cNvPr id="412" name="Google Shape;412;p38"/>
          <p:cNvSpPr txBox="1"/>
          <p:nvPr/>
        </p:nvSpPr>
        <p:spPr>
          <a:xfrm>
            <a:off x="-98612" y="1047708"/>
            <a:ext cx="1229061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C00000"/>
                </a:solidFill>
                <a:latin typeface="Arial"/>
                <a:ea typeface="Arial"/>
                <a:cs typeface="Arial"/>
                <a:sym typeface="Arial"/>
              </a:rPr>
              <a:t>3./ Đăng ký tài khoản, đăng nhập, đăng xuất và gửi thư điện tử</a:t>
            </a:r>
            <a:endParaRPr sz="3200" b="1">
              <a:solidFill>
                <a:srgbClr val="C00000"/>
              </a:solidFill>
              <a:latin typeface="Arial"/>
              <a:ea typeface="Arial"/>
              <a:cs typeface="Arial"/>
              <a:sym typeface="Arial"/>
            </a:endParaRPr>
          </a:p>
        </p:txBody>
      </p:sp>
      <p:sp>
        <p:nvSpPr>
          <p:cNvPr id="413" name="Google Shape;413;p38"/>
          <p:cNvSpPr/>
          <p:nvPr/>
        </p:nvSpPr>
        <p:spPr>
          <a:xfrm>
            <a:off x="714560" y="1922194"/>
            <a:ext cx="4163319" cy="56425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2800" b="1" i="1">
                <a:solidFill>
                  <a:srgbClr val="C00000"/>
                </a:solidFill>
                <a:latin typeface="Times New Roman"/>
                <a:ea typeface="Times New Roman"/>
                <a:cs typeface="Times New Roman"/>
                <a:sym typeface="Times New Roman"/>
              </a:rPr>
              <a:t>c. Soạn thư mới và gửi thư</a:t>
            </a:r>
            <a:endParaRPr sz="2800" b="1">
              <a:solidFill>
                <a:srgbClr val="C00000"/>
              </a:solidFill>
              <a:latin typeface="Times New Roman"/>
              <a:ea typeface="Times New Roman"/>
              <a:cs typeface="Times New Roman"/>
              <a:sym typeface="Times New Roman"/>
            </a:endParaRPr>
          </a:p>
        </p:txBody>
      </p:sp>
      <p:sp>
        <p:nvSpPr>
          <p:cNvPr id="414" name="Google Shape;414;p38"/>
          <p:cNvSpPr/>
          <p:nvPr/>
        </p:nvSpPr>
        <p:spPr>
          <a:xfrm>
            <a:off x="0" y="2623812"/>
            <a:ext cx="5878285" cy="34470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Times New Roman"/>
                <a:ea typeface="Times New Roman"/>
                <a:cs typeface="Times New Roman"/>
                <a:sym typeface="Times New Roman"/>
              </a:rPr>
              <a:t>Bước 1:  Nháy chuột vào nút lệnh soạn thư  </a:t>
            </a:r>
            <a:endParaRPr sz="2400" b="1">
              <a:solidFill>
                <a:schemeClr val="dk1"/>
              </a:solidFill>
              <a:latin typeface="Times New Roman"/>
              <a:ea typeface="Times New Roman"/>
              <a:cs typeface="Times New Roman"/>
              <a:sym typeface="Times New Roman"/>
            </a:endParaRPr>
          </a:p>
          <a:p>
            <a:pPr marL="0" marR="0" lvl="0" indent="0" algn="l" rtl="0">
              <a:spcBef>
                <a:spcPts val="1200"/>
              </a:spcBef>
              <a:spcAft>
                <a:spcPts val="0"/>
              </a:spcAft>
              <a:buNone/>
            </a:pPr>
            <a:r>
              <a:rPr lang="en-US" sz="2400" b="1">
                <a:solidFill>
                  <a:schemeClr val="dk1"/>
                </a:solidFill>
                <a:latin typeface="Times New Roman"/>
                <a:ea typeface="Times New Roman"/>
                <a:cs typeface="Times New Roman"/>
                <a:sym typeface="Times New Roman"/>
              </a:rPr>
              <a:t>Bước 2: Nhập địa chỉ gmail, yahoo, … trong ô người nhận </a:t>
            </a:r>
            <a:endParaRPr/>
          </a:p>
          <a:p>
            <a:pPr marL="0" marR="0" lvl="0" indent="0" algn="l" rtl="0">
              <a:spcBef>
                <a:spcPts val="1200"/>
              </a:spcBef>
              <a:spcAft>
                <a:spcPts val="0"/>
              </a:spcAft>
              <a:buNone/>
            </a:pPr>
            <a:r>
              <a:rPr lang="en-US" sz="2400" b="1">
                <a:solidFill>
                  <a:schemeClr val="dk1"/>
                </a:solidFill>
                <a:latin typeface="Times New Roman"/>
                <a:ea typeface="Times New Roman"/>
                <a:cs typeface="Times New Roman"/>
                <a:sym typeface="Times New Roman"/>
              </a:rPr>
              <a:t>Bước 3: Nhập tiêu đề thư trong ô Chủ đề</a:t>
            </a:r>
            <a:endParaRPr sz="2400" b="1">
              <a:solidFill>
                <a:schemeClr val="dk1"/>
              </a:solidFill>
              <a:latin typeface="Times New Roman"/>
              <a:ea typeface="Times New Roman"/>
              <a:cs typeface="Times New Roman"/>
              <a:sym typeface="Times New Roman"/>
            </a:endParaRPr>
          </a:p>
          <a:p>
            <a:pPr marL="0" marR="0" lvl="0" indent="0" algn="l" rtl="0">
              <a:spcBef>
                <a:spcPts val="1200"/>
              </a:spcBef>
              <a:spcAft>
                <a:spcPts val="0"/>
              </a:spcAft>
              <a:buNone/>
            </a:pPr>
            <a:r>
              <a:rPr lang="en-US" sz="2400" b="1">
                <a:solidFill>
                  <a:schemeClr val="dk1"/>
                </a:solidFill>
                <a:latin typeface="Times New Roman"/>
                <a:ea typeface="Times New Roman"/>
                <a:cs typeface="Times New Roman"/>
                <a:sym typeface="Times New Roman"/>
              </a:rPr>
              <a:t>Bước 4: Nhập nội dung thư </a:t>
            </a:r>
            <a:endParaRPr sz="2400" b="1">
              <a:solidFill>
                <a:schemeClr val="dk1"/>
              </a:solidFill>
              <a:latin typeface="Times New Roman"/>
              <a:ea typeface="Times New Roman"/>
              <a:cs typeface="Times New Roman"/>
              <a:sym typeface="Times New Roman"/>
            </a:endParaRPr>
          </a:p>
          <a:p>
            <a:pPr marL="0" marR="0" lvl="0" indent="0" algn="l" rtl="0">
              <a:spcBef>
                <a:spcPts val="1200"/>
              </a:spcBef>
              <a:spcAft>
                <a:spcPts val="0"/>
              </a:spcAft>
              <a:buNone/>
            </a:pPr>
            <a:r>
              <a:rPr lang="en-US" sz="2400" b="1">
                <a:solidFill>
                  <a:schemeClr val="dk1"/>
                </a:solidFill>
                <a:latin typeface="Times New Roman"/>
                <a:ea typeface="Times New Roman"/>
                <a:cs typeface="Times New Roman"/>
                <a:sym typeface="Times New Roman"/>
              </a:rPr>
              <a:t>Bước 5: Gửi kèm tệp (nếu có) </a:t>
            </a:r>
            <a:endParaRPr/>
          </a:p>
          <a:p>
            <a:pPr marL="0" marR="0" lvl="0" indent="0" algn="l" rtl="0">
              <a:spcBef>
                <a:spcPts val="1200"/>
              </a:spcBef>
              <a:spcAft>
                <a:spcPts val="0"/>
              </a:spcAft>
              <a:buNone/>
            </a:pPr>
            <a:r>
              <a:rPr lang="en-US" sz="2400" b="1">
                <a:solidFill>
                  <a:schemeClr val="dk1"/>
                </a:solidFill>
                <a:latin typeface="Times New Roman"/>
                <a:ea typeface="Times New Roman"/>
                <a:cs typeface="Times New Roman"/>
                <a:sym typeface="Times New Roman"/>
              </a:rPr>
              <a:t>Bước 6: Nháy chuột vào nút Gửi để gửi thư</a:t>
            </a:r>
            <a:endParaRPr/>
          </a:p>
        </p:txBody>
      </p:sp>
      <p:sp>
        <p:nvSpPr>
          <p:cNvPr id="415" name="Google Shape;415;p38"/>
          <p:cNvSpPr/>
          <p:nvPr/>
        </p:nvSpPr>
        <p:spPr>
          <a:xfrm>
            <a:off x="3278777" y="717452"/>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16" name="Google Shape;416;p38" descr="Screenshot_5"/>
          <p:cNvPicPr preferRelativeResize="0"/>
          <p:nvPr/>
        </p:nvPicPr>
        <p:blipFill rotWithShape="1">
          <a:blip r:embed="rId3">
            <a:alphaModFix/>
          </a:blip>
          <a:srcRect/>
          <a:stretch/>
        </p:blipFill>
        <p:spPr>
          <a:xfrm>
            <a:off x="6021976" y="2204322"/>
            <a:ext cx="6170024" cy="4233927"/>
          </a:xfrm>
          <a:prstGeom prst="rect">
            <a:avLst/>
          </a:prstGeom>
          <a:noFill/>
          <a:ln>
            <a:noFill/>
          </a:ln>
        </p:spPr>
      </p:pic>
      <p:sp>
        <p:nvSpPr>
          <p:cNvPr id="417" name="Google Shape;417;p38"/>
          <p:cNvSpPr txBox="1"/>
          <p:nvPr/>
        </p:nvSpPr>
        <p:spPr>
          <a:xfrm>
            <a:off x="3386943" y="3861"/>
            <a:ext cx="6999701" cy="712101"/>
          </a:xfrm>
          <a:prstGeom prst="rect">
            <a:avLst/>
          </a:prstGeom>
          <a:blipFill rotWithShape="1">
            <a:blip r:embed="rId4">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Thực hành</a:t>
            </a:r>
            <a:endParaRPr sz="4800" b="1" cap="none">
              <a:solidFill>
                <a:srgbClr val="FDE9D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3"/>
                                        </p:tgtEl>
                                        <p:attrNameLst>
                                          <p:attrName>style.visibility</p:attrName>
                                        </p:attrNameLst>
                                      </p:cBhvr>
                                      <p:to>
                                        <p:strVal val="visible"/>
                                      </p:to>
                                    </p:set>
                                    <p:animEffect transition="in" filter="fade">
                                      <p:cBhvr>
                                        <p:cTn id="12" dur="1000"/>
                                        <p:tgtEl>
                                          <p:spTgt spid="4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6"/>
                                        </p:tgtEl>
                                        <p:attrNameLst>
                                          <p:attrName>style.visibility</p:attrName>
                                        </p:attrNameLst>
                                      </p:cBhvr>
                                      <p:to>
                                        <p:strVal val="visible"/>
                                      </p:to>
                                    </p:set>
                                    <p:animEffect transition="in" filter="fade">
                                      <p:cBhvr>
                                        <p:cTn id="17" dur="2000"/>
                                        <p:tgtEl>
                                          <p:spTgt spid="4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14">
                                            <p:txEl>
                                              <p:pRg st="0" end="0"/>
                                            </p:txEl>
                                          </p:spTgt>
                                        </p:tgtEl>
                                        <p:attrNameLst>
                                          <p:attrName>style.visibility</p:attrName>
                                        </p:attrNameLst>
                                      </p:cBhvr>
                                      <p:to>
                                        <p:strVal val="visible"/>
                                      </p:to>
                                    </p:set>
                                    <p:anim calcmode="lin" valueType="num">
                                      <p:cBhvr additive="base">
                                        <p:cTn id="22" dur="500"/>
                                        <p:tgtEl>
                                          <p:spTgt spid="4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14">
                                            <p:txEl>
                                              <p:pRg st="1" end="1"/>
                                            </p:txEl>
                                          </p:spTgt>
                                        </p:tgtEl>
                                        <p:attrNameLst>
                                          <p:attrName>style.visibility</p:attrName>
                                        </p:attrNameLst>
                                      </p:cBhvr>
                                      <p:to>
                                        <p:strVal val="visible"/>
                                      </p:to>
                                    </p:set>
                                    <p:anim calcmode="lin" valueType="num">
                                      <p:cBhvr additive="base">
                                        <p:cTn id="27" dur="500"/>
                                        <p:tgtEl>
                                          <p:spTgt spid="4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14">
                                            <p:txEl>
                                              <p:pRg st="2" end="2"/>
                                            </p:txEl>
                                          </p:spTgt>
                                        </p:tgtEl>
                                        <p:attrNameLst>
                                          <p:attrName>style.visibility</p:attrName>
                                        </p:attrNameLst>
                                      </p:cBhvr>
                                      <p:to>
                                        <p:strVal val="visible"/>
                                      </p:to>
                                    </p:set>
                                    <p:anim calcmode="lin" valueType="num">
                                      <p:cBhvr additive="base">
                                        <p:cTn id="32" dur="500"/>
                                        <p:tgtEl>
                                          <p:spTgt spid="4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14">
                                            <p:txEl>
                                              <p:pRg st="3" end="3"/>
                                            </p:txEl>
                                          </p:spTgt>
                                        </p:tgtEl>
                                        <p:attrNameLst>
                                          <p:attrName>style.visibility</p:attrName>
                                        </p:attrNameLst>
                                      </p:cBhvr>
                                      <p:to>
                                        <p:strVal val="visible"/>
                                      </p:to>
                                    </p:set>
                                    <p:anim calcmode="lin" valueType="num">
                                      <p:cBhvr additive="base">
                                        <p:cTn id="37" dur="500"/>
                                        <p:tgtEl>
                                          <p:spTgt spid="4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14">
                                            <p:txEl>
                                              <p:pRg st="4" end="4"/>
                                            </p:txEl>
                                          </p:spTgt>
                                        </p:tgtEl>
                                        <p:attrNameLst>
                                          <p:attrName>style.visibility</p:attrName>
                                        </p:attrNameLst>
                                      </p:cBhvr>
                                      <p:to>
                                        <p:strVal val="visible"/>
                                      </p:to>
                                    </p:set>
                                    <p:anim calcmode="lin" valueType="num">
                                      <p:cBhvr additive="base">
                                        <p:cTn id="42" dur="500"/>
                                        <p:tgtEl>
                                          <p:spTgt spid="4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14">
                                            <p:txEl>
                                              <p:pRg st="5" end="5"/>
                                            </p:txEl>
                                          </p:spTgt>
                                        </p:tgtEl>
                                        <p:attrNameLst>
                                          <p:attrName>style.visibility</p:attrName>
                                        </p:attrNameLst>
                                      </p:cBhvr>
                                      <p:to>
                                        <p:strVal val="visible"/>
                                      </p:to>
                                    </p:set>
                                    <p:anim calcmode="lin" valueType="num">
                                      <p:cBhvr additive="base">
                                        <p:cTn id="47" dur="500"/>
                                        <p:tgtEl>
                                          <p:spTgt spid="4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421"/>
        <p:cNvGrpSpPr/>
        <p:nvPr/>
      </p:nvGrpSpPr>
      <p:grpSpPr>
        <a:xfrm>
          <a:off x="0" y="0"/>
          <a:ext cx="0" cy="0"/>
          <a:chOff x="0" y="0"/>
          <a:chExt cx="0" cy="0"/>
        </a:xfrm>
      </p:grpSpPr>
      <p:sp>
        <p:nvSpPr>
          <p:cNvPr id="422" name="Google Shape;422;p39"/>
          <p:cNvSpPr/>
          <p:nvPr/>
        </p:nvSpPr>
        <p:spPr>
          <a:xfrm>
            <a:off x="3278777" y="717452"/>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39"/>
          <p:cNvSpPr/>
          <p:nvPr/>
        </p:nvSpPr>
        <p:spPr>
          <a:xfrm>
            <a:off x="849086" y="4794069"/>
            <a:ext cx="18707048"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24" name="Google Shape;424;p39"/>
          <p:cNvPicPr preferRelativeResize="0"/>
          <p:nvPr/>
        </p:nvPicPr>
        <p:blipFill rotWithShape="1">
          <a:blip r:embed="rId3">
            <a:alphaModFix/>
          </a:blip>
          <a:srcRect/>
          <a:stretch/>
        </p:blipFill>
        <p:spPr>
          <a:xfrm>
            <a:off x="2518829" y="2876520"/>
            <a:ext cx="1645920" cy="1558525"/>
          </a:xfrm>
          <a:prstGeom prst="rect">
            <a:avLst/>
          </a:prstGeom>
          <a:noFill/>
          <a:ln>
            <a:noFill/>
          </a:ln>
        </p:spPr>
      </p:pic>
      <p:pic>
        <p:nvPicPr>
          <p:cNvPr id="425" name="Google Shape;425;p39"/>
          <p:cNvPicPr preferRelativeResize="0"/>
          <p:nvPr/>
        </p:nvPicPr>
        <p:blipFill rotWithShape="1">
          <a:blip r:embed="rId3">
            <a:alphaModFix/>
          </a:blip>
          <a:srcRect/>
          <a:stretch/>
        </p:blipFill>
        <p:spPr>
          <a:xfrm>
            <a:off x="5240775" y="2813425"/>
            <a:ext cx="1645920" cy="1558525"/>
          </a:xfrm>
          <a:prstGeom prst="rect">
            <a:avLst/>
          </a:prstGeom>
          <a:noFill/>
          <a:ln>
            <a:noFill/>
          </a:ln>
        </p:spPr>
      </p:pic>
      <p:pic>
        <p:nvPicPr>
          <p:cNvPr id="426" name="Google Shape;426;p39"/>
          <p:cNvPicPr preferRelativeResize="0"/>
          <p:nvPr/>
        </p:nvPicPr>
        <p:blipFill rotWithShape="1">
          <a:blip r:embed="rId3">
            <a:alphaModFix/>
          </a:blip>
          <a:srcRect/>
          <a:stretch/>
        </p:blipFill>
        <p:spPr>
          <a:xfrm>
            <a:off x="7962265" y="2813425"/>
            <a:ext cx="1645920" cy="1558525"/>
          </a:xfrm>
          <a:prstGeom prst="rect">
            <a:avLst/>
          </a:prstGeom>
          <a:noFill/>
          <a:ln>
            <a:noFill/>
          </a:ln>
        </p:spPr>
      </p:pic>
      <p:sp>
        <p:nvSpPr>
          <p:cNvPr id="427" name="Google Shape;427;p39"/>
          <p:cNvSpPr txBox="1"/>
          <p:nvPr/>
        </p:nvSpPr>
        <p:spPr>
          <a:xfrm>
            <a:off x="2283829" y="3306157"/>
            <a:ext cx="470000" cy="707886"/>
          </a:xfrm>
          <a:prstGeom prst="rect">
            <a:avLst/>
          </a:prstGeom>
          <a:solidFill>
            <a:srgbClr val="00B0F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F0000"/>
                </a:solidFill>
                <a:latin typeface="Calibri"/>
                <a:ea typeface="Calibri"/>
                <a:cs typeface="Calibri"/>
                <a:sym typeface="Calibri"/>
              </a:rPr>
              <a:t>1</a:t>
            </a:r>
            <a:endParaRPr sz="4000" b="1">
              <a:solidFill>
                <a:srgbClr val="FF0000"/>
              </a:solidFill>
              <a:latin typeface="Calibri"/>
              <a:ea typeface="Calibri"/>
              <a:cs typeface="Calibri"/>
              <a:sym typeface="Calibri"/>
            </a:endParaRPr>
          </a:p>
        </p:txBody>
      </p:sp>
      <p:sp>
        <p:nvSpPr>
          <p:cNvPr id="428" name="Google Shape;428;p39"/>
          <p:cNvSpPr txBox="1"/>
          <p:nvPr/>
        </p:nvSpPr>
        <p:spPr>
          <a:xfrm>
            <a:off x="4995831" y="3301838"/>
            <a:ext cx="470000" cy="707886"/>
          </a:xfrm>
          <a:prstGeom prst="rect">
            <a:avLst/>
          </a:prstGeom>
          <a:solidFill>
            <a:srgbClr val="00B0F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F0000"/>
                </a:solidFill>
                <a:latin typeface="Calibri"/>
                <a:ea typeface="Calibri"/>
                <a:cs typeface="Calibri"/>
                <a:sym typeface="Calibri"/>
              </a:rPr>
              <a:t>2</a:t>
            </a:r>
            <a:endParaRPr/>
          </a:p>
        </p:txBody>
      </p:sp>
      <p:sp>
        <p:nvSpPr>
          <p:cNvPr id="429" name="Google Shape;429;p39"/>
          <p:cNvSpPr txBox="1"/>
          <p:nvPr/>
        </p:nvSpPr>
        <p:spPr>
          <a:xfrm>
            <a:off x="7727265" y="3341385"/>
            <a:ext cx="470000" cy="707886"/>
          </a:xfrm>
          <a:prstGeom prst="rect">
            <a:avLst/>
          </a:prstGeom>
          <a:solidFill>
            <a:srgbClr val="00B0F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FF0000"/>
                </a:solidFill>
                <a:latin typeface="Calibri"/>
                <a:ea typeface="Calibri"/>
                <a:cs typeface="Calibri"/>
                <a:sym typeface="Calibri"/>
              </a:rPr>
              <a:t>3</a:t>
            </a:r>
            <a:endParaRPr/>
          </a:p>
        </p:txBody>
      </p:sp>
      <p:sp>
        <p:nvSpPr>
          <p:cNvPr id="430" name="Google Shape;430;p39"/>
          <p:cNvSpPr txBox="1"/>
          <p:nvPr/>
        </p:nvSpPr>
        <p:spPr>
          <a:xfrm>
            <a:off x="3386943" y="3861"/>
            <a:ext cx="6999701" cy="712101"/>
          </a:xfrm>
          <a:prstGeom prst="rect">
            <a:avLst/>
          </a:prstGeom>
          <a:blipFill rotWithShape="1">
            <a:blip r:embed="rId4">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
        <p:nvSpPr>
          <p:cNvPr id="431" name="Google Shape;431;p39"/>
          <p:cNvSpPr txBox="1"/>
          <p:nvPr/>
        </p:nvSpPr>
        <p:spPr>
          <a:xfrm>
            <a:off x="4352496" y="1103596"/>
            <a:ext cx="4952869" cy="52322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Times New Roman"/>
                <a:ea typeface="Times New Roman"/>
                <a:cs typeface="Times New Roman"/>
                <a:sym typeface="Times New Roman"/>
              </a:rPr>
              <a:t>LUYỆN TẬP, CỦNG CỐ</a:t>
            </a:r>
            <a:endParaRPr/>
          </a:p>
        </p:txBody>
      </p:sp>
      <p:sp>
        <p:nvSpPr>
          <p:cNvPr id="432" name="Google Shape;432;p39"/>
          <p:cNvSpPr/>
          <p:nvPr/>
        </p:nvSpPr>
        <p:spPr>
          <a:xfrm>
            <a:off x="3853695" y="1061042"/>
            <a:ext cx="498801" cy="515048"/>
          </a:xfrm>
          <a:prstGeom prst="ellipse">
            <a:avLst/>
          </a:prstGeom>
          <a:solidFill>
            <a:srgbClr val="FFC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Times New Roman"/>
                <a:ea typeface="Times New Roman"/>
                <a:cs typeface="Times New Roman"/>
                <a:sym typeface="Times New Roman"/>
              </a:rPr>
              <a:t>3</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2"/>
                                        </p:tgtEl>
                                        <p:attrNameLst>
                                          <p:attrName>style.visibility</p:attrName>
                                        </p:attrNameLst>
                                      </p:cBhvr>
                                      <p:to>
                                        <p:strVal val="visible"/>
                                      </p:to>
                                    </p:set>
                                    <p:animEffect transition="in" filter="fade">
                                      <p:cBhvr>
                                        <p:cTn id="7" dur="500"/>
                                        <p:tgtEl>
                                          <p:spTgt spid="432"/>
                                        </p:tgtEl>
                                      </p:cBhvr>
                                    </p:animEffect>
                                  </p:childTnLst>
                                </p:cTn>
                              </p:par>
                              <p:par>
                                <p:cTn id="8" presetID="10" presetClass="entr" presetSubtype="0" fill="hold" nodeType="withEffect">
                                  <p:stCondLst>
                                    <p:cond delay="0"/>
                                  </p:stCondLst>
                                  <p:childTnLst>
                                    <p:set>
                                      <p:cBhvr>
                                        <p:cTn id="9" dur="1" fill="hold">
                                          <p:stCondLst>
                                            <p:cond delay="0"/>
                                          </p:stCondLst>
                                        </p:cTn>
                                        <p:tgtEl>
                                          <p:spTgt spid="431"/>
                                        </p:tgtEl>
                                        <p:attrNameLst>
                                          <p:attrName>style.visibility</p:attrName>
                                        </p:attrNameLst>
                                      </p:cBhvr>
                                      <p:to>
                                        <p:strVal val="visible"/>
                                      </p:to>
                                    </p:set>
                                    <p:animEffect transition="in" filter="fade">
                                      <p:cBhvr>
                                        <p:cTn id="10" dur="1000"/>
                                        <p:tgtEl>
                                          <p:spTgt spid="431"/>
                                        </p:tgtEl>
                                      </p:cBhvr>
                                    </p:animEffect>
                                  </p:childTnLst>
                                </p:cTn>
                              </p:par>
                              <p:par>
                                <p:cTn id="11" presetID="10" presetClass="entr" presetSubtype="0" fill="hold" nodeType="withEffect">
                                  <p:stCondLst>
                                    <p:cond delay="0"/>
                                  </p:stCondLst>
                                  <p:childTnLst>
                                    <p:set>
                                      <p:cBhvr>
                                        <p:cTn id="12" dur="1" fill="hold">
                                          <p:stCondLst>
                                            <p:cond delay="0"/>
                                          </p:stCondLst>
                                        </p:cTn>
                                        <p:tgtEl>
                                          <p:spTgt spid="427"/>
                                        </p:tgtEl>
                                        <p:attrNameLst>
                                          <p:attrName>style.visibility</p:attrName>
                                        </p:attrNameLst>
                                      </p:cBhvr>
                                      <p:to>
                                        <p:strVal val="visible"/>
                                      </p:to>
                                    </p:set>
                                    <p:animEffect transition="in" filter="fade">
                                      <p:cBhvr>
                                        <p:cTn id="13" dur="2000"/>
                                        <p:tgtEl>
                                          <p:spTgt spid="427"/>
                                        </p:tgtEl>
                                      </p:cBhvr>
                                    </p:animEffect>
                                  </p:childTnLst>
                                </p:cTn>
                              </p:par>
                              <p:par>
                                <p:cTn id="14" presetID="10" presetClass="entr" presetSubtype="0" fill="hold" nodeType="withEffect">
                                  <p:stCondLst>
                                    <p:cond delay="0"/>
                                  </p:stCondLst>
                                  <p:childTnLst>
                                    <p:set>
                                      <p:cBhvr>
                                        <p:cTn id="15" dur="1" fill="hold">
                                          <p:stCondLst>
                                            <p:cond delay="0"/>
                                          </p:stCondLst>
                                        </p:cTn>
                                        <p:tgtEl>
                                          <p:spTgt spid="428"/>
                                        </p:tgtEl>
                                        <p:attrNameLst>
                                          <p:attrName>style.visibility</p:attrName>
                                        </p:attrNameLst>
                                      </p:cBhvr>
                                      <p:to>
                                        <p:strVal val="visible"/>
                                      </p:to>
                                    </p:set>
                                    <p:animEffect transition="in" filter="fade">
                                      <p:cBhvr>
                                        <p:cTn id="16" dur="2000"/>
                                        <p:tgtEl>
                                          <p:spTgt spid="428"/>
                                        </p:tgtEl>
                                      </p:cBhvr>
                                    </p:animEffect>
                                  </p:childTnLst>
                                </p:cTn>
                              </p:par>
                              <p:par>
                                <p:cTn id="17" presetID="10" presetClass="entr" presetSubtype="0" fill="hold" nodeType="withEffect">
                                  <p:stCondLst>
                                    <p:cond delay="0"/>
                                  </p:stCondLst>
                                  <p:childTnLst>
                                    <p:set>
                                      <p:cBhvr>
                                        <p:cTn id="18" dur="1" fill="hold">
                                          <p:stCondLst>
                                            <p:cond delay="0"/>
                                          </p:stCondLst>
                                        </p:cTn>
                                        <p:tgtEl>
                                          <p:spTgt spid="429"/>
                                        </p:tgtEl>
                                        <p:attrNameLst>
                                          <p:attrName>style.visibility</p:attrName>
                                        </p:attrNameLst>
                                      </p:cBhvr>
                                      <p:to>
                                        <p:strVal val="visible"/>
                                      </p:to>
                                    </p:set>
                                    <p:animEffect transition="in" filter="fade">
                                      <p:cBhvr>
                                        <p:cTn id="19" dur="2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437"/>
        <p:cNvGrpSpPr/>
        <p:nvPr/>
      </p:nvGrpSpPr>
      <p:grpSpPr>
        <a:xfrm>
          <a:off x="0" y="0"/>
          <a:ext cx="0" cy="0"/>
          <a:chOff x="0" y="0"/>
          <a:chExt cx="0" cy="0"/>
        </a:xfrm>
      </p:grpSpPr>
      <p:sp>
        <p:nvSpPr>
          <p:cNvPr id="438" name="Google Shape;438;p40"/>
          <p:cNvSpPr/>
          <p:nvPr/>
        </p:nvSpPr>
        <p:spPr>
          <a:xfrm>
            <a:off x="2355667" y="2389506"/>
            <a:ext cx="8512630" cy="762000"/>
          </a:xfrm>
          <a:prstGeom prst="flowChartAlternateProcess">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rgbClr val="0070C0"/>
                </a:solidFill>
                <a:latin typeface="Times New Roman"/>
                <a:ea typeface="Times New Roman"/>
                <a:cs typeface="Times New Roman"/>
                <a:sym typeface="Times New Roman"/>
              </a:rPr>
              <a:t>A. Không đồng thời gửi được cho nhiều người.</a:t>
            </a:r>
            <a:endParaRPr sz="3200" b="1">
              <a:solidFill>
                <a:srgbClr val="0070C0"/>
              </a:solidFill>
              <a:latin typeface="Times New Roman"/>
              <a:ea typeface="Times New Roman"/>
              <a:cs typeface="Times New Roman"/>
              <a:sym typeface="Times New Roman"/>
            </a:endParaRPr>
          </a:p>
        </p:txBody>
      </p:sp>
      <p:sp>
        <p:nvSpPr>
          <p:cNvPr id="439" name="Google Shape;439;p40"/>
          <p:cNvSpPr/>
          <p:nvPr/>
        </p:nvSpPr>
        <p:spPr>
          <a:xfrm>
            <a:off x="2362594" y="4143923"/>
            <a:ext cx="6846720" cy="762000"/>
          </a:xfrm>
          <a:prstGeom prst="flowChartAlternateProcess">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rgbClr val="0070C0"/>
                </a:solidFill>
                <a:latin typeface="Times New Roman"/>
                <a:ea typeface="Times New Roman"/>
                <a:cs typeface="Times New Roman"/>
                <a:sym typeface="Times New Roman"/>
              </a:rPr>
              <a:t>C. Phải phòng tránh virut, thư rác</a:t>
            </a:r>
            <a:endParaRPr sz="3200" b="1">
              <a:solidFill>
                <a:srgbClr val="0070C0"/>
              </a:solidFill>
              <a:latin typeface="Times New Roman"/>
              <a:ea typeface="Times New Roman"/>
              <a:cs typeface="Times New Roman"/>
              <a:sym typeface="Times New Roman"/>
            </a:endParaRPr>
          </a:p>
        </p:txBody>
      </p:sp>
      <p:sp>
        <p:nvSpPr>
          <p:cNvPr id="440" name="Google Shape;440;p40"/>
          <p:cNvSpPr/>
          <p:nvPr/>
        </p:nvSpPr>
        <p:spPr>
          <a:xfrm>
            <a:off x="2362594" y="3287835"/>
            <a:ext cx="6846720" cy="762000"/>
          </a:xfrm>
          <a:prstGeom prst="flowChartAlternateProcess">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rgbClr val="0070C0"/>
                </a:solidFill>
                <a:latin typeface="Times New Roman"/>
                <a:ea typeface="Times New Roman"/>
                <a:cs typeface="Times New Roman"/>
                <a:sym typeface="Times New Roman"/>
              </a:rPr>
              <a:t>B. Thời gian gửi thư lâu</a:t>
            </a:r>
            <a:endParaRPr sz="3200" b="1">
              <a:solidFill>
                <a:srgbClr val="0070C0"/>
              </a:solidFill>
              <a:latin typeface="Times New Roman"/>
              <a:ea typeface="Times New Roman"/>
              <a:cs typeface="Times New Roman"/>
              <a:sym typeface="Times New Roman"/>
            </a:endParaRPr>
          </a:p>
        </p:txBody>
      </p:sp>
      <p:sp>
        <p:nvSpPr>
          <p:cNvPr id="441" name="Google Shape;441;p40"/>
          <p:cNvSpPr/>
          <p:nvPr/>
        </p:nvSpPr>
        <p:spPr>
          <a:xfrm>
            <a:off x="2362594" y="5084493"/>
            <a:ext cx="6846720" cy="762000"/>
          </a:xfrm>
          <a:prstGeom prst="flowChartAlternateProcess">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rgbClr val="0070C0"/>
                </a:solidFill>
                <a:latin typeface="Times New Roman"/>
                <a:ea typeface="Times New Roman"/>
                <a:cs typeface="Times New Roman"/>
                <a:sym typeface="Times New Roman"/>
              </a:rPr>
              <a:t>D. Chi phí thấp</a:t>
            </a:r>
            <a:endParaRPr sz="3200" b="1">
              <a:solidFill>
                <a:srgbClr val="0070C0"/>
              </a:solidFill>
              <a:latin typeface="Times New Roman"/>
              <a:ea typeface="Times New Roman"/>
              <a:cs typeface="Times New Roman"/>
              <a:sym typeface="Times New Roman"/>
            </a:endParaRPr>
          </a:p>
        </p:txBody>
      </p:sp>
      <p:sp>
        <p:nvSpPr>
          <p:cNvPr id="442" name="Google Shape;442;p40"/>
          <p:cNvSpPr txBox="1"/>
          <p:nvPr/>
        </p:nvSpPr>
        <p:spPr>
          <a:xfrm>
            <a:off x="1979023" y="196760"/>
            <a:ext cx="8458200" cy="1200329"/>
          </a:xfrm>
          <a:prstGeom prst="rect">
            <a:avLst/>
          </a:prstGeom>
          <a:solidFill>
            <a:srgbClr val="CCC0D9"/>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Times New Roman"/>
                <a:ea typeface="Times New Roman"/>
                <a:cs typeface="Times New Roman"/>
                <a:sym typeface="Times New Roman"/>
              </a:rPr>
              <a:t>Câu 1: </a:t>
            </a:r>
            <a:r>
              <a:rPr lang="en-US" sz="3600" b="1">
                <a:solidFill>
                  <a:srgbClr val="244061"/>
                </a:solidFill>
                <a:latin typeface="Times New Roman"/>
                <a:ea typeface="Times New Roman"/>
                <a:cs typeface="Times New Roman"/>
                <a:sym typeface="Times New Roman"/>
              </a:rPr>
              <a:t>Thư điện tử có hạn chế nào dưới đây so với các phương thức gửi thư khác? </a:t>
            </a:r>
            <a:endParaRPr sz="3600" b="1" i="0" u="none" strike="noStrike" cap="none">
              <a:solidFill>
                <a:srgbClr val="244061"/>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1000"/>
                                        <p:tgtEl>
                                          <p:spTgt spid="4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8"/>
                                        </p:tgtEl>
                                        <p:attrNameLst>
                                          <p:attrName>style.visibility</p:attrName>
                                        </p:attrNameLst>
                                      </p:cBhvr>
                                      <p:to>
                                        <p:strVal val="visible"/>
                                      </p:to>
                                    </p:set>
                                    <p:animEffect transition="in" filter="fade">
                                      <p:cBhvr>
                                        <p:cTn id="12" dur="1000"/>
                                        <p:tgtEl>
                                          <p:spTgt spid="438"/>
                                        </p:tgtEl>
                                      </p:cBhvr>
                                    </p:animEffect>
                                  </p:childTnLst>
                                </p:cTn>
                              </p:par>
                              <p:par>
                                <p:cTn id="13" presetID="10" presetClass="entr" presetSubtype="0" fill="hold" nodeType="withEffect">
                                  <p:stCondLst>
                                    <p:cond delay="0"/>
                                  </p:stCondLst>
                                  <p:childTnLst>
                                    <p:set>
                                      <p:cBhvr>
                                        <p:cTn id="14" dur="1" fill="hold">
                                          <p:stCondLst>
                                            <p:cond delay="0"/>
                                          </p:stCondLst>
                                        </p:cTn>
                                        <p:tgtEl>
                                          <p:spTgt spid="440"/>
                                        </p:tgtEl>
                                        <p:attrNameLst>
                                          <p:attrName>style.visibility</p:attrName>
                                        </p:attrNameLst>
                                      </p:cBhvr>
                                      <p:to>
                                        <p:strVal val="visible"/>
                                      </p:to>
                                    </p:set>
                                    <p:animEffect transition="in" filter="fade">
                                      <p:cBhvr>
                                        <p:cTn id="15" dur="1000"/>
                                        <p:tgtEl>
                                          <p:spTgt spid="440"/>
                                        </p:tgtEl>
                                      </p:cBhvr>
                                    </p:animEffect>
                                  </p:childTnLst>
                                </p:cTn>
                              </p:par>
                              <p:par>
                                <p:cTn id="16" presetID="10" presetClass="entr" presetSubtype="0" fill="hold" nodeType="withEffect">
                                  <p:stCondLst>
                                    <p:cond delay="0"/>
                                  </p:stCondLst>
                                  <p:childTnLst>
                                    <p:set>
                                      <p:cBhvr>
                                        <p:cTn id="17" dur="1" fill="hold">
                                          <p:stCondLst>
                                            <p:cond delay="0"/>
                                          </p:stCondLst>
                                        </p:cTn>
                                        <p:tgtEl>
                                          <p:spTgt spid="439"/>
                                        </p:tgtEl>
                                        <p:attrNameLst>
                                          <p:attrName>style.visibility</p:attrName>
                                        </p:attrNameLst>
                                      </p:cBhvr>
                                      <p:to>
                                        <p:strVal val="visible"/>
                                      </p:to>
                                    </p:set>
                                    <p:animEffect transition="in" filter="fade">
                                      <p:cBhvr>
                                        <p:cTn id="18" dur="1000"/>
                                        <p:tgtEl>
                                          <p:spTgt spid="439"/>
                                        </p:tgtEl>
                                      </p:cBhvr>
                                    </p:animEffect>
                                  </p:childTnLst>
                                </p:cTn>
                              </p:par>
                              <p:par>
                                <p:cTn id="19" presetID="10" presetClass="entr" presetSubtype="0" fill="hold" nodeType="withEffect">
                                  <p:stCondLst>
                                    <p:cond delay="0"/>
                                  </p:stCondLst>
                                  <p:childTnLst>
                                    <p:set>
                                      <p:cBhvr>
                                        <p:cTn id="20" dur="1" fill="hold">
                                          <p:stCondLst>
                                            <p:cond delay="0"/>
                                          </p:stCondLst>
                                        </p:cTn>
                                        <p:tgtEl>
                                          <p:spTgt spid="441"/>
                                        </p:tgtEl>
                                        <p:attrNameLst>
                                          <p:attrName>style.visibility</p:attrName>
                                        </p:attrNameLst>
                                      </p:cBhvr>
                                      <p:to>
                                        <p:strVal val="visible"/>
                                      </p:to>
                                    </p:set>
                                    <p:animEffect transition="in" filter="fade">
                                      <p:cBhvr>
                                        <p:cTn id="21" dur="1000"/>
                                        <p:tgtEl>
                                          <p:spTgt spid="4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38"/>
                                        </p:tgtEl>
                                      </p:cBhvr>
                                    </p:animEffect>
                                    <p:set>
                                      <p:cBhvr>
                                        <p:cTn id="26" dur="1" fill="hold">
                                          <p:stCondLst>
                                            <p:cond delay="500"/>
                                          </p:stCondLst>
                                        </p:cTn>
                                        <p:tgtEl>
                                          <p:spTgt spid="43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40"/>
                                        </p:tgtEl>
                                      </p:cBhvr>
                                    </p:animEffect>
                                    <p:set>
                                      <p:cBhvr>
                                        <p:cTn id="31" dur="1" fill="hold">
                                          <p:stCondLst>
                                            <p:cond delay="500"/>
                                          </p:stCondLst>
                                        </p:cTn>
                                        <p:tgtEl>
                                          <p:spTgt spid="440"/>
                                        </p:tgtEl>
                                        <p:attrNameLst>
                                          <p:attrName>style.visibility</p:attrName>
                                        </p:attrNameLst>
                                      </p:cBhvr>
                                      <p:to>
                                        <p:strVal val="hidden"/>
                                      </p:to>
                                    </p:set>
                                  </p:childTnLst>
                                </p:cTn>
                              </p:par>
                            </p:childTnLst>
                          </p:cTn>
                        </p:par>
                        <p:par>
                          <p:cTn id="32" fill="hold">
                            <p:stCondLst>
                              <p:cond delay="500"/>
                            </p:stCondLst>
                            <p:childTnLst>
                              <p:par>
                                <p:cTn id="33" presetID="1" presetClass="exit" presetSubtype="0" fill="hold" nodeType="afterEffect">
                                  <p:stCondLst>
                                    <p:cond delay="0"/>
                                  </p:stCondLst>
                                  <p:childTnLst>
                                    <p:set>
                                      <p:cBhvr>
                                        <p:cTn id="34" dur="1" fill="hold">
                                          <p:stCondLst>
                                            <p:cond delay="1"/>
                                          </p:stCondLst>
                                        </p:cTn>
                                        <p:tgtEl>
                                          <p:spTgt spid="438"/>
                                        </p:tgtEl>
                                        <p:attrNameLst>
                                          <p:attrName>style.visibility</p:attrName>
                                        </p:attrNameLst>
                                      </p:cBhvr>
                                      <p:to>
                                        <p:strVal val="hidden"/>
                                      </p:to>
                                    </p:set>
                                  </p:childTnLst>
                                </p:cTn>
                              </p:par>
                            </p:childTnLst>
                          </p:cTn>
                        </p:par>
                        <p:par>
                          <p:cTn id="35" fill="hold">
                            <p:stCondLst>
                              <p:cond delay="501"/>
                            </p:stCondLst>
                            <p:childTnLst>
                              <p:par>
                                <p:cTn id="36" presetID="1" presetClass="exit" presetSubtype="0" fill="hold" nodeType="afterEffect">
                                  <p:stCondLst>
                                    <p:cond delay="0"/>
                                  </p:stCondLst>
                                  <p:childTnLst>
                                    <p:set>
                                      <p:cBhvr>
                                        <p:cTn id="37" dur="1" fill="hold">
                                          <p:stCondLst>
                                            <p:cond delay="1"/>
                                          </p:stCondLst>
                                        </p:cTn>
                                        <p:tgtEl>
                                          <p:spTgt spid="440"/>
                                        </p:tgtEl>
                                        <p:attrNameLst>
                                          <p:attrName>style.visibility</p:attrName>
                                        </p:attrNameLst>
                                      </p:cBhvr>
                                      <p:to>
                                        <p:strVal val="hidden"/>
                                      </p:to>
                                    </p:set>
                                  </p:childTnLst>
                                </p:cTn>
                              </p:par>
                            </p:childTnLst>
                          </p:cTn>
                        </p:par>
                        <p:par>
                          <p:cTn id="38" fill="hold">
                            <p:stCondLst>
                              <p:cond delay="502"/>
                            </p:stCondLst>
                            <p:childTnLst>
                              <p:par>
                                <p:cTn id="39" presetID="1" presetClass="exit" presetSubtype="0" fill="hold" nodeType="afterEffect">
                                  <p:stCondLst>
                                    <p:cond delay="0"/>
                                  </p:stCondLst>
                                  <p:childTnLst>
                                    <p:set>
                                      <p:cBhvr>
                                        <p:cTn id="40" dur="1" fill="hold">
                                          <p:stCondLst>
                                            <p:cond delay="1"/>
                                          </p:stCondLst>
                                        </p:cTn>
                                        <p:tgtEl>
                                          <p:spTgt spid="44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441"/>
                                        </p:tgtEl>
                                      </p:cBhvr>
                                    </p:animEffect>
                                    <p:set>
                                      <p:cBhvr>
                                        <p:cTn id="45" dur="1" fill="hold">
                                          <p:stCondLst>
                                            <p:cond delay="500"/>
                                          </p:stCondLst>
                                        </p:cTn>
                                        <p:tgtEl>
                                          <p:spTgt spid="4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447"/>
        <p:cNvGrpSpPr/>
        <p:nvPr/>
      </p:nvGrpSpPr>
      <p:grpSpPr>
        <a:xfrm>
          <a:off x="0" y="0"/>
          <a:ext cx="0" cy="0"/>
          <a:chOff x="0" y="0"/>
          <a:chExt cx="0" cy="0"/>
        </a:xfrm>
      </p:grpSpPr>
      <p:sp>
        <p:nvSpPr>
          <p:cNvPr id="448" name="Google Shape;448;p41"/>
          <p:cNvSpPr/>
          <p:nvPr/>
        </p:nvSpPr>
        <p:spPr>
          <a:xfrm>
            <a:off x="1685052" y="1842085"/>
            <a:ext cx="8752171" cy="2514340"/>
          </a:xfrm>
          <a:prstGeom prst="flowChartAlternateProcess">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rgbClr val="0070C0"/>
                </a:solidFill>
                <a:latin typeface="Times New Roman"/>
                <a:ea typeface="Times New Roman"/>
                <a:cs typeface="Times New Roman"/>
                <a:sym typeface="Times New Roman"/>
              </a:rPr>
              <a:t>A. Một người có thể mở được nhiều tài khoản thư điện tử với các tên khác nhau. Mỗi hộp thư sẽ có một địa chỉ riêng, không bao giờ trùng với địa chỉ thư điện tử khác.</a:t>
            </a:r>
            <a:endParaRPr sz="3200" b="1">
              <a:solidFill>
                <a:srgbClr val="0070C0"/>
              </a:solidFill>
              <a:latin typeface="Times New Roman"/>
              <a:ea typeface="Times New Roman"/>
              <a:cs typeface="Times New Roman"/>
              <a:sym typeface="Times New Roman"/>
            </a:endParaRPr>
          </a:p>
        </p:txBody>
      </p:sp>
      <p:sp>
        <p:nvSpPr>
          <p:cNvPr id="449" name="Google Shape;449;p41"/>
          <p:cNvSpPr/>
          <p:nvPr/>
        </p:nvSpPr>
        <p:spPr>
          <a:xfrm>
            <a:off x="1685052" y="4606637"/>
            <a:ext cx="8752171" cy="1086364"/>
          </a:xfrm>
          <a:prstGeom prst="flowChartAlternateProcess">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rgbClr val="0070C0"/>
                </a:solidFill>
                <a:latin typeface="Times New Roman"/>
                <a:ea typeface="Times New Roman"/>
                <a:cs typeface="Times New Roman"/>
                <a:sym typeface="Times New Roman"/>
              </a:rPr>
              <a:t>B. Không thể mở được. Một người chỉ được mở duy nhất một thư điện tử. </a:t>
            </a:r>
            <a:endParaRPr sz="3200" b="1">
              <a:solidFill>
                <a:srgbClr val="0070C0"/>
              </a:solidFill>
              <a:latin typeface="Times New Roman"/>
              <a:ea typeface="Times New Roman"/>
              <a:cs typeface="Times New Roman"/>
              <a:sym typeface="Times New Roman"/>
            </a:endParaRPr>
          </a:p>
        </p:txBody>
      </p:sp>
      <p:sp>
        <p:nvSpPr>
          <p:cNvPr id="450" name="Google Shape;450;p41"/>
          <p:cNvSpPr txBox="1"/>
          <p:nvPr/>
        </p:nvSpPr>
        <p:spPr>
          <a:xfrm>
            <a:off x="1815737" y="289512"/>
            <a:ext cx="8621486" cy="1200329"/>
          </a:xfrm>
          <a:prstGeom prst="rect">
            <a:avLst/>
          </a:prstGeom>
          <a:solidFill>
            <a:srgbClr val="CCC0D9"/>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Times New Roman"/>
                <a:ea typeface="Times New Roman"/>
                <a:cs typeface="Times New Roman"/>
                <a:sym typeface="Times New Roman"/>
              </a:rPr>
              <a:t>Câu 2: Một người có thể mở được nhiều tài khoản thư điện tử không?</a:t>
            </a:r>
            <a:endParaRPr sz="3600" b="1">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0"/>
                                        </p:tgtEl>
                                        <p:attrNameLst>
                                          <p:attrName>style.visibility</p:attrName>
                                        </p:attrNameLst>
                                      </p:cBhvr>
                                      <p:to>
                                        <p:strVal val="visible"/>
                                      </p:to>
                                    </p:set>
                                    <p:animEffect transition="in" filter="fade">
                                      <p:cBhvr>
                                        <p:cTn id="7" dur="1000"/>
                                        <p:tgtEl>
                                          <p:spTgt spid="4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9"/>
                                        </p:tgtEl>
                                        <p:attrNameLst>
                                          <p:attrName>style.visibility</p:attrName>
                                        </p:attrNameLst>
                                      </p:cBhvr>
                                      <p:to>
                                        <p:strVal val="visible"/>
                                      </p:to>
                                    </p:set>
                                    <p:animEffect transition="in" filter="fade">
                                      <p:cBhvr>
                                        <p:cTn id="12" dur="500"/>
                                        <p:tgtEl>
                                          <p:spTgt spid="449"/>
                                        </p:tgtEl>
                                      </p:cBhvr>
                                    </p:animEffect>
                                  </p:childTnLst>
                                </p:cTn>
                              </p:par>
                              <p:par>
                                <p:cTn id="13" presetID="10" presetClass="entr" presetSubtype="0" fill="hold" nodeType="withEffect">
                                  <p:stCondLst>
                                    <p:cond delay="0"/>
                                  </p:stCondLst>
                                  <p:childTnLst>
                                    <p:set>
                                      <p:cBhvr>
                                        <p:cTn id="14" dur="1" fill="hold">
                                          <p:stCondLst>
                                            <p:cond delay="0"/>
                                          </p:stCondLst>
                                        </p:cTn>
                                        <p:tgtEl>
                                          <p:spTgt spid="448"/>
                                        </p:tgtEl>
                                        <p:attrNameLst>
                                          <p:attrName>style.visibility</p:attrName>
                                        </p:attrNameLst>
                                      </p:cBhvr>
                                      <p:to>
                                        <p:strVal val="visible"/>
                                      </p:to>
                                    </p:set>
                                    <p:animEffect transition="in" filter="fade">
                                      <p:cBhvr>
                                        <p:cTn id="15" dur="500"/>
                                        <p:tgtEl>
                                          <p:spTgt spid="4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49"/>
                                        </p:tgtEl>
                                      </p:cBhvr>
                                    </p:animEffect>
                                    <p:set>
                                      <p:cBhvr>
                                        <p:cTn id="20" dur="1" fill="hold">
                                          <p:stCondLst>
                                            <p:cond delay="500"/>
                                          </p:stCondLst>
                                        </p:cTn>
                                        <p:tgtEl>
                                          <p:spTgt spid="449"/>
                                        </p:tgtEl>
                                        <p:attrNameLst>
                                          <p:attrName>style.visibility</p:attrName>
                                        </p:attrNameLst>
                                      </p:cBhvr>
                                      <p:to>
                                        <p:strVal val="hidden"/>
                                      </p:to>
                                    </p:set>
                                  </p:childTnLst>
                                </p:cTn>
                              </p:par>
                            </p:childTnLst>
                          </p:cTn>
                        </p:par>
                        <p:par>
                          <p:cTn id="21" fill="hold">
                            <p:stCondLst>
                              <p:cond delay="500"/>
                            </p:stCondLst>
                            <p:childTnLst>
                              <p:par>
                                <p:cTn id="22" presetID="1" presetClass="exit" presetSubtype="0" fill="hold" nodeType="afterEffect">
                                  <p:stCondLst>
                                    <p:cond delay="0"/>
                                  </p:stCondLst>
                                  <p:childTnLst>
                                    <p:set>
                                      <p:cBhvr>
                                        <p:cTn id="23" dur="1" fill="hold">
                                          <p:stCondLst>
                                            <p:cond delay="1"/>
                                          </p:stCondLst>
                                        </p:cTn>
                                        <p:tgtEl>
                                          <p:spTgt spid="4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455"/>
        <p:cNvGrpSpPr/>
        <p:nvPr/>
      </p:nvGrpSpPr>
      <p:grpSpPr>
        <a:xfrm>
          <a:off x="0" y="0"/>
          <a:ext cx="0" cy="0"/>
          <a:chOff x="0" y="0"/>
          <a:chExt cx="0" cy="0"/>
        </a:xfrm>
      </p:grpSpPr>
      <p:sp>
        <p:nvSpPr>
          <p:cNvPr id="456" name="Google Shape;456;p42"/>
          <p:cNvSpPr/>
          <p:nvPr/>
        </p:nvSpPr>
        <p:spPr>
          <a:xfrm>
            <a:off x="1295399" y="1870019"/>
            <a:ext cx="9601201" cy="762000"/>
          </a:xfrm>
          <a:prstGeom prst="flowChartAlternateProcess">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rgbClr val="0070C0"/>
                </a:solidFill>
                <a:latin typeface="Times New Roman"/>
                <a:ea typeface="Times New Roman"/>
                <a:cs typeface="Times New Roman"/>
                <a:sym typeface="Times New Roman"/>
              </a:rPr>
              <a:t>A. Họ và tên</a:t>
            </a:r>
            <a:endParaRPr/>
          </a:p>
        </p:txBody>
      </p:sp>
      <p:sp>
        <p:nvSpPr>
          <p:cNvPr id="457" name="Google Shape;457;p42"/>
          <p:cNvSpPr/>
          <p:nvPr/>
        </p:nvSpPr>
        <p:spPr>
          <a:xfrm>
            <a:off x="1295397" y="3773459"/>
            <a:ext cx="9601201" cy="762000"/>
          </a:xfrm>
          <a:prstGeom prst="flowChartAlternateProcess">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rgbClr val="0070C0"/>
                </a:solidFill>
                <a:latin typeface="Times New Roman"/>
                <a:ea typeface="Times New Roman"/>
                <a:cs typeface="Times New Roman"/>
                <a:sym typeface="Times New Roman"/>
              </a:rPr>
              <a:t>C. Địa chỉ nhà</a:t>
            </a:r>
            <a:endParaRPr sz="3200" b="1">
              <a:solidFill>
                <a:srgbClr val="0070C0"/>
              </a:solidFill>
              <a:latin typeface="Times New Roman"/>
              <a:ea typeface="Times New Roman"/>
              <a:cs typeface="Times New Roman"/>
              <a:sym typeface="Times New Roman"/>
            </a:endParaRPr>
          </a:p>
        </p:txBody>
      </p:sp>
      <p:sp>
        <p:nvSpPr>
          <p:cNvPr id="458" name="Google Shape;458;p42"/>
          <p:cNvSpPr/>
          <p:nvPr/>
        </p:nvSpPr>
        <p:spPr>
          <a:xfrm>
            <a:off x="1295396" y="4652302"/>
            <a:ext cx="9601201" cy="762000"/>
          </a:xfrm>
          <a:prstGeom prst="flowChartAlternateProcess">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rgbClr val="0070C0"/>
                </a:solidFill>
                <a:latin typeface="Times New Roman"/>
                <a:ea typeface="Times New Roman"/>
                <a:cs typeface="Times New Roman"/>
                <a:sym typeface="Times New Roman"/>
              </a:rPr>
              <a:t>D. Hộp thư của phụ huynh  </a:t>
            </a:r>
            <a:endParaRPr sz="3200" b="1">
              <a:solidFill>
                <a:srgbClr val="0070C0"/>
              </a:solidFill>
              <a:latin typeface="Times New Roman"/>
              <a:ea typeface="Times New Roman"/>
              <a:cs typeface="Times New Roman"/>
              <a:sym typeface="Times New Roman"/>
            </a:endParaRPr>
          </a:p>
        </p:txBody>
      </p:sp>
      <p:pic>
        <p:nvPicPr>
          <p:cNvPr id="459" name="Google Shape;459;p42"/>
          <p:cNvPicPr preferRelativeResize="0"/>
          <p:nvPr/>
        </p:nvPicPr>
        <p:blipFill rotWithShape="1">
          <a:blip r:embed="rId3">
            <a:alphaModFix/>
          </a:blip>
          <a:srcRect/>
          <a:stretch/>
        </p:blipFill>
        <p:spPr>
          <a:xfrm>
            <a:off x="5161948" y="6293145"/>
            <a:ext cx="338667" cy="338667"/>
          </a:xfrm>
          <a:prstGeom prst="rect">
            <a:avLst/>
          </a:prstGeom>
          <a:noFill/>
          <a:ln>
            <a:noFill/>
          </a:ln>
        </p:spPr>
      </p:pic>
      <p:sp>
        <p:nvSpPr>
          <p:cNvPr id="460" name="Google Shape;460;p42"/>
          <p:cNvSpPr/>
          <p:nvPr/>
        </p:nvSpPr>
        <p:spPr>
          <a:xfrm>
            <a:off x="1295398" y="2811156"/>
            <a:ext cx="9601200" cy="762000"/>
          </a:xfrm>
          <a:prstGeom prst="flowChartAlternateProcess">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a:solidFill>
                  <a:srgbClr val="0070C0"/>
                </a:solidFill>
                <a:latin typeface="Times New Roman"/>
                <a:ea typeface="Times New Roman"/>
                <a:cs typeface="Times New Roman"/>
                <a:sym typeface="Times New Roman"/>
              </a:rPr>
              <a:t>B. Ngày sinh</a:t>
            </a:r>
            <a:endParaRPr sz="3200" b="1">
              <a:solidFill>
                <a:srgbClr val="0070C0"/>
              </a:solidFill>
              <a:latin typeface="Times New Roman"/>
              <a:ea typeface="Times New Roman"/>
              <a:cs typeface="Times New Roman"/>
              <a:sym typeface="Times New Roman"/>
            </a:endParaRPr>
          </a:p>
        </p:txBody>
      </p:sp>
      <p:sp>
        <p:nvSpPr>
          <p:cNvPr id="461" name="Google Shape;461;p42"/>
          <p:cNvSpPr txBox="1"/>
          <p:nvPr/>
        </p:nvSpPr>
        <p:spPr>
          <a:xfrm>
            <a:off x="1295399" y="381000"/>
            <a:ext cx="9141824" cy="1200329"/>
          </a:xfrm>
          <a:prstGeom prst="rect">
            <a:avLst/>
          </a:prstGeom>
          <a:solidFill>
            <a:srgbClr val="CCC0D9"/>
          </a:solid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Times New Roman"/>
                <a:ea typeface="Times New Roman"/>
                <a:cs typeface="Times New Roman"/>
                <a:sym typeface="Times New Roman"/>
              </a:rPr>
              <a:t>Câu 3: </a:t>
            </a:r>
            <a:r>
              <a:rPr lang="en-US" sz="3600" b="1">
                <a:solidFill>
                  <a:srgbClr val="244061"/>
                </a:solidFill>
                <a:latin typeface="Times New Roman"/>
                <a:ea typeface="Times New Roman"/>
                <a:cs typeface="Times New Roman"/>
                <a:sym typeface="Times New Roman"/>
              </a:rPr>
              <a:t>Khi tạo tài khoản thư điện tử em không cần khai báo gì?</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9"/>
                                        </p:tgtEl>
                                        <p:attrNameLst>
                                          <p:attrName>style.visibility</p:attrName>
                                        </p:attrNameLst>
                                      </p:cBhvr>
                                      <p:to>
                                        <p:strVal val="visible"/>
                                      </p:to>
                                    </p:set>
                                    <p:animEffect transition="in" filter="fade">
                                      <p:cBhvr>
                                        <p:cTn id="7" dur="1"/>
                                        <p:tgtEl>
                                          <p:spTgt spid="459"/>
                                        </p:tgtEl>
                                      </p:cBhvr>
                                    </p:animEffect>
                                  </p:childTnLst>
                                </p:cTn>
                              </p:par>
                              <p:par>
                                <p:cTn id="8" presetID="10" presetClass="entr" presetSubtype="0" fill="hold" nodeType="withEffect">
                                  <p:stCondLst>
                                    <p:cond delay="0"/>
                                  </p:stCondLst>
                                  <p:childTnLst>
                                    <p:set>
                                      <p:cBhvr>
                                        <p:cTn id="9" dur="1" fill="hold">
                                          <p:stCondLst>
                                            <p:cond delay="0"/>
                                          </p:stCondLst>
                                        </p:cTn>
                                        <p:tgtEl>
                                          <p:spTgt spid="461"/>
                                        </p:tgtEl>
                                        <p:attrNameLst>
                                          <p:attrName>style.visibility</p:attrName>
                                        </p:attrNameLst>
                                      </p:cBhvr>
                                      <p:to>
                                        <p:strVal val="visible"/>
                                      </p:to>
                                    </p:set>
                                    <p:animEffect transition="in" filter="fade">
                                      <p:cBhvr>
                                        <p:cTn id="10" dur="1000"/>
                                        <p:tgtEl>
                                          <p:spTgt spid="46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56"/>
                                        </p:tgtEl>
                                        <p:attrNameLst>
                                          <p:attrName>style.visibility</p:attrName>
                                        </p:attrNameLst>
                                      </p:cBhvr>
                                      <p:to>
                                        <p:strVal val="visible"/>
                                      </p:to>
                                    </p:set>
                                    <p:anim calcmode="lin" valueType="num">
                                      <p:cBhvr additive="base">
                                        <p:cTn id="15" dur="500"/>
                                        <p:tgtEl>
                                          <p:spTgt spid="456"/>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58"/>
                                        </p:tgtEl>
                                        <p:attrNameLst>
                                          <p:attrName>style.visibility</p:attrName>
                                        </p:attrNameLst>
                                      </p:cBhvr>
                                      <p:to>
                                        <p:strVal val="visible"/>
                                      </p:to>
                                    </p:set>
                                    <p:anim calcmode="lin" valueType="num">
                                      <p:cBhvr additive="base">
                                        <p:cTn id="18" dur="500"/>
                                        <p:tgtEl>
                                          <p:spTgt spid="458"/>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57"/>
                                        </p:tgtEl>
                                        <p:attrNameLst>
                                          <p:attrName>style.visibility</p:attrName>
                                        </p:attrNameLst>
                                      </p:cBhvr>
                                      <p:to>
                                        <p:strVal val="visible"/>
                                      </p:to>
                                    </p:set>
                                    <p:anim calcmode="lin" valueType="num">
                                      <p:cBhvr additive="base">
                                        <p:cTn id="21" dur="500"/>
                                        <p:tgtEl>
                                          <p:spTgt spid="457"/>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60"/>
                                        </p:tgtEl>
                                        <p:attrNameLst>
                                          <p:attrName>style.visibility</p:attrName>
                                        </p:attrNameLst>
                                      </p:cBhvr>
                                      <p:to>
                                        <p:strVal val="visible"/>
                                      </p:to>
                                    </p:set>
                                    <p:anim calcmode="lin" valueType="num">
                                      <p:cBhvr additive="base">
                                        <p:cTn id="24" dur="500"/>
                                        <p:tgtEl>
                                          <p:spTgt spid="46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456"/>
                                        </p:tgtEl>
                                      </p:cBhvr>
                                    </p:animEffect>
                                    <p:set>
                                      <p:cBhvr>
                                        <p:cTn id="29" dur="1" fill="hold">
                                          <p:stCondLst>
                                            <p:cond delay="500"/>
                                          </p:stCondLst>
                                        </p:cTn>
                                        <p:tgtEl>
                                          <p:spTgt spid="45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458"/>
                                        </p:tgtEl>
                                      </p:cBhvr>
                                    </p:animEffect>
                                    <p:set>
                                      <p:cBhvr>
                                        <p:cTn id="34" dur="1" fill="hold">
                                          <p:stCondLst>
                                            <p:cond delay="500"/>
                                          </p:stCondLst>
                                        </p:cTn>
                                        <p:tgtEl>
                                          <p:spTgt spid="458"/>
                                        </p:tgtEl>
                                        <p:attrNameLst>
                                          <p:attrName>style.visibility</p:attrName>
                                        </p:attrNameLst>
                                      </p:cBhvr>
                                      <p:to>
                                        <p:strVal val="hidden"/>
                                      </p:to>
                                    </p:set>
                                  </p:childTnLst>
                                </p:cTn>
                              </p:par>
                            </p:childTnLst>
                          </p:cTn>
                        </p:par>
                        <p:par>
                          <p:cTn id="35" fill="hold">
                            <p:stCondLst>
                              <p:cond delay="500"/>
                            </p:stCondLst>
                            <p:childTnLst>
                              <p:par>
                                <p:cTn id="36" presetID="1" presetClass="exit" presetSubtype="0" fill="hold" nodeType="afterEffect">
                                  <p:stCondLst>
                                    <p:cond delay="0"/>
                                  </p:stCondLst>
                                  <p:childTnLst>
                                    <p:set>
                                      <p:cBhvr>
                                        <p:cTn id="37" dur="1" fill="hold">
                                          <p:stCondLst>
                                            <p:cond delay="1"/>
                                          </p:stCondLst>
                                        </p:cTn>
                                        <p:tgtEl>
                                          <p:spTgt spid="456"/>
                                        </p:tgtEl>
                                        <p:attrNameLst>
                                          <p:attrName>style.visibility</p:attrName>
                                        </p:attrNameLst>
                                      </p:cBhvr>
                                      <p:to>
                                        <p:strVal val="hidden"/>
                                      </p:to>
                                    </p:set>
                                  </p:childTnLst>
                                </p:cTn>
                              </p:par>
                            </p:childTnLst>
                          </p:cTn>
                        </p:par>
                        <p:par>
                          <p:cTn id="38" fill="hold">
                            <p:stCondLst>
                              <p:cond delay="501"/>
                            </p:stCondLst>
                            <p:childTnLst>
                              <p:par>
                                <p:cTn id="39" presetID="1" presetClass="exit" presetSubtype="0" fill="hold" nodeType="afterEffect">
                                  <p:stCondLst>
                                    <p:cond delay="0"/>
                                  </p:stCondLst>
                                  <p:childTnLst>
                                    <p:set>
                                      <p:cBhvr>
                                        <p:cTn id="40" dur="1" fill="hold">
                                          <p:stCondLst>
                                            <p:cond delay="1"/>
                                          </p:stCondLst>
                                        </p:cTn>
                                        <p:tgtEl>
                                          <p:spTgt spid="458"/>
                                        </p:tgtEl>
                                        <p:attrNameLst>
                                          <p:attrName>style.visibility</p:attrName>
                                        </p:attrNameLst>
                                      </p:cBhvr>
                                      <p:to>
                                        <p:strVal val="hidden"/>
                                      </p:to>
                                    </p:set>
                                  </p:childTnLst>
                                </p:cTn>
                              </p:par>
                            </p:childTnLst>
                          </p:cTn>
                        </p:par>
                        <p:par>
                          <p:cTn id="41" fill="hold">
                            <p:stCondLst>
                              <p:cond delay="502"/>
                            </p:stCondLst>
                            <p:childTnLst>
                              <p:par>
                                <p:cTn id="42" presetID="1" presetClass="exit" presetSubtype="0" fill="hold" nodeType="afterEffect">
                                  <p:stCondLst>
                                    <p:cond delay="0"/>
                                  </p:stCondLst>
                                  <p:childTnLst>
                                    <p:set>
                                      <p:cBhvr>
                                        <p:cTn id="43" dur="1" fill="hold">
                                          <p:stCondLst>
                                            <p:cond delay="1"/>
                                          </p:stCondLst>
                                        </p:cTn>
                                        <p:tgtEl>
                                          <p:spTgt spid="46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60"/>
                                        </p:tgtEl>
                                      </p:cBhvr>
                                    </p:animEffect>
                                    <p:set>
                                      <p:cBhvr>
                                        <p:cTn id="48" dur="1" fill="hold">
                                          <p:stCondLst>
                                            <p:cond delay="500"/>
                                          </p:stCondLst>
                                        </p:cTn>
                                        <p:tgtEl>
                                          <p:spTgt spid="4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64"/>
        <p:cNvGrpSpPr/>
        <p:nvPr/>
      </p:nvGrpSpPr>
      <p:grpSpPr>
        <a:xfrm>
          <a:off x="0" y="0"/>
          <a:ext cx="0" cy="0"/>
          <a:chOff x="0" y="0"/>
          <a:chExt cx="0" cy="0"/>
        </a:xfrm>
      </p:grpSpPr>
      <p:sp>
        <p:nvSpPr>
          <p:cNvPr id="165" name="Google Shape;165;p16"/>
          <p:cNvSpPr txBox="1">
            <a:spLocks noGrp="1"/>
          </p:cNvSpPr>
          <p:nvPr>
            <p:ph type="ctrTitle"/>
          </p:nvPr>
        </p:nvSpPr>
        <p:spPr>
          <a:xfrm>
            <a:off x="3386945" y="535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FDE9D8"/>
              </a:buClr>
              <a:buSzPct val="100000"/>
              <a:buFont typeface="Calibri"/>
              <a:buNone/>
            </a:pPr>
            <a:r>
              <a:rPr lang="en-US">
                <a:solidFill>
                  <a:srgbClr val="FDE9D8"/>
                </a:solidFill>
              </a:rPr>
              <a:t>Bài 8: Thư điện tử</a:t>
            </a:r>
            <a:endParaRPr>
              <a:solidFill>
                <a:srgbClr val="FDE9D8"/>
              </a:solidFill>
            </a:endParaRPr>
          </a:p>
        </p:txBody>
      </p:sp>
      <p:sp>
        <p:nvSpPr>
          <p:cNvPr id="166" name="Google Shape;166;p16"/>
          <p:cNvSpPr/>
          <p:nvPr/>
        </p:nvSpPr>
        <p:spPr>
          <a:xfrm>
            <a:off x="2746586" y="936085"/>
            <a:ext cx="6767381" cy="590739"/>
          </a:xfrm>
          <a:prstGeom prst="rect">
            <a:avLst/>
          </a:prstGeom>
          <a:solidFill>
            <a:srgbClr val="00CCFF">
              <a:alpha val="5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FFFFFF"/>
              </a:solidFill>
              <a:latin typeface="Times New Roman"/>
              <a:ea typeface="Times New Roman"/>
              <a:cs typeface="Times New Roman"/>
              <a:sym typeface="Times New Roman"/>
            </a:endParaRPr>
          </a:p>
        </p:txBody>
      </p:sp>
      <p:cxnSp>
        <p:nvCxnSpPr>
          <p:cNvPr id="167" name="Google Shape;167;p16"/>
          <p:cNvCxnSpPr/>
          <p:nvPr/>
        </p:nvCxnSpPr>
        <p:spPr>
          <a:xfrm>
            <a:off x="3487615" y="4335708"/>
            <a:ext cx="4495800" cy="0"/>
          </a:xfrm>
          <a:prstGeom prst="straightConnector1">
            <a:avLst/>
          </a:prstGeom>
          <a:noFill/>
          <a:ln w="38100" cap="flat" cmpd="sng">
            <a:solidFill>
              <a:srgbClr val="45A9C4"/>
            </a:solidFill>
            <a:prstDash val="dash"/>
            <a:round/>
            <a:headEnd type="none" w="sm" len="sm"/>
            <a:tailEnd type="none" w="sm" len="sm"/>
          </a:ln>
        </p:spPr>
      </p:cxnSp>
      <p:cxnSp>
        <p:nvCxnSpPr>
          <p:cNvPr id="168" name="Google Shape;168;p16"/>
          <p:cNvCxnSpPr>
            <a:endCxn id="169" idx="2"/>
          </p:cNvCxnSpPr>
          <p:nvPr/>
        </p:nvCxnSpPr>
        <p:spPr>
          <a:xfrm rot="10800000" flipH="1">
            <a:off x="4068853" y="3693822"/>
            <a:ext cx="3286800" cy="45900"/>
          </a:xfrm>
          <a:prstGeom prst="straightConnector1">
            <a:avLst/>
          </a:prstGeom>
          <a:noFill/>
          <a:ln w="38100" cap="flat" cmpd="sng">
            <a:solidFill>
              <a:srgbClr val="45A9C4"/>
            </a:solidFill>
            <a:prstDash val="dash"/>
            <a:round/>
            <a:headEnd type="none" w="sm" len="sm"/>
            <a:tailEnd type="none" w="sm" len="sm"/>
          </a:ln>
        </p:spPr>
      </p:cxnSp>
      <p:sp>
        <p:nvSpPr>
          <p:cNvPr id="170" name="Google Shape;170;p16"/>
          <p:cNvSpPr/>
          <p:nvPr/>
        </p:nvSpPr>
        <p:spPr>
          <a:xfrm>
            <a:off x="2724390" y="1013090"/>
            <a:ext cx="6767381" cy="457200"/>
          </a:xfrm>
          <a:prstGeom prst="rect">
            <a:avLst/>
          </a:prstGeom>
          <a:solidFill>
            <a:srgbClr val="00CCFF">
              <a:alpha val="55686"/>
            </a:srgbClr>
          </a:solidFill>
          <a:ln>
            <a:noFill/>
          </a:ln>
          <a:effectLst>
            <a:outerShdw blurRad="50800" dist="50800" dir="5400000" algn="ctr" rotWithShape="0">
              <a:srgbClr val="7030A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FFFFFF"/>
              </a:solidFill>
              <a:latin typeface="Times New Roman"/>
              <a:ea typeface="Times New Roman"/>
              <a:cs typeface="Times New Roman"/>
              <a:sym typeface="Times New Roman"/>
            </a:endParaRPr>
          </a:p>
        </p:txBody>
      </p:sp>
      <p:sp>
        <p:nvSpPr>
          <p:cNvPr id="171" name="Google Shape;171;p16"/>
          <p:cNvSpPr txBox="1"/>
          <p:nvPr/>
        </p:nvSpPr>
        <p:spPr>
          <a:xfrm>
            <a:off x="3020336" y="906373"/>
            <a:ext cx="6765839" cy="584775"/>
          </a:xfrm>
          <a:prstGeom prst="rect">
            <a:avLst/>
          </a:prstGeom>
          <a:noFill/>
          <a:ln>
            <a:noFill/>
          </a:ln>
          <a:effectLst>
            <a:outerShdw blurRad="50800" dist="50800" dir="5400000" algn="ctr" rotWithShape="0">
              <a:srgbClr val="0070C0"/>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FFFF00"/>
                </a:solidFill>
                <a:latin typeface="Times New Roman"/>
                <a:ea typeface="Times New Roman"/>
                <a:cs typeface="Times New Roman"/>
                <a:sym typeface="Times New Roman"/>
              </a:rPr>
              <a:t>CẤU TRÚC BÀI HỌC</a:t>
            </a:r>
            <a:endParaRPr/>
          </a:p>
        </p:txBody>
      </p:sp>
      <p:sp>
        <p:nvSpPr>
          <p:cNvPr id="172" name="Google Shape;172;p16"/>
          <p:cNvSpPr txBox="1"/>
          <p:nvPr/>
        </p:nvSpPr>
        <p:spPr>
          <a:xfrm>
            <a:off x="4531099" y="1918014"/>
            <a:ext cx="1729024" cy="369332"/>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2060"/>
                </a:solidFill>
                <a:latin typeface="Times New Roman"/>
                <a:ea typeface="Times New Roman"/>
                <a:cs typeface="Times New Roman"/>
                <a:sym typeface="Times New Roman"/>
              </a:rPr>
              <a:t>KHỞI ĐỘNG</a:t>
            </a:r>
            <a:endParaRPr/>
          </a:p>
        </p:txBody>
      </p:sp>
      <p:sp>
        <p:nvSpPr>
          <p:cNvPr id="169" name="Google Shape;169;p16"/>
          <p:cNvSpPr txBox="1"/>
          <p:nvPr/>
        </p:nvSpPr>
        <p:spPr>
          <a:xfrm>
            <a:off x="3968702" y="3293712"/>
            <a:ext cx="67739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70C0"/>
                </a:solidFill>
                <a:latin typeface="Arial"/>
                <a:ea typeface="Arial"/>
                <a:cs typeface="Arial"/>
                <a:sym typeface="Arial"/>
              </a:rPr>
              <a:t>   Thư điện tử</a:t>
            </a:r>
            <a:endParaRPr sz="2000" b="1">
              <a:solidFill>
                <a:srgbClr val="0070C0"/>
              </a:solidFill>
              <a:latin typeface="Arial"/>
              <a:ea typeface="Arial"/>
              <a:cs typeface="Arial"/>
              <a:sym typeface="Arial"/>
            </a:endParaRPr>
          </a:p>
        </p:txBody>
      </p:sp>
      <p:sp>
        <p:nvSpPr>
          <p:cNvPr id="173" name="Google Shape;173;p16"/>
          <p:cNvSpPr/>
          <p:nvPr/>
        </p:nvSpPr>
        <p:spPr>
          <a:xfrm>
            <a:off x="3357637" y="1875057"/>
            <a:ext cx="503011" cy="494325"/>
          </a:xfrm>
          <a:prstGeom prst="ellipse">
            <a:avLst/>
          </a:prstGeom>
          <a:solidFill>
            <a:srgbClr val="FFC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Times New Roman"/>
                <a:ea typeface="Times New Roman"/>
                <a:cs typeface="Times New Roman"/>
                <a:sym typeface="Times New Roman"/>
              </a:rPr>
              <a:t>1</a:t>
            </a:r>
            <a:endParaRPr/>
          </a:p>
        </p:txBody>
      </p:sp>
      <p:sp>
        <p:nvSpPr>
          <p:cNvPr id="174" name="Google Shape;174;p16"/>
          <p:cNvSpPr txBox="1"/>
          <p:nvPr/>
        </p:nvSpPr>
        <p:spPr>
          <a:xfrm>
            <a:off x="4524595" y="2602165"/>
            <a:ext cx="3256671" cy="369332"/>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2060"/>
                </a:solidFill>
                <a:latin typeface="Times New Roman"/>
                <a:ea typeface="Times New Roman"/>
                <a:cs typeface="Times New Roman"/>
                <a:sym typeface="Times New Roman"/>
              </a:rPr>
              <a:t>HÌNH THÀNH KIẾN THỨC</a:t>
            </a:r>
            <a:endParaRPr/>
          </a:p>
        </p:txBody>
      </p:sp>
      <p:sp>
        <p:nvSpPr>
          <p:cNvPr id="175" name="Google Shape;175;p16"/>
          <p:cNvSpPr/>
          <p:nvPr/>
        </p:nvSpPr>
        <p:spPr>
          <a:xfrm>
            <a:off x="3356992" y="2552719"/>
            <a:ext cx="517724" cy="477723"/>
          </a:xfrm>
          <a:prstGeom prst="ellipse">
            <a:avLst/>
          </a:prstGeom>
          <a:solidFill>
            <a:srgbClr val="FFC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Times New Roman"/>
                <a:ea typeface="Times New Roman"/>
                <a:cs typeface="Times New Roman"/>
                <a:sym typeface="Times New Roman"/>
              </a:rPr>
              <a:t>2</a:t>
            </a:r>
            <a:endParaRPr/>
          </a:p>
        </p:txBody>
      </p:sp>
      <p:sp>
        <p:nvSpPr>
          <p:cNvPr id="176" name="Google Shape;176;p16"/>
          <p:cNvSpPr txBox="1"/>
          <p:nvPr/>
        </p:nvSpPr>
        <p:spPr>
          <a:xfrm>
            <a:off x="3329898" y="3250426"/>
            <a:ext cx="65432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3F3151"/>
                </a:solidFill>
                <a:latin typeface="Times New Roman"/>
                <a:ea typeface="Times New Roman"/>
                <a:cs typeface="Times New Roman"/>
                <a:sym typeface="Times New Roman"/>
              </a:rPr>
              <a:t> </a:t>
            </a:r>
            <a:r>
              <a:rPr lang="en-US" sz="2400" b="1">
                <a:solidFill>
                  <a:srgbClr val="3F3151"/>
                </a:solidFill>
                <a:latin typeface="Times New Roman"/>
                <a:ea typeface="Times New Roman"/>
                <a:cs typeface="Times New Roman"/>
                <a:sym typeface="Times New Roman"/>
              </a:rPr>
              <a:t>1</a:t>
            </a:r>
            <a:r>
              <a:rPr lang="en-US" sz="2000" b="1">
                <a:solidFill>
                  <a:srgbClr val="3F3151"/>
                </a:solidFill>
                <a:latin typeface="Times New Roman"/>
                <a:ea typeface="Times New Roman"/>
                <a:cs typeface="Times New Roman"/>
                <a:sym typeface="Times New Roman"/>
              </a:rPr>
              <a:t>.</a:t>
            </a:r>
            <a:endParaRPr/>
          </a:p>
        </p:txBody>
      </p:sp>
      <p:sp>
        <p:nvSpPr>
          <p:cNvPr id="177" name="Google Shape;177;p16"/>
          <p:cNvSpPr txBox="1"/>
          <p:nvPr/>
        </p:nvSpPr>
        <p:spPr>
          <a:xfrm>
            <a:off x="3746268" y="3890439"/>
            <a:ext cx="461814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70C0"/>
                </a:solidFill>
                <a:latin typeface="Arial"/>
                <a:ea typeface="Arial"/>
                <a:cs typeface="Arial"/>
                <a:sym typeface="Arial"/>
              </a:rPr>
              <a:t>Ưu điểm, nhược điểm thư điện tử</a:t>
            </a:r>
            <a:endParaRPr sz="2000" b="1">
              <a:solidFill>
                <a:srgbClr val="0070C0"/>
              </a:solidFill>
              <a:latin typeface="Arial"/>
              <a:ea typeface="Arial"/>
              <a:cs typeface="Arial"/>
              <a:sym typeface="Arial"/>
            </a:endParaRPr>
          </a:p>
          <a:p>
            <a:pPr marL="0" marR="0" lvl="0" indent="0" algn="l" rtl="0">
              <a:spcBef>
                <a:spcPts val="0"/>
              </a:spcBef>
              <a:spcAft>
                <a:spcPts val="0"/>
              </a:spcAft>
              <a:buNone/>
            </a:pPr>
            <a:endParaRPr sz="2000" b="1">
              <a:solidFill>
                <a:srgbClr val="0070C0"/>
              </a:solidFill>
              <a:latin typeface="Arial"/>
              <a:ea typeface="Arial"/>
              <a:cs typeface="Arial"/>
              <a:sym typeface="Arial"/>
            </a:endParaRPr>
          </a:p>
        </p:txBody>
      </p:sp>
      <p:sp>
        <p:nvSpPr>
          <p:cNvPr id="178" name="Google Shape;178;p16"/>
          <p:cNvSpPr txBox="1"/>
          <p:nvPr/>
        </p:nvSpPr>
        <p:spPr>
          <a:xfrm>
            <a:off x="2950069" y="3813074"/>
            <a:ext cx="75965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3F3151"/>
                </a:solidFill>
                <a:latin typeface="Times New Roman"/>
                <a:ea typeface="Times New Roman"/>
                <a:cs typeface="Times New Roman"/>
                <a:sym typeface="Times New Roman"/>
              </a:rPr>
              <a:t>  </a:t>
            </a:r>
            <a:r>
              <a:rPr lang="en-US" sz="2400" b="1">
                <a:solidFill>
                  <a:srgbClr val="3F3151"/>
                </a:solidFill>
                <a:latin typeface="Times New Roman"/>
                <a:ea typeface="Times New Roman"/>
                <a:cs typeface="Times New Roman"/>
                <a:sym typeface="Times New Roman"/>
              </a:rPr>
              <a:t>2.</a:t>
            </a:r>
            <a:endParaRPr sz="2400" b="1">
              <a:solidFill>
                <a:srgbClr val="3F3151"/>
              </a:solidFill>
              <a:latin typeface="Times New Roman"/>
              <a:ea typeface="Times New Roman"/>
              <a:cs typeface="Times New Roman"/>
              <a:sym typeface="Times New Roman"/>
            </a:endParaRPr>
          </a:p>
        </p:txBody>
      </p:sp>
      <p:cxnSp>
        <p:nvCxnSpPr>
          <p:cNvPr id="179" name="Google Shape;179;p16"/>
          <p:cNvCxnSpPr/>
          <p:nvPr/>
        </p:nvCxnSpPr>
        <p:spPr>
          <a:xfrm>
            <a:off x="2994359" y="4919816"/>
            <a:ext cx="2855456" cy="0"/>
          </a:xfrm>
          <a:prstGeom prst="straightConnector1">
            <a:avLst/>
          </a:prstGeom>
          <a:noFill/>
          <a:ln w="38100" cap="flat" cmpd="sng">
            <a:solidFill>
              <a:srgbClr val="45A9C4"/>
            </a:solidFill>
            <a:prstDash val="dash"/>
            <a:round/>
            <a:headEnd type="none" w="sm" len="sm"/>
            <a:tailEnd type="none" w="sm" len="sm"/>
          </a:ln>
        </p:spPr>
      </p:cxnSp>
      <p:sp>
        <p:nvSpPr>
          <p:cNvPr id="180" name="Google Shape;180;p16"/>
          <p:cNvSpPr txBox="1"/>
          <p:nvPr/>
        </p:nvSpPr>
        <p:spPr>
          <a:xfrm>
            <a:off x="3020336" y="4524630"/>
            <a:ext cx="940143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70C0"/>
                </a:solidFill>
                <a:latin typeface="Arial"/>
                <a:ea typeface="Arial"/>
                <a:cs typeface="Arial"/>
                <a:sym typeface="Arial"/>
              </a:rPr>
              <a:t>Thực hành: đăng ký, đăng nhập, đăng xuất, gửi thư điện tử</a:t>
            </a:r>
            <a:endParaRPr sz="2000" b="1">
              <a:solidFill>
                <a:srgbClr val="0070C0"/>
              </a:solidFill>
              <a:latin typeface="Arial"/>
              <a:ea typeface="Arial"/>
              <a:cs typeface="Arial"/>
              <a:sym typeface="Arial"/>
            </a:endParaRPr>
          </a:p>
        </p:txBody>
      </p:sp>
      <p:sp>
        <p:nvSpPr>
          <p:cNvPr id="181" name="Google Shape;181;p16"/>
          <p:cNvSpPr txBox="1"/>
          <p:nvPr/>
        </p:nvSpPr>
        <p:spPr>
          <a:xfrm>
            <a:off x="2578179" y="4458151"/>
            <a:ext cx="7517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3F3151"/>
                </a:solidFill>
                <a:latin typeface="Times New Roman"/>
                <a:ea typeface="Times New Roman"/>
                <a:cs typeface="Times New Roman"/>
                <a:sym typeface="Times New Roman"/>
              </a:rPr>
              <a:t> </a:t>
            </a:r>
            <a:r>
              <a:rPr lang="en-US" sz="2400" b="1">
                <a:solidFill>
                  <a:srgbClr val="3F3151"/>
                </a:solidFill>
                <a:latin typeface="Times New Roman"/>
                <a:ea typeface="Times New Roman"/>
                <a:cs typeface="Times New Roman"/>
                <a:sym typeface="Times New Roman"/>
              </a:rPr>
              <a:t>3.</a:t>
            </a:r>
            <a:endParaRPr sz="2400" b="1">
              <a:solidFill>
                <a:srgbClr val="3F3151"/>
              </a:solidFill>
              <a:latin typeface="Times New Roman"/>
              <a:ea typeface="Times New Roman"/>
              <a:cs typeface="Times New Roman"/>
              <a:sym typeface="Times New Roman"/>
            </a:endParaRPr>
          </a:p>
        </p:txBody>
      </p:sp>
      <p:sp>
        <p:nvSpPr>
          <p:cNvPr id="182" name="Google Shape;182;p16"/>
          <p:cNvSpPr txBox="1"/>
          <p:nvPr/>
        </p:nvSpPr>
        <p:spPr>
          <a:xfrm>
            <a:off x="4325815" y="5728970"/>
            <a:ext cx="4029302" cy="369332"/>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2060"/>
                </a:solidFill>
                <a:latin typeface="Times New Roman"/>
                <a:ea typeface="Times New Roman"/>
                <a:cs typeface="Times New Roman"/>
                <a:sym typeface="Times New Roman"/>
              </a:rPr>
              <a:t>VẬN DỤNG, TÌM TÒI SÁNG TẠO</a:t>
            </a:r>
            <a:endParaRPr/>
          </a:p>
        </p:txBody>
      </p:sp>
      <p:sp>
        <p:nvSpPr>
          <p:cNvPr id="183" name="Google Shape;183;p16"/>
          <p:cNvSpPr/>
          <p:nvPr/>
        </p:nvSpPr>
        <p:spPr>
          <a:xfrm>
            <a:off x="3418132" y="5669089"/>
            <a:ext cx="466390" cy="489094"/>
          </a:xfrm>
          <a:prstGeom prst="ellipse">
            <a:avLst/>
          </a:prstGeom>
          <a:solidFill>
            <a:srgbClr val="FFC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Times New Roman"/>
                <a:ea typeface="Times New Roman"/>
                <a:cs typeface="Times New Roman"/>
                <a:sym typeface="Times New Roman"/>
              </a:rPr>
              <a:t>4</a:t>
            </a:r>
            <a:endParaRPr/>
          </a:p>
        </p:txBody>
      </p:sp>
      <p:sp>
        <p:nvSpPr>
          <p:cNvPr id="184" name="Google Shape;184;p16"/>
          <p:cNvSpPr txBox="1"/>
          <p:nvPr/>
        </p:nvSpPr>
        <p:spPr>
          <a:xfrm>
            <a:off x="4325815" y="5156215"/>
            <a:ext cx="3455451" cy="369332"/>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2060"/>
                </a:solidFill>
                <a:latin typeface="Times New Roman"/>
                <a:ea typeface="Times New Roman"/>
                <a:cs typeface="Times New Roman"/>
                <a:sym typeface="Times New Roman"/>
              </a:rPr>
              <a:t>LUYỆN TẬP, CỦNG CỐ</a:t>
            </a:r>
            <a:endParaRPr/>
          </a:p>
        </p:txBody>
      </p:sp>
      <p:sp>
        <p:nvSpPr>
          <p:cNvPr id="185" name="Google Shape;185;p16"/>
          <p:cNvSpPr/>
          <p:nvPr/>
        </p:nvSpPr>
        <p:spPr>
          <a:xfrm>
            <a:off x="3401927" y="5113661"/>
            <a:ext cx="498801" cy="515048"/>
          </a:xfrm>
          <a:prstGeom prst="ellipse">
            <a:avLst/>
          </a:prstGeom>
          <a:solidFill>
            <a:srgbClr val="FFC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Times New Roman"/>
                <a:ea typeface="Times New Roman"/>
                <a:cs typeface="Times New Roman"/>
                <a:sym typeface="Times New Roman"/>
              </a:rPr>
              <a:t>3</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par>
                                <p:cTn id="8" presetID="10" presetClass="entr" presetSubtype="0" fill="hold" nodeType="withEffect">
                                  <p:stCondLst>
                                    <p:cond delay="0"/>
                                  </p:stCondLst>
                                  <p:childTnLst>
                                    <p:set>
                                      <p:cBhvr>
                                        <p:cTn id="9" dur="1" fill="hold">
                                          <p:stCondLst>
                                            <p:cond delay="0"/>
                                          </p:stCondLst>
                                        </p:cTn>
                                        <p:tgtEl>
                                          <p:spTgt spid="170"/>
                                        </p:tgtEl>
                                        <p:attrNameLst>
                                          <p:attrName>style.visibility</p:attrName>
                                        </p:attrNameLst>
                                      </p:cBhvr>
                                      <p:to>
                                        <p:strVal val="visible"/>
                                      </p:to>
                                    </p:set>
                                    <p:animEffect transition="in" filter="fade">
                                      <p:cBhvr>
                                        <p:cTn id="10" dur="1000"/>
                                        <p:tgtEl>
                                          <p:spTgt spid="170"/>
                                        </p:tgtEl>
                                      </p:cBhvr>
                                    </p:animEffect>
                                  </p:childTnLst>
                                </p:cTn>
                              </p:par>
                              <p:par>
                                <p:cTn id="11" presetID="10" presetClass="entr" presetSubtype="0" fill="hold" nodeType="withEffect">
                                  <p:stCondLst>
                                    <p:cond delay="0"/>
                                  </p:stCondLst>
                                  <p:childTnLst>
                                    <p:set>
                                      <p:cBhvr>
                                        <p:cTn id="12" dur="1" fill="hold">
                                          <p:stCondLst>
                                            <p:cond delay="0"/>
                                          </p:stCondLst>
                                        </p:cTn>
                                        <p:tgtEl>
                                          <p:spTgt spid="171"/>
                                        </p:tgtEl>
                                        <p:attrNameLst>
                                          <p:attrName>style.visibility</p:attrName>
                                        </p:attrNameLst>
                                      </p:cBhvr>
                                      <p:to>
                                        <p:strVal val="visible"/>
                                      </p:to>
                                    </p:set>
                                    <p:animEffect transition="in" filter="fade">
                                      <p:cBhvr>
                                        <p:cTn id="13" dur="1000"/>
                                        <p:tgtEl>
                                          <p:spTgt spid="1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3"/>
                                        </p:tgtEl>
                                        <p:attrNameLst>
                                          <p:attrName>style.visibility</p:attrName>
                                        </p:attrNameLst>
                                      </p:cBhvr>
                                      <p:to>
                                        <p:strVal val="visible"/>
                                      </p:to>
                                    </p:set>
                                    <p:animEffect transition="in" filter="fade">
                                      <p:cBhvr>
                                        <p:cTn id="18" dur="500"/>
                                        <p:tgtEl>
                                          <p:spTgt spid="173"/>
                                        </p:tgtEl>
                                      </p:cBhvr>
                                    </p:animEffect>
                                  </p:childTnLst>
                                </p:cTn>
                              </p:par>
                              <p:par>
                                <p:cTn id="19" presetID="10" presetClass="entr" presetSubtype="0" fill="hold" nodeType="withEffect">
                                  <p:stCondLst>
                                    <p:cond delay="0"/>
                                  </p:stCondLst>
                                  <p:childTnLst>
                                    <p:set>
                                      <p:cBhvr>
                                        <p:cTn id="20" dur="1" fill="hold">
                                          <p:stCondLst>
                                            <p:cond delay="0"/>
                                          </p:stCondLst>
                                        </p:cTn>
                                        <p:tgtEl>
                                          <p:spTgt spid="172"/>
                                        </p:tgtEl>
                                        <p:attrNameLst>
                                          <p:attrName>style.visibility</p:attrName>
                                        </p:attrNameLst>
                                      </p:cBhvr>
                                      <p:to>
                                        <p:strVal val="visible"/>
                                      </p:to>
                                    </p:set>
                                    <p:animEffect transition="in" filter="fade">
                                      <p:cBhvr>
                                        <p:cTn id="21" dur="1000"/>
                                        <p:tgtEl>
                                          <p:spTgt spid="17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5"/>
                                        </p:tgtEl>
                                        <p:attrNameLst>
                                          <p:attrName>style.visibility</p:attrName>
                                        </p:attrNameLst>
                                      </p:cBhvr>
                                      <p:to>
                                        <p:strVal val="visible"/>
                                      </p:to>
                                    </p:set>
                                    <p:animEffect transition="in" filter="fade">
                                      <p:cBhvr>
                                        <p:cTn id="26" dur="500"/>
                                        <p:tgtEl>
                                          <p:spTgt spid="175"/>
                                        </p:tgtEl>
                                      </p:cBhvr>
                                    </p:animEffect>
                                  </p:childTnLst>
                                </p:cTn>
                              </p:par>
                              <p:par>
                                <p:cTn id="27" presetID="10" presetClass="entr" presetSubtype="0" fill="hold" nodeType="withEffect">
                                  <p:stCondLst>
                                    <p:cond delay="0"/>
                                  </p:stCondLst>
                                  <p:childTnLst>
                                    <p:set>
                                      <p:cBhvr>
                                        <p:cTn id="28" dur="1" fill="hold">
                                          <p:stCondLst>
                                            <p:cond delay="0"/>
                                          </p:stCondLst>
                                        </p:cTn>
                                        <p:tgtEl>
                                          <p:spTgt spid="174"/>
                                        </p:tgtEl>
                                        <p:attrNameLst>
                                          <p:attrName>style.visibility</p:attrName>
                                        </p:attrNameLst>
                                      </p:cBhvr>
                                      <p:to>
                                        <p:strVal val="visible"/>
                                      </p:to>
                                    </p:set>
                                    <p:animEffect transition="in" filter="fade">
                                      <p:cBhvr>
                                        <p:cTn id="29" dur="1000"/>
                                        <p:tgtEl>
                                          <p:spTgt spid="174"/>
                                        </p:tgtEl>
                                      </p:cBhvr>
                                    </p:animEffect>
                                  </p:childTnLst>
                                </p:cTn>
                              </p:par>
                              <p:par>
                                <p:cTn id="30" presetID="10" presetClass="entr" presetSubtype="0" fill="hold" nodeType="withEffect">
                                  <p:stCondLst>
                                    <p:cond delay="0"/>
                                  </p:stCondLst>
                                  <p:childTnLst>
                                    <p:set>
                                      <p:cBhvr>
                                        <p:cTn id="31" dur="1" fill="hold">
                                          <p:stCondLst>
                                            <p:cond delay="0"/>
                                          </p:stCondLst>
                                        </p:cTn>
                                        <p:tgtEl>
                                          <p:spTgt spid="168"/>
                                        </p:tgtEl>
                                        <p:attrNameLst>
                                          <p:attrName>style.visibility</p:attrName>
                                        </p:attrNameLst>
                                      </p:cBhvr>
                                      <p:to>
                                        <p:strVal val="visible"/>
                                      </p:to>
                                    </p:set>
                                    <p:animEffect transition="in" filter="fade">
                                      <p:cBhvr>
                                        <p:cTn id="32" dur="1000"/>
                                        <p:tgtEl>
                                          <p:spTgt spid="168"/>
                                        </p:tgtEl>
                                      </p:cBhvr>
                                    </p:animEffect>
                                  </p:childTnLst>
                                </p:cTn>
                              </p:par>
                              <p:par>
                                <p:cTn id="33" presetID="10" presetClass="entr" presetSubtype="0" fill="hold" nodeType="withEffect">
                                  <p:stCondLst>
                                    <p:cond delay="0"/>
                                  </p:stCondLst>
                                  <p:childTnLst>
                                    <p:set>
                                      <p:cBhvr>
                                        <p:cTn id="34" dur="1" fill="hold">
                                          <p:stCondLst>
                                            <p:cond delay="0"/>
                                          </p:stCondLst>
                                        </p:cTn>
                                        <p:tgtEl>
                                          <p:spTgt spid="176"/>
                                        </p:tgtEl>
                                        <p:attrNameLst>
                                          <p:attrName>style.visibility</p:attrName>
                                        </p:attrNameLst>
                                      </p:cBhvr>
                                      <p:to>
                                        <p:strVal val="visible"/>
                                      </p:to>
                                    </p:set>
                                    <p:animEffect transition="in" filter="fade">
                                      <p:cBhvr>
                                        <p:cTn id="35" dur="1000"/>
                                        <p:tgtEl>
                                          <p:spTgt spid="176"/>
                                        </p:tgtEl>
                                      </p:cBhvr>
                                    </p:animEffect>
                                  </p:childTnLst>
                                </p:cTn>
                              </p:par>
                              <p:par>
                                <p:cTn id="36" presetID="10" presetClass="entr" presetSubtype="0" fill="hold" nodeType="withEffect">
                                  <p:stCondLst>
                                    <p:cond delay="0"/>
                                  </p:stCondLst>
                                  <p:childTnLst>
                                    <p:set>
                                      <p:cBhvr>
                                        <p:cTn id="37" dur="1" fill="hold">
                                          <p:stCondLst>
                                            <p:cond delay="0"/>
                                          </p:stCondLst>
                                        </p:cTn>
                                        <p:tgtEl>
                                          <p:spTgt spid="169"/>
                                        </p:tgtEl>
                                        <p:attrNameLst>
                                          <p:attrName>style.visibility</p:attrName>
                                        </p:attrNameLst>
                                      </p:cBhvr>
                                      <p:to>
                                        <p:strVal val="visible"/>
                                      </p:to>
                                    </p:set>
                                    <p:animEffect transition="in" filter="fade">
                                      <p:cBhvr>
                                        <p:cTn id="38" dur="1000"/>
                                        <p:tgtEl>
                                          <p:spTgt spid="169"/>
                                        </p:tgtEl>
                                      </p:cBhvr>
                                    </p:animEffect>
                                  </p:childTnLst>
                                </p:cTn>
                              </p:par>
                              <p:par>
                                <p:cTn id="39" presetID="10" presetClass="entr" presetSubtype="0" fill="hold" nodeType="withEffect">
                                  <p:stCondLst>
                                    <p:cond delay="0"/>
                                  </p:stCondLst>
                                  <p:childTnLst>
                                    <p:set>
                                      <p:cBhvr>
                                        <p:cTn id="40" dur="1" fill="hold">
                                          <p:stCondLst>
                                            <p:cond delay="0"/>
                                          </p:stCondLst>
                                        </p:cTn>
                                        <p:tgtEl>
                                          <p:spTgt spid="167"/>
                                        </p:tgtEl>
                                        <p:attrNameLst>
                                          <p:attrName>style.visibility</p:attrName>
                                        </p:attrNameLst>
                                      </p:cBhvr>
                                      <p:to>
                                        <p:strVal val="visible"/>
                                      </p:to>
                                    </p:set>
                                    <p:animEffect transition="in" filter="fade">
                                      <p:cBhvr>
                                        <p:cTn id="41" dur="1000"/>
                                        <p:tgtEl>
                                          <p:spTgt spid="167"/>
                                        </p:tgtEl>
                                      </p:cBhvr>
                                    </p:animEffect>
                                  </p:childTnLst>
                                </p:cTn>
                              </p:par>
                              <p:par>
                                <p:cTn id="42" presetID="10" presetClass="entr" presetSubtype="0" fill="hold" nodeType="withEffect">
                                  <p:stCondLst>
                                    <p:cond delay="0"/>
                                  </p:stCondLst>
                                  <p:childTnLst>
                                    <p:set>
                                      <p:cBhvr>
                                        <p:cTn id="43" dur="1" fill="hold">
                                          <p:stCondLst>
                                            <p:cond delay="0"/>
                                          </p:stCondLst>
                                        </p:cTn>
                                        <p:tgtEl>
                                          <p:spTgt spid="178"/>
                                        </p:tgtEl>
                                        <p:attrNameLst>
                                          <p:attrName>style.visibility</p:attrName>
                                        </p:attrNameLst>
                                      </p:cBhvr>
                                      <p:to>
                                        <p:strVal val="visible"/>
                                      </p:to>
                                    </p:set>
                                    <p:animEffect transition="in" filter="fade">
                                      <p:cBhvr>
                                        <p:cTn id="44" dur="1000"/>
                                        <p:tgtEl>
                                          <p:spTgt spid="178"/>
                                        </p:tgtEl>
                                      </p:cBhvr>
                                    </p:animEffect>
                                  </p:childTnLst>
                                </p:cTn>
                              </p:par>
                              <p:par>
                                <p:cTn id="45" presetID="10" presetClass="entr" presetSubtype="0" fill="hold" nodeType="withEffect">
                                  <p:stCondLst>
                                    <p:cond delay="0"/>
                                  </p:stCondLst>
                                  <p:childTnLst>
                                    <p:set>
                                      <p:cBhvr>
                                        <p:cTn id="46" dur="1" fill="hold">
                                          <p:stCondLst>
                                            <p:cond delay="0"/>
                                          </p:stCondLst>
                                        </p:cTn>
                                        <p:tgtEl>
                                          <p:spTgt spid="177"/>
                                        </p:tgtEl>
                                        <p:attrNameLst>
                                          <p:attrName>style.visibility</p:attrName>
                                        </p:attrNameLst>
                                      </p:cBhvr>
                                      <p:to>
                                        <p:strVal val="visible"/>
                                      </p:to>
                                    </p:set>
                                    <p:animEffect transition="in" filter="fade">
                                      <p:cBhvr>
                                        <p:cTn id="47" dur="1000"/>
                                        <p:tgtEl>
                                          <p:spTgt spid="177"/>
                                        </p:tgtEl>
                                      </p:cBhvr>
                                    </p:animEffect>
                                  </p:childTnLst>
                                </p:cTn>
                              </p:par>
                              <p:par>
                                <p:cTn id="48" presetID="10" presetClass="entr" presetSubtype="0" fill="hold" nodeType="withEffect">
                                  <p:stCondLst>
                                    <p:cond delay="0"/>
                                  </p:stCondLst>
                                  <p:childTnLst>
                                    <p:set>
                                      <p:cBhvr>
                                        <p:cTn id="49" dur="1" fill="hold">
                                          <p:stCondLst>
                                            <p:cond delay="0"/>
                                          </p:stCondLst>
                                        </p:cTn>
                                        <p:tgtEl>
                                          <p:spTgt spid="179"/>
                                        </p:tgtEl>
                                        <p:attrNameLst>
                                          <p:attrName>style.visibility</p:attrName>
                                        </p:attrNameLst>
                                      </p:cBhvr>
                                      <p:to>
                                        <p:strVal val="visible"/>
                                      </p:to>
                                    </p:set>
                                    <p:animEffect transition="in" filter="fade">
                                      <p:cBhvr>
                                        <p:cTn id="50" dur="1000"/>
                                        <p:tgtEl>
                                          <p:spTgt spid="179"/>
                                        </p:tgtEl>
                                      </p:cBhvr>
                                    </p:animEffect>
                                  </p:childTnLst>
                                </p:cTn>
                              </p:par>
                              <p:par>
                                <p:cTn id="51" presetID="10" presetClass="entr" presetSubtype="0" fill="hold" nodeType="withEffect">
                                  <p:stCondLst>
                                    <p:cond delay="0"/>
                                  </p:stCondLst>
                                  <p:childTnLst>
                                    <p:set>
                                      <p:cBhvr>
                                        <p:cTn id="52" dur="1" fill="hold">
                                          <p:stCondLst>
                                            <p:cond delay="0"/>
                                          </p:stCondLst>
                                        </p:cTn>
                                        <p:tgtEl>
                                          <p:spTgt spid="180"/>
                                        </p:tgtEl>
                                        <p:attrNameLst>
                                          <p:attrName>style.visibility</p:attrName>
                                        </p:attrNameLst>
                                      </p:cBhvr>
                                      <p:to>
                                        <p:strVal val="visible"/>
                                      </p:to>
                                    </p:set>
                                    <p:animEffect transition="in" filter="fade">
                                      <p:cBhvr>
                                        <p:cTn id="53" dur="1000"/>
                                        <p:tgtEl>
                                          <p:spTgt spid="180"/>
                                        </p:tgtEl>
                                      </p:cBhvr>
                                    </p:animEffect>
                                  </p:childTnLst>
                                </p:cTn>
                              </p:par>
                              <p:par>
                                <p:cTn id="54" presetID="10" presetClass="entr" presetSubtype="0" fill="hold" nodeType="withEffect">
                                  <p:stCondLst>
                                    <p:cond delay="0"/>
                                  </p:stCondLst>
                                  <p:childTnLst>
                                    <p:set>
                                      <p:cBhvr>
                                        <p:cTn id="55" dur="1" fill="hold">
                                          <p:stCondLst>
                                            <p:cond delay="0"/>
                                          </p:stCondLst>
                                        </p:cTn>
                                        <p:tgtEl>
                                          <p:spTgt spid="181"/>
                                        </p:tgtEl>
                                        <p:attrNameLst>
                                          <p:attrName>style.visibility</p:attrName>
                                        </p:attrNameLst>
                                      </p:cBhvr>
                                      <p:to>
                                        <p:strVal val="visible"/>
                                      </p:to>
                                    </p:set>
                                    <p:animEffect transition="in" filter="fade">
                                      <p:cBhvr>
                                        <p:cTn id="56" dur="1000"/>
                                        <p:tgtEl>
                                          <p:spTgt spid="18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85"/>
                                        </p:tgtEl>
                                        <p:attrNameLst>
                                          <p:attrName>style.visibility</p:attrName>
                                        </p:attrNameLst>
                                      </p:cBhvr>
                                      <p:to>
                                        <p:strVal val="visible"/>
                                      </p:to>
                                    </p:set>
                                    <p:animEffect transition="in" filter="fade">
                                      <p:cBhvr>
                                        <p:cTn id="61" dur="500"/>
                                        <p:tgtEl>
                                          <p:spTgt spid="185"/>
                                        </p:tgtEl>
                                      </p:cBhvr>
                                    </p:animEffect>
                                  </p:childTnLst>
                                </p:cTn>
                              </p:par>
                              <p:par>
                                <p:cTn id="62" presetID="10" presetClass="entr" presetSubtype="0" fill="hold" nodeType="withEffect">
                                  <p:stCondLst>
                                    <p:cond delay="0"/>
                                  </p:stCondLst>
                                  <p:childTnLst>
                                    <p:set>
                                      <p:cBhvr>
                                        <p:cTn id="63" dur="1" fill="hold">
                                          <p:stCondLst>
                                            <p:cond delay="0"/>
                                          </p:stCondLst>
                                        </p:cTn>
                                        <p:tgtEl>
                                          <p:spTgt spid="184"/>
                                        </p:tgtEl>
                                        <p:attrNameLst>
                                          <p:attrName>style.visibility</p:attrName>
                                        </p:attrNameLst>
                                      </p:cBhvr>
                                      <p:to>
                                        <p:strVal val="visible"/>
                                      </p:to>
                                    </p:set>
                                    <p:animEffect transition="in" filter="fade">
                                      <p:cBhvr>
                                        <p:cTn id="64" dur="1000"/>
                                        <p:tgtEl>
                                          <p:spTgt spid="18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83"/>
                                        </p:tgtEl>
                                        <p:attrNameLst>
                                          <p:attrName>style.visibility</p:attrName>
                                        </p:attrNameLst>
                                      </p:cBhvr>
                                      <p:to>
                                        <p:strVal val="visible"/>
                                      </p:to>
                                    </p:set>
                                    <p:animEffect transition="in" filter="fade">
                                      <p:cBhvr>
                                        <p:cTn id="69" dur="500"/>
                                        <p:tgtEl>
                                          <p:spTgt spid="183"/>
                                        </p:tgtEl>
                                      </p:cBhvr>
                                    </p:animEffect>
                                  </p:childTnLst>
                                </p:cTn>
                              </p:par>
                              <p:par>
                                <p:cTn id="70" presetID="10" presetClass="entr" presetSubtype="0" fill="hold" nodeType="withEffect">
                                  <p:stCondLst>
                                    <p:cond delay="0"/>
                                  </p:stCondLst>
                                  <p:childTnLst>
                                    <p:set>
                                      <p:cBhvr>
                                        <p:cTn id="71" dur="1" fill="hold">
                                          <p:stCondLst>
                                            <p:cond delay="0"/>
                                          </p:stCondLst>
                                        </p:cTn>
                                        <p:tgtEl>
                                          <p:spTgt spid="182"/>
                                        </p:tgtEl>
                                        <p:attrNameLst>
                                          <p:attrName>style.visibility</p:attrName>
                                        </p:attrNameLst>
                                      </p:cBhvr>
                                      <p:to>
                                        <p:strVal val="visible"/>
                                      </p:to>
                                    </p:set>
                                    <p:animEffect transition="in" filter="fade">
                                      <p:cBhvr>
                                        <p:cTn id="72"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465"/>
        <p:cNvGrpSpPr/>
        <p:nvPr/>
      </p:nvGrpSpPr>
      <p:grpSpPr>
        <a:xfrm>
          <a:off x="0" y="0"/>
          <a:ext cx="0" cy="0"/>
          <a:chOff x="0" y="0"/>
          <a:chExt cx="0" cy="0"/>
        </a:xfrm>
      </p:grpSpPr>
      <p:sp>
        <p:nvSpPr>
          <p:cNvPr id="466" name="Google Shape;466;p43"/>
          <p:cNvSpPr/>
          <p:nvPr/>
        </p:nvSpPr>
        <p:spPr>
          <a:xfrm>
            <a:off x="2069643" y="1909333"/>
            <a:ext cx="8583375" cy="631711"/>
          </a:xfrm>
          <a:prstGeom prst="rect">
            <a:avLst/>
          </a:prstGeom>
          <a:gradFill>
            <a:gsLst>
              <a:gs pos="0">
                <a:schemeClr val="lt1"/>
              </a:gs>
              <a:gs pos="40000">
                <a:srgbClr val="FDFDFD"/>
              </a:gs>
              <a:gs pos="100000">
                <a:srgbClr val="7A7A7A"/>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3200" b="1">
                <a:solidFill>
                  <a:srgbClr val="C00000"/>
                </a:solidFill>
                <a:latin typeface="Times New Roman"/>
                <a:ea typeface="Times New Roman"/>
                <a:cs typeface="Times New Roman"/>
                <a:sym typeface="Times New Roman"/>
              </a:rPr>
              <a:t>Thảo luận nhóm đôi và trả lời vào PHT (1 phút)</a:t>
            </a:r>
            <a:endParaRPr sz="3200" b="1">
              <a:solidFill>
                <a:srgbClr val="C00000"/>
              </a:solidFill>
              <a:latin typeface="Times New Roman"/>
              <a:ea typeface="Times New Roman"/>
              <a:cs typeface="Times New Roman"/>
              <a:sym typeface="Times New Roman"/>
            </a:endParaRPr>
          </a:p>
        </p:txBody>
      </p:sp>
      <p:sp>
        <p:nvSpPr>
          <p:cNvPr id="467" name="Google Shape;467;p43"/>
          <p:cNvSpPr/>
          <p:nvPr/>
        </p:nvSpPr>
        <p:spPr>
          <a:xfrm>
            <a:off x="3278777" y="717452"/>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43"/>
          <p:cNvSpPr/>
          <p:nvPr/>
        </p:nvSpPr>
        <p:spPr>
          <a:xfrm>
            <a:off x="860864" y="3810440"/>
            <a:ext cx="9795803" cy="2308324"/>
          </a:xfrm>
          <a:prstGeom prst="rect">
            <a:avLst/>
          </a:prstGeom>
          <a:noFill/>
          <a:ln>
            <a:noFill/>
          </a:ln>
        </p:spPr>
        <p:txBody>
          <a:bodyPr spcFirstLastPara="1" wrap="square" lIns="91425" tIns="45700" rIns="91425" bIns="45700" anchor="ctr" anchorCtr="0">
            <a:noAutofit/>
          </a:bodyPr>
          <a:lstStyle/>
          <a:p>
            <a:pPr marL="457200" marR="0" lvl="0" indent="-457200" algn="l" rtl="0">
              <a:spcBef>
                <a:spcPts val="0"/>
              </a:spcBef>
              <a:spcAft>
                <a:spcPts val="0"/>
              </a:spcAft>
              <a:buClr>
                <a:schemeClr val="dk1"/>
              </a:buClr>
              <a:buSzPts val="2400"/>
              <a:buFont typeface="Calibri"/>
              <a:buAutoNum type="alphaUcPeriod"/>
            </a:pPr>
            <a:r>
              <a:rPr lang="en-US" sz="2400" b="1">
                <a:solidFill>
                  <a:schemeClr val="dk1"/>
                </a:solidFill>
                <a:latin typeface="Arial"/>
                <a:ea typeface="Arial"/>
                <a:cs typeface="Arial"/>
                <a:sym typeface="Arial"/>
              </a:rPr>
              <a:t> Cơ hội đầu tư kiếm được tiền hơn</a:t>
            </a:r>
            <a:endParaRPr sz="2400" b="1">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400"/>
              <a:buFont typeface="Calibri"/>
              <a:buAutoNum type="alphaUcPeriod"/>
            </a:pPr>
            <a:r>
              <a:rPr lang="en-US" sz="2400" b="1">
                <a:solidFill>
                  <a:schemeClr val="dk1"/>
                </a:solidFill>
                <a:latin typeface="Arial"/>
                <a:ea typeface="Arial"/>
                <a:cs typeface="Arial"/>
                <a:sym typeface="Arial"/>
              </a:rPr>
              <a:t> Danh sách học sinh tham gia thi học sinh giỏi môn Tin học</a:t>
            </a:r>
            <a:endParaRPr sz="2400" b="1">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400"/>
              <a:buFont typeface="Calibri"/>
              <a:buAutoNum type="alphaUcPeriod"/>
            </a:pPr>
            <a:r>
              <a:rPr lang="en-US" sz="2400" b="1">
                <a:solidFill>
                  <a:schemeClr val="dk1"/>
                </a:solidFill>
                <a:latin typeface="Arial"/>
                <a:ea typeface="Arial"/>
                <a:cs typeface="Arial"/>
                <a:sym typeface="Arial"/>
              </a:rPr>
              <a:t> Quà tặng miễn phí, hãy nháy chuột nhanh</a:t>
            </a:r>
            <a:endParaRPr sz="2400" b="1">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400"/>
              <a:buFont typeface="Calibri"/>
              <a:buAutoNum type="alphaUcPeriod"/>
            </a:pPr>
            <a:r>
              <a:rPr lang="en-US" sz="2400" b="1">
                <a:solidFill>
                  <a:schemeClr val="dk1"/>
                </a:solidFill>
                <a:latin typeface="Arial"/>
                <a:ea typeface="Arial"/>
                <a:cs typeface="Arial"/>
                <a:sym typeface="Arial"/>
              </a:rPr>
              <a:t> Bạn đã trúng một chuyến đi miễn phí đến Mĩ</a:t>
            </a:r>
            <a:endParaRPr sz="2400" b="1">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400"/>
              <a:buFont typeface="Calibri"/>
              <a:buAutoNum type="alphaUcPeriod"/>
            </a:pPr>
            <a:r>
              <a:rPr lang="en-US" sz="2400" b="1">
                <a:solidFill>
                  <a:schemeClr val="dk1"/>
                </a:solidFill>
                <a:latin typeface="Arial"/>
                <a:ea typeface="Arial"/>
                <a:cs typeface="Arial"/>
                <a:sym typeface="Arial"/>
              </a:rPr>
              <a:t> Ảnh tập thể lớp 6A ngày khai trường</a:t>
            </a:r>
            <a:endParaRPr sz="2400" b="1">
              <a:solidFill>
                <a:schemeClr val="dk1"/>
              </a:solidFill>
              <a:latin typeface="Arial"/>
              <a:ea typeface="Arial"/>
              <a:cs typeface="Arial"/>
              <a:sym typeface="Arial"/>
            </a:endParaRPr>
          </a:p>
          <a:p>
            <a:pPr marL="457200" marR="0" lvl="0" indent="-457200" algn="l" rtl="0">
              <a:spcBef>
                <a:spcPts val="0"/>
              </a:spcBef>
              <a:spcAft>
                <a:spcPts val="0"/>
              </a:spcAft>
              <a:buClr>
                <a:schemeClr val="dk1"/>
              </a:buClr>
              <a:buSzPts val="2400"/>
              <a:buFont typeface="Calibri"/>
              <a:buAutoNum type="alphaUcPeriod"/>
            </a:pPr>
            <a:r>
              <a:rPr lang="en-US" sz="2400" b="1">
                <a:solidFill>
                  <a:schemeClr val="dk1"/>
                </a:solidFill>
                <a:latin typeface="Arial"/>
                <a:ea typeface="Arial"/>
                <a:cs typeface="Arial"/>
                <a:sym typeface="Arial"/>
              </a:rPr>
              <a:t> Khuyến mãi, ưu đãi giá rẻ cho bạn</a:t>
            </a:r>
            <a:endParaRPr sz="2400" b="1">
              <a:solidFill>
                <a:schemeClr val="dk1"/>
              </a:solidFill>
              <a:latin typeface="Arial"/>
              <a:ea typeface="Arial"/>
              <a:cs typeface="Arial"/>
              <a:sym typeface="Arial"/>
            </a:endParaRPr>
          </a:p>
        </p:txBody>
      </p:sp>
      <p:sp>
        <p:nvSpPr>
          <p:cNvPr id="469" name="Google Shape;469;p43"/>
          <p:cNvSpPr/>
          <p:nvPr/>
        </p:nvSpPr>
        <p:spPr>
          <a:xfrm>
            <a:off x="860864" y="2738672"/>
            <a:ext cx="11000935" cy="112646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2800" b="1">
                <a:solidFill>
                  <a:srgbClr val="0070C0"/>
                </a:solidFill>
                <a:latin typeface="Times New Roman"/>
                <a:ea typeface="Times New Roman"/>
                <a:cs typeface="Times New Roman"/>
                <a:sym typeface="Times New Roman"/>
              </a:rPr>
              <a:t>Em hãy xác định xem thư nào có thể là thư rác trong các thư điện tử với tiêu đề như sau:</a:t>
            </a:r>
            <a:endParaRPr/>
          </a:p>
        </p:txBody>
      </p:sp>
      <p:sp>
        <p:nvSpPr>
          <p:cNvPr id="470" name="Google Shape;470;p43"/>
          <p:cNvSpPr/>
          <p:nvPr/>
        </p:nvSpPr>
        <p:spPr>
          <a:xfrm>
            <a:off x="3144325" y="6076560"/>
            <a:ext cx="3826881" cy="699102"/>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3600" b="1">
                <a:solidFill>
                  <a:srgbClr val="002060"/>
                </a:solidFill>
                <a:latin typeface="Times New Roman"/>
                <a:ea typeface="Times New Roman"/>
                <a:cs typeface="Times New Roman"/>
                <a:sym typeface="Times New Roman"/>
              </a:rPr>
              <a:t>Đáp án: </a:t>
            </a:r>
            <a:r>
              <a:rPr lang="en-US" sz="3600" b="1">
                <a:solidFill>
                  <a:srgbClr val="FF0000"/>
                </a:solidFill>
                <a:latin typeface="Times New Roman"/>
                <a:ea typeface="Times New Roman"/>
                <a:cs typeface="Times New Roman"/>
                <a:sym typeface="Times New Roman"/>
              </a:rPr>
              <a:t>A, C, D, F</a:t>
            </a:r>
            <a:endParaRPr/>
          </a:p>
        </p:txBody>
      </p:sp>
      <p:sp>
        <p:nvSpPr>
          <p:cNvPr id="471" name="Google Shape;471;p43"/>
          <p:cNvSpPr txBox="1"/>
          <p:nvPr/>
        </p:nvSpPr>
        <p:spPr>
          <a:xfrm>
            <a:off x="3386943" y="386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
        <p:nvSpPr>
          <p:cNvPr id="472" name="Google Shape;472;p43"/>
          <p:cNvSpPr txBox="1"/>
          <p:nvPr/>
        </p:nvSpPr>
        <p:spPr>
          <a:xfrm>
            <a:off x="4186460" y="1050940"/>
            <a:ext cx="6477058" cy="52322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Times New Roman"/>
                <a:ea typeface="Times New Roman"/>
                <a:cs typeface="Times New Roman"/>
                <a:sym typeface="Times New Roman"/>
              </a:rPr>
              <a:t>VẬN DỤNG, TÌM TÒI SÁNG TẠO</a:t>
            </a:r>
            <a:endParaRPr/>
          </a:p>
        </p:txBody>
      </p:sp>
      <p:sp>
        <p:nvSpPr>
          <p:cNvPr id="473" name="Google Shape;473;p43"/>
          <p:cNvSpPr/>
          <p:nvPr/>
        </p:nvSpPr>
        <p:spPr>
          <a:xfrm>
            <a:off x="3644153" y="976102"/>
            <a:ext cx="542307" cy="583102"/>
          </a:xfrm>
          <a:prstGeom prst="ellipse">
            <a:avLst/>
          </a:prstGeom>
          <a:solidFill>
            <a:srgbClr val="FFC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Times New Roman"/>
                <a:ea typeface="Times New Roman"/>
                <a:cs typeface="Times New Roman"/>
                <a:sym typeface="Times New Roman"/>
              </a:rPr>
              <a:t>4</a:t>
            </a: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3"/>
                                        </p:tgtEl>
                                        <p:attrNameLst>
                                          <p:attrName>style.visibility</p:attrName>
                                        </p:attrNameLst>
                                      </p:cBhvr>
                                      <p:to>
                                        <p:strVal val="visible"/>
                                      </p:to>
                                    </p:set>
                                    <p:animEffect transition="in" filter="fade">
                                      <p:cBhvr>
                                        <p:cTn id="7" dur="500"/>
                                        <p:tgtEl>
                                          <p:spTgt spid="473"/>
                                        </p:tgtEl>
                                      </p:cBhvr>
                                    </p:animEffect>
                                  </p:childTnLst>
                                </p:cTn>
                              </p:par>
                              <p:par>
                                <p:cTn id="8" presetID="10" presetClass="entr" presetSubtype="0" fill="hold" nodeType="withEffect">
                                  <p:stCondLst>
                                    <p:cond delay="0"/>
                                  </p:stCondLst>
                                  <p:childTnLst>
                                    <p:set>
                                      <p:cBhvr>
                                        <p:cTn id="9" dur="1" fill="hold">
                                          <p:stCondLst>
                                            <p:cond delay="0"/>
                                          </p:stCondLst>
                                        </p:cTn>
                                        <p:tgtEl>
                                          <p:spTgt spid="472"/>
                                        </p:tgtEl>
                                        <p:attrNameLst>
                                          <p:attrName>style.visibility</p:attrName>
                                        </p:attrNameLst>
                                      </p:cBhvr>
                                      <p:to>
                                        <p:strVal val="visible"/>
                                      </p:to>
                                    </p:set>
                                    <p:animEffect transition="in" filter="fade">
                                      <p:cBhvr>
                                        <p:cTn id="10" dur="1000"/>
                                        <p:tgtEl>
                                          <p:spTgt spid="4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66"/>
                                        </p:tgtEl>
                                        <p:attrNameLst>
                                          <p:attrName>style.visibility</p:attrName>
                                        </p:attrNameLst>
                                      </p:cBhvr>
                                      <p:to>
                                        <p:strVal val="visible"/>
                                      </p:to>
                                    </p:set>
                                    <p:animEffect transition="in" filter="fade">
                                      <p:cBhvr>
                                        <p:cTn id="15" dur="2000"/>
                                        <p:tgtEl>
                                          <p:spTgt spid="4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69"/>
                                        </p:tgtEl>
                                        <p:attrNameLst>
                                          <p:attrName>style.visibility</p:attrName>
                                        </p:attrNameLst>
                                      </p:cBhvr>
                                      <p:to>
                                        <p:strVal val="visible"/>
                                      </p:to>
                                    </p:set>
                                    <p:animEffect transition="in" filter="fade">
                                      <p:cBhvr>
                                        <p:cTn id="20" dur="1000"/>
                                        <p:tgtEl>
                                          <p:spTgt spid="46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68">
                                            <p:txEl>
                                              <p:pRg st="0" end="0"/>
                                            </p:txEl>
                                          </p:spTgt>
                                        </p:tgtEl>
                                        <p:attrNameLst>
                                          <p:attrName>style.visibility</p:attrName>
                                        </p:attrNameLst>
                                      </p:cBhvr>
                                      <p:to>
                                        <p:strVal val="visible"/>
                                      </p:to>
                                    </p:set>
                                    <p:animEffect transition="in" filter="fade">
                                      <p:cBhvr>
                                        <p:cTn id="25" dur="1000"/>
                                        <p:tgtEl>
                                          <p:spTgt spid="46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68">
                                            <p:txEl>
                                              <p:pRg st="1" end="1"/>
                                            </p:txEl>
                                          </p:spTgt>
                                        </p:tgtEl>
                                        <p:attrNameLst>
                                          <p:attrName>style.visibility</p:attrName>
                                        </p:attrNameLst>
                                      </p:cBhvr>
                                      <p:to>
                                        <p:strVal val="visible"/>
                                      </p:to>
                                    </p:set>
                                    <p:animEffect transition="in" filter="fade">
                                      <p:cBhvr>
                                        <p:cTn id="30" dur="1000"/>
                                        <p:tgtEl>
                                          <p:spTgt spid="46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68">
                                            <p:txEl>
                                              <p:pRg st="2" end="2"/>
                                            </p:txEl>
                                          </p:spTgt>
                                        </p:tgtEl>
                                        <p:attrNameLst>
                                          <p:attrName>style.visibility</p:attrName>
                                        </p:attrNameLst>
                                      </p:cBhvr>
                                      <p:to>
                                        <p:strVal val="visible"/>
                                      </p:to>
                                    </p:set>
                                    <p:animEffect transition="in" filter="fade">
                                      <p:cBhvr>
                                        <p:cTn id="35" dur="1000"/>
                                        <p:tgtEl>
                                          <p:spTgt spid="46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68">
                                            <p:txEl>
                                              <p:pRg st="3" end="3"/>
                                            </p:txEl>
                                          </p:spTgt>
                                        </p:tgtEl>
                                        <p:attrNameLst>
                                          <p:attrName>style.visibility</p:attrName>
                                        </p:attrNameLst>
                                      </p:cBhvr>
                                      <p:to>
                                        <p:strVal val="visible"/>
                                      </p:to>
                                    </p:set>
                                    <p:animEffect transition="in" filter="fade">
                                      <p:cBhvr>
                                        <p:cTn id="40" dur="1000"/>
                                        <p:tgtEl>
                                          <p:spTgt spid="468">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68">
                                            <p:txEl>
                                              <p:pRg st="4" end="4"/>
                                            </p:txEl>
                                          </p:spTgt>
                                        </p:tgtEl>
                                        <p:attrNameLst>
                                          <p:attrName>style.visibility</p:attrName>
                                        </p:attrNameLst>
                                      </p:cBhvr>
                                      <p:to>
                                        <p:strVal val="visible"/>
                                      </p:to>
                                    </p:set>
                                    <p:animEffect transition="in" filter="fade">
                                      <p:cBhvr>
                                        <p:cTn id="45" dur="1000"/>
                                        <p:tgtEl>
                                          <p:spTgt spid="468">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68">
                                            <p:txEl>
                                              <p:pRg st="5" end="5"/>
                                            </p:txEl>
                                          </p:spTgt>
                                        </p:tgtEl>
                                        <p:attrNameLst>
                                          <p:attrName>style.visibility</p:attrName>
                                        </p:attrNameLst>
                                      </p:cBhvr>
                                      <p:to>
                                        <p:strVal val="visible"/>
                                      </p:to>
                                    </p:set>
                                    <p:animEffect transition="in" filter="fade">
                                      <p:cBhvr>
                                        <p:cTn id="50" dur="1000"/>
                                        <p:tgtEl>
                                          <p:spTgt spid="468">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70"/>
                                        </p:tgtEl>
                                        <p:attrNameLst>
                                          <p:attrName>style.visibility</p:attrName>
                                        </p:attrNameLst>
                                      </p:cBhvr>
                                      <p:to>
                                        <p:strVal val="visible"/>
                                      </p:to>
                                    </p:set>
                                    <p:animEffect transition="in" filter="fade">
                                      <p:cBhvr>
                                        <p:cTn id="55" dur="20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477"/>
        <p:cNvGrpSpPr/>
        <p:nvPr/>
      </p:nvGrpSpPr>
      <p:grpSpPr>
        <a:xfrm>
          <a:off x="0" y="0"/>
          <a:ext cx="0" cy="0"/>
          <a:chOff x="0" y="0"/>
          <a:chExt cx="0" cy="0"/>
        </a:xfrm>
      </p:grpSpPr>
      <p:sp>
        <p:nvSpPr>
          <p:cNvPr id="478" name="Google Shape;478;p44"/>
          <p:cNvSpPr txBox="1">
            <a:spLocks noGrp="1"/>
          </p:cNvSpPr>
          <p:nvPr>
            <p:ph type="ctrTitle"/>
          </p:nvPr>
        </p:nvSpPr>
        <p:spPr>
          <a:xfrm>
            <a:off x="3386945" y="535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FFC000"/>
              </a:buClr>
              <a:buSzPct val="100000"/>
              <a:buFont typeface="Calibri"/>
              <a:buNone/>
            </a:pPr>
            <a:r>
              <a:rPr lang="en-US"/>
              <a:t>Thực hành</a:t>
            </a:r>
            <a:endParaRPr/>
          </a:p>
        </p:txBody>
      </p:sp>
      <p:sp>
        <p:nvSpPr>
          <p:cNvPr id="479" name="Google Shape;479;p44"/>
          <p:cNvSpPr/>
          <p:nvPr/>
        </p:nvSpPr>
        <p:spPr>
          <a:xfrm>
            <a:off x="187643" y="2194159"/>
            <a:ext cx="12131847" cy="142808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3200" b="1">
                <a:solidFill>
                  <a:srgbClr val="7030A0"/>
                </a:solidFill>
                <a:latin typeface="Arial"/>
                <a:ea typeface="Arial"/>
                <a:cs typeface="Arial"/>
                <a:sym typeface="Arial"/>
              </a:rPr>
              <a:t>Em hãy soạn một thư điện tử gửi cho người bạn của mình. </a:t>
            </a:r>
            <a:endParaRPr sz="3200" b="1">
              <a:solidFill>
                <a:srgbClr val="7030A0"/>
              </a:solidFill>
              <a:latin typeface="Arial"/>
              <a:ea typeface="Arial"/>
              <a:cs typeface="Arial"/>
              <a:sym typeface="Arial"/>
            </a:endParaRPr>
          </a:p>
          <a:p>
            <a:pPr marL="0" marR="0" lvl="0" indent="0" algn="ctr" rtl="0">
              <a:lnSpc>
                <a:spcPct val="120000"/>
              </a:lnSpc>
              <a:spcBef>
                <a:spcPts val="1200"/>
              </a:spcBef>
              <a:spcAft>
                <a:spcPts val="0"/>
              </a:spcAft>
              <a:buNone/>
            </a:pPr>
            <a:r>
              <a:rPr lang="en-US" sz="3200" b="1">
                <a:solidFill>
                  <a:srgbClr val="7030A0"/>
                </a:solidFill>
                <a:latin typeface="Arial"/>
                <a:ea typeface="Arial"/>
                <a:cs typeface="Arial"/>
                <a:sym typeface="Arial"/>
              </a:rPr>
              <a:t>Nội dung về chủ đề học tập và đính kèm một file bất kì.</a:t>
            </a:r>
            <a:endParaRPr sz="3200" b="1">
              <a:solidFill>
                <a:srgbClr val="7030A0"/>
              </a:solidFill>
              <a:latin typeface="Arial"/>
              <a:ea typeface="Arial"/>
              <a:cs typeface="Arial"/>
              <a:sym typeface="Arial"/>
            </a:endParaRPr>
          </a:p>
        </p:txBody>
      </p:sp>
      <p:sp>
        <p:nvSpPr>
          <p:cNvPr id="480" name="Google Shape;480;p44"/>
          <p:cNvSpPr/>
          <p:nvPr/>
        </p:nvSpPr>
        <p:spPr>
          <a:xfrm>
            <a:off x="3278777" y="717452"/>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81" name="Google Shape;481;p44" descr="image88"/>
          <p:cNvPicPr preferRelativeResize="0"/>
          <p:nvPr/>
        </p:nvPicPr>
        <p:blipFill rotWithShape="1">
          <a:blip r:embed="rId4">
            <a:alphaModFix/>
          </a:blip>
          <a:srcRect/>
          <a:stretch/>
        </p:blipFill>
        <p:spPr>
          <a:xfrm>
            <a:off x="187643" y="6377428"/>
            <a:ext cx="1381125" cy="352425"/>
          </a:xfrm>
          <a:prstGeom prst="rect">
            <a:avLst/>
          </a:prstGeom>
          <a:noFill/>
          <a:ln>
            <a:noFill/>
          </a:ln>
        </p:spPr>
      </p:pic>
      <p:sp>
        <p:nvSpPr>
          <p:cNvPr id="482" name="Google Shape;482;p44"/>
          <p:cNvSpPr txBox="1"/>
          <p:nvPr/>
        </p:nvSpPr>
        <p:spPr>
          <a:xfrm>
            <a:off x="4186460" y="1050940"/>
            <a:ext cx="6477058" cy="52322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Times New Roman"/>
                <a:ea typeface="Times New Roman"/>
                <a:cs typeface="Times New Roman"/>
                <a:sym typeface="Times New Roman"/>
              </a:rPr>
              <a:t>VẬN DỤNG, TÌM TÒI SÁNG TẠO</a:t>
            </a:r>
            <a:endParaRPr/>
          </a:p>
        </p:txBody>
      </p:sp>
      <p:sp>
        <p:nvSpPr>
          <p:cNvPr id="483" name="Google Shape;483;p44"/>
          <p:cNvSpPr/>
          <p:nvPr/>
        </p:nvSpPr>
        <p:spPr>
          <a:xfrm>
            <a:off x="3644153" y="976102"/>
            <a:ext cx="542307" cy="583102"/>
          </a:xfrm>
          <a:prstGeom prst="ellipse">
            <a:avLst/>
          </a:prstGeom>
          <a:solidFill>
            <a:srgbClr val="FFC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Times New Roman"/>
                <a:ea typeface="Times New Roman"/>
                <a:cs typeface="Times New Roman"/>
                <a:sym typeface="Times New Roman"/>
              </a:rPr>
              <a:t>4</a:t>
            </a:r>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3"/>
                                        </p:tgtEl>
                                        <p:attrNameLst>
                                          <p:attrName>style.visibility</p:attrName>
                                        </p:attrNameLst>
                                      </p:cBhvr>
                                      <p:to>
                                        <p:strVal val="visible"/>
                                      </p:to>
                                    </p:set>
                                    <p:animEffect transition="in" filter="fade">
                                      <p:cBhvr>
                                        <p:cTn id="7" dur="500"/>
                                        <p:tgtEl>
                                          <p:spTgt spid="483"/>
                                        </p:tgtEl>
                                      </p:cBhvr>
                                    </p:animEffect>
                                  </p:childTnLst>
                                </p:cTn>
                              </p:par>
                              <p:par>
                                <p:cTn id="8" presetID="10" presetClass="entr" presetSubtype="0" fill="hold" nodeType="withEffect">
                                  <p:stCondLst>
                                    <p:cond delay="0"/>
                                  </p:stCondLst>
                                  <p:childTnLst>
                                    <p:set>
                                      <p:cBhvr>
                                        <p:cTn id="9" dur="1" fill="hold">
                                          <p:stCondLst>
                                            <p:cond delay="0"/>
                                          </p:stCondLst>
                                        </p:cTn>
                                        <p:tgtEl>
                                          <p:spTgt spid="482"/>
                                        </p:tgtEl>
                                        <p:attrNameLst>
                                          <p:attrName>style.visibility</p:attrName>
                                        </p:attrNameLst>
                                      </p:cBhvr>
                                      <p:to>
                                        <p:strVal val="visible"/>
                                      </p:to>
                                    </p:set>
                                    <p:animEffect transition="in" filter="fade">
                                      <p:cBhvr>
                                        <p:cTn id="10" dur="1000"/>
                                        <p:tgtEl>
                                          <p:spTgt spid="4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79"/>
                                        </p:tgtEl>
                                        <p:attrNameLst>
                                          <p:attrName>style.visibility</p:attrName>
                                        </p:attrNameLst>
                                      </p:cBhvr>
                                      <p:to>
                                        <p:strVal val="visible"/>
                                      </p:to>
                                    </p:set>
                                    <p:animEffect transition="in" filter="fade">
                                      <p:cBhvr>
                                        <p:cTn id="15" dur="50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487"/>
        <p:cNvGrpSpPr/>
        <p:nvPr/>
      </p:nvGrpSpPr>
      <p:grpSpPr>
        <a:xfrm>
          <a:off x="0" y="0"/>
          <a:ext cx="0" cy="0"/>
          <a:chOff x="0" y="0"/>
          <a:chExt cx="0" cy="0"/>
        </a:xfrm>
      </p:grpSpPr>
      <p:pic>
        <p:nvPicPr>
          <p:cNvPr id="488" name="Google Shape;488;p45"/>
          <p:cNvPicPr preferRelativeResize="0"/>
          <p:nvPr/>
        </p:nvPicPr>
        <p:blipFill rotWithShape="1">
          <a:blip r:embed="rId3">
            <a:alphaModFix/>
          </a:blip>
          <a:srcRect t="11217"/>
          <a:stretch/>
        </p:blipFill>
        <p:spPr>
          <a:xfrm>
            <a:off x="0" y="941294"/>
            <a:ext cx="12170744" cy="5916706"/>
          </a:xfrm>
          <a:prstGeom prst="rect">
            <a:avLst/>
          </a:prstGeom>
          <a:noFill/>
          <a:ln>
            <a:noFill/>
          </a:ln>
        </p:spPr>
      </p:pic>
      <p:sp>
        <p:nvSpPr>
          <p:cNvPr id="489" name="Google Shape;489;p45"/>
          <p:cNvSpPr txBox="1"/>
          <p:nvPr/>
        </p:nvSpPr>
        <p:spPr>
          <a:xfrm>
            <a:off x="3386943" y="3861"/>
            <a:ext cx="6999701" cy="712101"/>
          </a:xfrm>
          <a:prstGeom prst="rect">
            <a:avLst/>
          </a:prstGeom>
          <a:blipFill rotWithShape="1">
            <a:blip r:embed="rId4">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4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2000"/>
                                        <p:tgtEl>
                                          <p:spTgt spid="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493"/>
        <p:cNvGrpSpPr/>
        <p:nvPr/>
      </p:nvGrpSpPr>
      <p:grpSpPr>
        <a:xfrm>
          <a:off x="0" y="0"/>
          <a:ext cx="0" cy="0"/>
          <a:chOff x="0" y="0"/>
          <a:chExt cx="0" cy="0"/>
        </a:xfrm>
      </p:grpSpPr>
      <p:sp>
        <p:nvSpPr>
          <p:cNvPr id="494" name="Google Shape;494;p46"/>
          <p:cNvSpPr txBox="1">
            <a:spLocks noGrp="1"/>
          </p:cNvSpPr>
          <p:nvPr>
            <p:ph type="ctrTitle"/>
          </p:nvPr>
        </p:nvSpPr>
        <p:spPr>
          <a:xfrm>
            <a:off x="3386945" y="535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0070C0"/>
              </a:buClr>
              <a:buSzPct val="100000"/>
              <a:buFont typeface="Arial"/>
              <a:buNone/>
            </a:pPr>
            <a:r>
              <a:rPr lang="en-US">
                <a:solidFill>
                  <a:srgbClr val="0070C0"/>
                </a:solidFill>
                <a:latin typeface="Arial"/>
                <a:ea typeface="Arial"/>
                <a:cs typeface="Arial"/>
                <a:sym typeface="Arial"/>
              </a:rPr>
              <a:t>TRÒ CHƠI Ô CHỮ</a:t>
            </a:r>
            <a:endParaRPr>
              <a:solidFill>
                <a:srgbClr val="0070C0"/>
              </a:solidFill>
              <a:latin typeface="Arial"/>
              <a:ea typeface="Arial"/>
              <a:cs typeface="Arial"/>
              <a:sym typeface="Arial"/>
            </a:endParaRPr>
          </a:p>
        </p:txBody>
      </p:sp>
      <p:pic>
        <p:nvPicPr>
          <p:cNvPr id="495" name="Google Shape;495;p46"/>
          <p:cNvPicPr preferRelativeResize="0"/>
          <p:nvPr/>
        </p:nvPicPr>
        <p:blipFill rotWithShape="1">
          <a:blip r:embed="rId4">
            <a:alphaModFix/>
          </a:blip>
          <a:srcRect/>
          <a:stretch/>
        </p:blipFill>
        <p:spPr>
          <a:xfrm>
            <a:off x="641617" y="772884"/>
            <a:ext cx="11218687" cy="6085116"/>
          </a:xfrm>
          <a:prstGeom prst="rect">
            <a:avLst/>
          </a:prstGeom>
          <a:noFill/>
          <a:ln>
            <a:noFill/>
          </a:ln>
        </p:spPr>
      </p:pic>
      <p:pic>
        <p:nvPicPr>
          <p:cNvPr id="496" name="Google Shape;496;p46"/>
          <p:cNvPicPr preferRelativeResize="0"/>
          <p:nvPr/>
        </p:nvPicPr>
        <p:blipFill rotWithShape="1">
          <a:blip r:embed="rId5">
            <a:alphaModFix/>
          </a:blip>
          <a:srcRect/>
          <a:stretch/>
        </p:blipFill>
        <p:spPr>
          <a:xfrm>
            <a:off x="0" y="1680949"/>
            <a:ext cx="587830" cy="534390"/>
          </a:xfrm>
          <a:prstGeom prst="rect">
            <a:avLst/>
          </a:prstGeom>
          <a:noFill/>
          <a:ln>
            <a:noFill/>
          </a:ln>
        </p:spPr>
      </p:pic>
      <p:pic>
        <p:nvPicPr>
          <p:cNvPr id="497" name="Google Shape;497;p46"/>
          <p:cNvPicPr preferRelativeResize="0"/>
          <p:nvPr/>
        </p:nvPicPr>
        <p:blipFill rotWithShape="1">
          <a:blip r:embed="rId5">
            <a:alphaModFix/>
          </a:blip>
          <a:srcRect/>
          <a:stretch/>
        </p:blipFill>
        <p:spPr>
          <a:xfrm>
            <a:off x="0" y="2226982"/>
            <a:ext cx="587830" cy="534390"/>
          </a:xfrm>
          <a:prstGeom prst="rect">
            <a:avLst/>
          </a:prstGeom>
          <a:noFill/>
          <a:ln>
            <a:noFill/>
          </a:ln>
        </p:spPr>
      </p:pic>
      <p:pic>
        <p:nvPicPr>
          <p:cNvPr id="498" name="Google Shape;498;p46"/>
          <p:cNvPicPr preferRelativeResize="0"/>
          <p:nvPr/>
        </p:nvPicPr>
        <p:blipFill rotWithShape="1">
          <a:blip r:embed="rId5">
            <a:alphaModFix/>
          </a:blip>
          <a:srcRect/>
          <a:stretch/>
        </p:blipFill>
        <p:spPr>
          <a:xfrm>
            <a:off x="-13447" y="2766260"/>
            <a:ext cx="587830" cy="534390"/>
          </a:xfrm>
          <a:prstGeom prst="rect">
            <a:avLst/>
          </a:prstGeom>
          <a:noFill/>
          <a:ln>
            <a:noFill/>
          </a:ln>
        </p:spPr>
      </p:pic>
      <p:pic>
        <p:nvPicPr>
          <p:cNvPr id="499" name="Google Shape;499;p46"/>
          <p:cNvPicPr preferRelativeResize="0"/>
          <p:nvPr/>
        </p:nvPicPr>
        <p:blipFill rotWithShape="1">
          <a:blip r:embed="rId5">
            <a:alphaModFix/>
          </a:blip>
          <a:srcRect/>
          <a:stretch/>
        </p:blipFill>
        <p:spPr>
          <a:xfrm>
            <a:off x="-13447" y="3282989"/>
            <a:ext cx="587830" cy="534390"/>
          </a:xfrm>
          <a:prstGeom prst="rect">
            <a:avLst/>
          </a:prstGeom>
          <a:noFill/>
          <a:ln>
            <a:noFill/>
          </a:ln>
        </p:spPr>
      </p:pic>
      <p:pic>
        <p:nvPicPr>
          <p:cNvPr id="500" name="Google Shape;500;p46"/>
          <p:cNvPicPr preferRelativeResize="0"/>
          <p:nvPr/>
        </p:nvPicPr>
        <p:blipFill rotWithShape="1">
          <a:blip r:embed="rId5">
            <a:alphaModFix/>
          </a:blip>
          <a:srcRect/>
          <a:stretch/>
        </p:blipFill>
        <p:spPr>
          <a:xfrm>
            <a:off x="-28814" y="3819940"/>
            <a:ext cx="587830" cy="534390"/>
          </a:xfrm>
          <a:prstGeom prst="rect">
            <a:avLst/>
          </a:prstGeom>
          <a:noFill/>
          <a:ln>
            <a:noFill/>
          </a:ln>
        </p:spPr>
      </p:pic>
      <p:pic>
        <p:nvPicPr>
          <p:cNvPr id="501" name="Google Shape;501;p46"/>
          <p:cNvPicPr preferRelativeResize="0"/>
          <p:nvPr/>
        </p:nvPicPr>
        <p:blipFill rotWithShape="1">
          <a:blip r:embed="rId5">
            <a:alphaModFix/>
          </a:blip>
          <a:srcRect/>
          <a:stretch/>
        </p:blipFill>
        <p:spPr>
          <a:xfrm>
            <a:off x="-28814" y="4401584"/>
            <a:ext cx="587830" cy="534390"/>
          </a:xfrm>
          <a:prstGeom prst="rect">
            <a:avLst/>
          </a:prstGeom>
          <a:noFill/>
          <a:ln>
            <a:noFill/>
          </a:ln>
        </p:spPr>
      </p:pic>
      <p:pic>
        <p:nvPicPr>
          <p:cNvPr id="502" name="Google Shape;502;p46"/>
          <p:cNvPicPr preferRelativeResize="0"/>
          <p:nvPr/>
        </p:nvPicPr>
        <p:blipFill rotWithShape="1">
          <a:blip r:embed="rId5">
            <a:alphaModFix/>
          </a:blip>
          <a:srcRect/>
          <a:stretch/>
        </p:blipFill>
        <p:spPr>
          <a:xfrm>
            <a:off x="-25132" y="5043831"/>
            <a:ext cx="587830" cy="534390"/>
          </a:xfrm>
          <a:prstGeom prst="rect">
            <a:avLst/>
          </a:prstGeom>
          <a:noFill/>
          <a:ln>
            <a:noFill/>
          </a:ln>
        </p:spPr>
      </p:pic>
      <p:pic>
        <p:nvPicPr>
          <p:cNvPr id="503" name="Google Shape;503;p46"/>
          <p:cNvPicPr preferRelativeResize="0"/>
          <p:nvPr/>
        </p:nvPicPr>
        <p:blipFill rotWithShape="1">
          <a:blip r:embed="rId5">
            <a:alphaModFix/>
          </a:blip>
          <a:srcRect/>
          <a:stretch/>
        </p:blipFill>
        <p:spPr>
          <a:xfrm>
            <a:off x="-13447" y="5570128"/>
            <a:ext cx="587830" cy="534390"/>
          </a:xfrm>
          <a:prstGeom prst="rect">
            <a:avLst/>
          </a:prstGeom>
          <a:noFill/>
          <a:ln>
            <a:noFill/>
          </a:ln>
        </p:spPr>
      </p:pic>
      <p:pic>
        <p:nvPicPr>
          <p:cNvPr id="504" name="Google Shape;504;p46"/>
          <p:cNvPicPr preferRelativeResize="0"/>
          <p:nvPr/>
        </p:nvPicPr>
        <p:blipFill rotWithShape="1">
          <a:blip r:embed="rId5">
            <a:alphaModFix/>
          </a:blip>
          <a:srcRect/>
          <a:stretch/>
        </p:blipFill>
        <p:spPr>
          <a:xfrm>
            <a:off x="-13447" y="6247552"/>
            <a:ext cx="587830" cy="534390"/>
          </a:xfrm>
          <a:prstGeom prst="rect">
            <a:avLst/>
          </a:prstGeom>
          <a:noFill/>
          <a:ln>
            <a:noFill/>
          </a:ln>
        </p:spPr>
      </p:pic>
      <p:sp>
        <p:nvSpPr>
          <p:cNvPr id="505" name="Google Shape;505;p46"/>
          <p:cNvSpPr txBox="1"/>
          <p:nvPr/>
        </p:nvSpPr>
        <p:spPr>
          <a:xfrm flipH="1">
            <a:off x="7253342" y="3407619"/>
            <a:ext cx="331604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Calibri"/>
                <a:ea typeface="Calibri"/>
                <a:cs typeface="Calibri"/>
                <a:sym typeface="Calibri"/>
              </a:rPr>
              <a:t>  A   T   K   H    A   U</a:t>
            </a:r>
            <a:endParaRPr sz="2400" b="1">
              <a:solidFill>
                <a:srgbClr val="C00000"/>
              </a:solidFill>
              <a:latin typeface="Calibri"/>
              <a:ea typeface="Calibri"/>
              <a:cs typeface="Calibri"/>
              <a:sym typeface="Calibri"/>
            </a:endParaRPr>
          </a:p>
        </p:txBody>
      </p:sp>
      <p:sp>
        <p:nvSpPr>
          <p:cNvPr id="506" name="Google Shape;506;p46"/>
          <p:cNvSpPr txBox="1"/>
          <p:nvPr/>
        </p:nvSpPr>
        <p:spPr>
          <a:xfrm flipH="1">
            <a:off x="8592669" y="2999518"/>
            <a:ext cx="338689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Calibri"/>
                <a:ea typeface="Calibri"/>
                <a:cs typeface="Calibri"/>
                <a:sym typeface="Calibri"/>
              </a:rPr>
              <a:t>T   A    I          H   O    A   N</a:t>
            </a:r>
            <a:endParaRPr sz="2400" b="1">
              <a:solidFill>
                <a:srgbClr val="C00000"/>
              </a:solidFill>
              <a:latin typeface="Calibri"/>
              <a:ea typeface="Calibri"/>
              <a:cs typeface="Calibri"/>
              <a:sym typeface="Calibri"/>
            </a:endParaRPr>
          </a:p>
        </p:txBody>
      </p:sp>
      <p:sp>
        <p:nvSpPr>
          <p:cNvPr id="507" name="Google Shape;507;p46"/>
          <p:cNvSpPr txBox="1"/>
          <p:nvPr/>
        </p:nvSpPr>
        <p:spPr>
          <a:xfrm flipH="1">
            <a:off x="7696199" y="3843505"/>
            <a:ext cx="386827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Calibri"/>
                <a:ea typeface="Calibri"/>
                <a:cs typeface="Calibri"/>
                <a:sym typeface="Calibri"/>
              </a:rPr>
              <a:t>N   G         O    I    N   H    A   N             </a:t>
            </a:r>
            <a:endParaRPr sz="2400" b="1">
              <a:solidFill>
                <a:srgbClr val="C00000"/>
              </a:solidFill>
              <a:latin typeface="Calibri"/>
              <a:ea typeface="Calibri"/>
              <a:cs typeface="Calibri"/>
              <a:sym typeface="Calibri"/>
            </a:endParaRPr>
          </a:p>
        </p:txBody>
      </p:sp>
      <p:sp>
        <p:nvSpPr>
          <p:cNvPr id="508" name="Google Shape;508;p46"/>
          <p:cNvSpPr txBox="1"/>
          <p:nvPr/>
        </p:nvSpPr>
        <p:spPr>
          <a:xfrm flipH="1">
            <a:off x="8525434" y="4714162"/>
            <a:ext cx="30390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Calibri"/>
                <a:ea typeface="Calibri"/>
                <a:cs typeface="Calibri"/>
                <a:sym typeface="Calibri"/>
              </a:rPr>
              <a:t> I   A     C   H    I</a:t>
            </a:r>
            <a:endParaRPr sz="2400" b="1">
              <a:solidFill>
                <a:srgbClr val="C00000"/>
              </a:solidFill>
              <a:latin typeface="Calibri"/>
              <a:ea typeface="Calibri"/>
              <a:cs typeface="Calibri"/>
              <a:sym typeface="Calibri"/>
            </a:endParaRPr>
          </a:p>
        </p:txBody>
      </p:sp>
      <p:sp>
        <p:nvSpPr>
          <p:cNvPr id="509" name="Google Shape;509;p46"/>
          <p:cNvSpPr txBox="1"/>
          <p:nvPr/>
        </p:nvSpPr>
        <p:spPr>
          <a:xfrm flipH="1">
            <a:off x="8552328" y="4266328"/>
            <a:ext cx="330797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Calibri"/>
                <a:ea typeface="Calibri"/>
                <a:cs typeface="Calibri"/>
                <a:sym typeface="Calibri"/>
              </a:rPr>
              <a:t>D         N   G    N   H   A   P  </a:t>
            </a:r>
            <a:endParaRPr sz="2400" b="1">
              <a:solidFill>
                <a:srgbClr val="C00000"/>
              </a:solidFill>
              <a:latin typeface="Calibri"/>
              <a:ea typeface="Calibri"/>
              <a:cs typeface="Calibri"/>
              <a:sym typeface="Calibri"/>
            </a:endParaRPr>
          </a:p>
        </p:txBody>
      </p:sp>
      <p:sp>
        <p:nvSpPr>
          <p:cNvPr id="510" name="Google Shape;510;p46"/>
          <p:cNvSpPr txBox="1"/>
          <p:nvPr/>
        </p:nvSpPr>
        <p:spPr>
          <a:xfrm flipH="1">
            <a:off x="8128713" y="5135855"/>
            <a:ext cx="137563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Calibri"/>
                <a:ea typeface="Calibri"/>
                <a:cs typeface="Calibri"/>
                <a:sym typeface="Calibri"/>
              </a:rPr>
              <a:t>T   E </a:t>
            </a:r>
            <a:endParaRPr sz="2400" b="1">
              <a:solidFill>
                <a:srgbClr val="C00000"/>
              </a:solidFill>
              <a:latin typeface="Calibri"/>
              <a:ea typeface="Calibri"/>
              <a:cs typeface="Calibri"/>
              <a:sym typeface="Calibri"/>
            </a:endParaRPr>
          </a:p>
        </p:txBody>
      </p:sp>
      <p:sp>
        <p:nvSpPr>
          <p:cNvPr id="511" name="Google Shape;511;p46"/>
          <p:cNvSpPr txBox="1"/>
          <p:nvPr/>
        </p:nvSpPr>
        <p:spPr>
          <a:xfrm flipH="1">
            <a:off x="7682752" y="5553712"/>
            <a:ext cx="335033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Calibri"/>
                <a:ea typeface="Calibri"/>
                <a:cs typeface="Calibri"/>
                <a:sym typeface="Calibri"/>
              </a:rPr>
              <a:t> D    A  N   G    X   U   A </a:t>
            </a:r>
            <a:endParaRPr sz="2400" b="1">
              <a:solidFill>
                <a:srgbClr val="C00000"/>
              </a:solidFill>
              <a:latin typeface="Calibri"/>
              <a:ea typeface="Calibri"/>
              <a:cs typeface="Calibri"/>
              <a:sym typeface="Calibri"/>
            </a:endParaRPr>
          </a:p>
        </p:txBody>
      </p:sp>
      <p:sp>
        <p:nvSpPr>
          <p:cNvPr id="512" name="Google Shape;512;p46"/>
          <p:cNvSpPr txBox="1"/>
          <p:nvPr/>
        </p:nvSpPr>
        <p:spPr>
          <a:xfrm flipH="1">
            <a:off x="7655858" y="5989598"/>
            <a:ext cx="218738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Calibri"/>
                <a:ea typeface="Calibri"/>
                <a:cs typeface="Calibri"/>
                <a:sym typeface="Calibri"/>
              </a:rPr>
              <a:t> O   P   T    H    U   </a:t>
            </a:r>
            <a:endParaRPr sz="2400" b="1">
              <a:solidFill>
                <a:srgbClr val="C00000"/>
              </a:solidFill>
              <a:latin typeface="Calibri"/>
              <a:ea typeface="Calibri"/>
              <a:cs typeface="Calibri"/>
              <a:sym typeface="Calibri"/>
            </a:endParaRPr>
          </a:p>
        </p:txBody>
      </p:sp>
      <p:sp>
        <p:nvSpPr>
          <p:cNvPr id="513" name="Google Shape;513;p46"/>
          <p:cNvSpPr txBox="1"/>
          <p:nvPr/>
        </p:nvSpPr>
        <p:spPr>
          <a:xfrm flipH="1">
            <a:off x="8395446" y="6398390"/>
            <a:ext cx="218738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C00000"/>
                </a:solidFill>
                <a:latin typeface="Calibri"/>
                <a:ea typeface="Calibri"/>
                <a:cs typeface="Calibri"/>
                <a:sym typeface="Calibri"/>
              </a:rPr>
              <a:t>  U   I </a:t>
            </a:r>
            <a:endParaRPr sz="2400" b="1">
              <a:solidFill>
                <a:srgbClr val="C00000"/>
              </a:solidFill>
              <a:latin typeface="Calibri"/>
              <a:ea typeface="Calibri"/>
              <a:cs typeface="Calibri"/>
              <a:sym typeface="Calibri"/>
            </a:endParaRPr>
          </a:p>
        </p:txBody>
      </p:sp>
      <p:sp>
        <p:nvSpPr>
          <p:cNvPr id="514" name="Google Shape;514;p46"/>
          <p:cNvSpPr/>
          <p:nvPr/>
        </p:nvSpPr>
        <p:spPr>
          <a:xfrm>
            <a:off x="8536865" y="3024950"/>
            <a:ext cx="374500" cy="3782424"/>
          </a:xfrm>
          <a:prstGeom prst="rect">
            <a:avLst/>
          </a:prstGeom>
          <a:solidFill>
            <a:srgbClr val="7030A0"/>
          </a:solid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E5DFEC"/>
                </a:solidFill>
                <a:latin typeface="Calibri"/>
                <a:ea typeface="Calibri"/>
                <a:cs typeface="Calibri"/>
                <a:sym typeface="Calibri"/>
              </a:rPr>
              <a:t>T</a:t>
            </a:r>
            <a:endParaRPr/>
          </a:p>
          <a:p>
            <a:pPr marL="0" marR="0" lvl="0" indent="0" algn="ctr" rtl="0">
              <a:spcBef>
                <a:spcPts val="0"/>
              </a:spcBef>
              <a:spcAft>
                <a:spcPts val="0"/>
              </a:spcAft>
              <a:buNone/>
            </a:pPr>
            <a:r>
              <a:rPr lang="en-US" sz="2800" b="1">
                <a:solidFill>
                  <a:srgbClr val="E5DFEC"/>
                </a:solidFill>
                <a:latin typeface="Calibri"/>
                <a:ea typeface="Calibri"/>
                <a:cs typeface="Calibri"/>
                <a:sym typeface="Calibri"/>
              </a:rPr>
              <a:t>HUDI E N T U</a:t>
            </a:r>
            <a:endParaRPr sz="2800" b="1">
              <a:solidFill>
                <a:srgbClr val="E5DFEC"/>
              </a:solidFill>
              <a:latin typeface="Calibri"/>
              <a:ea typeface="Calibri"/>
              <a:cs typeface="Calibri"/>
              <a:sym typeface="Calibri"/>
            </a:endParaRPr>
          </a:p>
        </p:txBody>
      </p:sp>
      <p:sp>
        <p:nvSpPr>
          <p:cNvPr id="515" name="Google Shape;515;p46"/>
          <p:cNvSpPr txBox="1"/>
          <p:nvPr/>
        </p:nvSpPr>
        <p:spPr>
          <a:xfrm>
            <a:off x="10451485" y="6393262"/>
            <a:ext cx="1735202" cy="479604"/>
          </a:xfrm>
          <a:prstGeom prst="rect">
            <a:avLst/>
          </a:prstGeom>
          <a:solidFill>
            <a:srgbClr val="17365D"/>
          </a:soli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b" anchorCtr="0">
            <a:normAutofit fontScale="62500" lnSpcReduction="20000"/>
          </a:bodyPr>
          <a:lstStyle/>
          <a:p>
            <a:pPr marL="0" marR="0" lvl="0" indent="0" algn="ctr" rtl="0">
              <a:spcBef>
                <a:spcPts val="0"/>
              </a:spcBef>
              <a:spcAft>
                <a:spcPts val="0"/>
              </a:spcAft>
              <a:buClr>
                <a:srgbClr val="B2A0C7"/>
              </a:buClr>
              <a:buSzPct val="100000"/>
              <a:buFont typeface="Calibri"/>
              <a:buNone/>
            </a:pPr>
            <a:r>
              <a:rPr lang="en-US" sz="4800" b="1" i="0" cap="none">
                <a:solidFill>
                  <a:srgbClr val="B2A0C7"/>
                </a:solidFill>
                <a:latin typeface="Calibri"/>
                <a:ea typeface="Calibri"/>
                <a:cs typeface="Calibri"/>
                <a:sym typeface="Calibri"/>
              </a:rPr>
              <a:t>Từ khóa</a:t>
            </a:r>
            <a:endParaRPr sz="4800" b="1" i="0" cap="none">
              <a:solidFill>
                <a:srgbClr val="B2A0C7"/>
              </a:solidFill>
              <a:latin typeface="Calibri"/>
              <a:ea typeface="Calibri"/>
              <a:cs typeface="Calibri"/>
              <a:sym typeface="Calibri"/>
            </a:endParaRPr>
          </a:p>
        </p:txBody>
      </p:sp>
      <p:sp>
        <p:nvSpPr>
          <p:cNvPr id="516" name="Google Shape;516;p46"/>
          <p:cNvSpPr/>
          <p:nvPr/>
        </p:nvSpPr>
        <p:spPr>
          <a:xfrm>
            <a:off x="-28814" y="770829"/>
            <a:ext cx="670432" cy="890589"/>
          </a:xfrm>
          <a:prstGeom prst="downArrow">
            <a:avLst>
              <a:gd name="adj1" fmla="val 50000"/>
              <a:gd name="adj2" fmla="val 49010"/>
            </a:avLst>
          </a:prstGeom>
          <a:solidFill>
            <a:srgbClr val="7030A0"/>
          </a:soli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b" anchorCtr="0">
            <a:noAutofit/>
          </a:bodyPr>
          <a:lstStyle/>
          <a:p>
            <a:pPr marL="0" marR="0" lvl="0" indent="0" algn="ctr" rtl="0">
              <a:lnSpc>
                <a:spcPct val="80000"/>
              </a:lnSpc>
              <a:spcBef>
                <a:spcPts val="0"/>
              </a:spcBef>
              <a:spcAft>
                <a:spcPts val="0"/>
              </a:spcAft>
              <a:buNone/>
            </a:pPr>
            <a:r>
              <a:rPr lang="en-US" sz="2640" b="1">
                <a:solidFill>
                  <a:schemeClr val="lt1"/>
                </a:solidFill>
                <a:latin typeface="Calibri"/>
                <a:ea typeface="Calibri"/>
                <a:cs typeface="Calibri"/>
                <a:sym typeface="Calibri"/>
              </a:rPr>
              <a:t>ĐA</a:t>
            </a:r>
            <a:endParaRPr sz="2640" b="1">
              <a:solidFill>
                <a:schemeClr val="lt1"/>
              </a:solidFill>
              <a:latin typeface="Calibri"/>
              <a:ea typeface="Calibri"/>
              <a:cs typeface="Calibri"/>
              <a:sym typeface="Calibri"/>
            </a:endParaRPr>
          </a:p>
        </p:txBody>
      </p:sp>
      <p:pic>
        <p:nvPicPr>
          <p:cNvPr id="517" name="Google Shape;517;p46"/>
          <p:cNvPicPr preferRelativeResize="0"/>
          <p:nvPr/>
        </p:nvPicPr>
        <p:blipFill rotWithShape="1">
          <a:blip r:embed="rId6">
            <a:alphaModFix/>
          </a:blip>
          <a:srcRect/>
          <a:stretch/>
        </p:blipFill>
        <p:spPr>
          <a:xfrm>
            <a:off x="11486506" y="162257"/>
            <a:ext cx="609600" cy="6096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7"/>
                                        </p:tgtEl>
                                        <p:attrNameLst>
                                          <p:attrName>style.visibility</p:attrName>
                                        </p:attrNameLst>
                                      </p:cBhvr>
                                      <p:to>
                                        <p:strVal val="visible"/>
                                      </p:to>
                                    </p:set>
                                    <p:animEffect transition="in" filter="fade">
                                      <p:cBhvr>
                                        <p:cTn id="7" dur="1"/>
                                        <p:tgtEl>
                                          <p:spTgt spid="517"/>
                                        </p:tgtEl>
                                      </p:cBhvr>
                                    </p:animEffect>
                                  </p:childTnLst>
                                </p:cTn>
                              </p:par>
                              <p:par>
                                <p:cTn id="8" presetID="10" presetClass="entr" presetSubtype="0" fill="hold" nodeType="withEffect">
                                  <p:stCondLst>
                                    <p:cond delay="0"/>
                                  </p:stCondLst>
                                  <p:childTnLst>
                                    <p:set>
                                      <p:cBhvr>
                                        <p:cTn id="9" dur="1" fill="hold">
                                          <p:stCondLst>
                                            <p:cond delay="0"/>
                                          </p:stCondLst>
                                        </p:cTn>
                                        <p:tgtEl>
                                          <p:spTgt spid="494"/>
                                        </p:tgtEl>
                                        <p:attrNameLst>
                                          <p:attrName>style.visibility</p:attrName>
                                        </p:attrNameLst>
                                      </p:cBhvr>
                                      <p:to>
                                        <p:strVal val="visible"/>
                                      </p:to>
                                    </p:set>
                                    <p:animEffect transition="in" filter="fade">
                                      <p:cBhvr>
                                        <p:cTn id="10" dur="500"/>
                                        <p:tgtEl>
                                          <p:spTgt spid="49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95"/>
                                        </p:tgtEl>
                                        <p:attrNameLst>
                                          <p:attrName>style.visibility</p:attrName>
                                        </p:attrNameLst>
                                      </p:cBhvr>
                                      <p:to>
                                        <p:strVal val="visible"/>
                                      </p:to>
                                    </p:set>
                                    <p:animEffect transition="in" filter="fade">
                                      <p:cBhvr>
                                        <p:cTn id="14" dur="2000"/>
                                        <p:tgtEl>
                                          <p:spTgt spid="495"/>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496"/>
                                        </p:tgtEl>
                                        <p:attrNameLst>
                                          <p:attrName>style.visibility</p:attrName>
                                        </p:attrNameLst>
                                      </p:cBhvr>
                                      <p:to>
                                        <p:strVal val="visible"/>
                                      </p:to>
                                    </p:set>
                                    <p:animEffect transition="in" filter="fade">
                                      <p:cBhvr>
                                        <p:cTn id="18" dur="2000"/>
                                        <p:tgtEl>
                                          <p:spTgt spid="496"/>
                                        </p:tgtEl>
                                      </p:cBhvr>
                                    </p:animEffect>
                                  </p:childTnLst>
                                </p:cTn>
                              </p:par>
                              <p:par>
                                <p:cTn id="19" presetID="10" presetClass="entr" presetSubtype="0" fill="hold" nodeType="withEffect">
                                  <p:stCondLst>
                                    <p:cond delay="0"/>
                                  </p:stCondLst>
                                  <p:childTnLst>
                                    <p:set>
                                      <p:cBhvr>
                                        <p:cTn id="20" dur="1" fill="hold">
                                          <p:stCondLst>
                                            <p:cond delay="0"/>
                                          </p:stCondLst>
                                        </p:cTn>
                                        <p:tgtEl>
                                          <p:spTgt spid="497"/>
                                        </p:tgtEl>
                                        <p:attrNameLst>
                                          <p:attrName>style.visibility</p:attrName>
                                        </p:attrNameLst>
                                      </p:cBhvr>
                                      <p:to>
                                        <p:strVal val="visible"/>
                                      </p:to>
                                    </p:set>
                                    <p:animEffect transition="in" filter="fade">
                                      <p:cBhvr>
                                        <p:cTn id="21" dur="2000"/>
                                        <p:tgtEl>
                                          <p:spTgt spid="497"/>
                                        </p:tgtEl>
                                      </p:cBhvr>
                                    </p:animEffect>
                                  </p:childTnLst>
                                </p:cTn>
                              </p:par>
                              <p:par>
                                <p:cTn id="22" presetID="10" presetClass="entr" presetSubtype="0" fill="hold" nodeType="withEffect">
                                  <p:stCondLst>
                                    <p:cond delay="0"/>
                                  </p:stCondLst>
                                  <p:childTnLst>
                                    <p:set>
                                      <p:cBhvr>
                                        <p:cTn id="23" dur="1" fill="hold">
                                          <p:stCondLst>
                                            <p:cond delay="0"/>
                                          </p:stCondLst>
                                        </p:cTn>
                                        <p:tgtEl>
                                          <p:spTgt spid="498"/>
                                        </p:tgtEl>
                                        <p:attrNameLst>
                                          <p:attrName>style.visibility</p:attrName>
                                        </p:attrNameLst>
                                      </p:cBhvr>
                                      <p:to>
                                        <p:strVal val="visible"/>
                                      </p:to>
                                    </p:set>
                                    <p:animEffect transition="in" filter="fade">
                                      <p:cBhvr>
                                        <p:cTn id="24" dur="2000"/>
                                        <p:tgtEl>
                                          <p:spTgt spid="498"/>
                                        </p:tgtEl>
                                      </p:cBhvr>
                                    </p:animEffect>
                                  </p:childTnLst>
                                </p:cTn>
                              </p:par>
                              <p:par>
                                <p:cTn id="25" presetID="10" presetClass="entr" presetSubtype="0" fill="hold" nodeType="withEffect">
                                  <p:stCondLst>
                                    <p:cond delay="0"/>
                                  </p:stCondLst>
                                  <p:childTnLst>
                                    <p:set>
                                      <p:cBhvr>
                                        <p:cTn id="26" dur="1" fill="hold">
                                          <p:stCondLst>
                                            <p:cond delay="0"/>
                                          </p:stCondLst>
                                        </p:cTn>
                                        <p:tgtEl>
                                          <p:spTgt spid="499"/>
                                        </p:tgtEl>
                                        <p:attrNameLst>
                                          <p:attrName>style.visibility</p:attrName>
                                        </p:attrNameLst>
                                      </p:cBhvr>
                                      <p:to>
                                        <p:strVal val="visible"/>
                                      </p:to>
                                    </p:set>
                                    <p:animEffect transition="in" filter="fade">
                                      <p:cBhvr>
                                        <p:cTn id="27" dur="2000"/>
                                        <p:tgtEl>
                                          <p:spTgt spid="499"/>
                                        </p:tgtEl>
                                      </p:cBhvr>
                                    </p:animEffect>
                                  </p:childTnLst>
                                </p:cTn>
                              </p:par>
                              <p:par>
                                <p:cTn id="28" presetID="10" presetClass="entr" presetSubtype="0" fill="hold" nodeType="withEffect">
                                  <p:stCondLst>
                                    <p:cond delay="0"/>
                                  </p:stCondLst>
                                  <p:childTnLst>
                                    <p:set>
                                      <p:cBhvr>
                                        <p:cTn id="29" dur="1" fill="hold">
                                          <p:stCondLst>
                                            <p:cond delay="0"/>
                                          </p:stCondLst>
                                        </p:cTn>
                                        <p:tgtEl>
                                          <p:spTgt spid="500"/>
                                        </p:tgtEl>
                                        <p:attrNameLst>
                                          <p:attrName>style.visibility</p:attrName>
                                        </p:attrNameLst>
                                      </p:cBhvr>
                                      <p:to>
                                        <p:strVal val="visible"/>
                                      </p:to>
                                    </p:set>
                                    <p:animEffect transition="in" filter="fade">
                                      <p:cBhvr>
                                        <p:cTn id="30" dur="2000"/>
                                        <p:tgtEl>
                                          <p:spTgt spid="500"/>
                                        </p:tgtEl>
                                      </p:cBhvr>
                                    </p:animEffect>
                                  </p:childTnLst>
                                </p:cTn>
                              </p:par>
                              <p:par>
                                <p:cTn id="31" presetID="10" presetClass="entr" presetSubtype="0" fill="hold" nodeType="withEffect">
                                  <p:stCondLst>
                                    <p:cond delay="0"/>
                                  </p:stCondLst>
                                  <p:childTnLst>
                                    <p:set>
                                      <p:cBhvr>
                                        <p:cTn id="32" dur="1" fill="hold">
                                          <p:stCondLst>
                                            <p:cond delay="0"/>
                                          </p:stCondLst>
                                        </p:cTn>
                                        <p:tgtEl>
                                          <p:spTgt spid="501"/>
                                        </p:tgtEl>
                                        <p:attrNameLst>
                                          <p:attrName>style.visibility</p:attrName>
                                        </p:attrNameLst>
                                      </p:cBhvr>
                                      <p:to>
                                        <p:strVal val="visible"/>
                                      </p:to>
                                    </p:set>
                                    <p:animEffect transition="in" filter="fade">
                                      <p:cBhvr>
                                        <p:cTn id="33" dur="2000"/>
                                        <p:tgtEl>
                                          <p:spTgt spid="501"/>
                                        </p:tgtEl>
                                      </p:cBhvr>
                                    </p:animEffect>
                                  </p:childTnLst>
                                </p:cTn>
                              </p:par>
                              <p:par>
                                <p:cTn id="34" presetID="10" presetClass="entr" presetSubtype="0" fill="hold" nodeType="withEffect">
                                  <p:stCondLst>
                                    <p:cond delay="0"/>
                                  </p:stCondLst>
                                  <p:childTnLst>
                                    <p:set>
                                      <p:cBhvr>
                                        <p:cTn id="35" dur="1" fill="hold">
                                          <p:stCondLst>
                                            <p:cond delay="0"/>
                                          </p:stCondLst>
                                        </p:cTn>
                                        <p:tgtEl>
                                          <p:spTgt spid="502"/>
                                        </p:tgtEl>
                                        <p:attrNameLst>
                                          <p:attrName>style.visibility</p:attrName>
                                        </p:attrNameLst>
                                      </p:cBhvr>
                                      <p:to>
                                        <p:strVal val="visible"/>
                                      </p:to>
                                    </p:set>
                                    <p:animEffect transition="in" filter="fade">
                                      <p:cBhvr>
                                        <p:cTn id="36" dur="2000"/>
                                        <p:tgtEl>
                                          <p:spTgt spid="502"/>
                                        </p:tgtEl>
                                      </p:cBhvr>
                                    </p:animEffect>
                                  </p:childTnLst>
                                </p:cTn>
                              </p:par>
                              <p:par>
                                <p:cTn id="37" presetID="10" presetClass="entr" presetSubtype="0" fill="hold" nodeType="withEffect">
                                  <p:stCondLst>
                                    <p:cond delay="0"/>
                                  </p:stCondLst>
                                  <p:childTnLst>
                                    <p:set>
                                      <p:cBhvr>
                                        <p:cTn id="38" dur="1" fill="hold">
                                          <p:stCondLst>
                                            <p:cond delay="0"/>
                                          </p:stCondLst>
                                        </p:cTn>
                                        <p:tgtEl>
                                          <p:spTgt spid="503"/>
                                        </p:tgtEl>
                                        <p:attrNameLst>
                                          <p:attrName>style.visibility</p:attrName>
                                        </p:attrNameLst>
                                      </p:cBhvr>
                                      <p:to>
                                        <p:strVal val="visible"/>
                                      </p:to>
                                    </p:set>
                                    <p:animEffect transition="in" filter="fade">
                                      <p:cBhvr>
                                        <p:cTn id="39" dur="2000"/>
                                        <p:tgtEl>
                                          <p:spTgt spid="503"/>
                                        </p:tgtEl>
                                      </p:cBhvr>
                                    </p:animEffect>
                                  </p:childTnLst>
                                </p:cTn>
                              </p:par>
                              <p:par>
                                <p:cTn id="40" presetID="10" presetClass="entr" presetSubtype="0" fill="hold" nodeType="withEffect">
                                  <p:stCondLst>
                                    <p:cond delay="0"/>
                                  </p:stCondLst>
                                  <p:childTnLst>
                                    <p:set>
                                      <p:cBhvr>
                                        <p:cTn id="41" dur="1" fill="hold">
                                          <p:stCondLst>
                                            <p:cond delay="0"/>
                                          </p:stCondLst>
                                        </p:cTn>
                                        <p:tgtEl>
                                          <p:spTgt spid="504"/>
                                        </p:tgtEl>
                                        <p:attrNameLst>
                                          <p:attrName>style.visibility</p:attrName>
                                        </p:attrNameLst>
                                      </p:cBhvr>
                                      <p:to>
                                        <p:strVal val="visible"/>
                                      </p:to>
                                    </p:set>
                                    <p:animEffect transition="in" filter="fade">
                                      <p:cBhvr>
                                        <p:cTn id="42" dur="2000"/>
                                        <p:tgtEl>
                                          <p:spTgt spid="504"/>
                                        </p:tgtEl>
                                      </p:cBhvr>
                                    </p:animEffect>
                                  </p:childTnLst>
                                </p:cTn>
                              </p:par>
                            </p:childTnLst>
                          </p:cTn>
                        </p:par>
                        <p:par>
                          <p:cTn id="43" fill="hold">
                            <p:stCondLst>
                              <p:cond delay="4500"/>
                            </p:stCondLst>
                            <p:childTnLst>
                              <p:par>
                                <p:cTn id="44" presetID="2" presetClass="entr" presetSubtype="4" fill="hold" nodeType="afterEffect">
                                  <p:stCondLst>
                                    <p:cond delay="0"/>
                                  </p:stCondLst>
                                  <p:childTnLst>
                                    <p:set>
                                      <p:cBhvr>
                                        <p:cTn id="45" dur="1" fill="hold">
                                          <p:stCondLst>
                                            <p:cond delay="0"/>
                                          </p:stCondLst>
                                        </p:cTn>
                                        <p:tgtEl>
                                          <p:spTgt spid="516"/>
                                        </p:tgtEl>
                                        <p:attrNameLst>
                                          <p:attrName>style.visibility</p:attrName>
                                        </p:attrNameLst>
                                      </p:cBhvr>
                                      <p:to>
                                        <p:strVal val="visible"/>
                                      </p:to>
                                    </p:set>
                                    <p:anim calcmode="lin" valueType="num">
                                      <p:cBhvr additive="base">
                                        <p:cTn id="46" dur="500"/>
                                        <p:tgtEl>
                                          <p:spTgt spid="516"/>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10" presetClass="entr" presetSubtype="0" fill="hold" nodeType="afterEffect">
                                  <p:stCondLst>
                                    <p:cond delay="0"/>
                                  </p:stCondLst>
                                  <p:childTnLst>
                                    <p:set>
                                      <p:cBhvr>
                                        <p:cTn id="49" dur="1" fill="hold">
                                          <p:stCondLst>
                                            <p:cond delay="0"/>
                                          </p:stCondLst>
                                        </p:cTn>
                                        <p:tgtEl>
                                          <p:spTgt spid="516"/>
                                        </p:tgtEl>
                                        <p:attrNameLst>
                                          <p:attrName>style.visibility</p:attrName>
                                        </p:attrNameLst>
                                      </p:cBhvr>
                                      <p:to>
                                        <p:strVal val="visible"/>
                                      </p:to>
                                    </p:set>
                                    <p:animEffect transition="in" filter="fade">
                                      <p:cBhvr>
                                        <p:cTn id="50" dur="500"/>
                                        <p:tgtEl>
                                          <p:spTgt spid="516"/>
                                        </p:tgtEl>
                                      </p:cBhvr>
                                    </p:animEffect>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515"/>
                                        </p:tgtEl>
                                        <p:attrNameLst>
                                          <p:attrName>style.visibility</p:attrName>
                                        </p:attrNameLst>
                                      </p:cBhvr>
                                      <p:to>
                                        <p:strVal val="visible"/>
                                      </p:to>
                                    </p:set>
                                    <p:animEffect transition="in" filter="fade">
                                      <p:cBhvr>
                                        <p:cTn id="54" dur="500"/>
                                        <p:tgtEl>
                                          <p:spTgt spid="515"/>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496"/>
                                        </p:tgtEl>
                                        <p:attrNameLst>
                                          <p:attrName>style.visibility</p:attrName>
                                        </p:attrNameLst>
                                      </p:cBhvr>
                                      <p:to>
                                        <p:strVal val="visible"/>
                                      </p:to>
                                    </p:set>
                                    <p:animEffect transition="in" filter="fade">
                                      <p:cBhvr>
                                        <p:cTn id="58" dur="5000"/>
                                        <p:tgtEl>
                                          <p:spTgt spid="496"/>
                                        </p:tgtEl>
                                      </p:cBhvr>
                                    </p:animEffect>
                                  </p:childTnLst>
                                </p:cTn>
                              </p:par>
                            </p:childTnLst>
                          </p:cTn>
                        </p:par>
                        <p:par>
                          <p:cTn id="59" fill="hold">
                            <p:stCondLst>
                              <p:cond delay="11000"/>
                            </p:stCondLst>
                            <p:childTnLst>
                              <p:par>
                                <p:cTn id="60" presetID="10" presetClass="entr" presetSubtype="0" fill="hold" nodeType="afterEffect">
                                  <p:stCondLst>
                                    <p:cond delay="0"/>
                                  </p:stCondLst>
                                  <p:childTnLst>
                                    <p:set>
                                      <p:cBhvr>
                                        <p:cTn id="61" dur="1" fill="hold">
                                          <p:stCondLst>
                                            <p:cond delay="0"/>
                                          </p:stCondLst>
                                        </p:cTn>
                                        <p:tgtEl>
                                          <p:spTgt spid="497"/>
                                        </p:tgtEl>
                                        <p:attrNameLst>
                                          <p:attrName>style.visibility</p:attrName>
                                        </p:attrNameLst>
                                      </p:cBhvr>
                                      <p:to>
                                        <p:strVal val="visible"/>
                                      </p:to>
                                    </p:set>
                                    <p:animEffect transition="in" filter="fade">
                                      <p:cBhvr>
                                        <p:cTn id="62" dur="5000"/>
                                        <p:tgtEl>
                                          <p:spTgt spid="497"/>
                                        </p:tgtEl>
                                      </p:cBhvr>
                                    </p:animEffect>
                                  </p:childTnLst>
                                </p:cTn>
                              </p:par>
                            </p:childTnLst>
                          </p:cTn>
                        </p:par>
                        <p:par>
                          <p:cTn id="63" fill="hold">
                            <p:stCondLst>
                              <p:cond delay="16000"/>
                            </p:stCondLst>
                            <p:childTnLst>
                              <p:par>
                                <p:cTn id="64" presetID="10" presetClass="entr" presetSubtype="0" fill="hold" nodeType="afterEffect">
                                  <p:stCondLst>
                                    <p:cond delay="0"/>
                                  </p:stCondLst>
                                  <p:childTnLst>
                                    <p:set>
                                      <p:cBhvr>
                                        <p:cTn id="65" dur="1" fill="hold">
                                          <p:stCondLst>
                                            <p:cond delay="0"/>
                                          </p:stCondLst>
                                        </p:cTn>
                                        <p:tgtEl>
                                          <p:spTgt spid="498"/>
                                        </p:tgtEl>
                                        <p:attrNameLst>
                                          <p:attrName>style.visibility</p:attrName>
                                        </p:attrNameLst>
                                      </p:cBhvr>
                                      <p:to>
                                        <p:strVal val="visible"/>
                                      </p:to>
                                    </p:set>
                                    <p:animEffect transition="in" filter="fade">
                                      <p:cBhvr>
                                        <p:cTn id="66" dur="5000"/>
                                        <p:tgtEl>
                                          <p:spTgt spid="498"/>
                                        </p:tgtEl>
                                      </p:cBhvr>
                                    </p:animEffect>
                                  </p:childTnLst>
                                </p:cTn>
                              </p:par>
                            </p:childTnLst>
                          </p:cTn>
                        </p:par>
                        <p:par>
                          <p:cTn id="67" fill="hold">
                            <p:stCondLst>
                              <p:cond delay="21000"/>
                            </p:stCondLst>
                            <p:childTnLst>
                              <p:par>
                                <p:cTn id="68" presetID="10" presetClass="entr" presetSubtype="0" fill="hold" nodeType="afterEffect">
                                  <p:stCondLst>
                                    <p:cond delay="0"/>
                                  </p:stCondLst>
                                  <p:childTnLst>
                                    <p:set>
                                      <p:cBhvr>
                                        <p:cTn id="69" dur="1" fill="hold">
                                          <p:stCondLst>
                                            <p:cond delay="0"/>
                                          </p:stCondLst>
                                        </p:cTn>
                                        <p:tgtEl>
                                          <p:spTgt spid="499"/>
                                        </p:tgtEl>
                                        <p:attrNameLst>
                                          <p:attrName>style.visibility</p:attrName>
                                        </p:attrNameLst>
                                      </p:cBhvr>
                                      <p:to>
                                        <p:strVal val="visible"/>
                                      </p:to>
                                    </p:set>
                                    <p:animEffect transition="in" filter="fade">
                                      <p:cBhvr>
                                        <p:cTn id="70" dur="5000"/>
                                        <p:tgtEl>
                                          <p:spTgt spid="499"/>
                                        </p:tgtEl>
                                      </p:cBhvr>
                                    </p:animEffect>
                                  </p:childTnLst>
                                </p:cTn>
                              </p:par>
                            </p:childTnLst>
                          </p:cTn>
                        </p:par>
                        <p:par>
                          <p:cTn id="71" fill="hold">
                            <p:stCondLst>
                              <p:cond delay="26000"/>
                            </p:stCondLst>
                            <p:childTnLst>
                              <p:par>
                                <p:cTn id="72" presetID="10" presetClass="entr" presetSubtype="0" fill="hold" nodeType="afterEffect">
                                  <p:stCondLst>
                                    <p:cond delay="0"/>
                                  </p:stCondLst>
                                  <p:childTnLst>
                                    <p:set>
                                      <p:cBhvr>
                                        <p:cTn id="73" dur="1" fill="hold">
                                          <p:stCondLst>
                                            <p:cond delay="0"/>
                                          </p:stCondLst>
                                        </p:cTn>
                                        <p:tgtEl>
                                          <p:spTgt spid="500"/>
                                        </p:tgtEl>
                                        <p:attrNameLst>
                                          <p:attrName>style.visibility</p:attrName>
                                        </p:attrNameLst>
                                      </p:cBhvr>
                                      <p:to>
                                        <p:strVal val="visible"/>
                                      </p:to>
                                    </p:set>
                                    <p:animEffect transition="in" filter="fade">
                                      <p:cBhvr>
                                        <p:cTn id="74" dur="5000"/>
                                        <p:tgtEl>
                                          <p:spTgt spid="500"/>
                                        </p:tgtEl>
                                      </p:cBhvr>
                                    </p:animEffect>
                                  </p:childTnLst>
                                </p:cTn>
                              </p:par>
                            </p:childTnLst>
                          </p:cTn>
                        </p:par>
                        <p:par>
                          <p:cTn id="75" fill="hold">
                            <p:stCondLst>
                              <p:cond delay="31000"/>
                            </p:stCondLst>
                            <p:childTnLst>
                              <p:par>
                                <p:cTn id="76" presetID="10" presetClass="entr" presetSubtype="0" fill="hold" nodeType="afterEffect">
                                  <p:stCondLst>
                                    <p:cond delay="0"/>
                                  </p:stCondLst>
                                  <p:childTnLst>
                                    <p:set>
                                      <p:cBhvr>
                                        <p:cTn id="77" dur="1" fill="hold">
                                          <p:stCondLst>
                                            <p:cond delay="0"/>
                                          </p:stCondLst>
                                        </p:cTn>
                                        <p:tgtEl>
                                          <p:spTgt spid="501"/>
                                        </p:tgtEl>
                                        <p:attrNameLst>
                                          <p:attrName>style.visibility</p:attrName>
                                        </p:attrNameLst>
                                      </p:cBhvr>
                                      <p:to>
                                        <p:strVal val="visible"/>
                                      </p:to>
                                    </p:set>
                                    <p:animEffect transition="in" filter="fade">
                                      <p:cBhvr>
                                        <p:cTn id="78" dur="5000"/>
                                        <p:tgtEl>
                                          <p:spTgt spid="501"/>
                                        </p:tgtEl>
                                      </p:cBhvr>
                                    </p:animEffect>
                                  </p:childTnLst>
                                </p:cTn>
                              </p:par>
                            </p:childTnLst>
                          </p:cTn>
                        </p:par>
                        <p:par>
                          <p:cTn id="79" fill="hold">
                            <p:stCondLst>
                              <p:cond delay="36000"/>
                            </p:stCondLst>
                            <p:childTnLst>
                              <p:par>
                                <p:cTn id="80" presetID="10" presetClass="entr" presetSubtype="0" fill="hold" nodeType="afterEffect">
                                  <p:stCondLst>
                                    <p:cond delay="0"/>
                                  </p:stCondLst>
                                  <p:childTnLst>
                                    <p:set>
                                      <p:cBhvr>
                                        <p:cTn id="81" dur="1" fill="hold">
                                          <p:stCondLst>
                                            <p:cond delay="0"/>
                                          </p:stCondLst>
                                        </p:cTn>
                                        <p:tgtEl>
                                          <p:spTgt spid="502"/>
                                        </p:tgtEl>
                                        <p:attrNameLst>
                                          <p:attrName>style.visibility</p:attrName>
                                        </p:attrNameLst>
                                      </p:cBhvr>
                                      <p:to>
                                        <p:strVal val="visible"/>
                                      </p:to>
                                    </p:set>
                                    <p:animEffect transition="in" filter="fade">
                                      <p:cBhvr>
                                        <p:cTn id="82" dur="5000"/>
                                        <p:tgtEl>
                                          <p:spTgt spid="502"/>
                                        </p:tgtEl>
                                      </p:cBhvr>
                                    </p:animEffect>
                                  </p:childTnLst>
                                </p:cTn>
                              </p:par>
                            </p:childTnLst>
                          </p:cTn>
                        </p:par>
                        <p:par>
                          <p:cTn id="83" fill="hold">
                            <p:stCondLst>
                              <p:cond delay="41000"/>
                            </p:stCondLst>
                            <p:childTnLst>
                              <p:par>
                                <p:cTn id="84" presetID="10" presetClass="entr" presetSubtype="0" fill="hold" nodeType="afterEffect">
                                  <p:stCondLst>
                                    <p:cond delay="0"/>
                                  </p:stCondLst>
                                  <p:childTnLst>
                                    <p:set>
                                      <p:cBhvr>
                                        <p:cTn id="85" dur="1" fill="hold">
                                          <p:stCondLst>
                                            <p:cond delay="0"/>
                                          </p:stCondLst>
                                        </p:cTn>
                                        <p:tgtEl>
                                          <p:spTgt spid="503"/>
                                        </p:tgtEl>
                                        <p:attrNameLst>
                                          <p:attrName>style.visibility</p:attrName>
                                        </p:attrNameLst>
                                      </p:cBhvr>
                                      <p:to>
                                        <p:strVal val="visible"/>
                                      </p:to>
                                    </p:set>
                                    <p:animEffect transition="in" filter="fade">
                                      <p:cBhvr>
                                        <p:cTn id="86" dur="5000"/>
                                        <p:tgtEl>
                                          <p:spTgt spid="503"/>
                                        </p:tgtEl>
                                      </p:cBhvr>
                                    </p:animEffect>
                                  </p:childTnLst>
                                </p:cTn>
                              </p:par>
                            </p:childTnLst>
                          </p:cTn>
                        </p:par>
                        <p:par>
                          <p:cTn id="87" fill="hold">
                            <p:stCondLst>
                              <p:cond delay="46000"/>
                            </p:stCondLst>
                            <p:childTnLst>
                              <p:par>
                                <p:cTn id="88" presetID="10" presetClass="entr" presetSubtype="0" fill="hold" nodeType="afterEffect">
                                  <p:stCondLst>
                                    <p:cond delay="0"/>
                                  </p:stCondLst>
                                  <p:childTnLst>
                                    <p:set>
                                      <p:cBhvr>
                                        <p:cTn id="89" dur="1" fill="hold">
                                          <p:stCondLst>
                                            <p:cond delay="0"/>
                                          </p:stCondLst>
                                        </p:cTn>
                                        <p:tgtEl>
                                          <p:spTgt spid="504"/>
                                        </p:tgtEl>
                                        <p:attrNameLst>
                                          <p:attrName>style.visibility</p:attrName>
                                        </p:attrNameLst>
                                      </p:cBhvr>
                                      <p:to>
                                        <p:strVal val="visible"/>
                                      </p:to>
                                    </p:set>
                                    <p:animEffect transition="in" filter="fade">
                                      <p:cBhvr>
                                        <p:cTn id="90" dur="5000"/>
                                        <p:tgtEl>
                                          <p:spTgt spid="50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506"/>
                                        </p:tgtEl>
                                        <p:attrNameLst>
                                          <p:attrName>style.visibility</p:attrName>
                                        </p:attrNameLst>
                                      </p:cBhvr>
                                      <p:to>
                                        <p:strVal val="visible"/>
                                      </p:to>
                                    </p:set>
                                    <p:animEffect transition="in" filter="fade">
                                      <p:cBhvr>
                                        <p:cTn id="95" dur="500"/>
                                        <p:tgtEl>
                                          <p:spTgt spid="50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05"/>
                                        </p:tgtEl>
                                        <p:attrNameLst>
                                          <p:attrName>style.visibility</p:attrName>
                                        </p:attrNameLst>
                                      </p:cBhvr>
                                      <p:to>
                                        <p:strVal val="visible"/>
                                      </p:to>
                                    </p:set>
                                    <p:animEffect transition="in" filter="fade">
                                      <p:cBhvr>
                                        <p:cTn id="100" dur="500"/>
                                        <p:tgtEl>
                                          <p:spTgt spid="50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507"/>
                                        </p:tgtEl>
                                        <p:attrNameLst>
                                          <p:attrName>style.visibility</p:attrName>
                                        </p:attrNameLst>
                                      </p:cBhvr>
                                      <p:to>
                                        <p:strVal val="visible"/>
                                      </p:to>
                                    </p:set>
                                    <p:animEffect transition="in" filter="fade">
                                      <p:cBhvr>
                                        <p:cTn id="105" dur="500"/>
                                        <p:tgtEl>
                                          <p:spTgt spid="50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509"/>
                                        </p:tgtEl>
                                        <p:attrNameLst>
                                          <p:attrName>style.visibility</p:attrName>
                                        </p:attrNameLst>
                                      </p:cBhvr>
                                      <p:to>
                                        <p:strVal val="visible"/>
                                      </p:to>
                                    </p:set>
                                    <p:animEffect transition="in" filter="fade">
                                      <p:cBhvr>
                                        <p:cTn id="110" dur="500"/>
                                        <p:tgtEl>
                                          <p:spTgt spid="509"/>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508"/>
                                        </p:tgtEl>
                                        <p:attrNameLst>
                                          <p:attrName>style.visibility</p:attrName>
                                        </p:attrNameLst>
                                      </p:cBhvr>
                                      <p:to>
                                        <p:strVal val="visible"/>
                                      </p:to>
                                    </p:set>
                                    <p:animEffect transition="in" filter="fade">
                                      <p:cBhvr>
                                        <p:cTn id="115" dur="500"/>
                                        <p:tgtEl>
                                          <p:spTgt spid="50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510"/>
                                        </p:tgtEl>
                                        <p:attrNameLst>
                                          <p:attrName>style.visibility</p:attrName>
                                        </p:attrNameLst>
                                      </p:cBhvr>
                                      <p:to>
                                        <p:strVal val="visible"/>
                                      </p:to>
                                    </p:set>
                                    <p:animEffect transition="in" filter="fade">
                                      <p:cBhvr>
                                        <p:cTn id="120" dur="500"/>
                                        <p:tgtEl>
                                          <p:spTgt spid="510"/>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511"/>
                                        </p:tgtEl>
                                        <p:attrNameLst>
                                          <p:attrName>style.visibility</p:attrName>
                                        </p:attrNameLst>
                                      </p:cBhvr>
                                      <p:to>
                                        <p:strVal val="visible"/>
                                      </p:to>
                                    </p:set>
                                    <p:animEffect transition="in" filter="fade">
                                      <p:cBhvr>
                                        <p:cTn id="125" dur="500"/>
                                        <p:tgtEl>
                                          <p:spTgt spid="511"/>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512"/>
                                        </p:tgtEl>
                                        <p:attrNameLst>
                                          <p:attrName>style.visibility</p:attrName>
                                        </p:attrNameLst>
                                      </p:cBhvr>
                                      <p:to>
                                        <p:strVal val="visible"/>
                                      </p:to>
                                    </p:set>
                                    <p:animEffect transition="in" filter="fade">
                                      <p:cBhvr>
                                        <p:cTn id="130" dur="500"/>
                                        <p:tgtEl>
                                          <p:spTgt spid="512"/>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513"/>
                                        </p:tgtEl>
                                        <p:attrNameLst>
                                          <p:attrName>style.visibility</p:attrName>
                                        </p:attrNameLst>
                                      </p:cBhvr>
                                      <p:to>
                                        <p:strVal val="visible"/>
                                      </p:to>
                                    </p:set>
                                    <p:animEffect transition="in" filter="fade">
                                      <p:cBhvr>
                                        <p:cTn id="135" dur="500"/>
                                        <p:tgtEl>
                                          <p:spTgt spid="513"/>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514"/>
                                        </p:tgtEl>
                                        <p:attrNameLst>
                                          <p:attrName>style.visibility</p:attrName>
                                        </p:attrNameLst>
                                      </p:cBhvr>
                                      <p:to>
                                        <p:strVal val="visible"/>
                                      </p:to>
                                    </p:set>
                                    <p:animEffect transition="in" filter="fade">
                                      <p:cBhvr>
                                        <p:cTn id="140" dur="2000"/>
                                        <p:tgtEl>
                                          <p:spTgt spid="514"/>
                                        </p:tgtEl>
                                      </p:cBhvr>
                                    </p:animEffect>
                                  </p:childTnLst>
                                </p:cTn>
                              </p:par>
                            </p:childTnLst>
                          </p:cTn>
                        </p:par>
                        <p:par>
                          <p:cTn id="141" fill="hold">
                            <p:stCondLst>
                              <p:cond delay="2000"/>
                            </p:stCondLst>
                            <p:childTnLst>
                              <p:par>
                                <p:cTn id="142" presetID="10" presetClass="entr" presetSubtype="0" fill="hold" nodeType="afterEffect">
                                  <p:stCondLst>
                                    <p:cond delay="2000"/>
                                  </p:stCondLst>
                                  <p:childTnLst>
                                    <p:set>
                                      <p:cBhvr>
                                        <p:cTn id="143" dur="1" fill="hold">
                                          <p:stCondLst>
                                            <p:cond delay="0"/>
                                          </p:stCondLst>
                                        </p:cTn>
                                        <p:tgtEl>
                                          <p:spTgt spid="514"/>
                                        </p:tgtEl>
                                        <p:attrNameLst>
                                          <p:attrName>style.visibility</p:attrName>
                                        </p:attrNameLst>
                                      </p:cBhvr>
                                      <p:to>
                                        <p:strVal val="visible"/>
                                      </p:to>
                                    </p:set>
                                    <p:animEffect transition="in" filter="fade">
                                      <p:cBhvr>
                                        <p:cTn id="144" dur="3000"/>
                                        <p:tgtEl>
                                          <p:spTgt spid="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521"/>
        <p:cNvGrpSpPr/>
        <p:nvPr/>
      </p:nvGrpSpPr>
      <p:grpSpPr>
        <a:xfrm>
          <a:off x="0" y="0"/>
          <a:ext cx="0" cy="0"/>
          <a:chOff x="0" y="0"/>
          <a:chExt cx="0" cy="0"/>
        </a:xfrm>
      </p:grpSpPr>
      <p:sp>
        <p:nvSpPr>
          <p:cNvPr id="522" name="Google Shape;522;p47"/>
          <p:cNvSpPr txBox="1">
            <a:spLocks noGrp="1"/>
          </p:cNvSpPr>
          <p:nvPr>
            <p:ph type="ctrTitle"/>
          </p:nvPr>
        </p:nvSpPr>
        <p:spPr>
          <a:xfrm>
            <a:off x="3386945" y="535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F2F2F2"/>
              </a:buClr>
              <a:buSzPct val="100000"/>
              <a:buFont typeface="Calibri"/>
              <a:buNone/>
            </a:pPr>
            <a:r>
              <a:rPr lang="en-US">
                <a:solidFill>
                  <a:srgbClr val="F2F2F2"/>
                </a:solidFill>
              </a:rPr>
              <a:t>Thư điện tử</a:t>
            </a:r>
            <a:endParaRPr>
              <a:solidFill>
                <a:srgbClr val="F2F2F2"/>
              </a:solidFill>
            </a:endParaRPr>
          </a:p>
        </p:txBody>
      </p:sp>
      <p:sp>
        <p:nvSpPr>
          <p:cNvPr id="523" name="Google Shape;523;p47"/>
          <p:cNvSpPr txBox="1"/>
          <p:nvPr/>
        </p:nvSpPr>
        <p:spPr>
          <a:xfrm>
            <a:off x="4231795" y="1127755"/>
            <a:ext cx="4235264" cy="609600"/>
          </a:xfrm>
          <a:prstGeom prst="rect">
            <a:avLst/>
          </a:prstGeom>
          <a:solidFill>
            <a:srgbClr val="00B0F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dk1"/>
                </a:solidFill>
                <a:latin typeface="Times New Roman"/>
                <a:ea typeface="Times New Roman"/>
                <a:cs typeface="Times New Roman"/>
                <a:sym typeface="Times New Roman"/>
              </a:rPr>
              <a:t>EM CẦN GHI NHỚ</a:t>
            </a:r>
            <a:endParaRPr sz="2800" b="1">
              <a:solidFill>
                <a:schemeClr val="dk1"/>
              </a:solidFill>
              <a:latin typeface="Times New Roman"/>
              <a:ea typeface="Times New Roman"/>
              <a:cs typeface="Times New Roman"/>
              <a:sym typeface="Times New Roman"/>
            </a:endParaRPr>
          </a:p>
        </p:txBody>
      </p:sp>
      <p:sp>
        <p:nvSpPr>
          <p:cNvPr id="524" name="Google Shape;524;p47"/>
          <p:cNvSpPr/>
          <p:nvPr/>
        </p:nvSpPr>
        <p:spPr>
          <a:xfrm>
            <a:off x="1727855" y="2510729"/>
            <a:ext cx="9886040" cy="1815882"/>
          </a:xfrm>
          <a:prstGeom prst="rect">
            <a:avLst/>
          </a:prstGeom>
          <a:solidFill>
            <a:srgbClr val="FDE9D8"/>
          </a:solidFill>
          <a:ln>
            <a:noFill/>
          </a:ln>
        </p:spPr>
        <p:txBody>
          <a:bodyPr spcFirstLastPara="1" wrap="square" lIns="91425" tIns="45700" rIns="91425" bIns="45700" anchor="t" anchorCtr="0">
            <a:noAutofit/>
          </a:bodyPr>
          <a:lstStyle/>
          <a:p>
            <a:pPr marL="514350" marR="0" lvl="0" indent="-514350" algn="l" rtl="0">
              <a:spcBef>
                <a:spcPts val="0"/>
              </a:spcBef>
              <a:spcAft>
                <a:spcPts val="0"/>
              </a:spcAft>
              <a:buClr>
                <a:srgbClr val="000000"/>
              </a:buClr>
              <a:buSzPts val="2800"/>
              <a:buFont typeface="Times New Roman"/>
              <a:buAutoNum type="arabicPeriod"/>
            </a:pPr>
            <a:r>
              <a:rPr lang="en-US" sz="2800" b="1">
                <a:solidFill>
                  <a:srgbClr val="000000"/>
                </a:solidFill>
                <a:latin typeface="Times New Roman"/>
                <a:ea typeface="Times New Roman"/>
                <a:cs typeface="Times New Roman"/>
                <a:sym typeface="Times New Roman"/>
              </a:rPr>
              <a:t>Thao tác: </a:t>
            </a:r>
            <a:r>
              <a:rPr lang="en-US" sz="2800" b="1">
                <a:solidFill>
                  <a:srgbClr val="0000FF"/>
                </a:solidFill>
                <a:latin typeface="Times New Roman"/>
                <a:ea typeface="Times New Roman"/>
                <a:cs typeface="Times New Roman"/>
                <a:sym typeface="Times New Roman"/>
              </a:rPr>
              <a:t>Tạo tài khoản thư điện tử</a:t>
            </a:r>
            <a:endParaRPr/>
          </a:p>
          <a:p>
            <a:pPr marL="514350" marR="0" lvl="0" indent="-514350" algn="l" rtl="0">
              <a:spcBef>
                <a:spcPts val="0"/>
              </a:spcBef>
              <a:spcAft>
                <a:spcPts val="0"/>
              </a:spcAft>
              <a:buClr>
                <a:srgbClr val="000000"/>
              </a:buClr>
              <a:buSzPts val="2800"/>
              <a:buFont typeface="Times New Roman"/>
              <a:buAutoNum type="arabicPeriod"/>
            </a:pPr>
            <a:r>
              <a:rPr lang="en-US" sz="2800" b="1">
                <a:solidFill>
                  <a:srgbClr val="000000"/>
                </a:solidFill>
                <a:latin typeface="Times New Roman"/>
                <a:ea typeface="Times New Roman"/>
                <a:cs typeface="Times New Roman"/>
                <a:sym typeface="Times New Roman"/>
              </a:rPr>
              <a:t>Thao tác: </a:t>
            </a:r>
            <a:r>
              <a:rPr lang="en-US" sz="2800" b="1">
                <a:solidFill>
                  <a:srgbClr val="0000FF"/>
                </a:solidFill>
                <a:latin typeface="Times New Roman"/>
                <a:ea typeface="Times New Roman"/>
                <a:cs typeface="Times New Roman"/>
                <a:sym typeface="Times New Roman"/>
              </a:rPr>
              <a:t>Đăng nhập, Đăng xuất, xem, soạn, gửi thư điện tử</a:t>
            </a:r>
            <a:endParaRPr sz="2800" b="1">
              <a:solidFill>
                <a:srgbClr val="000000"/>
              </a:solidFill>
              <a:latin typeface="Times New Roman"/>
              <a:ea typeface="Times New Roman"/>
              <a:cs typeface="Times New Roman"/>
              <a:sym typeface="Times New Roman"/>
            </a:endParaRPr>
          </a:p>
          <a:p>
            <a:pPr marL="514350" marR="0" lvl="0" indent="-514350" algn="l" rtl="0">
              <a:spcBef>
                <a:spcPts val="0"/>
              </a:spcBef>
              <a:spcAft>
                <a:spcPts val="0"/>
              </a:spcAft>
              <a:buClr>
                <a:srgbClr val="000000"/>
              </a:buClr>
              <a:buSzPts val="2800"/>
              <a:buFont typeface="Times New Roman"/>
              <a:buAutoNum type="arabicPeriod"/>
            </a:pPr>
            <a:r>
              <a:rPr lang="en-US" sz="2800" b="1">
                <a:solidFill>
                  <a:srgbClr val="000000"/>
                </a:solidFill>
                <a:latin typeface="Times New Roman"/>
                <a:ea typeface="Times New Roman"/>
                <a:cs typeface="Times New Roman"/>
                <a:sym typeface="Times New Roman"/>
              </a:rPr>
              <a:t>Thao tác: </a:t>
            </a:r>
            <a:r>
              <a:rPr lang="en-US" sz="2800" b="1">
                <a:solidFill>
                  <a:srgbClr val="0000FF"/>
                </a:solidFill>
                <a:latin typeface="Times New Roman"/>
                <a:ea typeface="Times New Roman"/>
                <a:cs typeface="Times New Roman"/>
                <a:sym typeface="Times New Roman"/>
              </a:rPr>
              <a:t>Gửi thư điện tử có tệp đính kèm </a:t>
            </a:r>
            <a:endParaRPr/>
          </a:p>
          <a:p>
            <a:pPr marL="514350" marR="0" lvl="0" indent="-336550" algn="l" rtl="0">
              <a:spcBef>
                <a:spcPts val="0"/>
              </a:spcBef>
              <a:spcAft>
                <a:spcPts val="0"/>
              </a:spcAft>
              <a:buClr>
                <a:schemeClr val="dk1"/>
              </a:buClr>
              <a:buSzPts val="2800"/>
              <a:buFont typeface="Calibri"/>
              <a:buNone/>
            </a:pPr>
            <a:endParaRPr sz="2800" b="1">
              <a:solidFill>
                <a:srgbClr val="0000FF"/>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3"/>
                                        </p:tgtEl>
                                        <p:attrNameLst>
                                          <p:attrName>style.visibility</p:attrName>
                                        </p:attrNameLst>
                                      </p:cBhvr>
                                      <p:to>
                                        <p:strVal val="visible"/>
                                      </p:to>
                                    </p:set>
                                    <p:animEffect transition="in" filter="fade">
                                      <p:cBhvr>
                                        <p:cTn id="7" dur="500"/>
                                        <p:tgtEl>
                                          <p:spTgt spid="5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4"/>
                                        </p:tgtEl>
                                        <p:attrNameLst>
                                          <p:attrName>style.visibility</p:attrName>
                                        </p:attrNameLst>
                                      </p:cBhvr>
                                      <p:to>
                                        <p:strVal val="visible"/>
                                      </p:to>
                                    </p:set>
                                    <p:animEffect transition="in" filter="fade">
                                      <p:cBhvr>
                                        <p:cTn id="12" dur="500"/>
                                        <p:tgtEl>
                                          <p:spTgt spid="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528"/>
        <p:cNvGrpSpPr/>
        <p:nvPr/>
      </p:nvGrpSpPr>
      <p:grpSpPr>
        <a:xfrm>
          <a:off x="0" y="0"/>
          <a:ext cx="0" cy="0"/>
          <a:chOff x="0" y="0"/>
          <a:chExt cx="0" cy="0"/>
        </a:xfrm>
      </p:grpSpPr>
      <p:sp>
        <p:nvSpPr>
          <p:cNvPr id="529" name="Google Shape;529;p48"/>
          <p:cNvSpPr txBox="1">
            <a:spLocks noGrp="1"/>
          </p:cNvSpPr>
          <p:nvPr>
            <p:ph type="ctrTitle"/>
          </p:nvPr>
        </p:nvSpPr>
        <p:spPr>
          <a:xfrm>
            <a:off x="3386945" y="535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FFC000"/>
              </a:buClr>
              <a:buSzPct val="100000"/>
              <a:buFont typeface="Calibri"/>
              <a:buNone/>
            </a:pPr>
            <a:r>
              <a:rPr lang="en-US"/>
              <a:t>Thư điện tử</a:t>
            </a:r>
            <a:endParaRPr/>
          </a:p>
        </p:txBody>
      </p:sp>
      <p:sp>
        <p:nvSpPr>
          <p:cNvPr id="530" name="Google Shape;530;p48"/>
          <p:cNvSpPr/>
          <p:nvPr/>
        </p:nvSpPr>
        <p:spPr>
          <a:xfrm>
            <a:off x="3278777" y="717452"/>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48"/>
          <p:cNvSpPr txBox="1"/>
          <p:nvPr/>
        </p:nvSpPr>
        <p:spPr>
          <a:xfrm>
            <a:off x="1835735" y="2396574"/>
            <a:ext cx="9550722" cy="2317130"/>
          </a:xfrm>
          <a:prstGeom prst="rect">
            <a:avLst/>
          </a:prstGeom>
          <a:solidFill>
            <a:srgbClr val="DAEEF3"/>
          </a:solidFill>
          <a:ln>
            <a:noFill/>
          </a:ln>
        </p:spPr>
        <p:txBody>
          <a:bodyPr spcFirstLastPara="1" wrap="square" lIns="91425" tIns="45700" rIns="91425" bIns="45700" anchor="ctr" anchorCtr="0">
            <a:normAutofit fontScale="92500"/>
          </a:bodyPr>
          <a:lstStyle/>
          <a:p>
            <a:pPr marL="0" marR="0" lvl="0" indent="0" algn="just" rtl="0">
              <a:spcBef>
                <a:spcPts val="0"/>
              </a:spcBef>
              <a:spcAft>
                <a:spcPts val="0"/>
              </a:spcAft>
              <a:buNone/>
            </a:pPr>
            <a:r>
              <a:rPr lang="en-US" sz="3600" b="1" i="0">
                <a:solidFill>
                  <a:srgbClr val="002060"/>
                </a:solidFill>
                <a:latin typeface="Times New Roman"/>
                <a:ea typeface="Times New Roman"/>
                <a:cs typeface="Times New Roman"/>
                <a:sym typeface="Times New Roman"/>
              </a:rPr>
              <a:t>- </a:t>
            </a:r>
            <a:r>
              <a:rPr lang="en-US" sz="3200" b="1" i="0">
                <a:solidFill>
                  <a:srgbClr val="002060"/>
                </a:solidFill>
                <a:latin typeface="Times New Roman"/>
                <a:ea typeface="Times New Roman"/>
                <a:cs typeface="Times New Roman"/>
                <a:sym typeface="Times New Roman"/>
              </a:rPr>
              <a:t>Về nhà xem lại bài: Thư điện tử</a:t>
            </a:r>
            <a:endParaRPr/>
          </a:p>
          <a:p>
            <a:pPr marL="0" marR="0" lvl="0" indent="0" algn="l" rtl="0">
              <a:spcBef>
                <a:spcPts val="0"/>
              </a:spcBef>
              <a:spcAft>
                <a:spcPts val="0"/>
              </a:spcAft>
              <a:buNone/>
            </a:pPr>
            <a:r>
              <a:rPr lang="en-US" sz="2600" b="1" i="1">
                <a:solidFill>
                  <a:srgbClr val="3366CC"/>
                </a:solidFill>
                <a:latin typeface="Times New Roman"/>
                <a:ea typeface="Times New Roman"/>
                <a:cs typeface="Times New Roman"/>
                <a:sym typeface="Times New Roman"/>
              </a:rPr>
              <a:t>Mỗi học sinh hoàn thiện cho mình các thao tác tạo tài khoản thư điện tử, cách đăng nhập, soạn, gửi, đăng xuất khỏi tài khoản.</a:t>
            </a:r>
            <a:endParaRPr sz="2600" b="1" i="1">
              <a:solidFill>
                <a:srgbClr val="3366CC"/>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3200" b="1" i="0">
                <a:solidFill>
                  <a:srgbClr val="002060"/>
                </a:solidFill>
                <a:latin typeface="Times New Roman"/>
                <a:ea typeface="Times New Roman"/>
                <a:cs typeface="Times New Roman"/>
                <a:sym typeface="Times New Roman"/>
              </a:rPr>
              <a:t>- Chuẩn bị bài cho tiết sau:</a:t>
            </a:r>
            <a:endParaRPr sz="3200" b="1" i="0">
              <a:solidFill>
                <a:srgbClr val="002060"/>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3200" b="1" i="0">
                <a:solidFill>
                  <a:srgbClr val="002060"/>
                </a:solidFill>
                <a:latin typeface="Times New Roman"/>
                <a:ea typeface="Times New Roman"/>
                <a:cs typeface="Times New Roman"/>
                <a:sym typeface="Times New Roman"/>
              </a:rPr>
              <a:t>- Chủ đề 4, bài 9: </a:t>
            </a:r>
            <a:r>
              <a:rPr lang="en-US" sz="2600" b="1" i="1">
                <a:solidFill>
                  <a:srgbClr val="3366CC"/>
                </a:solidFill>
                <a:latin typeface="Times New Roman"/>
                <a:ea typeface="Times New Roman"/>
                <a:cs typeface="Times New Roman"/>
                <a:sym typeface="Times New Roman"/>
              </a:rPr>
              <a:t>An toàn thông tin trên máy tính.</a:t>
            </a:r>
            <a:endParaRPr/>
          </a:p>
          <a:p>
            <a:pPr marL="0" marR="0" lvl="0" indent="0" algn="l" rtl="0">
              <a:spcBef>
                <a:spcPts val="0"/>
              </a:spcBef>
              <a:spcAft>
                <a:spcPts val="0"/>
              </a:spcAft>
              <a:buNone/>
            </a:pPr>
            <a:endParaRPr sz="2600" b="1" i="1">
              <a:solidFill>
                <a:srgbClr val="3366CC"/>
              </a:solidFill>
              <a:latin typeface="Times New Roman"/>
              <a:ea typeface="Times New Roman"/>
              <a:cs typeface="Times New Roman"/>
              <a:sym typeface="Times New Roman"/>
            </a:endParaRPr>
          </a:p>
        </p:txBody>
      </p:sp>
      <p:sp>
        <p:nvSpPr>
          <p:cNvPr id="532" name="Google Shape;532;p48"/>
          <p:cNvSpPr txBox="1"/>
          <p:nvPr/>
        </p:nvSpPr>
        <p:spPr>
          <a:xfrm>
            <a:off x="4231795" y="1127755"/>
            <a:ext cx="4235264" cy="6096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dk1"/>
                </a:solidFill>
                <a:latin typeface="Times New Roman"/>
                <a:ea typeface="Times New Roman"/>
                <a:cs typeface="Times New Roman"/>
                <a:sym typeface="Times New Roman"/>
              </a:rPr>
              <a:t>DẶN DÒ</a:t>
            </a:r>
            <a:endParaRPr sz="2800" b="1">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Effect transition="in" filter="fade">
                                      <p:cBhvr>
                                        <p:cTn id="7" dur="500"/>
                                        <p:tgtEl>
                                          <p:spTgt spid="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536"/>
        <p:cNvGrpSpPr/>
        <p:nvPr/>
      </p:nvGrpSpPr>
      <p:grpSpPr>
        <a:xfrm>
          <a:off x="0" y="0"/>
          <a:ext cx="0" cy="0"/>
          <a:chOff x="0" y="0"/>
          <a:chExt cx="0" cy="0"/>
        </a:xfrm>
      </p:grpSpPr>
      <p:pic>
        <p:nvPicPr>
          <p:cNvPr id="537" name="Google Shape;537;p49" descr="9"/>
          <p:cNvPicPr preferRelativeResize="0"/>
          <p:nvPr/>
        </p:nvPicPr>
        <p:blipFill rotWithShape="1">
          <a:blip r:embed="rId3">
            <a:alphaModFix/>
          </a:blip>
          <a:srcRect/>
          <a:stretch/>
        </p:blipFill>
        <p:spPr>
          <a:xfrm>
            <a:off x="0" y="0"/>
            <a:ext cx="12192000" cy="6858000"/>
          </a:xfrm>
          <a:prstGeom prst="rect">
            <a:avLst/>
          </a:prstGeom>
          <a:solidFill>
            <a:srgbClr val="FF0000"/>
          </a:solidFill>
          <a:ln w="9525" cap="flat" cmpd="sng">
            <a:solidFill>
              <a:schemeClr val="dk1"/>
            </a:solidFill>
            <a:prstDash val="dash"/>
            <a:miter lim="800000"/>
            <a:headEnd type="none" w="sm" len="sm"/>
            <a:tailEnd type="none" w="sm" len="sm"/>
          </a:ln>
        </p:spPr>
      </p:pic>
      <p:sp>
        <p:nvSpPr>
          <p:cNvPr id="538" name="Google Shape;538;p49"/>
          <p:cNvSpPr txBox="1"/>
          <p:nvPr/>
        </p:nvSpPr>
        <p:spPr>
          <a:xfrm>
            <a:off x="3802063" y="1700214"/>
            <a:ext cx="4572000" cy="13112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FF"/>
              </a:buClr>
              <a:buSzPts val="8000"/>
              <a:buFont typeface="Times New Roman"/>
              <a:buNone/>
            </a:pPr>
            <a:r>
              <a:rPr lang="en-US" sz="8000" b="1">
                <a:solidFill>
                  <a:srgbClr val="0000FF"/>
                </a:solidFill>
                <a:latin typeface="Times New Roman"/>
                <a:ea typeface="Times New Roman"/>
                <a:cs typeface="Times New Roman"/>
                <a:sym typeface="Times New Roman"/>
              </a:rPr>
              <a:t>Kết thúc</a:t>
            </a:r>
            <a:endParaRPr/>
          </a:p>
        </p:txBody>
      </p:sp>
      <p:sp>
        <p:nvSpPr>
          <p:cNvPr id="539" name="Google Shape;539;p49"/>
          <p:cNvSpPr/>
          <p:nvPr/>
        </p:nvSpPr>
        <p:spPr>
          <a:xfrm>
            <a:off x="2724150" y="3141664"/>
            <a:ext cx="6840538" cy="1150937"/>
          </a:xfrm>
          <a:prstGeom prst="rect">
            <a:avLst/>
          </a:prstGeom>
        </p:spPr>
        <p:txBody>
          <a:bodyPr>
            <a:prstTxWarp prst="textPlain">
              <a:avLst/>
            </a:prstTxWarp>
          </a:bodyPr>
          <a:lstStyle/>
          <a:p>
            <a:pPr lvl="0" algn="ctr"/>
            <a:r>
              <a:rPr b="1" i="0">
                <a:ln w="19050" cap="flat" cmpd="sng">
                  <a:solidFill>
                    <a:srgbClr val="99CCFF"/>
                  </a:solidFill>
                  <a:prstDash val="solid"/>
                  <a:round/>
                  <a:headEnd type="none" w="sm" len="sm"/>
                  <a:tailEnd type="none" w="sm" len="sm"/>
                </a:ln>
                <a:solidFill>
                  <a:srgbClr val="FF0000"/>
                </a:solidFill>
                <a:latin typeface="Times New Roman"/>
              </a:rPr>
              <a:t>Cảm ơn quý thầy cô !</a:t>
            </a:r>
          </a:p>
        </p:txBody>
      </p:sp>
      <p:grpSp>
        <p:nvGrpSpPr>
          <p:cNvPr id="540" name="Google Shape;540;p49"/>
          <p:cNvGrpSpPr/>
          <p:nvPr/>
        </p:nvGrpSpPr>
        <p:grpSpPr>
          <a:xfrm>
            <a:off x="1524001" y="0"/>
            <a:ext cx="969963" cy="6858000"/>
            <a:chOff x="0" y="0"/>
            <a:chExt cx="611" cy="4320"/>
          </a:xfrm>
        </p:grpSpPr>
        <p:pic>
          <p:nvPicPr>
            <p:cNvPr id="541" name="Google Shape;541;p49" descr="phao hoa 1"/>
            <p:cNvPicPr preferRelativeResize="0"/>
            <p:nvPr/>
          </p:nvPicPr>
          <p:blipFill rotWithShape="1">
            <a:blip r:embed="rId4">
              <a:alphaModFix/>
            </a:blip>
            <a:srcRect/>
            <a:stretch/>
          </p:blipFill>
          <p:spPr>
            <a:xfrm>
              <a:off x="0" y="3264"/>
              <a:ext cx="611" cy="1056"/>
            </a:xfrm>
            <a:prstGeom prst="rect">
              <a:avLst/>
            </a:prstGeom>
            <a:noFill/>
            <a:ln>
              <a:noFill/>
            </a:ln>
          </p:spPr>
        </p:pic>
        <p:pic>
          <p:nvPicPr>
            <p:cNvPr id="542" name="Google Shape;542;p49" descr="phao hoa 1"/>
            <p:cNvPicPr preferRelativeResize="0"/>
            <p:nvPr/>
          </p:nvPicPr>
          <p:blipFill rotWithShape="1">
            <a:blip r:embed="rId4">
              <a:alphaModFix/>
            </a:blip>
            <a:srcRect/>
            <a:stretch/>
          </p:blipFill>
          <p:spPr>
            <a:xfrm>
              <a:off x="0" y="0"/>
              <a:ext cx="611" cy="1056"/>
            </a:xfrm>
            <a:prstGeom prst="rect">
              <a:avLst/>
            </a:prstGeom>
            <a:noFill/>
            <a:ln>
              <a:noFill/>
            </a:ln>
          </p:spPr>
        </p:pic>
        <p:pic>
          <p:nvPicPr>
            <p:cNvPr id="543" name="Google Shape;543;p49" descr="phao hoa 1"/>
            <p:cNvPicPr preferRelativeResize="0"/>
            <p:nvPr/>
          </p:nvPicPr>
          <p:blipFill rotWithShape="1">
            <a:blip r:embed="rId4">
              <a:alphaModFix/>
            </a:blip>
            <a:srcRect/>
            <a:stretch/>
          </p:blipFill>
          <p:spPr>
            <a:xfrm>
              <a:off x="0" y="1026"/>
              <a:ext cx="611" cy="1056"/>
            </a:xfrm>
            <a:prstGeom prst="rect">
              <a:avLst/>
            </a:prstGeom>
            <a:noFill/>
            <a:ln>
              <a:noFill/>
            </a:ln>
          </p:spPr>
        </p:pic>
        <p:pic>
          <p:nvPicPr>
            <p:cNvPr id="544" name="Google Shape;544;p49" descr="phao hoa 1"/>
            <p:cNvPicPr preferRelativeResize="0"/>
            <p:nvPr/>
          </p:nvPicPr>
          <p:blipFill rotWithShape="1">
            <a:blip r:embed="rId4">
              <a:alphaModFix/>
            </a:blip>
            <a:srcRect/>
            <a:stretch/>
          </p:blipFill>
          <p:spPr>
            <a:xfrm>
              <a:off x="0" y="2069"/>
              <a:ext cx="611" cy="1056"/>
            </a:xfrm>
            <a:prstGeom prst="rect">
              <a:avLst/>
            </a:prstGeom>
            <a:noFill/>
            <a:ln>
              <a:noFill/>
            </a:ln>
          </p:spPr>
        </p:pic>
      </p:grpSp>
      <p:grpSp>
        <p:nvGrpSpPr>
          <p:cNvPr id="545" name="Google Shape;545;p49"/>
          <p:cNvGrpSpPr/>
          <p:nvPr/>
        </p:nvGrpSpPr>
        <p:grpSpPr>
          <a:xfrm>
            <a:off x="1524001" y="0"/>
            <a:ext cx="969963" cy="6858000"/>
            <a:chOff x="0" y="0"/>
            <a:chExt cx="611" cy="4320"/>
          </a:xfrm>
        </p:grpSpPr>
        <p:pic>
          <p:nvPicPr>
            <p:cNvPr id="546" name="Google Shape;546;p49" descr="phao hoa 1"/>
            <p:cNvPicPr preferRelativeResize="0"/>
            <p:nvPr/>
          </p:nvPicPr>
          <p:blipFill rotWithShape="1">
            <a:blip r:embed="rId4">
              <a:alphaModFix/>
            </a:blip>
            <a:srcRect/>
            <a:stretch/>
          </p:blipFill>
          <p:spPr>
            <a:xfrm>
              <a:off x="0" y="3264"/>
              <a:ext cx="611" cy="1056"/>
            </a:xfrm>
            <a:prstGeom prst="rect">
              <a:avLst/>
            </a:prstGeom>
            <a:noFill/>
            <a:ln>
              <a:noFill/>
            </a:ln>
          </p:spPr>
        </p:pic>
        <p:pic>
          <p:nvPicPr>
            <p:cNvPr id="547" name="Google Shape;547;p49" descr="phao hoa 1"/>
            <p:cNvPicPr preferRelativeResize="0"/>
            <p:nvPr/>
          </p:nvPicPr>
          <p:blipFill rotWithShape="1">
            <a:blip r:embed="rId4">
              <a:alphaModFix/>
            </a:blip>
            <a:srcRect/>
            <a:stretch/>
          </p:blipFill>
          <p:spPr>
            <a:xfrm>
              <a:off x="0" y="0"/>
              <a:ext cx="611" cy="1056"/>
            </a:xfrm>
            <a:prstGeom prst="rect">
              <a:avLst/>
            </a:prstGeom>
            <a:noFill/>
            <a:ln>
              <a:noFill/>
            </a:ln>
          </p:spPr>
        </p:pic>
        <p:pic>
          <p:nvPicPr>
            <p:cNvPr id="548" name="Google Shape;548;p49" descr="phao hoa 1"/>
            <p:cNvPicPr preferRelativeResize="0"/>
            <p:nvPr/>
          </p:nvPicPr>
          <p:blipFill rotWithShape="1">
            <a:blip r:embed="rId4">
              <a:alphaModFix/>
            </a:blip>
            <a:srcRect/>
            <a:stretch/>
          </p:blipFill>
          <p:spPr>
            <a:xfrm>
              <a:off x="0" y="1026"/>
              <a:ext cx="611" cy="1056"/>
            </a:xfrm>
            <a:prstGeom prst="rect">
              <a:avLst/>
            </a:prstGeom>
            <a:noFill/>
            <a:ln>
              <a:noFill/>
            </a:ln>
          </p:spPr>
        </p:pic>
        <p:pic>
          <p:nvPicPr>
            <p:cNvPr id="549" name="Google Shape;549;p49" descr="phao hoa 1"/>
            <p:cNvPicPr preferRelativeResize="0"/>
            <p:nvPr/>
          </p:nvPicPr>
          <p:blipFill rotWithShape="1">
            <a:blip r:embed="rId4">
              <a:alphaModFix/>
            </a:blip>
            <a:srcRect/>
            <a:stretch/>
          </p:blipFill>
          <p:spPr>
            <a:xfrm>
              <a:off x="0" y="2069"/>
              <a:ext cx="611" cy="1056"/>
            </a:xfrm>
            <a:prstGeom prst="rect">
              <a:avLst/>
            </a:prstGeom>
            <a:noFill/>
            <a:ln>
              <a:noFill/>
            </a:ln>
          </p:spPr>
        </p:pic>
      </p:grpSp>
      <p:grpSp>
        <p:nvGrpSpPr>
          <p:cNvPr id="550" name="Google Shape;550;p49"/>
          <p:cNvGrpSpPr/>
          <p:nvPr/>
        </p:nvGrpSpPr>
        <p:grpSpPr>
          <a:xfrm>
            <a:off x="4973638" y="0"/>
            <a:ext cx="969962" cy="6858000"/>
            <a:chOff x="0" y="0"/>
            <a:chExt cx="611" cy="4320"/>
          </a:xfrm>
        </p:grpSpPr>
        <p:pic>
          <p:nvPicPr>
            <p:cNvPr id="551" name="Google Shape;551;p49" descr="phao hoa 1"/>
            <p:cNvPicPr preferRelativeResize="0"/>
            <p:nvPr/>
          </p:nvPicPr>
          <p:blipFill rotWithShape="1">
            <a:blip r:embed="rId4">
              <a:alphaModFix/>
            </a:blip>
            <a:srcRect/>
            <a:stretch/>
          </p:blipFill>
          <p:spPr>
            <a:xfrm>
              <a:off x="0" y="3264"/>
              <a:ext cx="611" cy="1056"/>
            </a:xfrm>
            <a:prstGeom prst="rect">
              <a:avLst/>
            </a:prstGeom>
            <a:noFill/>
            <a:ln>
              <a:noFill/>
            </a:ln>
          </p:spPr>
        </p:pic>
        <p:pic>
          <p:nvPicPr>
            <p:cNvPr id="552" name="Google Shape;552;p49" descr="phao hoa 1"/>
            <p:cNvPicPr preferRelativeResize="0"/>
            <p:nvPr/>
          </p:nvPicPr>
          <p:blipFill rotWithShape="1">
            <a:blip r:embed="rId4">
              <a:alphaModFix/>
            </a:blip>
            <a:srcRect/>
            <a:stretch/>
          </p:blipFill>
          <p:spPr>
            <a:xfrm>
              <a:off x="0" y="0"/>
              <a:ext cx="611" cy="1056"/>
            </a:xfrm>
            <a:prstGeom prst="rect">
              <a:avLst/>
            </a:prstGeom>
            <a:noFill/>
            <a:ln>
              <a:noFill/>
            </a:ln>
          </p:spPr>
        </p:pic>
        <p:pic>
          <p:nvPicPr>
            <p:cNvPr id="553" name="Google Shape;553;p49" descr="phao hoa 1"/>
            <p:cNvPicPr preferRelativeResize="0"/>
            <p:nvPr/>
          </p:nvPicPr>
          <p:blipFill rotWithShape="1">
            <a:blip r:embed="rId4">
              <a:alphaModFix/>
            </a:blip>
            <a:srcRect/>
            <a:stretch/>
          </p:blipFill>
          <p:spPr>
            <a:xfrm>
              <a:off x="0" y="1026"/>
              <a:ext cx="611" cy="1056"/>
            </a:xfrm>
            <a:prstGeom prst="rect">
              <a:avLst/>
            </a:prstGeom>
            <a:noFill/>
            <a:ln>
              <a:noFill/>
            </a:ln>
          </p:spPr>
        </p:pic>
        <p:pic>
          <p:nvPicPr>
            <p:cNvPr id="554" name="Google Shape;554;p49" descr="phao hoa 1"/>
            <p:cNvPicPr preferRelativeResize="0"/>
            <p:nvPr/>
          </p:nvPicPr>
          <p:blipFill rotWithShape="1">
            <a:blip r:embed="rId4">
              <a:alphaModFix/>
            </a:blip>
            <a:srcRect/>
            <a:stretch/>
          </p:blipFill>
          <p:spPr>
            <a:xfrm>
              <a:off x="0" y="2069"/>
              <a:ext cx="611" cy="1056"/>
            </a:xfrm>
            <a:prstGeom prst="rect">
              <a:avLst/>
            </a:prstGeom>
            <a:noFill/>
            <a:ln>
              <a:noFill/>
            </a:ln>
          </p:spPr>
        </p:pic>
      </p:grpSp>
      <p:grpSp>
        <p:nvGrpSpPr>
          <p:cNvPr id="555" name="Google Shape;555;p49"/>
          <p:cNvGrpSpPr/>
          <p:nvPr/>
        </p:nvGrpSpPr>
        <p:grpSpPr>
          <a:xfrm>
            <a:off x="6816726" y="0"/>
            <a:ext cx="969963" cy="6858000"/>
            <a:chOff x="0" y="0"/>
            <a:chExt cx="611" cy="4320"/>
          </a:xfrm>
        </p:grpSpPr>
        <p:pic>
          <p:nvPicPr>
            <p:cNvPr id="556" name="Google Shape;556;p49" descr="phao hoa 1"/>
            <p:cNvPicPr preferRelativeResize="0"/>
            <p:nvPr/>
          </p:nvPicPr>
          <p:blipFill rotWithShape="1">
            <a:blip r:embed="rId4">
              <a:alphaModFix/>
            </a:blip>
            <a:srcRect/>
            <a:stretch/>
          </p:blipFill>
          <p:spPr>
            <a:xfrm>
              <a:off x="0" y="3264"/>
              <a:ext cx="611" cy="1056"/>
            </a:xfrm>
            <a:prstGeom prst="rect">
              <a:avLst/>
            </a:prstGeom>
            <a:noFill/>
            <a:ln>
              <a:noFill/>
            </a:ln>
          </p:spPr>
        </p:pic>
        <p:pic>
          <p:nvPicPr>
            <p:cNvPr id="557" name="Google Shape;557;p49" descr="phao hoa 1"/>
            <p:cNvPicPr preferRelativeResize="0"/>
            <p:nvPr/>
          </p:nvPicPr>
          <p:blipFill rotWithShape="1">
            <a:blip r:embed="rId4">
              <a:alphaModFix/>
            </a:blip>
            <a:srcRect/>
            <a:stretch/>
          </p:blipFill>
          <p:spPr>
            <a:xfrm>
              <a:off x="0" y="0"/>
              <a:ext cx="611" cy="1056"/>
            </a:xfrm>
            <a:prstGeom prst="rect">
              <a:avLst/>
            </a:prstGeom>
            <a:noFill/>
            <a:ln>
              <a:noFill/>
            </a:ln>
          </p:spPr>
        </p:pic>
        <p:pic>
          <p:nvPicPr>
            <p:cNvPr id="558" name="Google Shape;558;p49" descr="phao hoa 1"/>
            <p:cNvPicPr preferRelativeResize="0"/>
            <p:nvPr/>
          </p:nvPicPr>
          <p:blipFill rotWithShape="1">
            <a:blip r:embed="rId4">
              <a:alphaModFix/>
            </a:blip>
            <a:srcRect/>
            <a:stretch/>
          </p:blipFill>
          <p:spPr>
            <a:xfrm>
              <a:off x="0" y="1026"/>
              <a:ext cx="611" cy="1056"/>
            </a:xfrm>
            <a:prstGeom prst="rect">
              <a:avLst/>
            </a:prstGeom>
            <a:noFill/>
            <a:ln>
              <a:noFill/>
            </a:ln>
          </p:spPr>
        </p:pic>
        <p:pic>
          <p:nvPicPr>
            <p:cNvPr id="559" name="Google Shape;559;p49" descr="phao hoa 1"/>
            <p:cNvPicPr preferRelativeResize="0"/>
            <p:nvPr/>
          </p:nvPicPr>
          <p:blipFill rotWithShape="1">
            <a:blip r:embed="rId4">
              <a:alphaModFix/>
            </a:blip>
            <a:srcRect/>
            <a:stretch/>
          </p:blipFill>
          <p:spPr>
            <a:xfrm>
              <a:off x="0" y="2069"/>
              <a:ext cx="611" cy="1056"/>
            </a:xfrm>
            <a:prstGeom prst="rect">
              <a:avLst/>
            </a:prstGeom>
            <a:noFill/>
            <a:ln>
              <a:noFill/>
            </a:ln>
          </p:spPr>
        </p:pic>
      </p:grpSp>
      <p:grpSp>
        <p:nvGrpSpPr>
          <p:cNvPr id="560" name="Google Shape;560;p49"/>
          <p:cNvGrpSpPr/>
          <p:nvPr/>
        </p:nvGrpSpPr>
        <p:grpSpPr>
          <a:xfrm>
            <a:off x="8904288" y="0"/>
            <a:ext cx="969962" cy="6858000"/>
            <a:chOff x="0" y="0"/>
            <a:chExt cx="611" cy="4320"/>
          </a:xfrm>
        </p:grpSpPr>
        <p:pic>
          <p:nvPicPr>
            <p:cNvPr id="561" name="Google Shape;561;p49" descr="phao hoa 1"/>
            <p:cNvPicPr preferRelativeResize="0"/>
            <p:nvPr/>
          </p:nvPicPr>
          <p:blipFill rotWithShape="1">
            <a:blip r:embed="rId4">
              <a:alphaModFix/>
            </a:blip>
            <a:srcRect/>
            <a:stretch/>
          </p:blipFill>
          <p:spPr>
            <a:xfrm>
              <a:off x="0" y="3264"/>
              <a:ext cx="611" cy="1056"/>
            </a:xfrm>
            <a:prstGeom prst="rect">
              <a:avLst/>
            </a:prstGeom>
            <a:noFill/>
            <a:ln>
              <a:noFill/>
            </a:ln>
          </p:spPr>
        </p:pic>
        <p:pic>
          <p:nvPicPr>
            <p:cNvPr id="562" name="Google Shape;562;p49" descr="phao hoa 1"/>
            <p:cNvPicPr preferRelativeResize="0"/>
            <p:nvPr/>
          </p:nvPicPr>
          <p:blipFill rotWithShape="1">
            <a:blip r:embed="rId4">
              <a:alphaModFix/>
            </a:blip>
            <a:srcRect/>
            <a:stretch/>
          </p:blipFill>
          <p:spPr>
            <a:xfrm>
              <a:off x="0" y="0"/>
              <a:ext cx="611" cy="1056"/>
            </a:xfrm>
            <a:prstGeom prst="rect">
              <a:avLst/>
            </a:prstGeom>
            <a:noFill/>
            <a:ln>
              <a:noFill/>
            </a:ln>
          </p:spPr>
        </p:pic>
        <p:pic>
          <p:nvPicPr>
            <p:cNvPr id="563" name="Google Shape;563;p49" descr="phao hoa 1"/>
            <p:cNvPicPr preferRelativeResize="0"/>
            <p:nvPr/>
          </p:nvPicPr>
          <p:blipFill rotWithShape="1">
            <a:blip r:embed="rId4">
              <a:alphaModFix/>
            </a:blip>
            <a:srcRect/>
            <a:stretch/>
          </p:blipFill>
          <p:spPr>
            <a:xfrm>
              <a:off x="0" y="1026"/>
              <a:ext cx="611" cy="1056"/>
            </a:xfrm>
            <a:prstGeom prst="rect">
              <a:avLst/>
            </a:prstGeom>
            <a:noFill/>
            <a:ln>
              <a:noFill/>
            </a:ln>
          </p:spPr>
        </p:pic>
        <p:pic>
          <p:nvPicPr>
            <p:cNvPr id="564" name="Google Shape;564;p49" descr="phao hoa 1"/>
            <p:cNvPicPr preferRelativeResize="0"/>
            <p:nvPr/>
          </p:nvPicPr>
          <p:blipFill rotWithShape="1">
            <a:blip r:embed="rId4">
              <a:alphaModFix/>
            </a:blip>
            <a:srcRect/>
            <a:stretch/>
          </p:blipFill>
          <p:spPr>
            <a:xfrm>
              <a:off x="0" y="2069"/>
              <a:ext cx="611" cy="1056"/>
            </a:xfrm>
            <a:prstGeom prst="rect">
              <a:avLst/>
            </a:prstGeom>
            <a:noFill/>
            <a:ln>
              <a:noFill/>
            </a:ln>
          </p:spPr>
        </p:pic>
      </p:grpSp>
      <p:grpSp>
        <p:nvGrpSpPr>
          <p:cNvPr id="565" name="Google Shape;565;p49"/>
          <p:cNvGrpSpPr/>
          <p:nvPr/>
        </p:nvGrpSpPr>
        <p:grpSpPr>
          <a:xfrm>
            <a:off x="9698038" y="0"/>
            <a:ext cx="969962" cy="6858000"/>
            <a:chOff x="0" y="0"/>
            <a:chExt cx="611" cy="4320"/>
          </a:xfrm>
        </p:grpSpPr>
        <p:pic>
          <p:nvPicPr>
            <p:cNvPr id="566" name="Google Shape;566;p49" descr="phao hoa 1"/>
            <p:cNvPicPr preferRelativeResize="0"/>
            <p:nvPr/>
          </p:nvPicPr>
          <p:blipFill rotWithShape="1">
            <a:blip r:embed="rId4">
              <a:alphaModFix/>
            </a:blip>
            <a:srcRect/>
            <a:stretch/>
          </p:blipFill>
          <p:spPr>
            <a:xfrm>
              <a:off x="0" y="3264"/>
              <a:ext cx="611" cy="1056"/>
            </a:xfrm>
            <a:prstGeom prst="rect">
              <a:avLst/>
            </a:prstGeom>
            <a:noFill/>
            <a:ln>
              <a:noFill/>
            </a:ln>
          </p:spPr>
        </p:pic>
        <p:pic>
          <p:nvPicPr>
            <p:cNvPr id="567" name="Google Shape;567;p49" descr="phao hoa 1"/>
            <p:cNvPicPr preferRelativeResize="0"/>
            <p:nvPr/>
          </p:nvPicPr>
          <p:blipFill rotWithShape="1">
            <a:blip r:embed="rId4">
              <a:alphaModFix/>
            </a:blip>
            <a:srcRect/>
            <a:stretch/>
          </p:blipFill>
          <p:spPr>
            <a:xfrm>
              <a:off x="0" y="0"/>
              <a:ext cx="611" cy="1056"/>
            </a:xfrm>
            <a:prstGeom prst="rect">
              <a:avLst/>
            </a:prstGeom>
            <a:noFill/>
            <a:ln>
              <a:noFill/>
            </a:ln>
          </p:spPr>
        </p:pic>
        <p:pic>
          <p:nvPicPr>
            <p:cNvPr id="568" name="Google Shape;568;p49" descr="phao hoa 1"/>
            <p:cNvPicPr preferRelativeResize="0"/>
            <p:nvPr/>
          </p:nvPicPr>
          <p:blipFill rotWithShape="1">
            <a:blip r:embed="rId4">
              <a:alphaModFix/>
            </a:blip>
            <a:srcRect/>
            <a:stretch/>
          </p:blipFill>
          <p:spPr>
            <a:xfrm>
              <a:off x="0" y="1026"/>
              <a:ext cx="611" cy="1056"/>
            </a:xfrm>
            <a:prstGeom prst="rect">
              <a:avLst/>
            </a:prstGeom>
            <a:noFill/>
            <a:ln>
              <a:noFill/>
            </a:ln>
          </p:spPr>
        </p:pic>
        <p:pic>
          <p:nvPicPr>
            <p:cNvPr id="569" name="Google Shape;569;p49" descr="phao hoa 1"/>
            <p:cNvPicPr preferRelativeResize="0"/>
            <p:nvPr/>
          </p:nvPicPr>
          <p:blipFill rotWithShape="1">
            <a:blip r:embed="rId4">
              <a:alphaModFix/>
            </a:blip>
            <a:srcRect/>
            <a:stretch/>
          </p:blipFill>
          <p:spPr>
            <a:xfrm>
              <a:off x="0" y="2069"/>
              <a:ext cx="611" cy="1056"/>
            </a:xfrm>
            <a:prstGeom prst="rect">
              <a:avLst/>
            </a:prstGeom>
            <a:noFill/>
            <a:ln>
              <a:noFill/>
            </a:ln>
          </p:spPr>
        </p:pic>
      </p:grpSp>
      <p:pic>
        <p:nvPicPr>
          <p:cNvPr id="570" name="Google Shape;570;p49"/>
          <p:cNvPicPr preferRelativeResize="0"/>
          <p:nvPr/>
        </p:nvPicPr>
        <p:blipFill rotWithShape="1">
          <a:blip r:embed="rId5">
            <a:alphaModFix/>
          </a:blip>
          <a:srcRect/>
          <a:stretch/>
        </p:blipFill>
        <p:spPr>
          <a:xfrm>
            <a:off x="8458200" y="6400800"/>
            <a:ext cx="323850" cy="431800"/>
          </a:xfrm>
          <a:prstGeom prst="rect">
            <a:avLst/>
          </a:prstGeom>
          <a:noFill/>
          <a:ln>
            <a:noFill/>
          </a:ln>
        </p:spPr>
      </p:pic>
      <p:pic>
        <p:nvPicPr>
          <p:cNvPr id="571" name="Google Shape;571;p49"/>
          <p:cNvPicPr preferRelativeResize="0"/>
          <p:nvPr/>
        </p:nvPicPr>
        <p:blipFill rotWithShape="1">
          <a:blip r:embed="rId6">
            <a:alphaModFix/>
          </a:blip>
          <a:srcRect/>
          <a:stretch/>
        </p:blipFill>
        <p:spPr>
          <a:xfrm>
            <a:off x="5791200" y="3124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1"/>
                                        </p:tgtEl>
                                        <p:attrNameLst>
                                          <p:attrName>style.visibility</p:attrName>
                                        </p:attrNameLst>
                                      </p:cBhvr>
                                      <p:to>
                                        <p:strVal val="visible"/>
                                      </p:to>
                                    </p:set>
                                    <p:animEffect transition="in" filter="fade">
                                      <p:cBhvr>
                                        <p:cTn id="7" dur="5000"/>
                                        <p:tgtEl>
                                          <p:spTgt spid="571"/>
                                        </p:tgtEl>
                                      </p:cBhvr>
                                    </p:animEffect>
                                  </p:childTnLst>
                                </p:cTn>
                              </p:par>
                              <p:par>
                                <p:cTn id="8" presetID="23" presetClass="entr" presetSubtype="16" fill="hold" nodeType="withEffect">
                                  <p:stCondLst>
                                    <p:cond delay="0"/>
                                  </p:stCondLst>
                                  <p:childTnLst>
                                    <p:set>
                                      <p:cBhvr>
                                        <p:cTn id="9" dur="1" fill="hold">
                                          <p:stCondLst>
                                            <p:cond delay="0"/>
                                          </p:stCondLst>
                                        </p:cTn>
                                        <p:tgtEl>
                                          <p:spTgt spid="538"/>
                                        </p:tgtEl>
                                        <p:attrNameLst>
                                          <p:attrName>style.visibility</p:attrName>
                                        </p:attrNameLst>
                                      </p:cBhvr>
                                      <p:to>
                                        <p:strVal val="visible"/>
                                      </p:to>
                                    </p:set>
                                    <p:anim calcmode="lin" valueType="num">
                                      <p:cBhvr additive="base">
                                        <p:cTn id="10" dur="2000"/>
                                        <p:tgtEl>
                                          <p:spTgt spid="538"/>
                                        </p:tgtEl>
                                        <p:attrNameLst>
                                          <p:attrName>ppt_w</p:attrName>
                                        </p:attrNameLst>
                                      </p:cBhvr>
                                      <p:tavLst>
                                        <p:tav tm="0">
                                          <p:val>
                                            <p:strVal val="0"/>
                                          </p:val>
                                        </p:tav>
                                        <p:tav tm="100000">
                                          <p:val>
                                            <p:strVal val="#ppt_w"/>
                                          </p:val>
                                        </p:tav>
                                      </p:tavLst>
                                    </p:anim>
                                    <p:anim calcmode="lin" valueType="num">
                                      <p:cBhvr additive="base">
                                        <p:cTn id="11" dur="2000"/>
                                        <p:tgtEl>
                                          <p:spTgt spid="538"/>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538"/>
                                        </p:tgtEl>
                                        <p:attrNameLst>
                                          <p:attrName>style.visibility</p:attrName>
                                        </p:attrNameLst>
                                      </p:cBhvr>
                                      <p:to>
                                        <p:strVal val="visible"/>
                                      </p:to>
                                    </p:set>
                                    <p:anim calcmode="lin" valueType="num">
                                      <p:cBhvr additive="base">
                                        <p:cTn id="14" dur="2000"/>
                                        <p:tgtEl>
                                          <p:spTgt spid="538"/>
                                        </p:tgtEl>
                                        <p:attrNameLst>
                                          <p:attrName>ppt_w</p:attrName>
                                        </p:attrNameLst>
                                      </p:cBhvr>
                                      <p:tavLst>
                                        <p:tav tm="0">
                                          <p:val>
                                            <p:strVal val="0"/>
                                          </p:val>
                                        </p:tav>
                                        <p:tav tm="100000">
                                          <p:val>
                                            <p:strVal val="#ppt_w"/>
                                          </p:val>
                                        </p:tav>
                                      </p:tavLst>
                                    </p:anim>
                                    <p:anim calcmode="lin" valueType="num">
                                      <p:cBhvr additive="base">
                                        <p:cTn id="15" dur="2000"/>
                                        <p:tgtEl>
                                          <p:spTgt spid="538"/>
                                        </p:tgtEl>
                                        <p:attrNameLst>
                                          <p:attrName>ppt_h</p:attrName>
                                        </p:attrNameLst>
                                      </p:cBhvr>
                                      <p:tavLst>
                                        <p:tav tm="0">
                                          <p:val>
                                            <p:str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538"/>
                                        </p:tgtEl>
                                        <p:attrNameLst>
                                          <p:attrName>style.visibility</p:attrName>
                                        </p:attrNameLst>
                                      </p:cBhvr>
                                      <p:to>
                                        <p:strVal val="visible"/>
                                      </p:to>
                                    </p:set>
                                    <p:anim calcmode="lin" valueType="num">
                                      <p:cBhvr additive="base">
                                        <p:cTn id="18" dur="2000"/>
                                        <p:tgtEl>
                                          <p:spTgt spid="538"/>
                                        </p:tgtEl>
                                        <p:attrNameLst>
                                          <p:attrName>ppt_w</p:attrName>
                                        </p:attrNameLst>
                                      </p:cBhvr>
                                      <p:tavLst>
                                        <p:tav tm="0">
                                          <p:val>
                                            <p:strVal val="0"/>
                                          </p:val>
                                        </p:tav>
                                        <p:tav tm="100000">
                                          <p:val>
                                            <p:strVal val="#ppt_w"/>
                                          </p:val>
                                        </p:tav>
                                      </p:tavLst>
                                    </p:anim>
                                    <p:anim calcmode="lin" valueType="num">
                                      <p:cBhvr additive="base">
                                        <p:cTn id="19" dur="2000"/>
                                        <p:tgtEl>
                                          <p:spTgt spid="538"/>
                                        </p:tgtEl>
                                        <p:attrNameLst>
                                          <p:attrName>ppt_h</p:attrName>
                                        </p:attrNameLst>
                                      </p:cBhvr>
                                      <p:tavLst>
                                        <p:tav tm="0">
                                          <p:val>
                                            <p:str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538"/>
                                        </p:tgtEl>
                                        <p:attrNameLst>
                                          <p:attrName>style.visibility</p:attrName>
                                        </p:attrNameLst>
                                      </p:cBhvr>
                                      <p:to>
                                        <p:strVal val="visible"/>
                                      </p:to>
                                    </p:set>
                                    <p:anim calcmode="lin" valueType="num">
                                      <p:cBhvr additive="base">
                                        <p:cTn id="22" dur="2000"/>
                                        <p:tgtEl>
                                          <p:spTgt spid="538"/>
                                        </p:tgtEl>
                                        <p:attrNameLst>
                                          <p:attrName>ppt_w</p:attrName>
                                        </p:attrNameLst>
                                      </p:cBhvr>
                                      <p:tavLst>
                                        <p:tav tm="0">
                                          <p:val>
                                            <p:strVal val="0"/>
                                          </p:val>
                                        </p:tav>
                                        <p:tav tm="100000">
                                          <p:val>
                                            <p:strVal val="#ppt_w"/>
                                          </p:val>
                                        </p:tav>
                                      </p:tavLst>
                                    </p:anim>
                                    <p:anim calcmode="lin" valueType="num">
                                      <p:cBhvr additive="base">
                                        <p:cTn id="23" dur="2000"/>
                                        <p:tgtEl>
                                          <p:spTgt spid="538"/>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538"/>
                                        </p:tgtEl>
                                        <p:attrNameLst>
                                          <p:attrName>style.visibility</p:attrName>
                                        </p:attrNameLst>
                                      </p:cBhvr>
                                      <p:to>
                                        <p:strVal val="visible"/>
                                      </p:to>
                                    </p:set>
                                    <p:anim calcmode="lin" valueType="num">
                                      <p:cBhvr additive="base">
                                        <p:cTn id="26" dur="2000"/>
                                        <p:tgtEl>
                                          <p:spTgt spid="538"/>
                                        </p:tgtEl>
                                        <p:attrNameLst>
                                          <p:attrName>ppt_w</p:attrName>
                                        </p:attrNameLst>
                                      </p:cBhvr>
                                      <p:tavLst>
                                        <p:tav tm="0">
                                          <p:val>
                                            <p:strVal val="0"/>
                                          </p:val>
                                        </p:tav>
                                        <p:tav tm="100000">
                                          <p:val>
                                            <p:strVal val="#ppt_w"/>
                                          </p:val>
                                        </p:tav>
                                      </p:tavLst>
                                    </p:anim>
                                    <p:anim calcmode="lin" valueType="num">
                                      <p:cBhvr additive="base">
                                        <p:cTn id="27" dur="2000"/>
                                        <p:tgtEl>
                                          <p:spTgt spid="538"/>
                                        </p:tgtEl>
                                        <p:attrNameLst>
                                          <p:attrName>ppt_h</p:attrName>
                                        </p:attrNameLst>
                                      </p:cBhvr>
                                      <p:tavLst>
                                        <p:tav tm="0">
                                          <p:val>
                                            <p:str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538"/>
                                        </p:tgtEl>
                                        <p:attrNameLst>
                                          <p:attrName>style.visibility</p:attrName>
                                        </p:attrNameLst>
                                      </p:cBhvr>
                                      <p:to>
                                        <p:strVal val="visible"/>
                                      </p:to>
                                    </p:set>
                                    <p:anim calcmode="lin" valueType="num">
                                      <p:cBhvr additive="base">
                                        <p:cTn id="30" dur="2000"/>
                                        <p:tgtEl>
                                          <p:spTgt spid="538"/>
                                        </p:tgtEl>
                                        <p:attrNameLst>
                                          <p:attrName>ppt_w</p:attrName>
                                        </p:attrNameLst>
                                      </p:cBhvr>
                                      <p:tavLst>
                                        <p:tav tm="0">
                                          <p:val>
                                            <p:strVal val="0"/>
                                          </p:val>
                                        </p:tav>
                                        <p:tav tm="100000">
                                          <p:val>
                                            <p:strVal val="#ppt_w"/>
                                          </p:val>
                                        </p:tav>
                                      </p:tavLst>
                                    </p:anim>
                                    <p:anim calcmode="lin" valueType="num">
                                      <p:cBhvr additive="base">
                                        <p:cTn id="31" dur="2000"/>
                                        <p:tgtEl>
                                          <p:spTgt spid="538"/>
                                        </p:tgtEl>
                                        <p:attrNameLst>
                                          <p:attrName>ppt_h</p:attrName>
                                        </p:attrNameLst>
                                      </p:cBhvr>
                                      <p:tavLst>
                                        <p:tav tm="0">
                                          <p:val>
                                            <p:strVal val="0"/>
                                          </p:val>
                                        </p:tav>
                                        <p:tav tm="100000">
                                          <p:val>
                                            <p:strVal val="#ppt_h"/>
                                          </p:val>
                                        </p:tav>
                                      </p:tavLst>
                                    </p:anim>
                                  </p:childTnLst>
                                </p:cTn>
                              </p:par>
                              <p:par>
                                <p:cTn id="32" presetID="2" presetClass="entr" presetSubtype="4" fill="hold" nodeType="withEffect">
                                  <p:stCondLst>
                                    <p:cond delay="0"/>
                                  </p:stCondLst>
                                  <p:childTnLst>
                                    <p:set>
                                      <p:cBhvr>
                                        <p:cTn id="33" dur="1" fill="hold">
                                          <p:stCondLst>
                                            <p:cond delay="0"/>
                                          </p:stCondLst>
                                        </p:cTn>
                                        <p:tgtEl>
                                          <p:spTgt spid="539"/>
                                        </p:tgtEl>
                                        <p:attrNameLst>
                                          <p:attrName>style.visibility</p:attrName>
                                        </p:attrNameLst>
                                      </p:cBhvr>
                                      <p:to>
                                        <p:strVal val="visible"/>
                                      </p:to>
                                    </p:set>
                                    <p:anim calcmode="lin" valueType="num">
                                      <p:cBhvr additive="base">
                                        <p:cTn id="34" dur="500"/>
                                        <p:tgtEl>
                                          <p:spTgt spid="5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89"/>
        <p:cNvGrpSpPr/>
        <p:nvPr/>
      </p:nvGrpSpPr>
      <p:grpSpPr>
        <a:xfrm>
          <a:off x="0" y="0"/>
          <a:ext cx="0" cy="0"/>
          <a:chOff x="0" y="0"/>
          <a:chExt cx="0" cy="0"/>
        </a:xfrm>
      </p:grpSpPr>
      <p:sp>
        <p:nvSpPr>
          <p:cNvPr id="190" name="Google Shape;190;p17"/>
          <p:cNvSpPr/>
          <p:nvPr/>
        </p:nvSpPr>
        <p:spPr>
          <a:xfrm>
            <a:off x="2815149" y="1388868"/>
            <a:ext cx="6767381" cy="396113"/>
          </a:xfrm>
          <a:prstGeom prst="rect">
            <a:avLst/>
          </a:prstGeom>
          <a:solidFill>
            <a:srgbClr val="00CCFF">
              <a:alpha val="5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FFFFFF"/>
              </a:solidFill>
              <a:latin typeface="Times New Roman"/>
              <a:ea typeface="Times New Roman"/>
              <a:cs typeface="Times New Roman"/>
              <a:sym typeface="Times New Roman"/>
            </a:endParaRPr>
          </a:p>
        </p:txBody>
      </p:sp>
      <p:sp>
        <p:nvSpPr>
          <p:cNvPr id="191" name="Google Shape;191;p17"/>
          <p:cNvSpPr/>
          <p:nvPr/>
        </p:nvSpPr>
        <p:spPr>
          <a:xfrm>
            <a:off x="4098243" y="1277020"/>
            <a:ext cx="503011" cy="494325"/>
          </a:xfrm>
          <a:prstGeom prst="ellipse">
            <a:avLst/>
          </a:prstGeom>
          <a:solidFill>
            <a:srgbClr val="FFC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Times New Roman"/>
                <a:ea typeface="Times New Roman"/>
                <a:cs typeface="Times New Roman"/>
                <a:sym typeface="Times New Roman"/>
              </a:rPr>
              <a:t>1</a:t>
            </a:r>
            <a:endParaRPr/>
          </a:p>
        </p:txBody>
      </p:sp>
      <p:sp>
        <p:nvSpPr>
          <p:cNvPr id="192" name="Google Shape;192;p17"/>
          <p:cNvSpPr txBox="1"/>
          <p:nvPr/>
        </p:nvSpPr>
        <p:spPr>
          <a:xfrm>
            <a:off x="1870445" y="2435578"/>
            <a:ext cx="847883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030A0"/>
              </a:buClr>
              <a:buSzPts val="3200"/>
              <a:buFont typeface="Times New Roman"/>
              <a:buNone/>
            </a:pPr>
            <a:r>
              <a:rPr lang="en-US" sz="3200" b="1" i="0" u="none" strike="noStrike" cap="none">
                <a:solidFill>
                  <a:srgbClr val="7030A0"/>
                </a:solidFill>
                <a:latin typeface="Times New Roman"/>
                <a:ea typeface="Times New Roman"/>
                <a:cs typeface="Times New Roman"/>
                <a:sym typeface="Times New Roman"/>
              </a:rPr>
              <a:t>Yêu cầu: Thảo luận nhóm đôi điền vào PHT</a:t>
            </a:r>
            <a:endParaRPr sz="3200" b="1">
              <a:solidFill>
                <a:srgbClr val="7030A0"/>
              </a:solidFill>
              <a:latin typeface="Times New Roman"/>
              <a:ea typeface="Times New Roman"/>
              <a:cs typeface="Times New Roman"/>
              <a:sym typeface="Times New Roman"/>
            </a:endParaRPr>
          </a:p>
        </p:txBody>
      </p:sp>
      <p:pic>
        <p:nvPicPr>
          <p:cNvPr id="193" name="Google Shape;193;p17"/>
          <p:cNvPicPr preferRelativeResize="0"/>
          <p:nvPr/>
        </p:nvPicPr>
        <p:blipFill rotWithShape="1">
          <a:blip r:embed="rId3">
            <a:alphaModFix/>
          </a:blip>
          <a:srcRect/>
          <a:stretch/>
        </p:blipFill>
        <p:spPr>
          <a:xfrm>
            <a:off x="1078068" y="3465214"/>
            <a:ext cx="2971957" cy="3227795"/>
          </a:xfrm>
          <a:prstGeom prst="rect">
            <a:avLst/>
          </a:prstGeom>
          <a:noFill/>
          <a:ln>
            <a:noFill/>
          </a:ln>
        </p:spPr>
      </p:pic>
      <p:pic>
        <p:nvPicPr>
          <p:cNvPr id="194" name="Google Shape;194;p17"/>
          <p:cNvPicPr preferRelativeResize="0"/>
          <p:nvPr/>
        </p:nvPicPr>
        <p:blipFill rotWithShape="1">
          <a:blip r:embed="rId4">
            <a:alphaModFix/>
          </a:blip>
          <a:srcRect/>
          <a:stretch/>
        </p:blipFill>
        <p:spPr>
          <a:xfrm>
            <a:off x="4560236" y="3451229"/>
            <a:ext cx="3380942" cy="3184821"/>
          </a:xfrm>
          <a:prstGeom prst="rect">
            <a:avLst/>
          </a:prstGeom>
          <a:noFill/>
          <a:ln>
            <a:noFill/>
          </a:ln>
        </p:spPr>
      </p:pic>
      <p:pic>
        <p:nvPicPr>
          <p:cNvPr id="195" name="Google Shape;195;p17"/>
          <p:cNvPicPr preferRelativeResize="0"/>
          <p:nvPr/>
        </p:nvPicPr>
        <p:blipFill rotWithShape="1">
          <a:blip r:embed="rId5">
            <a:alphaModFix/>
          </a:blip>
          <a:srcRect/>
          <a:stretch/>
        </p:blipFill>
        <p:spPr>
          <a:xfrm>
            <a:off x="8293217" y="3339084"/>
            <a:ext cx="3495509" cy="3310293"/>
          </a:xfrm>
          <a:prstGeom prst="rect">
            <a:avLst/>
          </a:prstGeom>
          <a:noFill/>
          <a:ln>
            <a:noFill/>
          </a:ln>
        </p:spPr>
      </p:pic>
      <p:sp>
        <p:nvSpPr>
          <p:cNvPr id="196" name="Google Shape;196;p17"/>
          <p:cNvSpPr/>
          <p:nvPr/>
        </p:nvSpPr>
        <p:spPr>
          <a:xfrm>
            <a:off x="2025748" y="3339084"/>
            <a:ext cx="12192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17"/>
          <p:cNvSpPr/>
          <p:nvPr/>
        </p:nvSpPr>
        <p:spPr>
          <a:xfrm>
            <a:off x="2025748" y="7425309"/>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7"/>
          <p:cNvSpPr/>
          <p:nvPr/>
        </p:nvSpPr>
        <p:spPr>
          <a:xfrm>
            <a:off x="8698763" y="877198"/>
            <a:ext cx="3089963" cy="1685954"/>
          </a:xfrm>
          <a:prstGeom prst="wedgeEllipseCallout">
            <a:avLst>
              <a:gd name="adj1" fmla="val -92894"/>
              <a:gd name="adj2" fmla="val 110718"/>
            </a:avLst>
          </a:prstGeom>
          <a:solidFill>
            <a:srgbClr val="00B0F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Quan sát 3 hình ảnh trên cho em biết điều gì?</a:t>
            </a:r>
            <a:endParaRPr sz="2400">
              <a:solidFill>
                <a:schemeClr val="lt1"/>
              </a:solidFill>
              <a:latin typeface="Arial"/>
              <a:ea typeface="Arial"/>
              <a:cs typeface="Arial"/>
              <a:sym typeface="Arial"/>
            </a:endParaRPr>
          </a:p>
        </p:txBody>
      </p:sp>
      <p:sp>
        <p:nvSpPr>
          <p:cNvPr id="199" name="Google Shape;199;p17"/>
          <p:cNvSpPr txBox="1">
            <a:spLocks noGrp="1"/>
          </p:cNvSpPr>
          <p:nvPr>
            <p:ph type="ctrTitle"/>
          </p:nvPr>
        </p:nvSpPr>
        <p:spPr>
          <a:xfrm>
            <a:off x="3386945" y="5351"/>
            <a:ext cx="6999701" cy="712101"/>
          </a:xfrm>
          <a:prstGeom prst="rect">
            <a:avLst/>
          </a:prstGeom>
          <a:blipFill rotWithShape="1">
            <a:blip r:embed="rId6">
              <a:alphaModFix/>
            </a:blip>
            <a:tile tx="0" ty="0" sx="100000" sy="100000" flip="none" algn="tl"/>
          </a:blip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FDE9D8"/>
              </a:buClr>
              <a:buSzPct val="100000"/>
              <a:buFont typeface="Calibri"/>
              <a:buNone/>
            </a:pPr>
            <a:r>
              <a:rPr lang="en-US">
                <a:solidFill>
                  <a:srgbClr val="FDE9D8"/>
                </a:solidFill>
              </a:rPr>
              <a:t>Bài 8: Thư điện tử</a:t>
            </a:r>
            <a:endParaRPr>
              <a:solidFill>
                <a:srgbClr val="FDE9D8"/>
              </a:solidFill>
            </a:endParaRPr>
          </a:p>
        </p:txBody>
      </p:sp>
      <p:sp>
        <p:nvSpPr>
          <p:cNvPr id="200" name="Google Shape;200;p17"/>
          <p:cNvSpPr txBox="1"/>
          <p:nvPr/>
        </p:nvSpPr>
        <p:spPr>
          <a:xfrm>
            <a:off x="4601254" y="1260172"/>
            <a:ext cx="2740072" cy="584775"/>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002060"/>
                </a:solidFill>
                <a:latin typeface="Times New Roman"/>
                <a:ea typeface="Times New Roman"/>
                <a:cs typeface="Times New Roman"/>
                <a:sym typeface="Times New Roman"/>
              </a:rPr>
              <a:t>KHỞI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0"/>
                                        </p:tgtEl>
                                        <p:attrNameLst>
                                          <p:attrName>style.visibility</p:attrName>
                                        </p:attrNameLst>
                                      </p:cBhvr>
                                      <p:to>
                                        <p:strVal val="visible"/>
                                      </p:to>
                                    </p:set>
                                    <p:animEffect transition="in" filter="fade">
                                      <p:cBhvr>
                                        <p:cTn id="11" dur="1000"/>
                                        <p:tgtEl>
                                          <p:spTgt spid="190"/>
                                        </p:tgtEl>
                                      </p:cBhvr>
                                    </p:animEffect>
                                  </p:childTnLst>
                                </p:cTn>
                              </p:par>
                              <p:par>
                                <p:cTn id="12" presetID="10" presetClass="entr" presetSubtype="0" fill="hold" nodeType="withEffect">
                                  <p:stCondLst>
                                    <p:cond delay="0"/>
                                  </p:stCondLst>
                                  <p:childTnLst>
                                    <p:set>
                                      <p:cBhvr>
                                        <p:cTn id="13" dur="1" fill="hold">
                                          <p:stCondLst>
                                            <p:cond delay="0"/>
                                          </p:stCondLst>
                                        </p:cTn>
                                        <p:tgtEl>
                                          <p:spTgt spid="200"/>
                                        </p:tgtEl>
                                        <p:attrNameLst>
                                          <p:attrName>style.visibility</p:attrName>
                                        </p:attrNameLst>
                                      </p:cBhvr>
                                      <p:to>
                                        <p:strVal val="visible"/>
                                      </p:to>
                                    </p:set>
                                    <p:animEffect transition="in" filter="fade">
                                      <p:cBhvr>
                                        <p:cTn id="14" dur="1000"/>
                                        <p:tgtEl>
                                          <p:spTgt spid="20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2"/>
                                        </p:tgtEl>
                                        <p:attrNameLst>
                                          <p:attrName>style.visibility</p:attrName>
                                        </p:attrNameLst>
                                      </p:cBhvr>
                                      <p:to>
                                        <p:strVal val="visible"/>
                                      </p:to>
                                    </p:set>
                                    <p:animEffect transition="in" filter="fade">
                                      <p:cBhvr>
                                        <p:cTn id="19" dur="500"/>
                                        <p:tgtEl>
                                          <p:spTgt spid="19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8"/>
                                        </p:tgtEl>
                                        <p:attrNameLst>
                                          <p:attrName>style.visibility</p:attrName>
                                        </p:attrNameLst>
                                      </p:cBhvr>
                                      <p:to>
                                        <p:strVal val="visible"/>
                                      </p:to>
                                    </p:set>
                                    <p:animEffect transition="in" filter="fade">
                                      <p:cBhvr>
                                        <p:cTn id="24"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04"/>
        <p:cNvGrpSpPr/>
        <p:nvPr/>
      </p:nvGrpSpPr>
      <p:grpSpPr>
        <a:xfrm>
          <a:off x="0" y="0"/>
          <a:ext cx="0" cy="0"/>
          <a:chOff x="0" y="0"/>
          <a:chExt cx="0" cy="0"/>
        </a:xfrm>
      </p:grpSpPr>
      <p:pic>
        <p:nvPicPr>
          <p:cNvPr id="205" name="Google Shape;205;p18"/>
          <p:cNvPicPr preferRelativeResize="0"/>
          <p:nvPr/>
        </p:nvPicPr>
        <p:blipFill rotWithShape="1">
          <a:blip r:embed="rId3">
            <a:alphaModFix/>
          </a:blip>
          <a:srcRect/>
          <a:stretch/>
        </p:blipFill>
        <p:spPr>
          <a:xfrm>
            <a:off x="337624" y="2410137"/>
            <a:ext cx="3621975" cy="3227795"/>
          </a:xfrm>
          <a:prstGeom prst="rect">
            <a:avLst/>
          </a:prstGeom>
          <a:noFill/>
          <a:ln>
            <a:noFill/>
          </a:ln>
        </p:spPr>
      </p:pic>
      <p:pic>
        <p:nvPicPr>
          <p:cNvPr id="206" name="Google Shape;206;p18"/>
          <p:cNvPicPr preferRelativeResize="0"/>
          <p:nvPr/>
        </p:nvPicPr>
        <p:blipFill rotWithShape="1">
          <a:blip r:embed="rId4">
            <a:alphaModFix/>
          </a:blip>
          <a:srcRect/>
          <a:stretch/>
        </p:blipFill>
        <p:spPr>
          <a:xfrm>
            <a:off x="4286742" y="2396152"/>
            <a:ext cx="3263590" cy="3184821"/>
          </a:xfrm>
          <a:prstGeom prst="rect">
            <a:avLst/>
          </a:prstGeom>
          <a:noFill/>
          <a:ln>
            <a:noFill/>
          </a:ln>
        </p:spPr>
      </p:pic>
      <p:pic>
        <p:nvPicPr>
          <p:cNvPr id="207" name="Google Shape;207;p18"/>
          <p:cNvPicPr preferRelativeResize="0"/>
          <p:nvPr/>
        </p:nvPicPr>
        <p:blipFill rotWithShape="1">
          <a:blip r:embed="rId5">
            <a:alphaModFix/>
          </a:blip>
          <a:srcRect/>
          <a:stretch/>
        </p:blipFill>
        <p:spPr>
          <a:xfrm>
            <a:off x="8105110" y="2284007"/>
            <a:ext cx="3449487" cy="3310293"/>
          </a:xfrm>
          <a:prstGeom prst="rect">
            <a:avLst/>
          </a:prstGeom>
          <a:noFill/>
          <a:ln>
            <a:noFill/>
          </a:ln>
        </p:spPr>
      </p:pic>
      <p:sp>
        <p:nvSpPr>
          <p:cNvPr id="208" name="Google Shape;208;p18"/>
          <p:cNvSpPr txBox="1"/>
          <p:nvPr/>
        </p:nvSpPr>
        <p:spPr>
          <a:xfrm>
            <a:off x="121024" y="5724510"/>
            <a:ext cx="3916953"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3200"/>
              <a:buFont typeface="Times New Roman"/>
              <a:buNone/>
            </a:pPr>
            <a:r>
              <a:rPr lang="en-US" sz="3200" b="1" i="0" u="none" strike="noStrike" cap="none">
                <a:solidFill>
                  <a:srgbClr val="0070C0"/>
                </a:solidFill>
                <a:latin typeface="Times New Roman"/>
                <a:ea typeface="Times New Roman"/>
                <a:cs typeface="Times New Roman"/>
                <a:sym typeface="Times New Roman"/>
              </a:rPr>
              <a:t>Chim bồ câu đưa thư</a:t>
            </a:r>
            <a:endParaRPr sz="3200" b="1">
              <a:solidFill>
                <a:srgbClr val="0070C0"/>
              </a:solidFill>
              <a:latin typeface="Times New Roman"/>
              <a:ea typeface="Times New Roman"/>
              <a:cs typeface="Times New Roman"/>
              <a:sym typeface="Times New Roman"/>
            </a:endParaRPr>
          </a:p>
        </p:txBody>
      </p:sp>
      <p:sp>
        <p:nvSpPr>
          <p:cNvPr id="209" name="Google Shape;209;p18"/>
          <p:cNvSpPr txBox="1"/>
          <p:nvPr/>
        </p:nvSpPr>
        <p:spPr>
          <a:xfrm>
            <a:off x="4286742" y="5724510"/>
            <a:ext cx="326359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3200"/>
              <a:buFont typeface="Times New Roman"/>
              <a:buNone/>
            </a:pPr>
            <a:r>
              <a:rPr lang="en-US" sz="3200" b="1" i="0" u="none" strike="noStrike" cap="none">
                <a:solidFill>
                  <a:srgbClr val="0070C0"/>
                </a:solidFill>
                <a:latin typeface="Times New Roman"/>
                <a:ea typeface="Times New Roman"/>
                <a:cs typeface="Times New Roman"/>
                <a:sym typeface="Times New Roman"/>
              </a:rPr>
              <a:t>Gửi thư bưu điện</a:t>
            </a:r>
            <a:endParaRPr sz="3200" b="1" i="0" u="none" strike="noStrike" cap="none">
              <a:solidFill>
                <a:srgbClr val="0070C0"/>
              </a:solidFill>
              <a:latin typeface="Times New Roman"/>
              <a:ea typeface="Times New Roman"/>
              <a:cs typeface="Times New Roman"/>
              <a:sym typeface="Times New Roman"/>
            </a:endParaRPr>
          </a:p>
        </p:txBody>
      </p:sp>
      <p:sp>
        <p:nvSpPr>
          <p:cNvPr id="210" name="Google Shape;210;p18"/>
          <p:cNvSpPr txBox="1"/>
          <p:nvPr/>
        </p:nvSpPr>
        <p:spPr>
          <a:xfrm>
            <a:off x="8105110" y="5724510"/>
            <a:ext cx="3449487"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70C0"/>
              </a:buClr>
              <a:buSzPts val="3200"/>
              <a:buFont typeface="Times New Roman"/>
              <a:buNone/>
            </a:pPr>
            <a:r>
              <a:rPr lang="en-US" sz="3200" b="1" i="0" u="none" strike="noStrike" cap="none">
                <a:solidFill>
                  <a:srgbClr val="0070C0"/>
                </a:solidFill>
                <a:latin typeface="Times New Roman"/>
                <a:ea typeface="Times New Roman"/>
                <a:cs typeface="Times New Roman"/>
                <a:sym typeface="Times New Roman"/>
              </a:rPr>
              <a:t>Gửi thư điện tử</a:t>
            </a:r>
            <a:endParaRPr/>
          </a:p>
        </p:txBody>
      </p:sp>
      <p:sp>
        <p:nvSpPr>
          <p:cNvPr id="211" name="Google Shape;211;p18"/>
          <p:cNvSpPr/>
          <p:nvPr/>
        </p:nvSpPr>
        <p:spPr>
          <a:xfrm>
            <a:off x="4052154" y="1174371"/>
            <a:ext cx="566928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0070C0"/>
                </a:solidFill>
                <a:latin typeface="Arial"/>
                <a:ea typeface="Arial"/>
                <a:cs typeface="Arial"/>
                <a:sym typeface="Arial"/>
              </a:rPr>
              <a:t>3 phương thức liên lạc: </a:t>
            </a:r>
            <a:endParaRPr sz="3200">
              <a:solidFill>
                <a:srgbClr val="0070C0"/>
              </a:solidFill>
              <a:latin typeface="Calibri"/>
              <a:ea typeface="Calibri"/>
              <a:cs typeface="Calibri"/>
              <a:sym typeface="Calibri"/>
            </a:endParaRPr>
          </a:p>
        </p:txBody>
      </p:sp>
      <p:sp>
        <p:nvSpPr>
          <p:cNvPr id="212" name="Google Shape;212;p18"/>
          <p:cNvSpPr txBox="1"/>
          <p:nvPr/>
        </p:nvSpPr>
        <p:spPr>
          <a:xfrm>
            <a:off x="3386943" y="3861"/>
            <a:ext cx="6999701" cy="712101"/>
          </a:xfrm>
          <a:prstGeom prst="rect">
            <a:avLst/>
          </a:prstGeom>
          <a:blipFill rotWithShape="1">
            <a:blip r:embed="rId6">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20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
                                        </p:tgtEl>
                                        <p:attrNameLst>
                                          <p:attrName>style.visibility</p:attrName>
                                        </p:attrNameLst>
                                      </p:cBhvr>
                                      <p:to>
                                        <p:strVal val="visible"/>
                                      </p:to>
                                    </p:set>
                                    <p:animEffect transition="in" filter="fade">
                                      <p:cBhvr>
                                        <p:cTn id="12" dur="1000"/>
                                        <p:tgtEl>
                                          <p:spTgt spid="2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9"/>
                                        </p:tgtEl>
                                        <p:attrNameLst>
                                          <p:attrName>style.visibility</p:attrName>
                                        </p:attrNameLst>
                                      </p:cBhvr>
                                      <p:to>
                                        <p:strVal val="visible"/>
                                      </p:to>
                                    </p:set>
                                    <p:animEffect transition="in" filter="fade">
                                      <p:cBhvr>
                                        <p:cTn id="17" dur="1000"/>
                                        <p:tgtEl>
                                          <p:spTgt spid="2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0"/>
                                        </p:tgtEl>
                                        <p:attrNameLst>
                                          <p:attrName>style.visibility</p:attrName>
                                        </p:attrNameLst>
                                      </p:cBhvr>
                                      <p:to>
                                        <p:strVal val="visible"/>
                                      </p:to>
                                    </p:set>
                                    <p:animEffect transition="in" filter="fade">
                                      <p:cBhvr>
                                        <p:cTn id="22" dur="500"/>
                                        <p:tgtEl>
                                          <p:spTgt spid="2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208"/>
                                        </p:tgtEl>
                                        <p:attrNameLst>
                                          <p:attrName>ppt_y</p:attrName>
                                        </p:attrNameLst>
                                      </p:cBhvr>
                                      <p:tavLst>
                                        <p:tav tm="0">
                                          <p:val>
                                            <p:strVal val="#ppt_y"/>
                                          </p:val>
                                        </p:tav>
                                        <p:tav tm="100000">
                                          <p:val>
                                            <p:strVal val="#ppt_y+1"/>
                                          </p:val>
                                        </p:tav>
                                      </p:tavLst>
                                    </p:anim>
                                    <p:set>
                                      <p:cBhvr>
                                        <p:cTn id="27" dur="1" fill="hold">
                                          <p:stCondLst>
                                            <p:cond delay="500"/>
                                          </p:stCondLst>
                                        </p:cTn>
                                        <p:tgtEl>
                                          <p:spTgt spid="208"/>
                                        </p:tgtEl>
                                        <p:attrNameLst>
                                          <p:attrName>style.visibility</p:attrName>
                                        </p:attrNameLst>
                                      </p:cBhvr>
                                      <p:to>
                                        <p:strVal val="hidden"/>
                                      </p:to>
                                    </p:set>
                                  </p:childTnLst>
                                </p:cTn>
                              </p:par>
                              <p:par>
                                <p:cTn id="28" presetID="2" presetClass="exit" presetSubtype="4" fill="hold" nodeType="withEffect">
                                  <p:stCondLst>
                                    <p:cond delay="0"/>
                                  </p:stCondLst>
                                  <p:childTnLst>
                                    <p:anim calcmode="lin" valueType="num">
                                      <p:cBhvr additive="base">
                                        <p:cTn id="29" dur="500"/>
                                        <p:tgtEl>
                                          <p:spTgt spid="209"/>
                                        </p:tgtEl>
                                        <p:attrNameLst>
                                          <p:attrName>ppt_y</p:attrName>
                                        </p:attrNameLst>
                                      </p:cBhvr>
                                      <p:tavLst>
                                        <p:tav tm="0">
                                          <p:val>
                                            <p:strVal val="#ppt_y"/>
                                          </p:val>
                                        </p:tav>
                                        <p:tav tm="100000">
                                          <p:val>
                                            <p:strVal val="#ppt_y+1"/>
                                          </p:val>
                                        </p:tav>
                                      </p:tavLst>
                                    </p:anim>
                                    <p:set>
                                      <p:cBhvr>
                                        <p:cTn id="30" dur="1" fill="hold">
                                          <p:stCondLst>
                                            <p:cond delay="500"/>
                                          </p:stCondLst>
                                        </p:cTn>
                                        <p:tgtEl>
                                          <p:spTgt spid="209"/>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210"/>
                                        </p:tgtEl>
                                        <p:attrNameLst>
                                          <p:attrName>ppt_y</p:attrName>
                                        </p:attrNameLst>
                                      </p:cBhvr>
                                      <p:tavLst>
                                        <p:tav tm="0">
                                          <p:val>
                                            <p:strVal val="#ppt_y"/>
                                          </p:val>
                                        </p:tav>
                                        <p:tav tm="100000">
                                          <p:val>
                                            <p:strVal val="#ppt_y+1"/>
                                          </p:val>
                                        </p:tav>
                                      </p:tavLst>
                                    </p:anim>
                                    <p:set>
                                      <p:cBhvr>
                                        <p:cTn id="33" dur="1" fill="hold">
                                          <p:stCondLst>
                                            <p:cond delay="500"/>
                                          </p:stCondLst>
                                        </p:cTn>
                                        <p:tgtEl>
                                          <p:spTgt spid="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16"/>
        <p:cNvGrpSpPr/>
        <p:nvPr/>
      </p:nvGrpSpPr>
      <p:grpSpPr>
        <a:xfrm>
          <a:off x="0" y="0"/>
          <a:ext cx="0" cy="0"/>
          <a:chOff x="0" y="0"/>
          <a:chExt cx="0" cy="0"/>
        </a:xfrm>
      </p:grpSpPr>
      <p:sp>
        <p:nvSpPr>
          <p:cNvPr id="217" name="Google Shape;217;p19"/>
          <p:cNvSpPr/>
          <p:nvPr/>
        </p:nvSpPr>
        <p:spPr>
          <a:xfrm>
            <a:off x="2762877" y="2971228"/>
            <a:ext cx="3993288" cy="735747"/>
          </a:xfrm>
          <a:prstGeom prst="roundRect">
            <a:avLst>
              <a:gd name="adj" fmla="val 50000"/>
            </a:avLst>
          </a:prstGeom>
          <a:noFill/>
          <a:ln w="5715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FF3300"/>
                </a:solidFill>
                <a:latin typeface="Arial"/>
                <a:ea typeface="Arial"/>
                <a:cs typeface="Arial"/>
                <a:sym typeface="Arial"/>
              </a:rPr>
              <a:t>HĐ 1. Thư điện tử</a:t>
            </a:r>
            <a:endParaRPr sz="2800" b="1">
              <a:solidFill>
                <a:srgbClr val="FF3300"/>
              </a:solidFill>
              <a:latin typeface="Arial"/>
              <a:ea typeface="Arial"/>
              <a:cs typeface="Arial"/>
              <a:sym typeface="Arial"/>
            </a:endParaRPr>
          </a:p>
        </p:txBody>
      </p:sp>
      <p:sp>
        <p:nvSpPr>
          <p:cNvPr id="218" name="Google Shape;218;p19"/>
          <p:cNvSpPr/>
          <p:nvPr/>
        </p:nvSpPr>
        <p:spPr>
          <a:xfrm>
            <a:off x="2838642" y="4033130"/>
            <a:ext cx="7146482" cy="735747"/>
          </a:xfrm>
          <a:prstGeom prst="roundRect">
            <a:avLst>
              <a:gd name="adj" fmla="val 50000"/>
            </a:avLst>
          </a:prstGeom>
          <a:noFill/>
          <a:ln w="5715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3300"/>
                </a:solidFill>
                <a:latin typeface="Arial"/>
                <a:ea typeface="Arial"/>
                <a:cs typeface="Arial"/>
                <a:sym typeface="Arial"/>
              </a:rPr>
              <a:t>HĐ 2. Ưu điểm, nhược điểm thư điện tử</a:t>
            </a:r>
            <a:endParaRPr sz="2800" b="1">
              <a:solidFill>
                <a:srgbClr val="003300"/>
              </a:solidFill>
              <a:latin typeface="Arial"/>
              <a:ea typeface="Arial"/>
              <a:cs typeface="Arial"/>
              <a:sym typeface="Arial"/>
            </a:endParaRPr>
          </a:p>
        </p:txBody>
      </p:sp>
      <p:sp>
        <p:nvSpPr>
          <p:cNvPr id="219" name="Google Shape;219;p19"/>
          <p:cNvSpPr/>
          <p:nvPr/>
        </p:nvSpPr>
        <p:spPr>
          <a:xfrm>
            <a:off x="2830306" y="5051554"/>
            <a:ext cx="3925859" cy="735747"/>
          </a:xfrm>
          <a:prstGeom prst="roundRect">
            <a:avLst>
              <a:gd name="adj" fmla="val 50000"/>
            </a:avLst>
          </a:prstGeom>
          <a:noFill/>
          <a:ln w="57150"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b="1">
                <a:solidFill>
                  <a:srgbClr val="00B050"/>
                </a:solidFill>
                <a:latin typeface="Arial"/>
                <a:ea typeface="Arial"/>
                <a:cs typeface="Arial"/>
                <a:sym typeface="Arial"/>
              </a:rPr>
              <a:t>HĐ 3. Thực hành</a:t>
            </a:r>
            <a:endParaRPr sz="2800" b="1">
              <a:solidFill>
                <a:srgbClr val="00B050"/>
              </a:solidFill>
              <a:latin typeface="Arial"/>
              <a:ea typeface="Arial"/>
              <a:cs typeface="Arial"/>
              <a:sym typeface="Arial"/>
            </a:endParaRPr>
          </a:p>
        </p:txBody>
      </p:sp>
      <p:sp>
        <p:nvSpPr>
          <p:cNvPr id="220" name="Google Shape;220;p19"/>
          <p:cNvSpPr txBox="1"/>
          <p:nvPr/>
        </p:nvSpPr>
        <p:spPr>
          <a:xfrm>
            <a:off x="3305055" y="1998742"/>
            <a:ext cx="5623911" cy="6463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C00000"/>
              </a:buClr>
              <a:buSzPts val="4000"/>
              <a:buFont typeface="Calibri"/>
              <a:buNone/>
            </a:pPr>
            <a:r>
              <a:rPr lang="en-US" sz="4000" b="1">
                <a:solidFill>
                  <a:srgbClr val="C00000"/>
                </a:solidFill>
                <a:latin typeface="Calibri"/>
                <a:ea typeface="Calibri"/>
                <a:cs typeface="Calibri"/>
                <a:sym typeface="Calibri"/>
              </a:rPr>
              <a:t>Nội dung cần tìm hiểu:</a:t>
            </a:r>
            <a:endParaRPr sz="4000" b="1">
              <a:solidFill>
                <a:srgbClr val="C00000"/>
              </a:solidFill>
              <a:latin typeface="Calibri"/>
              <a:ea typeface="Calibri"/>
              <a:cs typeface="Calibri"/>
              <a:sym typeface="Calibri"/>
            </a:endParaRPr>
          </a:p>
        </p:txBody>
      </p:sp>
      <p:sp>
        <p:nvSpPr>
          <p:cNvPr id="221" name="Google Shape;221;p19"/>
          <p:cNvSpPr txBox="1"/>
          <p:nvPr/>
        </p:nvSpPr>
        <p:spPr>
          <a:xfrm>
            <a:off x="3386943" y="386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
        <p:nvSpPr>
          <p:cNvPr id="222" name="Google Shape;222;p19"/>
          <p:cNvSpPr txBox="1"/>
          <p:nvPr/>
        </p:nvSpPr>
        <p:spPr>
          <a:xfrm>
            <a:off x="4352496" y="1103596"/>
            <a:ext cx="4952869" cy="52322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2060"/>
                </a:solidFill>
                <a:latin typeface="Times New Roman"/>
                <a:ea typeface="Times New Roman"/>
                <a:cs typeface="Times New Roman"/>
                <a:sym typeface="Times New Roman"/>
              </a:rPr>
              <a:t>HÌNH THÀNH KIẾN THỨC</a:t>
            </a:r>
            <a:endParaRPr sz="2800" b="1">
              <a:solidFill>
                <a:srgbClr val="002060"/>
              </a:solidFill>
              <a:latin typeface="Times New Roman"/>
              <a:ea typeface="Times New Roman"/>
              <a:cs typeface="Times New Roman"/>
              <a:sym typeface="Times New Roman"/>
            </a:endParaRPr>
          </a:p>
        </p:txBody>
      </p:sp>
      <p:sp>
        <p:nvSpPr>
          <p:cNvPr id="223" name="Google Shape;223;p19"/>
          <p:cNvSpPr/>
          <p:nvPr/>
        </p:nvSpPr>
        <p:spPr>
          <a:xfrm>
            <a:off x="3853695" y="1061042"/>
            <a:ext cx="498801" cy="515048"/>
          </a:xfrm>
          <a:prstGeom prst="ellipse">
            <a:avLst/>
          </a:prstGeom>
          <a:solidFill>
            <a:srgbClr val="FFC00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rgbClr val="FFFFFF"/>
                </a:solidFill>
                <a:latin typeface="Times New Roman"/>
                <a:ea typeface="Times New Roman"/>
                <a:cs typeface="Times New Roman"/>
                <a:sym typeface="Times New Roman"/>
              </a:rPr>
              <a:t>2</a:t>
            </a:r>
            <a:endParaRPr/>
          </a:p>
        </p:txBody>
      </p:sp>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par>
                                <p:cTn id="8" presetID="10" presetClass="entr" presetSubtype="0" fill="hold" nodeType="withEffect">
                                  <p:stCondLst>
                                    <p:cond delay="0"/>
                                  </p:stCondLst>
                                  <p:childTnLst>
                                    <p:set>
                                      <p:cBhvr>
                                        <p:cTn id="9" dur="1" fill="hold">
                                          <p:stCondLst>
                                            <p:cond delay="0"/>
                                          </p:stCondLst>
                                        </p:cTn>
                                        <p:tgtEl>
                                          <p:spTgt spid="222"/>
                                        </p:tgtEl>
                                        <p:attrNameLst>
                                          <p:attrName>style.visibility</p:attrName>
                                        </p:attrNameLst>
                                      </p:cBhvr>
                                      <p:to>
                                        <p:strVal val="visible"/>
                                      </p:to>
                                    </p:set>
                                    <p:animEffect transition="in" filter="fade">
                                      <p:cBhvr>
                                        <p:cTn id="10" dur="1000"/>
                                        <p:tgtEl>
                                          <p:spTgt spid="2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500"/>
                                        <p:tgtEl>
                                          <p:spTgt spid="2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7"/>
                                        </p:tgtEl>
                                        <p:attrNameLst>
                                          <p:attrName>style.visibility</p:attrName>
                                        </p:attrNameLst>
                                      </p:cBhvr>
                                      <p:to>
                                        <p:strVal val="visible"/>
                                      </p:to>
                                    </p:set>
                                    <p:animEffect transition="in" filter="fade">
                                      <p:cBhvr>
                                        <p:cTn id="20" dur="1000"/>
                                        <p:tgtEl>
                                          <p:spTgt spid="217"/>
                                        </p:tgtEl>
                                      </p:cBhvr>
                                    </p:animEffect>
                                  </p:childTnLst>
                                </p:cTn>
                              </p:par>
                              <p:par>
                                <p:cTn id="21" presetID="10" presetClass="entr" presetSubtype="0" fill="hold" nodeType="withEffect">
                                  <p:stCondLst>
                                    <p:cond delay="0"/>
                                  </p:stCondLst>
                                  <p:childTnLst>
                                    <p:set>
                                      <p:cBhvr>
                                        <p:cTn id="22" dur="1" fill="hold">
                                          <p:stCondLst>
                                            <p:cond delay="0"/>
                                          </p:stCondLst>
                                        </p:cTn>
                                        <p:tgtEl>
                                          <p:spTgt spid="218"/>
                                        </p:tgtEl>
                                        <p:attrNameLst>
                                          <p:attrName>style.visibility</p:attrName>
                                        </p:attrNameLst>
                                      </p:cBhvr>
                                      <p:to>
                                        <p:strVal val="visible"/>
                                      </p:to>
                                    </p:set>
                                    <p:animEffect transition="in" filter="fade">
                                      <p:cBhvr>
                                        <p:cTn id="23" dur="1000"/>
                                        <p:tgtEl>
                                          <p:spTgt spid="218"/>
                                        </p:tgtEl>
                                      </p:cBhvr>
                                    </p:animEffect>
                                  </p:childTnLst>
                                </p:cTn>
                              </p:par>
                              <p:par>
                                <p:cTn id="24" presetID="10" presetClass="entr" presetSubtype="0" fill="hold" nodeType="withEffect">
                                  <p:stCondLst>
                                    <p:cond delay="0"/>
                                  </p:stCondLst>
                                  <p:childTnLst>
                                    <p:set>
                                      <p:cBhvr>
                                        <p:cTn id="25" dur="1" fill="hold">
                                          <p:stCondLst>
                                            <p:cond delay="0"/>
                                          </p:stCondLst>
                                        </p:cTn>
                                        <p:tgtEl>
                                          <p:spTgt spid="219"/>
                                        </p:tgtEl>
                                        <p:attrNameLst>
                                          <p:attrName>style.visibility</p:attrName>
                                        </p:attrNameLst>
                                      </p:cBhvr>
                                      <p:to>
                                        <p:strVal val="visible"/>
                                      </p:to>
                                    </p:set>
                                    <p:animEffect transition="in" filter="fade">
                                      <p:cBhvr>
                                        <p:cTn id="26"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27"/>
        <p:cNvGrpSpPr/>
        <p:nvPr/>
      </p:nvGrpSpPr>
      <p:grpSpPr>
        <a:xfrm>
          <a:off x="0" y="0"/>
          <a:ext cx="0" cy="0"/>
          <a:chOff x="0" y="0"/>
          <a:chExt cx="0" cy="0"/>
        </a:xfrm>
      </p:grpSpPr>
      <p:sp>
        <p:nvSpPr>
          <p:cNvPr id="228" name="Google Shape;228;p20"/>
          <p:cNvSpPr txBox="1"/>
          <p:nvPr/>
        </p:nvSpPr>
        <p:spPr>
          <a:xfrm>
            <a:off x="1750134" y="1122106"/>
            <a:ext cx="805973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C00000"/>
                </a:solidFill>
                <a:latin typeface="Arial"/>
                <a:ea typeface="Arial"/>
                <a:cs typeface="Arial"/>
                <a:sym typeface="Arial"/>
              </a:rPr>
              <a:t>1./ Thư điện </a:t>
            </a:r>
            <a:r>
              <a:rPr lang="en-US" sz="3200" b="1">
                <a:solidFill>
                  <a:srgbClr val="C00000"/>
                </a:solidFill>
                <a:latin typeface="Calibri"/>
                <a:ea typeface="Calibri"/>
                <a:cs typeface="Calibri"/>
                <a:sym typeface="Calibri"/>
              </a:rPr>
              <a:t>tử</a:t>
            </a:r>
            <a:r>
              <a:rPr lang="en-US" sz="3200" b="1">
                <a:solidFill>
                  <a:srgbClr val="C00000"/>
                </a:solidFill>
                <a:latin typeface="Arial"/>
                <a:ea typeface="Arial"/>
                <a:cs typeface="Arial"/>
                <a:sym typeface="Arial"/>
              </a:rPr>
              <a:t>. Tài khoản thư điện tử</a:t>
            </a:r>
            <a:endParaRPr sz="3200" b="1">
              <a:solidFill>
                <a:srgbClr val="C00000"/>
              </a:solidFill>
              <a:latin typeface="Arial"/>
              <a:ea typeface="Arial"/>
              <a:cs typeface="Arial"/>
              <a:sym typeface="Arial"/>
            </a:endParaRPr>
          </a:p>
        </p:txBody>
      </p:sp>
      <p:sp>
        <p:nvSpPr>
          <p:cNvPr id="229" name="Google Shape;229;p20"/>
          <p:cNvSpPr txBox="1"/>
          <p:nvPr/>
        </p:nvSpPr>
        <p:spPr>
          <a:xfrm>
            <a:off x="1172474" y="2739832"/>
            <a:ext cx="9502433" cy="954107"/>
          </a:xfrm>
          <a:prstGeom prst="rect">
            <a:avLst/>
          </a:prstGeom>
          <a:solidFill>
            <a:srgbClr val="FFC000"/>
          </a:solidFill>
          <a:ln w="9525" cap="flat" cmpd="sng">
            <a:solidFill>
              <a:schemeClr val="dk1"/>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i="1">
                <a:solidFill>
                  <a:srgbClr val="FF0000"/>
                </a:solidFill>
                <a:latin typeface="Calibri"/>
                <a:ea typeface="Calibri"/>
                <a:cs typeface="Calibri"/>
                <a:sym typeface="Calibri"/>
              </a:rPr>
              <a:t>Câu 1: </a:t>
            </a:r>
            <a:r>
              <a:rPr lang="en-US" sz="2800" b="1">
                <a:solidFill>
                  <a:schemeClr val="dk1"/>
                </a:solidFill>
                <a:latin typeface="Times New Roman"/>
                <a:ea typeface="Times New Roman"/>
                <a:cs typeface="Times New Roman"/>
                <a:sym typeface="Times New Roman"/>
              </a:rPr>
              <a:t>Để soạn và gửi một bức thư qua đường bưu điện đến tay người nhận thì cần những gì và thực hiện như thế nào?</a:t>
            </a:r>
            <a:endParaRPr sz="2800" b="1" i="1">
              <a:solidFill>
                <a:srgbClr val="000000"/>
              </a:solidFill>
              <a:latin typeface="Calibri"/>
              <a:ea typeface="Calibri"/>
              <a:cs typeface="Calibri"/>
              <a:sym typeface="Calibri"/>
            </a:endParaRPr>
          </a:p>
        </p:txBody>
      </p:sp>
      <p:sp>
        <p:nvSpPr>
          <p:cNvPr id="230" name="Google Shape;230;p20"/>
          <p:cNvSpPr txBox="1"/>
          <p:nvPr/>
        </p:nvSpPr>
        <p:spPr>
          <a:xfrm>
            <a:off x="1172474" y="4130860"/>
            <a:ext cx="10531846" cy="523220"/>
          </a:xfrm>
          <a:prstGeom prst="rect">
            <a:avLst/>
          </a:prstGeom>
          <a:solidFill>
            <a:srgbClr val="FFC000"/>
          </a:solidFill>
          <a:ln w="9525" cap="flat" cmpd="sng">
            <a:solidFill>
              <a:schemeClr val="dk1"/>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i="1">
                <a:solidFill>
                  <a:srgbClr val="FF0000"/>
                </a:solidFill>
                <a:latin typeface="Calibri"/>
                <a:ea typeface="Calibri"/>
                <a:cs typeface="Calibri"/>
                <a:sym typeface="Calibri"/>
              </a:rPr>
              <a:t>Câu 2: </a:t>
            </a:r>
            <a:r>
              <a:rPr lang="en-US" sz="2800" b="1">
                <a:solidFill>
                  <a:schemeClr val="dk1"/>
                </a:solidFill>
                <a:latin typeface="Times New Roman"/>
                <a:ea typeface="Times New Roman"/>
                <a:cs typeface="Times New Roman"/>
                <a:sym typeface="Times New Roman"/>
              </a:rPr>
              <a:t>Gửi thư qua bưu điện có nhanh không, có bảo mật không?</a:t>
            </a:r>
            <a:endParaRPr sz="2800" b="1">
              <a:solidFill>
                <a:schemeClr val="dk1"/>
              </a:solidFill>
              <a:latin typeface="Times New Roman"/>
              <a:ea typeface="Times New Roman"/>
              <a:cs typeface="Times New Roman"/>
              <a:sym typeface="Times New Roman"/>
            </a:endParaRPr>
          </a:p>
        </p:txBody>
      </p:sp>
      <p:sp>
        <p:nvSpPr>
          <p:cNvPr id="231" name="Google Shape;231;p20"/>
          <p:cNvSpPr txBox="1"/>
          <p:nvPr/>
        </p:nvSpPr>
        <p:spPr>
          <a:xfrm>
            <a:off x="3386943" y="386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
        <p:nvSpPr>
          <p:cNvPr id="232" name="Google Shape;232;p20"/>
          <p:cNvSpPr txBox="1"/>
          <p:nvPr/>
        </p:nvSpPr>
        <p:spPr>
          <a:xfrm>
            <a:off x="3126697" y="1882192"/>
            <a:ext cx="6112410" cy="523220"/>
          </a:xfrm>
          <a:prstGeom prst="rect">
            <a:avLst/>
          </a:prstGeom>
          <a:solidFill>
            <a:srgbClr val="FBD4B4"/>
          </a:solidFill>
          <a:ln w="9525" cap="flat" cmpd="sng">
            <a:solidFill>
              <a:schemeClr val="dk1"/>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Calibri"/>
              <a:buNone/>
            </a:pPr>
            <a:r>
              <a:rPr lang="en-US" sz="2800" b="1" i="1">
                <a:solidFill>
                  <a:srgbClr val="FF0000"/>
                </a:solidFill>
                <a:latin typeface="Calibri"/>
                <a:ea typeface="Calibri"/>
                <a:cs typeface="Calibri"/>
                <a:sym typeface="Calibri"/>
              </a:rPr>
              <a:t>Yêu cầu</a:t>
            </a:r>
            <a:r>
              <a:rPr lang="en-US" sz="2800" b="1" i="1" u="none" strike="noStrike" cap="none">
                <a:solidFill>
                  <a:srgbClr val="FF0000"/>
                </a:solidFill>
                <a:latin typeface="Calibri"/>
                <a:ea typeface="Calibri"/>
                <a:cs typeface="Calibri"/>
                <a:sym typeface="Calibri"/>
              </a:rPr>
              <a:t>: </a:t>
            </a:r>
            <a:r>
              <a:rPr lang="en-US" sz="2800" b="0" i="1" u="none" strike="noStrike" cap="none">
                <a:solidFill>
                  <a:srgbClr val="000000"/>
                </a:solidFill>
                <a:latin typeface="Calibri"/>
                <a:ea typeface="Calibri"/>
                <a:cs typeface="Calibri"/>
                <a:sym typeface="Calibri"/>
              </a:rPr>
              <a:t>Thảo luận nhóm (5 phút)</a:t>
            </a:r>
            <a:endParaRPr sz="2800" b="0" i="1" u="none" strike="noStrike" cap="none">
              <a:solidFill>
                <a:srgbClr val="000000"/>
              </a:solidFill>
              <a:latin typeface="Calibri"/>
              <a:ea typeface="Calibri"/>
              <a:cs typeface="Calibri"/>
              <a:sym typeface="Calibri"/>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5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Effect transition="in" filter="fade">
                                      <p:cBhvr>
                                        <p:cTn id="12" dur="500"/>
                                        <p:tgtEl>
                                          <p:spTgt spid="2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9"/>
                                        </p:tgtEl>
                                        <p:attrNameLst>
                                          <p:attrName>style.visibility</p:attrName>
                                        </p:attrNameLst>
                                      </p:cBhvr>
                                      <p:to>
                                        <p:strVal val="visible"/>
                                      </p:to>
                                    </p:set>
                                    <p:animEffect transition="in" filter="fade">
                                      <p:cBhvr>
                                        <p:cTn id="17" dur="500"/>
                                        <p:tgtEl>
                                          <p:spTgt spid="2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0"/>
                                        </p:tgtEl>
                                        <p:attrNameLst>
                                          <p:attrName>style.visibility</p:attrName>
                                        </p:attrNameLst>
                                      </p:cBhvr>
                                      <p:to>
                                        <p:strVal val="visible"/>
                                      </p:to>
                                    </p:set>
                                    <p:animEffect transition="in" filter="fade">
                                      <p:cBhvr>
                                        <p:cTn id="22"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36"/>
        <p:cNvGrpSpPr/>
        <p:nvPr/>
      </p:nvGrpSpPr>
      <p:grpSpPr>
        <a:xfrm>
          <a:off x="0" y="0"/>
          <a:ext cx="0" cy="0"/>
          <a:chOff x="0" y="0"/>
          <a:chExt cx="0" cy="0"/>
        </a:xfrm>
      </p:grpSpPr>
      <p:sp>
        <p:nvSpPr>
          <p:cNvPr id="237" name="Google Shape;237;p21"/>
          <p:cNvSpPr/>
          <p:nvPr/>
        </p:nvSpPr>
        <p:spPr>
          <a:xfrm>
            <a:off x="562710" y="2577813"/>
            <a:ext cx="11211950" cy="3656386"/>
          </a:xfrm>
          <a:prstGeom prst="rect">
            <a:avLst/>
          </a:prstGeom>
          <a:noFill/>
          <a:ln>
            <a:noFill/>
          </a:ln>
        </p:spPr>
        <p:txBody>
          <a:bodyPr spcFirstLastPara="1" wrap="square" lIns="91425" tIns="45700" rIns="91425" bIns="45700" anchor="t" anchorCtr="0">
            <a:noAutofit/>
          </a:bodyPr>
          <a:lstStyle/>
          <a:p>
            <a:pPr marL="0" marR="0" lvl="0" indent="0" algn="just" rtl="0">
              <a:lnSpc>
                <a:spcPct val="120000"/>
              </a:lnSpc>
              <a:spcBef>
                <a:spcPts val="0"/>
              </a:spcBef>
              <a:spcAft>
                <a:spcPts val="0"/>
              </a:spcAft>
              <a:buNone/>
            </a:pPr>
            <a:r>
              <a:rPr lang="en-US" sz="2800" b="1">
                <a:solidFill>
                  <a:srgbClr val="FF0000"/>
                </a:solidFill>
                <a:latin typeface="Times New Roman"/>
                <a:ea typeface="Times New Roman"/>
                <a:cs typeface="Times New Roman"/>
                <a:sym typeface="Times New Roman"/>
              </a:rPr>
              <a:t>Câu 1: </a:t>
            </a:r>
            <a:endParaRPr sz="2800" b="1">
              <a:solidFill>
                <a:srgbClr val="002060"/>
              </a:solidFill>
              <a:latin typeface="Times New Roman"/>
              <a:ea typeface="Times New Roman"/>
              <a:cs typeface="Times New Roman"/>
              <a:sym typeface="Times New Roman"/>
            </a:endParaRPr>
          </a:p>
          <a:p>
            <a:pPr marL="0" marR="0" lvl="0" indent="0" algn="just" rtl="0">
              <a:lnSpc>
                <a:spcPct val="120000"/>
              </a:lnSpc>
              <a:spcBef>
                <a:spcPts val="1200"/>
              </a:spcBef>
              <a:spcAft>
                <a:spcPts val="0"/>
              </a:spcAft>
              <a:buNone/>
            </a:pPr>
            <a:r>
              <a:rPr lang="en-US" sz="2800" b="1">
                <a:solidFill>
                  <a:srgbClr val="002060"/>
                </a:solidFill>
                <a:latin typeface="Times New Roman"/>
                <a:ea typeface="Times New Roman"/>
                <a:cs typeface="Times New Roman"/>
                <a:sym typeface="Times New Roman"/>
              </a:rPr>
              <a:t>+ Chuẩn bị: </a:t>
            </a:r>
            <a:r>
              <a:rPr lang="en-US" sz="2800" b="1">
                <a:solidFill>
                  <a:schemeClr val="dk1"/>
                </a:solidFill>
                <a:latin typeface="Times New Roman"/>
                <a:ea typeface="Times New Roman"/>
                <a:cs typeface="Times New Roman"/>
                <a:sym typeface="Times New Roman"/>
              </a:rPr>
              <a:t>Lá thư, bì thư, tem, phí gửi</a:t>
            </a:r>
            <a:endParaRPr sz="2800" b="1">
              <a:solidFill>
                <a:schemeClr val="dk1"/>
              </a:solidFill>
              <a:latin typeface="Times New Roman"/>
              <a:ea typeface="Times New Roman"/>
              <a:cs typeface="Times New Roman"/>
              <a:sym typeface="Times New Roman"/>
            </a:endParaRPr>
          </a:p>
          <a:p>
            <a:pPr marL="0" marR="0" lvl="0" indent="0" algn="just" rtl="0">
              <a:lnSpc>
                <a:spcPct val="120000"/>
              </a:lnSpc>
              <a:spcBef>
                <a:spcPts val="1200"/>
              </a:spcBef>
              <a:spcAft>
                <a:spcPts val="0"/>
              </a:spcAft>
              <a:buNone/>
            </a:pPr>
            <a:r>
              <a:rPr lang="en-US" sz="2800" b="1">
                <a:solidFill>
                  <a:srgbClr val="002060"/>
                </a:solidFill>
                <a:latin typeface="Times New Roman"/>
                <a:ea typeface="Times New Roman"/>
                <a:cs typeface="Times New Roman"/>
                <a:sym typeface="Times New Roman"/>
              </a:rPr>
              <a:t>+ Cách thực hiện: </a:t>
            </a:r>
            <a:r>
              <a:rPr lang="en-US" sz="2800" b="1">
                <a:solidFill>
                  <a:srgbClr val="000000"/>
                </a:solidFill>
                <a:latin typeface="Times New Roman"/>
                <a:ea typeface="Times New Roman"/>
                <a:cs typeface="Times New Roman"/>
                <a:sym typeface="Times New Roman"/>
              </a:rPr>
              <a:t>viết thư bỏ vào bì thư ghi địa chỉ người nhận, dán tem, mang ra bưu điện gửi trả phí gửi. Bưu điện lưu thư chờ phương tiện như xe máy, ô tô, máy bay, … mang thư đi</a:t>
            </a:r>
            <a:endParaRPr sz="2800" b="1">
              <a:solidFill>
                <a:srgbClr val="000000"/>
              </a:solidFill>
              <a:latin typeface="Times New Roman"/>
              <a:ea typeface="Times New Roman"/>
              <a:cs typeface="Times New Roman"/>
              <a:sym typeface="Times New Roman"/>
            </a:endParaRPr>
          </a:p>
          <a:p>
            <a:pPr marL="0" marR="0" lvl="0" indent="0" algn="just" rtl="0">
              <a:lnSpc>
                <a:spcPct val="120000"/>
              </a:lnSpc>
              <a:spcBef>
                <a:spcPts val="1200"/>
              </a:spcBef>
              <a:spcAft>
                <a:spcPts val="0"/>
              </a:spcAft>
              <a:buNone/>
            </a:pPr>
            <a:r>
              <a:rPr lang="en-US" sz="2800" b="1">
                <a:solidFill>
                  <a:srgbClr val="FF0000"/>
                </a:solidFill>
                <a:latin typeface="Times New Roman"/>
                <a:ea typeface="Times New Roman"/>
                <a:cs typeface="Times New Roman"/>
                <a:sym typeface="Times New Roman"/>
              </a:rPr>
              <a:t>Câu 2: </a:t>
            </a:r>
            <a:r>
              <a:rPr lang="en-US" sz="2800" b="1">
                <a:solidFill>
                  <a:srgbClr val="000000"/>
                </a:solidFill>
                <a:latin typeface="Times New Roman"/>
                <a:ea typeface="Times New Roman"/>
                <a:cs typeface="Times New Roman"/>
                <a:sym typeface="Times New Roman"/>
              </a:rPr>
              <a:t>Thời gian lâu, có thể bị thất lạc thư</a:t>
            </a:r>
            <a:endParaRPr sz="2800" b="1">
              <a:solidFill>
                <a:srgbClr val="002060"/>
              </a:solidFill>
              <a:latin typeface="Times New Roman"/>
              <a:ea typeface="Times New Roman"/>
              <a:cs typeface="Times New Roman"/>
              <a:sym typeface="Times New Roman"/>
            </a:endParaRPr>
          </a:p>
        </p:txBody>
      </p:sp>
      <p:sp>
        <p:nvSpPr>
          <p:cNvPr id="238" name="Google Shape;238;p21"/>
          <p:cNvSpPr txBox="1"/>
          <p:nvPr/>
        </p:nvSpPr>
        <p:spPr>
          <a:xfrm>
            <a:off x="1750134" y="1122106"/>
            <a:ext cx="805973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C00000"/>
                </a:solidFill>
                <a:latin typeface="Arial"/>
                <a:ea typeface="Arial"/>
                <a:cs typeface="Arial"/>
                <a:sym typeface="Arial"/>
              </a:rPr>
              <a:t>1./ Thư điện tử. Tài khoản thư điện tử</a:t>
            </a:r>
            <a:endParaRPr/>
          </a:p>
        </p:txBody>
      </p:sp>
      <p:sp>
        <p:nvSpPr>
          <p:cNvPr id="239" name="Google Shape;239;p21"/>
          <p:cNvSpPr txBox="1"/>
          <p:nvPr/>
        </p:nvSpPr>
        <p:spPr>
          <a:xfrm>
            <a:off x="2914024" y="1884461"/>
            <a:ext cx="6112410" cy="523220"/>
          </a:xfrm>
          <a:prstGeom prst="rect">
            <a:avLst/>
          </a:prstGeom>
          <a:solidFill>
            <a:srgbClr val="FFC000"/>
          </a:solidFill>
          <a:ln w="9525" cap="flat" cmpd="sng">
            <a:solidFill>
              <a:schemeClr val="dk1"/>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Calibri"/>
              <a:buNone/>
            </a:pPr>
            <a:r>
              <a:rPr lang="en-US" sz="2800" b="1" i="1">
                <a:solidFill>
                  <a:srgbClr val="FF0000"/>
                </a:solidFill>
                <a:latin typeface="Calibri"/>
                <a:ea typeface="Calibri"/>
                <a:cs typeface="Calibri"/>
                <a:sym typeface="Calibri"/>
              </a:rPr>
              <a:t>Yêu cầu</a:t>
            </a:r>
            <a:r>
              <a:rPr lang="en-US" sz="2800" b="1" i="1" u="none" strike="noStrike" cap="none">
                <a:solidFill>
                  <a:srgbClr val="FF0000"/>
                </a:solidFill>
                <a:latin typeface="Calibri"/>
                <a:ea typeface="Calibri"/>
                <a:cs typeface="Calibri"/>
                <a:sym typeface="Calibri"/>
              </a:rPr>
              <a:t>: </a:t>
            </a:r>
            <a:r>
              <a:rPr lang="en-US" sz="2800" b="0" i="1" u="none" strike="noStrike" cap="none">
                <a:solidFill>
                  <a:srgbClr val="000000"/>
                </a:solidFill>
                <a:latin typeface="Calibri"/>
                <a:ea typeface="Calibri"/>
                <a:cs typeface="Calibri"/>
                <a:sym typeface="Calibri"/>
              </a:rPr>
              <a:t>Các nhóm, nhận xét đánh giá</a:t>
            </a:r>
            <a:endParaRPr sz="2800" b="0" i="1" u="none" strike="noStrike" cap="none">
              <a:solidFill>
                <a:srgbClr val="000000"/>
              </a:solidFill>
              <a:latin typeface="Calibri"/>
              <a:ea typeface="Calibri"/>
              <a:cs typeface="Calibri"/>
              <a:sym typeface="Calibri"/>
            </a:endParaRPr>
          </a:p>
        </p:txBody>
      </p:sp>
      <p:sp>
        <p:nvSpPr>
          <p:cNvPr id="240" name="Google Shape;240;p21"/>
          <p:cNvSpPr txBox="1"/>
          <p:nvPr/>
        </p:nvSpPr>
        <p:spPr>
          <a:xfrm>
            <a:off x="3386943" y="386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1000"/>
                                        <p:tgtEl>
                                          <p:spTgt spid="2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500"/>
                                        <p:tgtEl>
                                          <p:spTgt spid="23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1000"/>
                                  </p:stCondLst>
                                  <p:childTnLst>
                                    <p:set>
                                      <p:cBhvr>
                                        <p:cTn id="16" dur="1" fill="hold">
                                          <p:stCondLst>
                                            <p:cond delay="0"/>
                                          </p:stCondLst>
                                        </p:cTn>
                                        <p:tgtEl>
                                          <p:spTgt spid="237">
                                            <p:txEl>
                                              <p:pRg st="0" end="0"/>
                                            </p:txEl>
                                          </p:spTgt>
                                        </p:tgtEl>
                                        <p:attrNameLst>
                                          <p:attrName>style.visibility</p:attrName>
                                        </p:attrNameLst>
                                      </p:cBhvr>
                                      <p:to>
                                        <p:strVal val="visible"/>
                                      </p:to>
                                    </p:set>
                                    <p:anim calcmode="lin" valueType="num">
                                      <p:cBhvr additive="base">
                                        <p:cTn id="17" dur="500"/>
                                        <p:tgtEl>
                                          <p:spTgt spid="2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1000"/>
                                  </p:stCondLst>
                                  <p:childTnLst>
                                    <p:set>
                                      <p:cBhvr>
                                        <p:cTn id="21" dur="1" fill="hold">
                                          <p:stCondLst>
                                            <p:cond delay="0"/>
                                          </p:stCondLst>
                                        </p:cTn>
                                        <p:tgtEl>
                                          <p:spTgt spid="237">
                                            <p:txEl>
                                              <p:pRg st="1" end="1"/>
                                            </p:txEl>
                                          </p:spTgt>
                                        </p:tgtEl>
                                        <p:attrNameLst>
                                          <p:attrName>style.visibility</p:attrName>
                                        </p:attrNameLst>
                                      </p:cBhvr>
                                      <p:to>
                                        <p:strVal val="visible"/>
                                      </p:to>
                                    </p:set>
                                    <p:anim calcmode="lin" valueType="num">
                                      <p:cBhvr additive="base">
                                        <p:cTn id="22" dur="500"/>
                                        <p:tgtEl>
                                          <p:spTgt spid="23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1000"/>
                                  </p:stCondLst>
                                  <p:childTnLst>
                                    <p:set>
                                      <p:cBhvr>
                                        <p:cTn id="26" dur="1" fill="hold">
                                          <p:stCondLst>
                                            <p:cond delay="0"/>
                                          </p:stCondLst>
                                        </p:cTn>
                                        <p:tgtEl>
                                          <p:spTgt spid="237">
                                            <p:txEl>
                                              <p:pRg st="2" end="2"/>
                                            </p:txEl>
                                          </p:spTgt>
                                        </p:tgtEl>
                                        <p:attrNameLst>
                                          <p:attrName>style.visibility</p:attrName>
                                        </p:attrNameLst>
                                      </p:cBhvr>
                                      <p:to>
                                        <p:strVal val="visible"/>
                                      </p:to>
                                    </p:set>
                                    <p:anim calcmode="lin" valueType="num">
                                      <p:cBhvr additive="base">
                                        <p:cTn id="27" dur="500"/>
                                        <p:tgtEl>
                                          <p:spTgt spid="23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1000"/>
                                  </p:stCondLst>
                                  <p:childTnLst>
                                    <p:set>
                                      <p:cBhvr>
                                        <p:cTn id="31" dur="1" fill="hold">
                                          <p:stCondLst>
                                            <p:cond delay="0"/>
                                          </p:stCondLst>
                                        </p:cTn>
                                        <p:tgtEl>
                                          <p:spTgt spid="237">
                                            <p:txEl>
                                              <p:pRg st="3" end="3"/>
                                            </p:txEl>
                                          </p:spTgt>
                                        </p:tgtEl>
                                        <p:attrNameLst>
                                          <p:attrName>style.visibility</p:attrName>
                                        </p:attrNameLst>
                                      </p:cBhvr>
                                      <p:to>
                                        <p:strVal val="visible"/>
                                      </p:to>
                                    </p:set>
                                    <p:anim calcmode="lin" valueType="num">
                                      <p:cBhvr additive="base">
                                        <p:cTn id="32" dur="500"/>
                                        <p:tgtEl>
                                          <p:spTgt spid="23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44"/>
        <p:cNvGrpSpPr/>
        <p:nvPr/>
      </p:nvGrpSpPr>
      <p:grpSpPr>
        <a:xfrm>
          <a:off x="0" y="0"/>
          <a:ext cx="0" cy="0"/>
          <a:chOff x="0" y="0"/>
          <a:chExt cx="0" cy="0"/>
        </a:xfrm>
      </p:grpSpPr>
      <p:sp>
        <p:nvSpPr>
          <p:cNvPr id="245" name="Google Shape;245;p22"/>
          <p:cNvSpPr txBox="1"/>
          <p:nvPr/>
        </p:nvSpPr>
        <p:spPr>
          <a:xfrm>
            <a:off x="1750134" y="1122106"/>
            <a:ext cx="805973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C00000"/>
                </a:solidFill>
                <a:latin typeface="Arial"/>
                <a:ea typeface="Arial"/>
                <a:cs typeface="Arial"/>
                <a:sym typeface="Arial"/>
              </a:rPr>
              <a:t>1./ Thư điện tử. Tài khoản thư điện tử</a:t>
            </a:r>
            <a:endParaRPr/>
          </a:p>
        </p:txBody>
      </p:sp>
      <p:sp>
        <p:nvSpPr>
          <p:cNvPr id="246" name="Google Shape;246;p22"/>
          <p:cNvSpPr txBox="1"/>
          <p:nvPr/>
        </p:nvSpPr>
        <p:spPr>
          <a:xfrm>
            <a:off x="1133285" y="2569061"/>
            <a:ext cx="8402601" cy="954107"/>
          </a:xfrm>
          <a:prstGeom prst="rect">
            <a:avLst/>
          </a:prstGeom>
          <a:solidFill>
            <a:srgbClr val="FFC000"/>
          </a:solidFill>
          <a:ln w="9525" cap="flat" cmpd="sng">
            <a:solidFill>
              <a:schemeClr val="dk1"/>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i="1">
                <a:solidFill>
                  <a:srgbClr val="FF0000"/>
                </a:solidFill>
                <a:latin typeface="Calibri"/>
                <a:ea typeface="Calibri"/>
                <a:cs typeface="Calibri"/>
                <a:sym typeface="Calibri"/>
              </a:rPr>
              <a:t>Câu 1: </a:t>
            </a:r>
            <a:r>
              <a:rPr lang="en-US" sz="2800" b="1">
                <a:solidFill>
                  <a:schemeClr val="dk1"/>
                </a:solidFill>
                <a:latin typeface="Times New Roman"/>
                <a:ea typeface="Times New Roman"/>
                <a:cs typeface="Times New Roman"/>
                <a:sym typeface="Times New Roman"/>
              </a:rPr>
              <a:t>Có cách nào để gửi thư nhanh hơn không? </a:t>
            </a:r>
            <a:endParaRPr sz="2800" b="1">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800" b="1">
                <a:solidFill>
                  <a:schemeClr val="dk1"/>
                </a:solidFill>
                <a:latin typeface="Times New Roman"/>
                <a:ea typeface="Times New Roman"/>
                <a:cs typeface="Times New Roman"/>
                <a:sym typeface="Times New Roman"/>
              </a:rPr>
              <a:t>Hãy nêu thư điện tử là gì? Dịch vụ thư điện tử là gì?</a:t>
            </a:r>
            <a:endParaRPr sz="2800" b="1" i="1">
              <a:solidFill>
                <a:srgbClr val="000000"/>
              </a:solidFill>
              <a:latin typeface="Calibri"/>
              <a:ea typeface="Calibri"/>
              <a:cs typeface="Calibri"/>
              <a:sym typeface="Calibri"/>
            </a:endParaRPr>
          </a:p>
        </p:txBody>
      </p:sp>
      <p:sp>
        <p:nvSpPr>
          <p:cNvPr id="247" name="Google Shape;247;p22"/>
          <p:cNvSpPr txBox="1"/>
          <p:nvPr/>
        </p:nvSpPr>
        <p:spPr>
          <a:xfrm>
            <a:off x="1133285" y="3908294"/>
            <a:ext cx="10139961" cy="954107"/>
          </a:xfrm>
          <a:prstGeom prst="rect">
            <a:avLst/>
          </a:prstGeom>
          <a:solidFill>
            <a:srgbClr val="FFC000"/>
          </a:solidFill>
          <a:ln w="9525" cap="flat" cmpd="sng">
            <a:solidFill>
              <a:schemeClr val="dk1"/>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i="1">
                <a:solidFill>
                  <a:srgbClr val="FF0000"/>
                </a:solidFill>
                <a:latin typeface="Calibri"/>
                <a:ea typeface="Calibri"/>
                <a:cs typeface="Calibri"/>
                <a:sym typeface="Calibri"/>
              </a:rPr>
              <a:t>Câu 2: </a:t>
            </a:r>
            <a:r>
              <a:rPr lang="en-US" sz="2800" b="1">
                <a:solidFill>
                  <a:schemeClr val="dk1"/>
                </a:solidFill>
                <a:latin typeface="Times New Roman"/>
                <a:ea typeface="Times New Roman"/>
                <a:cs typeface="Times New Roman"/>
                <a:sym typeface="Times New Roman"/>
              </a:rPr>
              <a:t>Xem hình 3.9 trang 33 phân tích cú pháp của địa chỉ thư và giải thích.</a:t>
            </a:r>
            <a:endParaRPr sz="2800" b="1">
              <a:solidFill>
                <a:schemeClr val="dk1"/>
              </a:solidFill>
              <a:latin typeface="Times New Roman"/>
              <a:ea typeface="Times New Roman"/>
              <a:cs typeface="Times New Roman"/>
              <a:sym typeface="Times New Roman"/>
            </a:endParaRPr>
          </a:p>
        </p:txBody>
      </p:sp>
      <p:sp>
        <p:nvSpPr>
          <p:cNvPr id="248" name="Google Shape;248;p22"/>
          <p:cNvSpPr txBox="1"/>
          <p:nvPr/>
        </p:nvSpPr>
        <p:spPr>
          <a:xfrm>
            <a:off x="3386943" y="3861"/>
            <a:ext cx="6999701" cy="712101"/>
          </a:xfrm>
          <a:prstGeom prst="rect">
            <a:avLst/>
          </a:prstGeom>
          <a:blipFill rotWithShape="1">
            <a:blip r:embed="rId3">
              <a:alphaModFix/>
            </a:blip>
            <a:tile tx="0" ty="0" sx="100000" sy="100000" flip="none" algn="tl"/>
          </a:blipFill>
          <a:ln>
            <a:noFill/>
          </a:ln>
        </p:spPr>
        <p:txBody>
          <a:bodyPr spcFirstLastPara="1" wrap="square" lIns="91425" tIns="45700" rIns="91425" bIns="45700" anchor="b" anchorCtr="0">
            <a:normAutofit fontScale="97500"/>
          </a:bodyPr>
          <a:lstStyle/>
          <a:p>
            <a:pPr marL="0" marR="0" lvl="0" indent="0" algn="ctr" rtl="0">
              <a:lnSpc>
                <a:spcPct val="85000"/>
              </a:lnSpc>
              <a:spcBef>
                <a:spcPts val="0"/>
              </a:spcBef>
              <a:spcAft>
                <a:spcPts val="0"/>
              </a:spcAft>
              <a:buClr>
                <a:srgbClr val="FDE9D8"/>
              </a:buClr>
              <a:buSzPct val="100000"/>
              <a:buFont typeface="Calibri"/>
              <a:buNone/>
            </a:pPr>
            <a:r>
              <a:rPr lang="en-US" sz="4800" b="1" cap="none">
                <a:solidFill>
                  <a:srgbClr val="FDE9D8"/>
                </a:solidFill>
                <a:latin typeface="Calibri"/>
                <a:ea typeface="Calibri"/>
                <a:cs typeface="Calibri"/>
                <a:sym typeface="Calibri"/>
              </a:rPr>
              <a:t>Bài 8: Thư điện tử</a:t>
            </a:r>
            <a:endParaRPr sz="4800" b="1" cap="none">
              <a:solidFill>
                <a:srgbClr val="FDE9D8"/>
              </a:solidFill>
              <a:latin typeface="Calibri"/>
              <a:ea typeface="Calibri"/>
              <a:cs typeface="Calibri"/>
              <a:sym typeface="Calibri"/>
            </a:endParaRPr>
          </a:p>
        </p:txBody>
      </p:sp>
      <p:sp>
        <p:nvSpPr>
          <p:cNvPr id="249" name="Google Shape;249;p22"/>
          <p:cNvSpPr txBox="1"/>
          <p:nvPr/>
        </p:nvSpPr>
        <p:spPr>
          <a:xfrm>
            <a:off x="3153592" y="1766764"/>
            <a:ext cx="6112410" cy="523220"/>
          </a:xfrm>
          <a:prstGeom prst="rect">
            <a:avLst/>
          </a:prstGeom>
          <a:solidFill>
            <a:srgbClr val="FBD4B4"/>
          </a:solidFill>
          <a:ln w="9525" cap="flat" cmpd="sng">
            <a:solidFill>
              <a:schemeClr val="dk1"/>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800"/>
              <a:buFont typeface="Calibri"/>
              <a:buNone/>
            </a:pPr>
            <a:r>
              <a:rPr lang="en-US" sz="2800" b="1" i="1">
                <a:solidFill>
                  <a:srgbClr val="FF0000"/>
                </a:solidFill>
                <a:latin typeface="Calibri"/>
                <a:ea typeface="Calibri"/>
                <a:cs typeface="Calibri"/>
                <a:sym typeface="Calibri"/>
              </a:rPr>
              <a:t>Yêu cầu</a:t>
            </a:r>
            <a:r>
              <a:rPr lang="en-US" sz="2800" b="1" i="1" u="none" strike="noStrike" cap="none">
                <a:solidFill>
                  <a:srgbClr val="FF0000"/>
                </a:solidFill>
                <a:latin typeface="Calibri"/>
                <a:ea typeface="Calibri"/>
                <a:cs typeface="Calibri"/>
                <a:sym typeface="Calibri"/>
              </a:rPr>
              <a:t>: </a:t>
            </a:r>
            <a:r>
              <a:rPr lang="en-US" sz="2800" b="0" i="1" u="none" strike="noStrike" cap="none">
                <a:solidFill>
                  <a:srgbClr val="000000"/>
                </a:solidFill>
                <a:latin typeface="Calibri"/>
                <a:ea typeface="Calibri"/>
                <a:cs typeface="Calibri"/>
                <a:sym typeface="Calibri"/>
              </a:rPr>
              <a:t>Thảo luận nhóm (5 phút)</a:t>
            </a:r>
            <a:endParaRPr sz="2800" b="0" i="1"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10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5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6"/>
                                        </p:tgtEl>
                                        <p:attrNameLst>
                                          <p:attrName>style.visibility</p:attrName>
                                        </p:attrNameLst>
                                      </p:cBhvr>
                                      <p:to>
                                        <p:strVal val="visible"/>
                                      </p:to>
                                    </p:set>
                                    <p:animEffect transition="in" filter="fade">
                                      <p:cBhvr>
                                        <p:cTn id="17" dur="500"/>
                                        <p:tgtEl>
                                          <p:spTgt spid="2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
                                        </p:tgtEl>
                                        <p:attrNameLst>
                                          <p:attrName>style.visibility</p:attrName>
                                        </p:attrNameLst>
                                      </p:cBhvr>
                                      <p:to>
                                        <p:strVal val="visible"/>
                                      </p:to>
                                    </p:set>
                                    <p:animEffect transition="in" filter="fade">
                                      <p:cBhvr>
                                        <p:cTn id="22"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2250</Words>
  <Application>Microsoft Office PowerPoint</Application>
  <PresentationFormat>Widescreen</PresentationFormat>
  <Paragraphs>221</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Trebuchet MS</vt:lpstr>
      <vt:lpstr>Office Theme</vt:lpstr>
      <vt:lpstr>Bài 8: Thư điện tử</vt:lpstr>
      <vt:lpstr>Bài 8: Thư điện tử</vt:lpstr>
      <vt:lpstr>Bài 8: Thư điện tử</vt:lpstr>
      <vt:lpstr>Bài 8: Thư điện tử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Thực hành</vt:lpstr>
      <vt:lpstr>PowerPoint Presentation</vt:lpstr>
      <vt:lpstr>Thực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Thực hành</vt:lpstr>
      <vt:lpstr>PowerPoint Presentation</vt:lpstr>
      <vt:lpstr>TRÒ CHƠI Ô CHỮ</vt:lpstr>
      <vt:lpstr>Thư điện tử</vt:lpstr>
      <vt:lpstr>Thư điện tử</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HPC</dc:creator>
  <cp:lastModifiedBy>HPC</cp:lastModifiedBy>
  <cp:revision>1</cp:revision>
  <dcterms:modified xsi:type="dcterms:W3CDTF">2025-11-03T08:25:49Z</dcterms:modified>
</cp:coreProperties>
</file>