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8" r:id="rId2"/>
    <p:sldId id="259" r:id="rId3"/>
    <p:sldId id="261" r:id="rId4"/>
    <p:sldId id="260" r:id="rId5"/>
    <p:sldId id="262" r:id="rId6"/>
    <p:sldId id="276" r:id="rId7"/>
    <p:sldId id="263" r:id="rId8"/>
    <p:sldId id="264" r:id="rId9"/>
    <p:sldId id="265" r:id="rId10"/>
    <p:sldId id="275" r:id="rId11"/>
    <p:sldId id="273" r:id="rId12"/>
    <p:sldId id="274" r:id="rId13"/>
    <p:sldId id="266" r:id="rId14"/>
    <p:sldId id="267" r:id="rId15"/>
    <p:sldId id="268" r:id="rId16"/>
    <p:sldId id="269" r:id="rId17"/>
    <p:sldId id="270" r:id="rId18"/>
    <p:sldId id="271" r:id="rId19"/>
    <p:sldId id="272"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53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3D71CD5-8FE2-4082-A7D4-2F4BF837F187}" type="datetimeFigureOut">
              <a:rPr lang="en-US" smtClean="0"/>
              <a:t>2/23/2023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ADCE97-24BE-4060-B952-FAC4A2A1659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D71CD5-8FE2-4082-A7D4-2F4BF837F187}" type="datetimeFigureOut">
              <a:rPr lang="en-US" smtClean="0"/>
              <a:t>2/23/2023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ADCE97-24BE-4060-B952-FAC4A2A1659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D71CD5-8FE2-4082-A7D4-2F4BF837F187}" type="datetimeFigureOut">
              <a:rPr lang="en-US" smtClean="0"/>
              <a:t>2/23/2023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ADCE97-24BE-4060-B952-FAC4A2A1659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3D71CD5-8FE2-4082-A7D4-2F4BF837F187}" type="datetimeFigureOut">
              <a:rPr lang="en-US" smtClean="0"/>
              <a:t>2/23/2023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ADCE97-24BE-4060-B952-FAC4A2A1659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B3D71CD5-8FE2-4082-A7D4-2F4BF837F187}" type="datetimeFigureOut">
              <a:rPr lang="en-US" smtClean="0"/>
              <a:t>2/23/2023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ADCE97-24BE-4060-B952-FAC4A2A1659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3D71CD5-8FE2-4082-A7D4-2F4BF837F187}" type="datetimeFigureOut">
              <a:rPr lang="en-US" smtClean="0"/>
              <a:t>2/23/2023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ADCE97-24BE-4060-B952-FAC4A2A1659D}"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3D71CD5-8FE2-4082-A7D4-2F4BF837F187}" type="datetimeFigureOut">
              <a:rPr lang="en-US" smtClean="0"/>
              <a:t>2/23/2023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ADCE97-24BE-4060-B952-FAC4A2A1659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3D71CD5-8FE2-4082-A7D4-2F4BF837F187}" type="datetimeFigureOut">
              <a:rPr lang="en-US" smtClean="0"/>
              <a:t>2/23/2023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BADCE97-24BE-4060-B952-FAC4A2A1659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D71CD5-8FE2-4082-A7D4-2F4BF837F187}" type="datetimeFigureOut">
              <a:rPr lang="en-US" smtClean="0"/>
              <a:t>2/23/2023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BADCE97-24BE-4060-B952-FAC4A2A1659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B3D71CD5-8FE2-4082-A7D4-2F4BF837F187}" type="datetimeFigureOut">
              <a:rPr lang="en-US" smtClean="0"/>
              <a:t>2/23/2023</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DBADCE97-24BE-4060-B952-FAC4A2A1659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D71CD5-8FE2-4082-A7D4-2F4BF837F187}" type="datetimeFigureOut">
              <a:rPr lang="en-US" smtClean="0"/>
              <a:t>2/23/2023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ADCE97-24BE-4060-B952-FAC4A2A1659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B3D71CD5-8FE2-4082-A7D4-2F4BF837F187}" type="datetimeFigureOut">
              <a:rPr lang="en-US" smtClean="0"/>
              <a:t>2/23/2023</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DBADCE97-24BE-4060-B952-FAC4A2A1659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          </a:t>
            </a:r>
            <a:r>
              <a:rPr lang="en-US" sz="3600" b="1" dirty="0" smtClean="0">
                <a:solidFill>
                  <a:srgbClr val="7030A0"/>
                </a:solidFill>
                <a:latin typeface="Times New Roman" pitchFamily="18" charset="0"/>
                <a:cs typeface="Times New Roman" pitchFamily="18" charset="0"/>
              </a:rPr>
              <a:t>TRƯỜNG THCS PHÚC ĐỒNG </a:t>
            </a:r>
            <a:endParaRPr lang="en-US" sz="3600" b="1" dirty="0">
              <a:solidFill>
                <a:srgbClr val="7030A0"/>
              </a:solidFill>
              <a:latin typeface="Times New Roman" pitchFamily="18" charset="0"/>
              <a:cs typeface="Times New Roman" pitchFamily="18" charset="0"/>
            </a:endParaRPr>
          </a:p>
        </p:txBody>
      </p:sp>
      <p:sp>
        <p:nvSpPr>
          <p:cNvPr id="3" name="Content Placeholder 2"/>
          <p:cNvSpPr>
            <a:spLocks noGrp="1"/>
          </p:cNvSpPr>
          <p:nvPr>
            <p:ph idx="1"/>
          </p:nvPr>
        </p:nvSpPr>
        <p:spPr>
          <a:xfrm>
            <a:off x="990600" y="1143000"/>
            <a:ext cx="7520940" cy="3579849"/>
          </a:xfrm>
        </p:spPr>
        <p:txBody>
          <a:bodyPr/>
          <a:lstStyle/>
          <a:p>
            <a:pPr marL="0" indent="0" algn="ctr">
              <a:buNone/>
            </a:pPr>
            <a:r>
              <a:rPr lang="en-US" sz="3600" dirty="0" err="1" smtClean="0">
                <a:solidFill>
                  <a:srgbClr val="FF0000"/>
                </a:solidFill>
              </a:rPr>
              <a:t>Tiết</a:t>
            </a:r>
            <a:r>
              <a:rPr lang="en-US" sz="3600" dirty="0" smtClean="0">
                <a:solidFill>
                  <a:srgbClr val="FF0000"/>
                </a:solidFill>
              </a:rPr>
              <a:t> 25. </a:t>
            </a:r>
            <a:r>
              <a:rPr lang="en-US" sz="3600" dirty="0" err="1" smtClean="0">
                <a:solidFill>
                  <a:srgbClr val="FF0000"/>
                </a:solidFill>
              </a:rPr>
              <a:t>Ôn</a:t>
            </a:r>
            <a:r>
              <a:rPr lang="en-US" sz="3600" dirty="0" smtClean="0">
                <a:solidFill>
                  <a:srgbClr val="FF0000"/>
                </a:solidFill>
              </a:rPr>
              <a:t> </a:t>
            </a:r>
            <a:r>
              <a:rPr lang="en-US" sz="3600" dirty="0" err="1" smtClean="0">
                <a:solidFill>
                  <a:srgbClr val="FF0000"/>
                </a:solidFill>
              </a:rPr>
              <a:t>tập</a:t>
            </a:r>
            <a:r>
              <a:rPr lang="en-US" sz="3600" dirty="0" smtClean="0">
                <a:solidFill>
                  <a:srgbClr val="FF0000"/>
                </a:solidFill>
              </a:rPr>
              <a:t> </a:t>
            </a:r>
          </a:p>
          <a:p>
            <a:pPr marL="0" indent="0" algn="ctr">
              <a:buNone/>
            </a:pPr>
            <a:r>
              <a:rPr lang="en-US" sz="4000" dirty="0" err="1" smtClean="0">
                <a:solidFill>
                  <a:srgbClr val="FF0000"/>
                </a:solidFill>
              </a:rPr>
              <a:t>Môn</a:t>
            </a:r>
            <a:r>
              <a:rPr lang="en-US" sz="4000" dirty="0" smtClean="0">
                <a:solidFill>
                  <a:srgbClr val="FF0000"/>
                </a:solidFill>
              </a:rPr>
              <a:t>: </a:t>
            </a:r>
            <a:r>
              <a:rPr lang="en-US" sz="4800" dirty="0" err="1" smtClean="0">
                <a:solidFill>
                  <a:srgbClr val="FF0000"/>
                </a:solidFill>
                <a:latin typeface="Times New Roman" pitchFamily="18" charset="0"/>
                <a:cs typeface="Times New Roman" pitchFamily="18" charset="0"/>
              </a:rPr>
              <a:t>Giáo</a:t>
            </a:r>
            <a:r>
              <a:rPr lang="en-US" sz="4800" dirty="0" smtClean="0">
                <a:solidFill>
                  <a:srgbClr val="FF0000"/>
                </a:solidFill>
                <a:latin typeface="Times New Roman" pitchFamily="18" charset="0"/>
                <a:cs typeface="Times New Roman" pitchFamily="18" charset="0"/>
              </a:rPr>
              <a:t> </a:t>
            </a:r>
            <a:r>
              <a:rPr lang="en-US" sz="4800" dirty="0" err="1" smtClean="0">
                <a:solidFill>
                  <a:srgbClr val="FF0000"/>
                </a:solidFill>
                <a:latin typeface="Times New Roman" pitchFamily="18" charset="0"/>
                <a:cs typeface="Times New Roman" pitchFamily="18" charset="0"/>
              </a:rPr>
              <a:t>dục</a:t>
            </a:r>
            <a:r>
              <a:rPr lang="en-US" sz="4800" dirty="0" smtClean="0">
                <a:solidFill>
                  <a:srgbClr val="FF0000"/>
                </a:solidFill>
                <a:latin typeface="Times New Roman" pitchFamily="18" charset="0"/>
                <a:cs typeface="Times New Roman" pitchFamily="18" charset="0"/>
              </a:rPr>
              <a:t> </a:t>
            </a:r>
            <a:r>
              <a:rPr lang="en-US" sz="4800" dirty="0" err="1" smtClean="0">
                <a:solidFill>
                  <a:srgbClr val="FF0000"/>
                </a:solidFill>
                <a:latin typeface="Times New Roman" pitchFamily="18" charset="0"/>
                <a:cs typeface="Times New Roman" pitchFamily="18" charset="0"/>
              </a:rPr>
              <a:t>công</a:t>
            </a:r>
            <a:r>
              <a:rPr lang="en-US" sz="4800" dirty="0" smtClean="0">
                <a:solidFill>
                  <a:srgbClr val="FF0000"/>
                </a:solidFill>
                <a:latin typeface="Times New Roman" pitchFamily="18" charset="0"/>
                <a:cs typeface="Times New Roman" pitchFamily="18" charset="0"/>
              </a:rPr>
              <a:t> </a:t>
            </a:r>
            <a:r>
              <a:rPr lang="en-US" sz="4800" dirty="0" err="1" smtClean="0">
                <a:solidFill>
                  <a:srgbClr val="FF0000"/>
                </a:solidFill>
                <a:latin typeface="Times New Roman" pitchFamily="18" charset="0"/>
                <a:cs typeface="Times New Roman" pitchFamily="18" charset="0"/>
              </a:rPr>
              <a:t>dân</a:t>
            </a:r>
            <a:r>
              <a:rPr lang="en-US" sz="4800" dirty="0" smtClean="0">
                <a:solidFill>
                  <a:srgbClr val="FF0000"/>
                </a:solidFill>
                <a:latin typeface="Times New Roman" pitchFamily="18" charset="0"/>
                <a:cs typeface="Times New Roman" pitchFamily="18" charset="0"/>
              </a:rPr>
              <a:t> </a:t>
            </a:r>
            <a:r>
              <a:rPr lang="en-US" sz="4800" dirty="0" smtClean="0">
                <a:latin typeface="Times New Roman" pitchFamily="18" charset="0"/>
                <a:cs typeface="Times New Roman" pitchFamily="18" charset="0"/>
              </a:rPr>
              <a:t>6</a:t>
            </a:r>
            <a:endParaRPr lang="en-US" sz="4800" dirty="0">
              <a:latin typeface="Times New Roman" pitchFamily="18" charset="0"/>
              <a:cs typeface="Times New Roman" pitchFamily="18" charset="0"/>
            </a:endParaRPr>
          </a:p>
        </p:txBody>
      </p:sp>
    </p:spTree>
    <p:extLst>
      <p:ext uri="{BB962C8B-B14F-4D97-AF65-F5344CB8AC3E}">
        <p14:creationId xmlns:p14="http://schemas.microsoft.com/office/powerpoint/2010/main" val="22767855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457200"/>
            <a:ext cx="8077200" cy="5486400"/>
          </a:xfrm>
        </p:spPr>
        <p:txBody>
          <a:bodyPr>
            <a:normAutofit lnSpcReduction="10000"/>
          </a:bodyPr>
          <a:lstStyle/>
          <a:p>
            <a:r>
              <a:rPr lang="en-US" dirty="0" err="1"/>
              <a:t>Câu</a:t>
            </a:r>
            <a:r>
              <a:rPr lang="en-US" dirty="0"/>
              <a:t> 10: </a:t>
            </a:r>
            <a:r>
              <a:rPr lang="en-US" dirty="0" err="1"/>
              <a:t>Câu</a:t>
            </a:r>
            <a:r>
              <a:rPr lang="en-US" dirty="0"/>
              <a:t> “</a:t>
            </a:r>
            <a:r>
              <a:rPr lang="en-US" i="1" dirty="0" err="1"/>
              <a:t>Góp</a:t>
            </a:r>
            <a:r>
              <a:rPr lang="en-US" i="1" dirty="0"/>
              <a:t> </a:t>
            </a:r>
            <a:r>
              <a:rPr lang="en-US" i="1" dirty="0" err="1"/>
              <a:t>gió</a:t>
            </a:r>
            <a:r>
              <a:rPr lang="en-US" i="1" dirty="0"/>
              <a:t> </a:t>
            </a:r>
            <a:r>
              <a:rPr lang="en-US" i="1" dirty="0" err="1"/>
              <a:t>thành</a:t>
            </a:r>
            <a:r>
              <a:rPr lang="en-US" i="1" dirty="0"/>
              <a:t> </a:t>
            </a:r>
            <a:r>
              <a:rPr lang="en-US" i="1" dirty="0" err="1"/>
              <a:t>bão</a:t>
            </a:r>
            <a:r>
              <a:rPr lang="en-US" i="1" dirty="0"/>
              <a:t>”</a:t>
            </a:r>
            <a:r>
              <a:rPr lang="en-US" dirty="0"/>
              <a:t> </a:t>
            </a:r>
            <a:r>
              <a:rPr lang="en-US" dirty="0" err="1"/>
              <a:t>nói</a:t>
            </a:r>
            <a:r>
              <a:rPr lang="en-US" dirty="0"/>
              <a:t> </a:t>
            </a:r>
            <a:r>
              <a:rPr lang="en-US" dirty="0" err="1"/>
              <a:t>đến</a:t>
            </a:r>
            <a:r>
              <a:rPr lang="en-US" dirty="0"/>
              <a:t> </a:t>
            </a:r>
            <a:r>
              <a:rPr lang="en-US" dirty="0" err="1"/>
              <a:t>đức</a:t>
            </a:r>
            <a:r>
              <a:rPr lang="en-US" dirty="0"/>
              <a:t> </a:t>
            </a:r>
            <a:r>
              <a:rPr lang="en-US" dirty="0" err="1"/>
              <a:t>tính</a:t>
            </a:r>
            <a:r>
              <a:rPr lang="en-US" dirty="0"/>
              <a:t> </a:t>
            </a:r>
            <a:r>
              <a:rPr lang="en-US" dirty="0" err="1"/>
              <a:t>nào</a:t>
            </a:r>
            <a:r>
              <a:rPr lang="en-US" dirty="0"/>
              <a:t> </a:t>
            </a:r>
            <a:r>
              <a:rPr lang="en-US" dirty="0" err="1"/>
              <a:t>dươi</a:t>
            </a:r>
            <a:r>
              <a:rPr lang="en-US" dirty="0"/>
              <a:t> </a:t>
            </a:r>
            <a:r>
              <a:rPr lang="en-US" dirty="0" err="1"/>
              <a:t>đây</a:t>
            </a:r>
            <a:r>
              <a:rPr lang="en-US" dirty="0"/>
              <a:t>? </a:t>
            </a:r>
          </a:p>
          <a:p>
            <a:r>
              <a:rPr lang="vi-VN" dirty="0"/>
              <a:t>A.</a:t>
            </a:r>
            <a:r>
              <a:rPr lang="en-US" dirty="0" err="1"/>
              <a:t>Trung</a:t>
            </a:r>
            <a:r>
              <a:rPr lang="en-US" dirty="0"/>
              <a:t> </a:t>
            </a:r>
            <a:r>
              <a:rPr lang="en-US" dirty="0" err="1"/>
              <a:t>thực</a:t>
            </a:r>
            <a:r>
              <a:rPr lang="en-US" dirty="0"/>
              <a:t>.                                    		</a:t>
            </a:r>
            <a:r>
              <a:rPr lang="vi-VN" dirty="0"/>
              <a:t> B. </a:t>
            </a:r>
            <a:r>
              <a:rPr lang="en-US" dirty="0" err="1"/>
              <a:t>Cần</a:t>
            </a:r>
            <a:r>
              <a:rPr lang="en-US" dirty="0"/>
              <a:t> </a:t>
            </a:r>
            <a:r>
              <a:rPr lang="en-US" dirty="0" err="1"/>
              <a:t>cù</a:t>
            </a:r>
            <a:r>
              <a:rPr lang="en-US" dirty="0"/>
              <a:t>. </a:t>
            </a:r>
          </a:p>
          <a:p>
            <a:r>
              <a:rPr lang="vi-VN" dirty="0"/>
              <a:t>C.</a:t>
            </a:r>
            <a:r>
              <a:rPr lang="en-US" dirty="0" err="1"/>
              <a:t>Tôn</a:t>
            </a:r>
            <a:r>
              <a:rPr lang="en-US" dirty="0"/>
              <a:t> </a:t>
            </a:r>
            <a:r>
              <a:rPr lang="en-US" dirty="0" err="1"/>
              <a:t>trọng</a:t>
            </a:r>
            <a:r>
              <a:rPr lang="en-US" dirty="0"/>
              <a:t> </a:t>
            </a:r>
            <a:r>
              <a:rPr lang="en-US" dirty="0" err="1"/>
              <a:t>sự</a:t>
            </a:r>
            <a:r>
              <a:rPr lang="en-US" dirty="0"/>
              <a:t> </a:t>
            </a:r>
            <a:r>
              <a:rPr lang="en-US" dirty="0" err="1"/>
              <a:t>thật</a:t>
            </a:r>
            <a:r>
              <a:rPr lang="en-US" dirty="0"/>
              <a:t>.                                         </a:t>
            </a:r>
          </a:p>
          <a:p>
            <a:r>
              <a:rPr lang="vi-VN" dirty="0"/>
              <a:t>D. </a:t>
            </a:r>
            <a:r>
              <a:rPr lang="en-US" dirty="0" err="1"/>
              <a:t>Tiết</a:t>
            </a:r>
            <a:r>
              <a:rPr lang="en-US" dirty="0"/>
              <a:t> </a:t>
            </a:r>
            <a:r>
              <a:rPr lang="en-US" dirty="0" err="1"/>
              <a:t>kiệm</a:t>
            </a:r>
            <a:r>
              <a:rPr lang="en-US" dirty="0"/>
              <a:t>. </a:t>
            </a:r>
          </a:p>
          <a:p>
            <a:r>
              <a:rPr lang="en-US" dirty="0" err="1"/>
              <a:t>Câu</a:t>
            </a:r>
            <a:r>
              <a:rPr lang="en-US" dirty="0"/>
              <a:t> 11: </a:t>
            </a:r>
            <a:r>
              <a:rPr lang="en-US" dirty="0" err="1"/>
              <a:t>Tình</a:t>
            </a:r>
            <a:r>
              <a:rPr lang="en-US" dirty="0"/>
              <a:t> </a:t>
            </a:r>
            <a:r>
              <a:rPr lang="en-US" dirty="0" err="1"/>
              <a:t>huống</a:t>
            </a:r>
            <a:r>
              <a:rPr lang="en-US" dirty="0"/>
              <a:t> </a:t>
            </a:r>
            <a:r>
              <a:rPr lang="en-US" dirty="0" err="1"/>
              <a:t>nguy</a:t>
            </a:r>
            <a:r>
              <a:rPr lang="en-US" dirty="0"/>
              <a:t> </a:t>
            </a:r>
            <a:r>
              <a:rPr lang="en-US" dirty="0" err="1"/>
              <a:t>hiểm</a:t>
            </a:r>
            <a:r>
              <a:rPr lang="en-US" dirty="0"/>
              <a:t> </a:t>
            </a:r>
            <a:r>
              <a:rPr lang="en-US" dirty="0" err="1"/>
              <a:t>là</a:t>
            </a:r>
            <a:endParaRPr lang="en-US" dirty="0"/>
          </a:p>
          <a:p>
            <a:r>
              <a:rPr lang="vi-VN" dirty="0"/>
              <a:t>A. </a:t>
            </a:r>
            <a:r>
              <a:rPr lang="en-US" dirty="0" err="1"/>
              <a:t>những</a:t>
            </a:r>
            <a:r>
              <a:rPr lang="en-US" dirty="0"/>
              <a:t> </a:t>
            </a:r>
            <a:r>
              <a:rPr lang="en-US" dirty="0" err="1"/>
              <a:t>tình</a:t>
            </a:r>
            <a:r>
              <a:rPr lang="en-US" dirty="0"/>
              <a:t> </a:t>
            </a:r>
            <a:r>
              <a:rPr lang="en-US" dirty="0" err="1"/>
              <a:t>huống</a:t>
            </a:r>
            <a:r>
              <a:rPr lang="en-US" dirty="0"/>
              <a:t> </a:t>
            </a:r>
            <a:r>
              <a:rPr lang="en-US" dirty="0" err="1"/>
              <a:t>có</a:t>
            </a:r>
            <a:r>
              <a:rPr lang="en-US" dirty="0"/>
              <a:t> </a:t>
            </a:r>
            <a:r>
              <a:rPr lang="en-US" dirty="0" err="1"/>
              <a:t>thể</a:t>
            </a:r>
            <a:r>
              <a:rPr lang="en-US" dirty="0"/>
              <a:t> </a:t>
            </a:r>
            <a:r>
              <a:rPr lang="en-US" dirty="0" err="1"/>
              <a:t>gây</a:t>
            </a:r>
            <a:r>
              <a:rPr lang="en-US" dirty="0"/>
              <a:t> </a:t>
            </a:r>
            <a:r>
              <a:rPr lang="en-US" dirty="0" err="1"/>
              <a:t>ra</a:t>
            </a:r>
            <a:r>
              <a:rPr lang="en-US" dirty="0"/>
              <a:t> </a:t>
            </a:r>
            <a:r>
              <a:rPr lang="en-US" dirty="0" err="1"/>
              <a:t>những</a:t>
            </a:r>
            <a:r>
              <a:rPr lang="en-US" dirty="0"/>
              <a:t> </a:t>
            </a:r>
            <a:r>
              <a:rPr lang="en-US" dirty="0" err="1"/>
              <a:t>tổn</a:t>
            </a:r>
            <a:r>
              <a:rPr lang="en-US" dirty="0"/>
              <a:t> </a:t>
            </a:r>
            <a:r>
              <a:rPr lang="en-US" dirty="0" err="1"/>
              <a:t>hại</a:t>
            </a:r>
            <a:r>
              <a:rPr lang="en-US" dirty="0"/>
              <a:t> </a:t>
            </a:r>
            <a:r>
              <a:rPr lang="en-US" dirty="0" err="1"/>
              <a:t>về</a:t>
            </a:r>
            <a:r>
              <a:rPr lang="en-US" dirty="0"/>
              <a:t> </a:t>
            </a:r>
            <a:r>
              <a:rPr lang="en-US" dirty="0" err="1"/>
              <a:t>thể</a:t>
            </a:r>
            <a:r>
              <a:rPr lang="en-US" dirty="0"/>
              <a:t> </a:t>
            </a:r>
            <a:r>
              <a:rPr lang="en-US" dirty="0" err="1"/>
              <a:t>chất</a:t>
            </a:r>
            <a:r>
              <a:rPr lang="en-US" dirty="0"/>
              <a:t> </a:t>
            </a:r>
            <a:r>
              <a:rPr lang="en-US" dirty="0" err="1"/>
              <a:t>cho</a:t>
            </a:r>
            <a:r>
              <a:rPr lang="en-US" dirty="0"/>
              <a:t> con </a:t>
            </a:r>
            <a:r>
              <a:rPr lang="en-US" dirty="0" err="1"/>
              <a:t>người</a:t>
            </a:r>
            <a:r>
              <a:rPr lang="en-US" dirty="0"/>
              <a:t> </a:t>
            </a:r>
            <a:r>
              <a:rPr lang="en-US" dirty="0" err="1"/>
              <a:t>và</a:t>
            </a:r>
            <a:r>
              <a:rPr lang="en-US" dirty="0"/>
              <a:t> </a:t>
            </a:r>
            <a:r>
              <a:rPr lang="en-US" dirty="0" err="1"/>
              <a:t>xã</a:t>
            </a:r>
            <a:r>
              <a:rPr lang="en-US" dirty="0"/>
              <a:t> </a:t>
            </a:r>
            <a:r>
              <a:rPr lang="en-US" dirty="0" err="1"/>
              <a:t>hội</a:t>
            </a:r>
            <a:r>
              <a:rPr lang="en-US" dirty="0"/>
              <a:t>.</a:t>
            </a:r>
          </a:p>
          <a:p>
            <a:r>
              <a:rPr lang="vi-VN" dirty="0"/>
              <a:t>B. </a:t>
            </a:r>
            <a:r>
              <a:rPr lang="en-US" dirty="0" err="1"/>
              <a:t>những</a:t>
            </a:r>
            <a:r>
              <a:rPr lang="en-US" dirty="0"/>
              <a:t> </a:t>
            </a:r>
            <a:r>
              <a:rPr lang="en-US" dirty="0" err="1"/>
              <a:t>tình</a:t>
            </a:r>
            <a:r>
              <a:rPr lang="en-US" dirty="0"/>
              <a:t> </a:t>
            </a:r>
            <a:r>
              <a:rPr lang="en-US" dirty="0" err="1"/>
              <a:t>huống</a:t>
            </a:r>
            <a:r>
              <a:rPr lang="en-US" dirty="0"/>
              <a:t> </a:t>
            </a:r>
            <a:r>
              <a:rPr lang="en-US" dirty="0" err="1"/>
              <a:t>có</a:t>
            </a:r>
            <a:r>
              <a:rPr lang="en-US" dirty="0"/>
              <a:t> </a:t>
            </a:r>
            <a:r>
              <a:rPr lang="en-US" dirty="0" err="1"/>
              <a:t>thể</a:t>
            </a:r>
            <a:r>
              <a:rPr lang="en-US" dirty="0"/>
              <a:t> </a:t>
            </a:r>
            <a:r>
              <a:rPr lang="en-US" dirty="0" err="1"/>
              <a:t>gây</a:t>
            </a:r>
            <a:r>
              <a:rPr lang="en-US" dirty="0"/>
              <a:t> </a:t>
            </a:r>
            <a:r>
              <a:rPr lang="en-US" dirty="0" err="1"/>
              <a:t>ra</a:t>
            </a:r>
            <a:r>
              <a:rPr lang="en-US" dirty="0"/>
              <a:t> </a:t>
            </a:r>
            <a:r>
              <a:rPr lang="en-US" dirty="0" err="1"/>
              <a:t>những</a:t>
            </a:r>
            <a:r>
              <a:rPr lang="en-US" dirty="0"/>
              <a:t> </a:t>
            </a:r>
            <a:r>
              <a:rPr lang="en-US" dirty="0" err="1"/>
              <a:t>tổn</a:t>
            </a:r>
            <a:r>
              <a:rPr lang="en-US" dirty="0"/>
              <a:t> </a:t>
            </a:r>
            <a:r>
              <a:rPr lang="en-US" dirty="0" err="1"/>
              <a:t>hại</a:t>
            </a:r>
            <a:r>
              <a:rPr lang="en-US" dirty="0"/>
              <a:t> </a:t>
            </a:r>
            <a:r>
              <a:rPr lang="en-US" dirty="0" err="1"/>
              <a:t>về</a:t>
            </a:r>
            <a:r>
              <a:rPr lang="en-US" dirty="0"/>
              <a:t> </a:t>
            </a:r>
            <a:r>
              <a:rPr lang="en-US" dirty="0" err="1"/>
              <a:t>tinh</a:t>
            </a:r>
            <a:r>
              <a:rPr lang="en-US" dirty="0"/>
              <a:t> </a:t>
            </a:r>
            <a:r>
              <a:rPr lang="en-US" dirty="0" err="1"/>
              <a:t>thần</a:t>
            </a:r>
            <a:r>
              <a:rPr lang="en-US" dirty="0"/>
              <a:t> </a:t>
            </a:r>
            <a:r>
              <a:rPr lang="en-US" dirty="0" err="1"/>
              <a:t>cho</a:t>
            </a:r>
            <a:r>
              <a:rPr lang="en-US" dirty="0"/>
              <a:t> con </a:t>
            </a:r>
            <a:r>
              <a:rPr lang="en-US" dirty="0" err="1"/>
              <a:t>người</a:t>
            </a:r>
            <a:r>
              <a:rPr lang="en-US" dirty="0"/>
              <a:t> </a:t>
            </a:r>
            <a:r>
              <a:rPr lang="en-US" dirty="0" err="1"/>
              <a:t>và</a:t>
            </a:r>
            <a:r>
              <a:rPr lang="en-US" dirty="0"/>
              <a:t> </a:t>
            </a:r>
            <a:r>
              <a:rPr lang="en-US" dirty="0" err="1"/>
              <a:t>xã</a:t>
            </a:r>
            <a:r>
              <a:rPr lang="en-US" dirty="0"/>
              <a:t> </a:t>
            </a:r>
            <a:r>
              <a:rPr lang="en-US" dirty="0" err="1"/>
              <a:t>hội</a:t>
            </a:r>
            <a:r>
              <a:rPr lang="en-US" dirty="0"/>
              <a:t>.</a:t>
            </a:r>
          </a:p>
          <a:p>
            <a:r>
              <a:rPr lang="vi-VN" dirty="0"/>
              <a:t>C. </a:t>
            </a:r>
            <a:r>
              <a:rPr lang="en-US" dirty="0" err="1"/>
              <a:t>những</a:t>
            </a:r>
            <a:r>
              <a:rPr lang="en-US" dirty="0"/>
              <a:t> </a:t>
            </a:r>
            <a:r>
              <a:rPr lang="en-US" dirty="0" err="1"/>
              <a:t>tình</a:t>
            </a:r>
            <a:r>
              <a:rPr lang="en-US" dirty="0"/>
              <a:t> </a:t>
            </a:r>
            <a:r>
              <a:rPr lang="en-US" dirty="0" err="1"/>
              <a:t>huống</a:t>
            </a:r>
            <a:r>
              <a:rPr lang="en-US" dirty="0"/>
              <a:t> </a:t>
            </a:r>
            <a:r>
              <a:rPr lang="en-US" dirty="0" err="1"/>
              <a:t>có</a:t>
            </a:r>
            <a:r>
              <a:rPr lang="en-US" dirty="0"/>
              <a:t> </a:t>
            </a:r>
            <a:r>
              <a:rPr lang="en-US" dirty="0" err="1"/>
              <a:t>thể</a:t>
            </a:r>
            <a:r>
              <a:rPr lang="en-US" dirty="0"/>
              <a:t> </a:t>
            </a:r>
            <a:r>
              <a:rPr lang="en-US" dirty="0" err="1"/>
              <a:t>gây</a:t>
            </a:r>
            <a:r>
              <a:rPr lang="en-US" dirty="0"/>
              <a:t> </a:t>
            </a:r>
            <a:r>
              <a:rPr lang="en-US" dirty="0" err="1"/>
              <a:t>ra</a:t>
            </a:r>
            <a:r>
              <a:rPr lang="en-US" dirty="0"/>
              <a:t> </a:t>
            </a:r>
            <a:r>
              <a:rPr lang="en-US" dirty="0" err="1"/>
              <a:t>những</a:t>
            </a:r>
            <a:r>
              <a:rPr lang="en-US" dirty="0"/>
              <a:t> </a:t>
            </a:r>
            <a:r>
              <a:rPr lang="en-US" dirty="0" err="1"/>
              <a:t>tổn</a:t>
            </a:r>
            <a:r>
              <a:rPr lang="en-US" dirty="0"/>
              <a:t> </a:t>
            </a:r>
            <a:r>
              <a:rPr lang="en-US" dirty="0" err="1"/>
              <a:t>hại</a:t>
            </a:r>
            <a:r>
              <a:rPr lang="en-US" dirty="0"/>
              <a:t> </a:t>
            </a:r>
            <a:r>
              <a:rPr lang="en-US" dirty="0" err="1"/>
              <a:t>về</a:t>
            </a:r>
            <a:r>
              <a:rPr lang="en-US" dirty="0"/>
              <a:t> </a:t>
            </a:r>
            <a:r>
              <a:rPr lang="en-US" dirty="0" err="1"/>
              <a:t>thể</a:t>
            </a:r>
            <a:r>
              <a:rPr lang="en-US" dirty="0"/>
              <a:t> </a:t>
            </a:r>
            <a:r>
              <a:rPr lang="en-US" dirty="0" err="1"/>
              <a:t>chất</a:t>
            </a:r>
            <a:r>
              <a:rPr lang="en-US" dirty="0"/>
              <a:t>, </a:t>
            </a:r>
            <a:r>
              <a:rPr lang="en-US" dirty="0" err="1"/>
              <a:t>tinh</a:t>
            </a:r>
            <a:r>
              <a:rPr lang="en-US" dirty="0"/>
              <a:t> </a:t>
            </a:r>
            <a:r>
              <a:rPr lang="en-US" dirty="0" err="1"/>
              <a:t>thần</a:t>
            </a:r>
            <a:r>
              <a:rPr lang="en-US" dirty="0"/>
              <a:t> </a:t>
            </a:r>
            <a:r>
              <a:rPr lang="en-US" dirty="0" err="1"/>
              <a:t>cho</a:t>
            </a:r>
            <a:r>
              <a:rPr lang="en-US" dirty="0"/>
              <a:t> con </a:t>
            </a:r>
            <a:r>
              <a:rPr lang="en-US" dirty="0" err="1"/>
              <a:t>người</a:t>
            </a:r>
            <a:r>
              <a:rPr lang="en-US" dirty="0"/>
              <a:t> </a:t>
            </a:r>
            <a:r>
              <a:rPr lang="en-US" dirty="0" err="1"/>
              <a:t>và</a:t>
            </a:r>
            <a:r>
              <a:rPr lang="en-US" dirty="0"/>
              <a:t> </a:t>
            </a:r>
            <a:r>
              <a:rPr lang="en-US" dirty="0" err="1"/>
              <a:t>xã</a:t>
            </a:r>
            <a:r>
              <a:rPr lang="en-US" dirty="0"/>
              <a:t> </a:t>
            </a:r>
            <a:r>
              <a:rPr lang="en-US" dirty="0" err="1"/>
              <a:t>hội</a:t>
            </a:r>
            <a:r>
              <a:rPr lang="en-US" dirty="0"/>
              <a:t>.</a:t>
            </a:r>
          </a:p>
          <a:p>
            <a:r>
              <a:rPr lang="vi-VN" dirty="0"/>
              <a:t>D. </a:t>
            </a:r>
            <a:r>
              <a:rPr lang="en-US" dirty="0" err="1"/>
              <a:t>những</a:t>
            </a:r>
            <a:r>
              <a:rPr lang="en-US" dirty="0"/>
              <a:t> </a:t>
            </a:r>
            <a:r>
              <a:rPr lang="en-US" dirty="0" err="1"/>
              <a:t>tình</a:t>
            </a:r>
            <a:r>
              <a:rPr lang="en-US" dirty="0"/>
              <a:t> </a:t>
            </a:r>
            <a:r>
              <a:rPr lang="en-US" dirty="0" err="1"/>
              <a:t>huống</a:t>
            </a:r>
            <a:r>
              <a:rPr lang="en-US" dirty="0"/>
              <a:t> </a:t>
            </a:r>
            <a:r>
              <a:rPr lang="en-US" dirty="0" err="1"/>
              <a:t>chỉ</a:t>
            </a:r>
            <a:r>
              <a:rPr lang="en-US" dirty="0"/>
              <a:t> </a:t>
            </a:r>
            <a:r>
              <a:rPr lang="en-US" dirty="0" err="1"/>
              <a:t>xảy</a:t>
            </a:r>
            <a:r>
              <a:rPr lang="en-US" dirty="0"/>
              <a:t> </a:t>
            </a:r>
            <a:r>
              <a:rPr lang="en-US" dirty="0" err="1"/>
              <a:t>đến</a:t>
            </a:r>
            <a:r>
              <a:rPr lang="en-US" dirty="0"/>
              <a:t> </a:t>
            </a:r>
            <a:r>
              <a:rPr lang="en-US" dirty="0" err="1"/>
              <a:t>và</a:t>
            </a:r>
            <a:r>
              <a:rPr lang="en-US" dirty="0"/>
              <a:t> </a:t>
            </a:r>
            <a:r>
              <a:rPr lang="en-US" dirty="0" err="1"/>
              <a:t>gây</a:t>
            </a:r>
            <a:r>
              <a:rPr lang="en-US" dirty="0"/>
              <a:t> </a:t>
            </a:r>
            <a:r>
              <a:rPr lang="en-US" dirty="0" err="1"/>
              <a:t>ảnh</a:t>
            </a:r>
            <a:r>
              <a:rPr lang="en-US" dirty="0"/>
              <a:t> </a:t>
            </a:r>
            <a:r>
              <a:rPr lang="en-US" dirty="0" err="1"/>
              <a:t>hưởng</a:t>
            </a:r>
            <a:r>
              <a:rPr lang="en-US" dirty="0"/>
              <a:t> </a:t>
            </a:r>
            <a:r>
              <a:rPr lang="en-US" dirty="0" err="1"/>
              <a:t>cho</a:t>
            </a:r>
            <a:r>
              <a:rPr lang="en-US" dirty="0"/>
              <a:t> </a:t>
            </a:r>
            <a:r>
              <a:rPr lang="en-US" dirty="0" err="1"/>
              <a:t>một</a:t>
            </a:r>
            <a:r>
              <a:rPr lang="en-US" dirty="0"/>
              <a:t> </a:t>
            </a:r>
            <a:r>
              <a:rPr lang="en-US" dirty="0" err="1"/>
              <a:t>số</a:t>
            </a:r>
            <a:r>
              <a:rPr lang="en-US" dirty="0"/>
              <a:t> </a:t>
            </a:r>
            <a:r>
              <a:rPr lang="en-US" dirty="0" err="1"/>
              <a:t>đối</a:t>
            </a:r>
            <a:r>
              <a:rPr lang="en-US" dirty="0"/>
              <a:t> </a:t>
            </a:r>
            <a:r>
              <a:rPr lang="en-US" dirty="0" err="1"/>
              <a:t>tượng</a:t>
            </a:r>
            <a:r>
              <a:rPr lang="en-US" dirty="0"/>
              <a:t> </a:t>
            </a:r>
            <a:r>
              <a:rPr lang="en-US" dirty="0" err="1"/>
              <a:t>nhất</a:t>
            </a:r>
            <a:r>
              <a:rPr lang="en-US" dirty="0"/>
              <a:t> </a:t>
            </a:r>
            <a:r>
              <a:rPr lang="en-US" dirty="0" err="1"/>
              <a:t>định</a:t>
            </a:r>
            <a:r>
              <a:rPr lang="en-US" dirty="0"/>
              <a:t> </a:t>
            </a:r>
            <a:r>
              <a:rPr lang="en-US" dirty="0" err="1"/>
              <a:t>trong</a:t>
            </a:r>
            <a:r>
              <a:rPr lang="en-US" dirty="0"/>
              <a:t> </a:t>
            </a:r>
            <a:r>
              <a:rPr lang="en-US" dirty="0" err="1"/>
              <a:t>xã</a:t>
            </a:r>
            <a:r>
              <a:rPr lang="en-US" dirty="0"/>
              <a:t> </a:t>
            </a:r>
            <a:r>
              <a:rPr lang="en-US" dirty="0" err="1"/>
              <a:t>hội</a:t>
            </a:r>
            <a:r>
              <a:rPr lang="en-US" dirty="0"/>
              <a:t>.</a:t>
            </a:r>
          </a:p>
          <a:p>
            <a:r>
              <a:rPr lang="en-US" dirty="0" err="1"/>
              <a:t>Câu</a:t>
            </a:r>
            <a:r>
              <a:rPr lang="en-US" dirty="0"/>
              <a:t> 12: </a:t>
            </a:r>
            <a:r>
              <a:rPr lang="en-US" dirty="0" err="1"/>
              <a:t>Tình</a:t>
            </a:r>
            <a:r>
              <a:rPr lang="en-US" dirty="0"/>
              <a:t> </a:t>
            </a:r>
            <a:r>
              <a:rPr lang="en-US" dirty="0" err="1"/>
              <a:t>huống</a:t>
            </a:r>
            <a:r>
              <a:rPr lang="en-US" dirty="0"/>
              <a:t> </a:t>
            </a:r>
            <a:r>
              <a:rPr lang="en-US" dirty="0" err="1"/>
              <a:t>nguy</a:t>
            </a:r>
            <a:r>
              <a:rPr lang="en-US" dirty="0"/>
              <a:t> </a:t>
            </a:r>
            <a:r>
              <a:rPr lang="en-US" dirty="0" err="1"/>
              <a:t>hiểm</a:t>
            </a:r>
            <a:r>
              <a:rPr lang="en-US" dirty="0"/>
              <a:t> </a:t>
            </a:r>
            <a:r>
              <a:rPr lang="en-US" dirty="0" err="1"/>
              <a:t>có</a:t>
            </a:r>
            <a:r>
              <a:rPr lang="en-US" dirty="0"/>
              <a:t> </a:t>
            </a:r>
            <a:r>
              <a:rPr lang="en-US" dirty="0" err="1"/>
              <a:t>thể</a:t>
            </a:r>
            <a:r>
              <a:rPr lang="en-US" dirty="0"/>
              <a:t> </a:t>
            </a:r>
            <a:r>
              <a:rPr lang="en-US" dirty="0" err="1"/>
              <a:t>xảy</a:t>
            </a:r>
            <a:r>
              <a:rPr lang="en-US" dirty="0"/>
              <a:t> </a:t>
            </a:r>
            <a:r>
              <a:rPr lang="en-US" dirty="0" err="1"/>
              <a:t>ra</a:t>
            </a:r>
            <a:r>
              <a:rPr lang="en-US" dirty="0"/>
              <a:t> ở </a:t>
            </a:r>
          </a:p>
          <a:p>
            <a:r>
              <a:rPr lang="vi-VN" dirty="0"/>
              <a:t>A. </a:t>
            </a:r>
            <a:r>
              <a:rPr lang="en-US" dirty="0" err="1"/>
              <a:t>những</a:t>
            </a:r>
            <a:r>
              <a:rPr lang="en-US" dirty="0"/>
              <a:t> </a:t>
            </a:r>
            <a:r>
              <a:rPr lang="en-US" dirty="0" err="1"/>
              <a:t>nơi</a:t>
            </a:r>
            <a:r>
              <a:rPr lang="en-US" dirty="0"/>
              <a:t> </a:t>
            </a:r>
            <a:r>
              <a:rPr lang="en-US" dirty="0" err="1"/>
              <a:t>đông</a:t>
            </a:r>
            <a:r>
              <a:rPr lang="en-US" dirty="0"/>
              <a:t> </a:t>
            </a:r>
            <a:r>
              <a:rPr lang="en-US" dirty="0" err="1"/>
              <a:t>người</a:t>
            </a:r>
            <a:r>
              <a:rPr lang="vi-VN" dirty="0"/>
              <a:t>.			</a:t>
            </a:r>
            <a:endParaRPr lang="en-US" dirty="0"/>
          </a:p>
          <a:p>
            <a:r>
              <a:rPr lang="vi-VN" dirty="0"/>
              <a:t>B.</a:t>
            </a:r>
            <a:r>
              <a:rPr lang="en-US" dirty="0"/>
              <a:t> </a:t>
            </a:r>
            <a:r>
              <a:rPr lang="en-US" dirty="0" err="1"/>
              <a:t>những</a:t>
            </a:r>
            <a:r>
              <a:rPr lang="en-US" dirty="0"/>
              <a:t> </a:t>
            </a:r>
            <a:r>
              <a:rPr lang="en-US" dirty="0" err="1"/>
              <a:t>nơi</a:t>
            </a:r>
            <a:r>
              <a:rPr lang="en-US" dirty="0"/>
              <a:t> </a:t>
            </a:r>
            <a:r>
              <a:rPr lang="en-US" dirty="0" err="1"/>
              <a:t>vắng</a:t>
            </a:r>
            <a:r>
              <a:rPr lang="en-US" dirty="0"/>
              <a:t> </a:t>
            </a:r>
            <a:r>
              <a:rPr lang="en-US" dirty="0" err="1"/>
              <a:t>vẻ</a:t>
            </a:r>
            <a:r>
              <a:rPr lang="vi-VN" dirty="0"/>
              <a:t>.</a:t>
            </a:r>
            <a:endParaRPr lang="en-US" dirty="0"/>
          </a:p>
          <a:p>
            <a:r>
              <a:rPr lang="vi-VN" dirty="0"/>
              <a:t>C. </a:t>
            </a:r>
            <a:r>
              <a:rPr lang="en-US" dirty="0" err="1"/>
              <a:t>bất</a:t>
            </a:r>
            <a:r>
              <a:rPr lang="en-US" dirty="0"/>
              <a:t> </a:t>
            </a:r>
            <a:r>
              <a:rPr lang="en-US" dirty="0" err="1"/>
              <a:t>cứ</a:t>
            </a:r>
            <a:r>
              <a:rPr lang="en-US" dirty="0"/>
              <a:t> </a:t>
            </a:r>
            <a:r>
              <a:rPr lang="vi-VN" dirty="0"/>
              <a:t>nơi </a:t>
            </a:r>
            <a:r>
              <a:rPr lang="en-US" dirty="0" err="1"/>
              <a:t>đâu</a:t>
            </a:r>
            <a:r>
              <a:rPr lang="vi-VN" dirty="0"/>
              <a:t>.</a:t>
            </a:r>
            <a:r>
              <a:rPr lang="en-US" dirty="0"/>
              <a:t>					</a:t>
            </a:r>
          </a:p>
          <a:p>
            <a:r>
              <a:rPr lang="vi-VN" dirty="0"/>
              <a:t>D. </a:t>
            </a:r>
            <a:r>
              <a:rPr lang="en-US" dirty="0" err="1"/>
              <a:t>nơi</a:t>
            </a:r>
            <a:r>
              <a:rPr lang="en-US" dirty="0"/>
              <a:t> </a:t>
            </a:r>
            <a:r>
              <a:rPr lang="en-US" dirty="0" err="1"/>
              <a:t>nào</a:t>
            </a:r>
            <a:r>
              <a:rPr lang="en-US" dirty="0"/>
              <a:t> </a:t>
            </a:r>
            <a:r>
              <a:rPr lang="en-US" dirty="0" err="1"/>
              <a:t>không</a:t>
            </a:r>
            <a:r>
              <a:rPr lang="en-US" dirty="0"/>
              <a:t> </a:t>
            </a:r>
            <a:r>
              <a:rPr lang="en-US" dirty="0" err="1"/>
              <a:t>có</a:t>
            </a:r>
            <a:r>
              <a:rPr lang="en-US" dirty="0"/>
              <a:t> </a:t>
            </a:r>
            <a:r>
              <a:rPr lang="en-US" dirty="0" err="1"/>
              <a:t>người</a:t>
            </a:r>
            <a:r>
              <a:rPr lang="en-US" dirty="0"/>
              <a:t> </a:t>
            </a:r>
            <a:r>
              <a:rPr lang="en-US" dirty="0" err="1"/>
              <a:t>lớn</a:t>
            </a:r>
            <a:r>
              <a:rPr lang="en-US" dirty="0"/>
              <a:t>.</a:t>
            </a:r>
          </a:p>
          <a:p>
            <a:endParaRPr lang="en-US" dirty="0"/>
          </a:p>
        </p:txBody>
      </p:sp>
    </p:spTree>
    <p:extLst>
      <p:ext uri="{BB962C8B-B14F-4D97-AF65-F5344CB8AC3E}">
        <p14:creationId xmlns:p14="http://schemas.microsoft.com/office/powerpoint/2010/main" val="7787101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8077200" cy="5715000"/>
          </a:xfrm>
        </p:spPr>
        <p:txBody>
          <a:bodyPr>
            <a:normAutofit/>
          </a:bodyPr>
          <a:lstStyle/>
          <a:p>
            <a:r>
              <a:rPr lang="en-US" dirty="0" err="1"/>
              <a:t>Câu</a:t>
            </a:r>
            <a:r>
              <a:rPr lang="en-US" dirty="0"/>
              <a:t> 13: </a:t>
            </a:r>
            <a:r>
              <a:rPr lang="en-US" dirty="0" err="1"/>
              <a:t>Em</a:t>
            </a:r>
            <a:r>
              <a:rPr lang="en-US" dirty="0"/>
              <a:t> </a:t>
            </a:r>
            <a:r>
              <a:rPr lang="en-US" dirty="0" err="1"/>
              <a:t>hãy</a:t>
            </a:r>
            <a:r>
              <a:rPr lang="en-US" dirty="0"/>
              <a:t> </a:t>
            </a:r>
            <a:r>
              <a:rPr lang="en-US" dirty="0" err="1"/>
              <a:t>sắp</a:t>
            </a:r>
            <a:r>
              <a:rPr lang="en-US" dirty="0"/>
              <a:t> </a:t>
            </a:r>
            <a:r>
              <a:rPr lang="en-US" dirty="0" err="1"/>
              <a:t>xếp</a:t>
            </a:r>
            <a:r>
              <a:rPr lang="en-US" dirty="0"/>
              <a:t> </a:t>
            </a:r>
            <a:r>
              <a:rPr lang="en-US" dirty="0" err="1"/>
              <a:t>các</a:t>
            </a:r>
            <a:r>
              <a:rPr lang="en-US" dirty="0"/>
              <a:t> </a:t>
            </a:r>
            <a:r>
              <a:rPr lang="en-US" dirty="0" err="1"/>
              <a:t>bước</a:t>
            </a:r>
            <a:r>
              <a:rPr lang="en-US" dirty="0"/>
              <a:t> </a:t>
            </a:r>
            <a:r>
              <a:rPr lang="en-US" dirty="0" err="1"/>
              <a:t>sau</a:t>
            </a:r>
            <a:r>
              <a:rPr lang="en-US" dirty="0"/>
              <a:t> </a:t>
            </a:r>
            <a:r>
              <a:rPr lang="en-US" dirty="0" err="1"/>
              <a:t>theo</a:t>
            </a:r>
            <a:r>
              <a:rPr lang="en-US" dirty="0"/>
              <a:t> </a:t>
            </a:r>
            <a:r>
              <a:rPr lang="en-US" dirty="0" err="1"/>
              <a:t>trình</a:t>
            </a:r>
            <a:r>
              <a:rPr lang="en-US" dirty="0"/>
              <a:t> </a:t>
            </a:r>
            <a:r>
              <a:rPr lang="en-US" dirty="0" err="1"/>
              <a:t>tự</a:t>
            </a:r>
            <a:r>
              <a:rPr lang="en-US" dirty="0"/>
              <a:t> </a:t>
            </a:r>
            <a:r>
              <a:rPr lang="en-US" dirty="0" err="1"/>
              <a:t>hợp</a:t>
            </a:r>
            <a:r>
              <a:rPr lang="en-US" dirty="0"/>
              <a:t> </a:t>
            </a:r>
            <a:r>
              <a:rPr lang="en-US" dirty="0" err="1"/>
              <a:t>lí</a:t>
            </a:r>
            <a:r>
              <a:rPr lang="en-US" dirty="0"/>
              <a:t> </a:t>
            </a:r>
            <a:r>
              <a:rPr lang="en-US" dirty="0" err="1"/>
              <a:t>khi</a:t>
            </a:r>
            <a:r>
              <a:rPr lang="en-US" dirty="0"/>
              <a:t> </a:t>
            </a:r>
            <a:r>
              <a:rPr lang="en-US" dirty="0" err="1"/>
              <a:t>đối</a:t>
            </a:r>
            <a:r>
              <a:rPr lang="en-US" dirty="0"/>
              <a:t> </a:t>
            </a:r>
            <a:r>
              <a:rPr lang="en-US" dirty="0" err="1"/>
              <a:t>mặt</a:t>
            </a:r>
            <a:r>
              <a:rPr lang="en-US" dirty="0"/>
              <a:t> </a:t>
            </a:r>
            <a:r>
              <a:rPr lang="en-US" dirty="0" err="1"/>
              <a:t>với</a:t>
            </a:r>
            <a:r>
              <a:rPr lang="en-US" dirty="0"/>
              <a:t> </a:t>
            </a:r>
            <a:r>
              <a:rPr lang="en-US" dirty="0" err="1"/>
              <a:t>tình</a:t>
            </a:r>
            <a:r>
              <a:rPr lang="en-US" dirty="0"/>
              <a:t> </a:t>
            </a:r>
            <a:r>
              <a:rPr lang="en-US" dirty="0" err="1"/>
              <a:t>huống</a:t>
            </a:r>
            <a:r>
              <a:rPr lang="en-US" dirty="0"/>
              <a:t> </a:t>
            </a:r>
            <a:r>
              <a:rPr lang="en-US" dirty="0" err="1"/>
              <a:t>nguy</a:t>
            </a:r>
            <a:r>
              <a:rPr lang="en-US" dirty="0"/>
              <a:t> </a:t>
            </a:r>
            <a:r>
              <a:rPr lang="en-US" dirty="0" err="1"/>
              <a:t>hiểm</a:t>
            </a:r>
            <a:r>
              <a:rPr lang="en-US" dirty="0"/>
              <a:t> </a:t>
            </a:r>
          </a:p>
          <a:p>
            <a:r>
              <a:rPr lang="en-US" b="0" dirty="0"/>
              <a:t>(1) </a:t>
            </a:r>
            <a:r>
              <a:rPr lang="en-US" b="0" dirty="0" err="1"/>
              <a:t>Chọn</a:t>
            </a:r>
            <a:r>
              <a:rPr lang="en-US" b="0" dirty="0"/>
              <a:t> </a:t>
            </a:r>
            <a:r>
              <a:rPr lang="en-US" b="0" dirty="0" err="1"/>
              <a:t>phương</a:t>
            </a:r>
            <a:r>
              <a:rPr lang="en-US" b="0" dirty="0"/>
              <a:t> </a:t>
            </a:r>
            <a:r>
              <a:rPr lang="en-US" b="0" dirty="0" err="1"/>
              <a:t>án</a:t>
            </a:r>
            <a:r>
              <a:rPr lang="en-US" b="0" dirty="0"/>
              <a:t> </a:t>
            </a:r>
            <a:r>
              <a:rPr lang="en-US" b="0" dirty="0" err="1"/>
              <a:t>ứng</a:t>
            </a:r>
            <a:r>
              <a:rPr lang="en-US" b="0" dirty="0"/>
              <a:t> </a:t>
            </a:r>
            <a:r>
              <a:rPr lang="en-US" b="0" dirty="0" err="1"/>
              <a:t>phó</a:t>
            </a:r>
            <a:r>
              <a:rPr lang="en-US" b="0" dirty="0"/>
              <a:t> </a:t>
            </a:r>
            <a:r>
              <a:rPr lang="en-US" b="0" dirty="0" err="1"/>
              <a:t>hiệu</a:t>
            </a:r>
            <a:r>
              <a:rPr lang="en-US" b="0" dirty="0"/>
              <a:t> </a:t>
            </a:r>
            <a:r>
              <a:rPr lang="en-US" b="0" dirty="0" err="1"/>
              <a:t>quả</a:t>
            </a:r>
            <a:endParaRPr lang="en-US" b="0" dirty="0"/>
          </a:p>
          <a:p>
            <a:r>
              <a:rPr lang="en-US" b="0" dirty="0"/>
              <a:t>(2) </a:t>
            </a:r>
            <a:r>
              <a:rPr lang="en-US" b="0" dirty="0" err="1"/>
              <a:t>Liệt</a:t>
            </a:r>
            <a:r>
              <a:rPr lang="en-US" b="0" dirty="0"/>
              <a:t> </a:t>
            </a:r>
            <a:r>
              <a:rPr lang="en-US" b="0" dirty="0" err="1"/>
              <a:t>kê</a:t>
            </a:r>
            <a:r>
              <a:rPr lang="en-US" b="0" dirty="0"/>
              <a:t> </a:t>
            </a:r>
            <a:r>
              <a:rPr lang="en-US" b="0" dirty="0" err="1"/>
              <a:t>các</a:t>
            </a:r>
            <a:r>
              <a:rPr lang="en-US" b="0" dirty="0"/>
              <a:t> </a:t>
            </a:r>
            <a:r>
              <a:rPr lang="en-US" b="0" dirty="0" err="1"/>
              <a:t>cách</a:t>
            </a:r>
            <a:r>
              <a:rPr lang="en-US" b="0" dirty="0"/>
              <a:t> </a:t>
            </a:r>
            <a:r>
              <a:rPr lang="en-US" b="0" dirty="0" err="1"/>
              <a:t>ứng</a:t>
            </a:r>
            <a:r>
              <a:rPr lang="en-US" b="0" dirty="0"/>
              <a:t> </a:t>
            </a:r>
            <a:r>
              <a:rPr lang="en-US" b="0" dirty="0" err="1"/>
              <a:t>phó</a:t>
            </a:r>
            <a:r>
              <a:rPr lang="en-US" b="0" dirty="0"/>
              <a:t> </a:t>
            </a:r>
            <a:r>
              <a:rPr lang="en-US" b="0" dirty="0" err="1"/>
              <a:t>hiệu</a:t>
            </a:r>
            <a:r>
              <a:rPr lang="en-US" b="0" dirty="0"/>
              <a:t> </a:t>
            </a:r>
            <a:r>
              <a:rPr lang="en-US" b="0" dirty="0" err="1"/>
              <a:t>quả</a:t>
            </a:r>
            <a:endParaRPr lang="en-US" b="0" dirty="0"/>
          </a:p>
          <a:p>
            <a:r>
              <a:rPr lang="en-US" b="0" dirty="0"/>
              <a:t>(3) </a:t>
            </a:r>
            <a:r>
              <a:rPr lang="en-US" b="0" dirty="0" err="1"/>
              <a:t>Nhận</a:t>
            </a:r>
            <a:r>
              <a:rPr lang="en-US" b="0" dirty="0"/>
              <a:t> </a:t>
            </a:r>
            <a:r>
              <a:rPr lang="en-US" b="0" dirty="0" err="1"/>
              <a:t>diện</a:t>
            </a:r>
            <a:r>
              <a:rPr lang="en-US" b="0" dirty="0"/>
              <a:t> </a:t>
            </a:r>
            <a:r>
              <a:rPr lang="en-US" b="0" dirty="0" err="1"/>
              <a:t>tình</a:t>
            </a:r>
            <a:r>
              <a:rPr lang="en-US" b="0" dirty="0"/>
              <a:t> </a:t>
            </a:r>
            <a:r>
              <a:rPr lang="en-US" b="0" dirty="0" err="1"/>
              <a:t>huống</a:t>
            </a:r>
            <a:r>
              <a:rPr lang="en-US" b="0" dirty="0"/>
              <a:t> </a:t>
            </a:r>
            <a:r>
              <a:rPr lang="en-US" b="0" dirty="0" err="1"/>
              <a:t>nguy</a:t>
            </a:r>
            <a:r>
              <a:rPr lang="en-US" b="0" dirty="0"/>
              <a:t> </a:t>
            </a:r>
            <a:r>
              <a:rPr lang="en-US" b="0" dirty="0" err="1"/>
              <a:t>hiểm</a:t>
            </a:r>
            <a:endParaRPr lang="en-US" b="0" dirty="0"/>
          </a:p>
          <a:p>
            <a:r>
              <a:rPr lang="en-US" b="0" dirty="0"/>
              <a:t>(4) </a:t>
            </a:r>
            <a:r>
              <a:rPr lang="en-US" b="0" dirty="0" err="1"/>
              <a:t>Bình</a:t>
            </a:r>
            <a:r>
              <a:rPr lang="en-US" b="0" dirty="0"/>
              <a:t> </a:t>
            </a:r>
            <a:r>
              <a:rPr lang="en-US" b="0" dirty="0" err="1"/>
              <a:t>tĩnh</a:t>
            </a:r>
            <a:r>
              <a:rPr lang="en-US" b="0" dirty="0"/>
              <a:t> </a:t>
            </a:r>
            <a:r>
              <a:rPr lang="en-US" b="0" dirty="0" err="1"/>
              <a:t>suy</a:t>
            </a:r>
            <a:r>
              <a:rPr lang="en-US" b="0" dirty="0"/>
              <a:t> </a:t>
            </a:r>
            <a:r>
              <a:rPr lang="en-US" b="0" dirty="0" err="1"/>
              <a:t>nghĩ</a:t>
            </a:r>
            <a:endParaRPr lang="en-US" b="0" dirty="0"/>
          </a:p>
          <a:p>
            <a:r>
              <a:rPr lang="en-US" b="0" dirty="0"/>
              <a:t>A. (1) – (2) – (3) – (4)</a:t>
            </a:r>
          </a:p>
          <a:p>
            <a:r>
              <a:rPr lang="en-US" b="0" dirty="0"/>
              <a:t>B. (2) – (4) – (3) – (1)</a:t>
            </a:r>
          </a:p>
          <a:p>
            <a:r>
              <a:rPr lang="en-US" b="0" dirty="0"/>
              <a:t>C. (3) – (4) – (2) – (1)</a:t>
            </a:r>
          </a:p>
          <a:p>
            <a:r>
              <a:rPr lang="en-US" b="0" dirty="0"/>
              <a:t>D. (4) – (3) – (2) – (1)</a:t>
            </a:r>
          </a:p>
          <a:p>
            <a:r>
              <a:rPr lang="en-US" dirty="0"/>
              <a:t>			</a:t>
            </a:r>
          </a:p>
        </p:txBody>
      </p:sp>
    </p:spTree>
    <p:extLst>
      <p:ext uri="{BB962C8B-B14F-4D97-AF65-F5344CB8AC3E}">
        <p14:creationId xmlns:p14="http://schemas.microsoft.com/office/powerpoint/2010/main" val="10387900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err="1"/>
              <a:t>Câu</a:t>
            </a:r>
            <a:r>
              <a:rPr lang="en-US" dirty="0"/>
              <a:t> 14: </a:t>
            </a:r>
            <a:r>
              <a:rPr lang="en-US" dirty="0" err="1"/>
              <a:t>Đối</a:t>
            </a:r>
            <a:r>
              <a:rPr lang="en-US" dirty="0"/>
              <a:t> </a:t>
            </a:r>
            <a:r>
              <a:rPr lang="en-US" dirty="0" err="1"/>
              <a:t>tượng</a:t>
            </a:r>
            <a:r>
              <a:rPr lang="en-US" dirty="0"/>
              <a:t> </a:t>
            </a:r>
            <a:r>
              <a:rPr lang="en-US" dirty="0" err="1"/>
              <a:t>nào</a:t>
            </a:r>
            <a:r>
              <a:rPr lang="en-US" dirty="0"/>
              <a:t> </a:t>
            </a:r>
            <a:r>
              <a:rPr lang="en-US" dirty="0" err="1"/>
              <a:t>có</a:t>
            </a:r>
            <a:r>
              <a:rPr lang="en-US" dirty="0"/>
              <a:t> </a:t>
            </a:r>
            <a:r>
              <a:rPr lang="en-US" dirty="0" err="1"/>
              <a:t>thể</a:t>
            </a:r>
            <a:r>
              <a:rPr lang="en-US" dirty="0"/>
              <a:t> </a:t>
            </a:r>
            <a:r>
              <a:rPr lang="en-US" dirty="0" err="1"/>
              <a:t>gặp</a:t>
            </a:r>
            <a:r>
              <a:rPr lang="en-US" dirty="0"/>
              <a:t> </a:t>
            </a:r>
            <a:r>
              <a:rPr lang="en-US" dirty="0" err="1"/>
              <a:t>phải</a:t>
            </a:r>
            <a:r>
              <a:rPr lang="en-US" dirty="0"/>
              <a:t> </a:t>
            </a:r>
            <a:r>
              <a:rPr lang="en-US" dirty="0" err="1"/>
              <a:t>tình</a:t>
            </a:r>
            <a:r>
              <a:rPr lang="en-US" dirty="0"/>
              <a:t> </a:t>
            </a:r>
            <a:r>
              <a:rPr lang="en-US" dirty="0" err="1"/>
              <a:t>huống</a:t>
            </a:r>
            <a:r>
              <a:rPr lang="en-US" dirty="0"/>
              <a:t> </a:t>
            </a:r>
            <a:r>
              <a:rPr lang="en-US" dirty="0" err="1"/>
              <a:t>nguy</a:t>
            </a:r>
            <a:r>
              <a:rPr lang="en-US" dirty="0"/>
              <a:t> </a:t>
            </a:r>
            <a:r>
              <a:rPr lang="en-US" dirty="0" err="1"/>
              <a:t>hiểm</a:t>
            </a:r>
            <a:r>
              <a:rPr lang="en-US" dirty="0"/>
              <a:t>? </a:t>
            </a:r>
          </a:p>
          <a:p>
            <a:pPr>
              <a:buAutoNum type="alphaUcPeriod"/>
            </a:pPr>
            <a:r>
              <a:rPr lang="en-US" dirty="0" err="1" smtClean="0"/>
              <a:t>Trẻ</a:t>
            </a:r>
            <a:r>
              <a:rPr lang="en-US" dirty="0" smtClean="0"/>
              <a:t> </a:t>
            </a:r>
            <a:r>
              <a:rPr lang="en-US" dirty="0" err="1" smtClean="0"/>
              <a:t>em</a:t>
            </a:r>
            <a:endParaRPr lang="en-US" dirty="0" smtClean="0"/>
          </a:p>
          <a:p>
            <a:r>
              <a:rPr lang="vi-VN" dirty="0"/>
              <a:t> B. </a:t>
            </a:r>
            <a:r>
              <a:rPr lang="en-US" dirty="0" err="1"/>
              <a:t>Người</a:t>
            </a:r>
            <a:r>
              <a:rPr lang="en-US" dirty="0"/>
              <a:t> </a:t>
            </a:r>
            <a:r>
              <a:rPr lang="en-US" dirty="0" err="1"/>
              <a:t>già</a:t>
            </a:r>
            <a:r>
              <a:rPr lang="vi-VN" dirty="0"/>
              <a:t>.</a:t>
            </a:r>
            <a:endParaRPr lang="en-US" dirty="0"/>
          </a:p>
          <a:p>
            <a:r>
              <a:rPr lang="en-US" dirty="0" smtClean="0"/>
              <a:t>C</a:t>
            </a:r>
            <a:r>
              <a:rPr lang="vi-VN" dirty="0" smtClean="0"/>
              <a:t>. </a:t>
            </a:r>
            <a:r>
              <a:rPr lang="en-US" dirty="0" err="1"/>
              <a:t>Người</a:t>
            </a:r>
            <a:r>
              <a:rPr lang="en-US" dirty="0"/>
              <a:t> </a:t>
            </a:r>
            <a:r>
              <a:rPr lang="en-US" dirty="0" err="1"/>
              <a:t>khuyết</a:t>
            </a:r>
            <a:r>
              <a:rPr lang="en-US" dirty="0"/>
              <a:t> </a:t>
            </a:r>
            <a:r>
              <a:rPr lang="en-US" dirty="0" err="1"/>
              <a:t>tật</a:t>
            </a:r>
            <a:r>
              <a:rPr lang="vi-VN" dirty="0"/>
              <a:t>.                       </a:t>
            </a:r>
            <a:endParaRPr lang="en-US" dirty="0"/>
          </a:p>
          <a:p>
            <a:r>
              <a:rPr lang="vi-VN" dirty="0"/>
              <a:t>D.</a:t>
            </a:r>
            <a:r>
              <a:rPr lang="en-US" dirty="0" err="1"/>
              <a:t>Tất</a:t>
            </a:r>
            <a:r>
              <a:rPr lang="en-US" dirty="0"/>
              <a:t> </a:t>
            </a:r>
            <a:r>
              <a:rPr lang="en-US" dirty="0" err="1"/>
              <a:t>cả</a:t>
            </a:r>
            <a:r>
              <a:rPr lang="en-US" dirty="0"/>
              <a:t> </a:t>
            </a:r>
            <a:r>
              <a:rPr lang="en-US" dirty="0" err="1"/>
              <a:t>mọi</a:t>
            </a:r>
            <a:r>
              <a:rPr lang="en-US" dirty="0"/>
              <a:t> </a:t>
            </a:r>
            <a:r>
              <a:rPr lang="en-US" dirty="0" err="1"/>
              <a:t>người</a:t>
            </a:r>
            <a:r>
              <a:rPr lang="vi-VN" dirty="0" smtClean="0"/>
              <a:t>.</a:t>
            </a:r>
            <a:endParaRPr lang="en-US" dirty="0" smtClean="0"/>
          </a:p>
          <a:p>
            <a:r>
              <a:rPr lang="en-US" dirty="0" err="1"/>
              <a:t>Câu</a:t>
            </a:r>
            <a:r>
              <a:rPr lang="en-US" dirty="0"/>
              <a:t> 15: </a:t>
            </a:r>
            <a:r>
              <a:rPr lang="en-US" dirty="0" err="1"/>
              <a:t>Khi</a:t>
            </a:r>
            <a:r>
              <a:rPr lang="en-US" dirty="0"/>
              <a:t> </a:t>
            </a:r>
            <a:r>
              <a:rPr lang="en-US" dirty="0" err="1"/>
              <a:t>gặp</a:t>
            </a:r>
            <a:r>
              <a:rPr lang="en-US" dirty="0"/>
              <a:t> </a:t>
            </a:r>
            <a:r>
              <a:rPr lang="en-US" dirty="0" err="1"/>
              <a:t>tình</a:t>
            </a:r>
            <a:r>
              <a:rPr lang="en-US" dirty="0"/>
              <a:t> </a:t>
            </a:r>
            <a:r>
              <a:rPr lang="en-US" dirty="0" err="1"/>
              <a:t>huống</a:t>
            </a:r>
            <a:r>
              <a:rPr lang="en-US" dirty="0"/>
              <a:t> </a:t>
            </a:r>
            <a:r>
              <a:rPr lang="en-US" dirty="0" err="1"/>
              <a:t>nguy</a:t>
            </a:r>
            <a:r>
              <a:rPr lang="en-US" dirty="0"/>
              <a:t> </a:t>
            </a:r>
            <a:r>
              <a:rPr lang="en-US" dirty="0" err="1"/>
              <a:t>hiểm</a:t>
            </a:r>
            <a:r>
              <a:rPr lang="en-US" dirty="0"/>
              <a:t>, </a:t>
            </a:r>
            <a:r>
              <a:rPr lang="en-US" dirty="0" err="1"/>
              <a:t>chúng</a:t>
            </a:r>
            <a:r>
              <a:rPr lang="en-US" dirty="0"/>
              <a:t> ta </a:t>
            </a:r>
            <a:r>
              <a:rPr lang="en-US" dirty="0" err="1"/>
              <a:t>cần</a:t>
            </a:r>
            <a:r>
              <a:rPr lang="en-US" dirty="0"/>
              <a:t> </a:t>
            </a:r>
            <a:r>
              <a:rPr lang="en-US" dirty="0" err="1"/>
              <a:t>giữ</a:t>
            </a:r>
            <a:r>
              <a:rPr lang="en-US" dirty="0"/>
              <a:t> </a:t>
            </a:r>
            <a:r>
              <a:rPr lang="en-US" dirty="0" err="1"/>
              <a:t>trạng</a:t>
            </a:r>
            <a:r>
              <a:rPr lang="en-US" dirty="0"/>
              <a:t> </a:t>
            </a:r>
            <a:r>
              <a:rPr lang="en-US" dirty="0" err="1"/>
              <a:t>thái</a:t>
            </a:r>
            <a:r>
              <a:rPr lang="en-US" dirty="0"/>
              <a:t> </a:t>
            </a:r>
          </a:p>
          <a:p>
            <a:r>
              <a:rPr lang="vi-VN" dirty="0"/>
              <a:t>A. </a:t>
            </a:r>
            <a:r>
              <a:rPr lang="en-US" dirty="0" err="1"/>
              <a:t>bình</a:t>
            </a:r>
            <a:r>
              <a:rPr lang="en-US" dirty="0"/>
              <a:t> </a:t>
            </a:r>
            <a:r>
              <a:rPr lang="en-US" dirty="0" err="1"/>
              <a:t>tĩnh</a:t>
            </a:r>
            <a:r>
              <a:rPr lang="en-US" dirty="0"/>
              <a:t>.				</a:t>
            </a:r>
            <a:r>
              <a:rPr lang="vi-VN" dirty="0"/>
              <a:t>    </a:t>
            </a:r>
            <a:endParaRPr lang="en-US" dirty="0"/>
          </a:p>
          <a:p>
            <a:r>
              <a:rPr lang="vi-VN" dirty="0"/>
              <a:t>B. </a:t>
            </a:r>
            <a:r>
              <a:rPr lang="en-US" dirty="0" err="1"/>
              <a:t>hoang</a:t>
            </a:r>
            <a:r>
              <a:rPr lang="en-US" dirty="0"/>
              <a:t> </a:t>
            </a:r>
            <a:r>
              <a:rPr lang="en-US" dirty="0" err="1"/>
              <a:t>mang</a:t>
            </a:r>
            <a:r>
              <a:rPr lang="en-US" dirty="0"/>
              <a:t>.</a:t>
            </a:r>
          </a:p>
          <a:p>
            <a:r>
              <a:rPr lang="vi-VN" dirty="0"/>
              <a:t>C. </a:t>
            </a:r>
            <a:r>
              <a:rPr lang="en-US" dirty="0"/>
              <a:t>lo </a:t>
            </a:r>
            <a:r>
              <a:rPr lang="en-US" dirty="0" err="1"/>
              <a:t>lắng</a:t>
            </a:r>
            <a:r>
              <a:rPr lang="en-US" dirty="0"/>
              <a:t>.			</a:t>
            </a:r>
            <a:r>
              <a:rPr lang="vi-VN" dirty="0"/>
              <a:t>	    </a:t>
            </a:r>
            <a:endParaRPr lang="en-US" dirty="0"/>
          </a:p>
          <a:p>
            <a:r>
              <a:rPr lang="vi-VN" dirty="0"/>
              <a:t>D. </a:t>
            </a:r>
            <a:r>
              <a:rPr lang="en-US" dirty="0" err="1"/>
              <a:t>hốt</a:t>
            </a:r>
            <a:r>
              <a:rPr lang="en-US" dirty="0"/>
              <a:t> </a:t>
            </a:r>
            <a:r>
              <a:rPr lang="en-US" dirty="0" err="1"/>
              <a:t>hoảng</a:t>
            </a:r>
            <a:r>
              <a:rPr lang="en-US" dirty="0"/>
              <a:t>.</a:t>
            </a:r>
          </a:p>
          <a:p>
            <a:endParaRPr lang="en-US" dirty="0"/>
          </a:p>
          <a:p>
            <a:pPr>
              <a:buAutoNum type="alphaUcPeriod"/>
            </a:pPr>
            <a:endParaRPr lang="en-US" dirty="0"/>
          </a:p>
        </p:txBody>
      </p:sp>
    </p:spTree>
    <p:extLst>
      <p:ext uri="{BB962C8B-B14F-4D97-AF65-F5344CB8AC3E}">
        <p14:creationId xmlns:p14="http://schemas.microsoft.com/office/powerpoint/2010/main" val="10701745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3512"/>
            <a:ext cx="7886700" cy="6462088"/>
          </a:xfrm>
        </p:spPr>
        <p:txBody>
          <a:bodyPr>
            <a:normAutofit/>
          </a:bodyPr>
          <a:lstStyle/>
          <a:p>
            <a:r>
              <a:rPr lang="en-US" dirty="0"/>
              <a:t>	</a:t>
            </a:r>
            <a:r>
              <a:rPr lang="vi-VN" dirty="0"/>
              <a:t>   </a:t>
            </a:r>
            <a:endParaRPr lang="en-US" dirty="0"/>
          </a:p>
          <a:p>
            <a:r>
              <a:rPr lang="en-US" dirty="0" err="1"/>
              <a:t>Câu</a:t>
            </a:r>
            <a:r>
              <a:rPr lang="en-US" dirty="0"/>
              <a:t> 16: </a:t>
            </a:r>
            <a:r>
              <a:rPr lang="en-US" dirty="0" err="1"/>
              <a:t>Khi</a:t>
            </a:r>
            <a:r>
              <a:rPr lang="en-US" dirty="0"/>
              <a:t> </a:t>
            </a:r>
            <a:r>
              <a:rPr lang="en-US" dirty="0" err="1"/>
              <a:t>đang</a:t>
            </a:r>
            <a:r>
              <a:rPr lang="en-US" dirty="0"/>
              <a:t> </a:t>
            </a:r>
            <a:r>
              <a:rPr lang="en-US" dirty="0" err="1"/>
              <a:t>chơi</a:t>
            </a:r>
            <a:r>
              <a:rPr lang="en-US" dirty="0"/>
              <a:t> </a:t>
            </a:r>
            <a:r>
              <a:rPr lang="en-US" dirty="0" err="1"/>
              <a:t>trong</a:t>
            </a:r>
            <a:r>
              <a:rPr lang="en-US" dirty="0"/>
              <a:t> </a:t>
            </a:r>
            <a:r>
              <a:rPr lang="en-US" dirty="0" err="1"/>
              <a:t>nhà</a:t>
            </a:r>
            <a:r>
              <a:rPr lang="en-US" dirty="0"/>
              <a:t> </a:t>
            </a:r>
            <a:r>
              <a:rPr lang="en-US" dirty="0" err="1"/>
              <a:t>một</a:t>
            </a:r>
            <a:r>
              <a:rPr lang="en-US" dirty="0"/>
              <a:t> </a:t>
            </a:r>
            <a:r>
              <a:rPr lang="en-US" dirty="0" err="1"/>
              <a:t>mình</a:t>
            </a:r>
            <a:r>
              <a:rPr lang="en-US" dirty="0"/>
              <a:t>, A </a:t>
            </a:r>
            <a:r>
              <a:rPr lang="en-US" dirty="0" err="1"/>
              <a:t>thấy</a:t>
            </a:r>
            <a:r>
              <a:rPr lang="en-US" dirty="0"/>
              <a:t> </a:t>
            </a:r>
            <a:r>
              <a:rPr lang="en-US" dirty="0" err="1"/>
              <a:t>có</a:t>
            </a:r>
            <a:r>
              <a:rPr lang="en-US" dirty="0"/>
              <a:t> </a:t>
            </a:r>
            <a:r>
              <a:rPr lang="en-US" dirty="0" err="1"/>
              <a:t>người</a:t>
            </a:r>
            <a:r>
              <a:rPr lang="en-US" dirty="0"/>
              <a:t> </a:t>
            </a:r>
            <a:r>
              <a:rPr lang="en-US" dirty="0" err="1"/>
              <a:t>phụ</a:t>
            </a:r>
            <a:r>
              <a:rPr lang="en-US" dirty="0"/>
              <a:t> </a:t>
            </a:r>
            <a:r>
              <a:rPr lang="en-US" dirty="0" err="1"/>
              <a:t>nữ</a:t>
            </a:r>
            <a:r>
              <a:rPr lang="en-US" dirty="0"/>
              <a:t> </a:t>
            </a:r>
            <a:r>
              <a:rPr lang="en-US" dirty="0" err="1"/>
              <a:t>lạ</a:t>
            </a:r>
            <a:r>
              <a:rPr lang="en-US" dirty="0"/>
              <a:t> </a:t>
            </a:r>
            <a:r>
              <a:rPr lang="en-US" dirty="0" err="1"/>
              <a:t>mặt</a:t>
            </a:r>
            <a:r>
              <a:rPr lang="en-US" dirty="0"/>
              <a:t> </a:t>
            </a:r>
            <a:r>
              <a:rPr lang="en-US" dirty="0" err="1"/>
              <a:t>giới</a:t>
            </a:r>
            <a:r>
              <a:rPr lang="en-US" dirty="0"/>
              <a:t> </a:t>
            </a:r>
            <a:r>
              <a:rPr lang="en-US" dirty="0" err="1"/>
              <a:t>thiệu</a:t>
            </a:r>
            <a:r>
              <a:rPr lang="en-US" dirty="0"/>
              <a:t> </a:t>
            </a:r>
            <a:r>
              <a:rPr lang="en-US" dirty="0" err="1"/>
              <a:t>là</a:t>
            </a:r>
            <a:r>
              <a:rPr lang="en-US" dirty="0"/>
              <a:t> </a:t>
            </a:r>
            <a:r>
              <a:rPr lang="en-US" dirty="0" err="1"/>
              <a:t>người</a:t>
            </a:r>
            <a:r>
              <a:rPr lang="en-US" dirty="0"/>
              <a:t> </a:t>
            </a:r>
            <a:r>
              <a:rPr lang="en-US" dirty="0" err="1"/>
              <a:t>quen</a:t>
            </a:r>
            <a:r>
              <a:rPr lang="en-US" dirty="0"/>
              <a:t> </a:t>
            </a:r>
            <a:r>
              <a:rPr lang="en-US" dirty="0" err="1"/>
              <a:t>của</a:t>
            </a:r>
            <a:r>
              <a:rPr lang="en-US" dirty="0"/>
              <a:t> </a:t>
            </a:r>
            <a:r>
              <a:rPr lang="en-US" dirty="0" err="1"/>
              <a:t>bố</a:t>
            </a:r>
            <a:r>
              <a:rPr lang="en-US" dirty="0"/>
              <a:t> </a:t>
            </a:r>
            <a:r>
              <a:rPr lang="en-US" dirty="0" err="1"/>
              <a:t>mẹ</a:t>
            </a:r>
            <a:r>
              <a:rPr lang="en-US" dirty="0"/>
              <a:t>, </a:t>
            </a:r>
            <a:r>
              <a:rPr lang="en-US" dirty="0" err="1"/>
              <a:t>muốn</a:t>
            </a:r>
            <a:r>
              <a:rPr lang="en-US" dirty="0"/>
              <a:t> </a:t>
            </a:r>
            <a:r>
              <a:rPr lang="en-US" dirty="0" err="1"/>
              <a:t>vào</a:t>
            </a:r>
            <a:r>
              <a:rPr lang="en-US" dirty="0"/>
              <a:t> </a:t>
            </a:r>
            <a:r>
              <a:rPr lang="en-US" dirty="0" err="1"/>
              <a:t>nhà</a:t>
            </a:r>
            <a:r>
              <a:rPr lang="en-US" dirty="0"/>
              <a:t> A </a:t>
            </a:r>
            <a:r>
              <a:rPr lang="en-US" dirty="0" err="1"/>
              <a:t>để</a:t>
            </a:r>
            <a:r>
              <a:rPr lang="en-US" dirty="0"/>
              <a:t> </a:t>
            </a:r>
            <a:r>
              <a:rPr lang="en-US" dirty="0" err="1"/>
              <a:t>chơi</a:t>
            </a:r>
            <a:r>
              <a:rPr lang="en-US" dirty="0"/>
              <a:t>. </a:t>
            </a:r>
            <a:r>
              <a:rPr lang="pt-BR" dirty="0"/>
              <a:t>Nếu là A</a:t>
            </a:r>
            <a:r>
              <a:rPr lang="vi-VN" dirty="0"/>
              <a:t>,</a:t>
            </a:r>
            <a:r>
              <a:rPr lang="pt-BR" dirty="0"/>
              <a:t> em sẽ xử lý như thế nào? </a:t>
            </a:r>
            <a:endParaRPr lang="en-US" dirty="0"/>
          </a:p>
          <a:p>
            <a:r>
              <a:rPr lang="vi-VN" b="0" dirty="0"/>
              <a:t>A. </a:t>
            </a:r>
            <a:r>
              <a:rPr lang="pt-BR" b="0" dirty="0"/>
              <a:t>Lễ phép mời người phụ nữ lạ mặt vào tham quan nhà.</a:t>
            </a:r>
            <a:endParaRPr lang="en-US" b="0" dirty="0"/>
          </a:p>
          <a:p>
            <a:r>
              <a:rPr lang="vi-VN" b="0" dirty="0"/>
              <a:t>B. </a:t>
            </a:r>
            <a:r>
              <a:rPr lang="pt-BR" b="0" dirty="0"/>
              <a:t>Chửi mắng và đuổi người phụ nữ lạ mặt đi.</a:t>
            </a:r>
            <a:endParaRPr lang="en-US" b="0" dirty="0"/>
          </a:p>
          <a:p>
            <a:r>
              <a:rPr lang="vi-VN" b="0" dirty="0"/>
              <a:t>C. </a:t>
            </a:r>
            <a:r>
              <a:rPr lang="pt-BR" b="0" dirty="0"/>
              <a:t>Mở cửa cho người phụ nữ vào nhưng cảnh giác.</a:t>
            </a:r>
            <a:endParaRPr lang="en-US" b="0" dirty="0"/>
          </a:p>
          <a:p>
            <a:r>
              <a:rPr lang="vi-VN" b="0" dirty="0"/>
              <a:t>D. </a:t>
            </a:r>
            <a:r>
              <a:rPr lang="pt-BR" b="0" dirty="0"/>
              <a:t>Không mở cửa, gọi điện thoại báo bố mẹ biết.</a:t>
            </a:r>
            <a:endParaRPr lang="en-US" b="0" dirty="0"/>
          </a:p>
          <a:p>
            <a:r>
              <a:rPr lang="pt-BR" dirty="0"/>
              <a:t>Câu 17: Khi phát hiện có cháy nổ, hỏa hoạn xảy ra, chúng ta gọi điện vào số của đội phòng cháy chữa cháy là </a:t>
            </a:r>
            <a:endParaRPr lang="en-US" dirty="0"/>
          </a:p>
          <a:p>
            <a:r>
              <a:rPr lang="vi-VN" b="0" dirty="0">
                <a:latin typeface="Times New Roman" pitchFamily="18" charset="0"/>
                <a:cs typeface="Times New Roman" pitchFamily="18" charset="0"/>
              </a:rPr>
              <a:t>A.</a:t>
            </a:r>
            <a:r>
              <a:rPr lang="en-US" b="0" dirty="0">
                <a:latin typeface="Times New Roman" pitchFamily="18" charset="0"/>
                <a:cs typeface="Times New Roman" pitchFamily="18" charset="0"/>
              </a:rPr>
              <a:t>113                                        B.114</a:t>
            </a:r>
          </a:p>
          <a:p>
            <a:r>
              <a:rPr lang="vi-VN" b="0" dirty="0">
                <a:latin typeface="Times New Roman" pitchFamily="18" charset="0"/>
                <a:cs typeface="Times New Roman" pitchFamily="18" charset="0"/>
              </a:rPr>
              <a:t>C.</a:t>
            </a:r>
            <a:r>
              <a:rPr lang="en-US" b="0" dirty="0" smtClean="0">
                <a:latin typeface="Times New Roman" pitchFamily="18" charset="0"/>
                <a:cs typeface="Times New Roman" pitchFamily="18" charset="0"/>
              </a:rPr>
              <a:t>115			</a:t>
            </a:r>
            <a:r>
              <a:rPr lang="vi-VN" b="0" dirty="0" smtClean="0">
                <a:latin typeface="Times New Roman" pitchFamily="18" charset="0"/>
                <a:cs typeface="Times New Roman" pitchFamily="18" charset="0"/>
              </a:rPr>
              <a:t>D.</a:t>
            </a:r>
            <a:r>
              <a:rPr lang="en-US" b="0" dirty="0">
                <a:latin typeface="Times New Roman" pitchFamily="18" charset="0"/>
                <a:cs typeface="Times New Roman" pitchFamily="18" charset="0"/>
              </a:rPr>
              <a:t>111</a:t>
            </a:r>
          </a:p>
          <a:p>
            <a:r>
              <a:rPr lang="en-US" dirty="0" err="1"/>
              <a:t>Câu</a:t>
            </a:r>
            <a:r>
              <a:rPr lang="en-US" dirty="0"/>
              <a:t> 18: </a:t>
            </a:r>
            <a:r>
              <a:rPr lang="en-US" dirty="0" err="1"/>
              <a:t>Tình</a:t>
            </a:r>
            <a:r>
              <a:rPr lang="en-US" dirty="0"/>
              <a:t> </a:t>
            </a:r>
            <a:r>
              <a:rPr lang="en-US" dirty="0" err="1"/>
              <a:t>huống</a:t>
            </a:r>
            <a:r>
              <a:rPr lang="en-US" dirty="0"/>
              <a:t> </a:t>
            </a:r>
            <a:r>
              <a:rPr lang="vi-VN" dirty="0"/>
              <a:t>nào </a:t>
            </a:r>
            <a:r>
              <a:rPr lang="en-US" dirty="0" err="1"/>
              <a:t>dưới</a:t>
            </a:r>
            <a:r>
              <a:rPr lang="en-US" dirty="0"/>
              <a:t> </a:t>
            </a:r>
            <a:r>
              <a:rPr lang="en-US" dirty="0" err="1"/>
              <a:t>đây</a:t>
            </a:r>
            <a:r>
              <a:rPr lang="en-US" dirty="0"/>
              <a:t> </a:t>
            </a:r>
            <a:r>
              <a:rPr lang="vi-VN" i="1" u="sng" dirty="0"/>
              <a:t>không </a:t>
            </a:r>
            <a:r>
              <a:rPr lang="en-US" dirty="0" err="1"/>
              <a:t>nguy</a:t>
            </a:r>
            <a:r>
              <a:rPr lang="en-US" dirty="0"/>
              <a:t> </a:t>
            </a:r>
            <a:r>
              <a:rPr lang="en-US" dirty="0" err="1"/>
              <a:t>hiểm</a:t>
            </a:r>
            <a:r>
              <a:rPr lang="en-US" dirty="0"/>
              <a:t>?  </a:t>
            </a:r>
          </a:p>
          <a:p>
            <a:r>
              <a:rPr lang="vi-VN" b="0" dirty="0">
                <a:latin typeface="Times New Roman" pitchFamily="18" charset="0"/>
                <a:cs typeface="Times New Roman" pitchFamily="18" charset="0"/>
              </a:rPr>
              <a:t>A. </a:t>
            </a:r>
            <a:r>
              <a:rPr lang="en-US" b="0" dirty="0" err="1">
                <a:latin typeface="Times New Roman" pitchFamily="18" charset="0"/>
                <a:cs typeface="Times New Roman" pitchFamily="18" charset="0"/>
              </a:rPr>
              <a:t>Có</a:t>
            </a:r>
            <a:r>
              <a:rPr lang="en-US" b="0" dirty="0">
                <a:latin typeface="Times New Roman" pitchFamily="18" charset="0"/>
                <a:cs typeface="Times New Roman" pitchFamily="18" charset="0"/>
              </a:rPr>
              <a:t> </a:t>
            </a:r>
            <a:r>
              <a:rPr lang="en-US" b="0" dirty="0" err="1">
                <a:latin typeface="Times New Roman" pitchFamily="18" charset="0"/>
                <a:cs typeface="Times New Roman" pitchFamily="18" charset="0"/>
              </a:rPr>
              <a:t>người</a:t>
            </a:r>
            <a:r>
              <a:rPr lang="en-US" b="0" dirty="0">
                <a:latin typeface="Times New Roman" pitchFamily="18" charset="0"/>
                <a:cs typeface="Times New Roman" pitchFamily="18" charset="0"/>
              </a:rPr>
              <a:t> </a:t>
            </a:r>
            <a:r>
              <a:rPr lang="en-US" b="0" dirty="0" err="1">
                <a:latin typeface="Times New Roman" pitchFamily="18" charset="0"/>
                <a:cs typeface="Times New Roman" pitchFamily="18" charset="0"/>
              </a:rPr>
              <a:t>lạ</a:t>
            </a:r>
            <a:r>
              <a:rPr lang="en-US" b="0" dirty="0">
                <a:latin typeface="Times New Roman" pitchFamily="18" charset="0"/>
                <a:cs typeface="Times New Roman" pitchFamily="18" charset="0"/>
              </a:rPr>
              <a:t> </a:t>
            </a:r>
            <a:r>
              <a:rPr lang="en-US" b="0" dirty="0" err="1">
                <a:latin typeface="Times New Roman" pitchFamily="18" charset="0"/>
                <a:cs typeface="Times New Roman" pitchFamily="18" charset="0"/>
              </a:rPr>
              <a:t>theo</a:t>
            </a:r>
            <a:r>
              <a:rPr lang="en-US" b="0" dirty="0">
                <a:latin typeface="Times New Roman" pitchFamily="18" charset="0"/>
                <a:cs typeface="Times New Roman" pitchFamily="18" charset="0"/>
              </a:rPr>
              <a:t> </a:t>
            </a:r>
            <a:r>
              <a:rPr lang="en-US" b="0" dirty="0" err="1">
                <a:latin typeface="Times New Roman" pitchFamily="18" charset="0"/>
                <a:cs typeface="Times New Roman" pitchFamily="18" charset="0"/>
              </a:rPr>
              <a:t>mình</a:t>
            </a:r>
            <a:r>
              <a:rPr lang="en-US" b="0" dirty="0">
                <a:latin typeface="Times New Roman" pitchFamily="18" charset="0"/>
                <a:cs typeface="Times New Roman" pitchFamily="18" charset="0"/>
              </a:rPr>
              <a:t> </a:t>
            </a:r>
            <a:r>
              <a:rPr lang="en-US" b="0" dirty="0" err="1">
                <a:latin typeface="Times New Roman" pitchFamily="18" charset="0"/>
                <a:cs typeface="Times New Roman" pitchFamily="18" charset="0"/>
              </a:rPr>
              <a:t>trên</a:t>
            </a:r>
            <a:r>
              <a:rPr lang="en-US" b="0" dirty="0">
                <a:latin typeface="Times New Roman" pitchFamily="18" charset="0"/>
                <a:cs typeface="Times New Roman" pitchFamily="18" charset="0"/>
              </a:rPr>
              <a:t> </a:t>
            </a:r>
            <a:r>
              <a:rPr lang="en-US" b="0" dirty="0" err="1">
                <a:latin typeface="Times New Roman" pitchFamily="18" charset="0"/>
                <a:cs typeface="Times New Roman" pitchFamily="18" charset="0"/>
              </a:rPr>
              <a:t>đường</a:t>
            </a:r>
            <a:r>
              <a:rPr lang="en-US" b="0" dirty="0">
                <a:latin typeface="Times New Roman" pitchFamily="18" charset="0"/>
                <a:cs typeface="Times New Roman" pitchFamily="18" charset="0"/>
              </a:rPr>
              <a:t>.	       </a:t>
            </a:r>
          </a:p>
          <a:p>
            <a:r>
              <a:rPr lang="vi-VN" b="0" dirty="0">
                <a:latin typeface="Times New Roman" pitchFamily="18" charset="0"/>
                <a:cs typeface="Times New Roman" pitchFamily="18" charset="0"/>
              </a:rPr>
              <a:t>B. </a:t>
            </a:r>
            <a:r>
              <a:rPr lang="en-US" b="0" dirty="0" err="1">
                <a:latin typeface="Times New Roman" pitchFamily="18" charset="0"/>
                <a:cs typeface="Times New Roman" pitchFamily="18" charset="0"/>
              </a:rPr>
              <a:t>Bão</a:t>
            </a:r>
            <a:r>
              <a:rPr lang="en-US" b="0" dirty="0">
                <a:latin typeface="Times New Roman" pitchFamily="18" charset="0"/>
                <a:cs typeface="Times New Roman" pitchFamily="18" charset="0"/>
              </a:rPr>
              <a:t> </a:t>
            </a:r>
            <a:r>
              <a:rPr lang="en-US" b="0" dirty="0" err="1">
                <a:latin typeface="Times New Roman" pitchFamily="18" charset="0"/>
                <a:cs typeface="Times New Roman" pitchFamily="18" charset="0"/>
              </a:rPr>
              <a:t>đổ</a:t>
            </a:r>
            <a:r>
              <a:rPr lang="en-US" b="0" dirty="0">
                <a:latin typeface="Times New Roman" pitchFamily="18" charset="0"/>
                <a:cs typeface="Times New Roman" pitchFamily="18" charset="0"/>
              </a:rPr>
              <a:t> </a:t>
            </a:r>
            <a:r>
              <a:rPr lang="en-US" b="0" dirty="0" err="1">
                <a:latin typeface="Times New Roman" pitchFamily="18" charset="0"/>
                <a:cs typeface="Times New Roman" pitchFamily="18" charset="0"/>
              </a:rPr>
              <a:t>bộ</a:t>
            </a:r>
            <a:r>
              <a:rPr lang="en-US" b="0" dirty="0">
                <a:latin typeface="Times New Roman" pitchFamily="18" charset="0"/>
                <a:cs typeface="Times New Roman" pitchFamily="18" charset="0"/>
              </a:rPr>
              <a:t> </a:t>
            </a:r>
            <a:r>
              <a:rPr lang="en-US" b="0" dirty="0" err="1">
                <a:latin typeface="Times New Roman" pitchFamily="18" charset="0"/>
                <a:cs typeface="Times New Roman" pitchFamily="18" charset="0"/>
              </a:rPr>
              <a:t>vào</a:t>
            </a:r>
            <a:r>
              <a:rPr lang="en-US" b="0" dirty="0">
                <a:latin typeface="Times New Roman" pitchFamily="18" charset="0"/>
                <a:cs typeface="Times New Roman" pitchFamily="18" charset="0"/>
              </a:rPr>
              <a:t> </a:t>
            </a:r>
            <a:r>
              <a:rPr lang="en-US" b="0" dirty="0" err="1">
                <a:latin typeface="Times New Roman" pitchFamily="18" charset="0"/>
                <a:cs typeface="Times New Roman" pitchFamily="18" charset="0"/>
              </a:rPr>
              <a:t>đất</a:t>
            </a:r>
            <a:r>
              <a:rPr lang="en-US" b="0" dirty="0">
                <a:latin typeface="Times New Roman" pitchFamily="18" charset="0"/>
                <a:cs typeface="Times New Roman" pitchFamily="18" charset="0"/>
              </a:rPr>
              <a:t> </a:t>
            </a:r>
            <a:r>
              <a:rPr lang="en-US" b="0" dirty="0" err="1">
                <a:latin typeface="Times New Roman" pitchFamily="18" charset="0"/>
                <a:cs typeface="Times New Roman" pitchFamily="18" charset="0"/>
              </a:rPr>
              <a:t>liền</a:t>
            </a:r>
            <a:r>
              <a:rPr lang="en-US" b="0" dirty="0">
                <a:latin typeface="Times New Roman" pitchFamily="18" charset="0"/>
                <a:cs typeface="Times New Roman" pitchFamily="18" charset="0"/>
              </a:rPr>
              <a:t>.</a:t>
            </a:r>
          </a:p>
          <a:p>
            <a:r>
              <a:rPr lang="vi-VN" b="0" dirty="0">
                <a:latin typeface="Times New Roman" pitchFamily="18" charset="0"/>
                <a:cs typeface="Times New Roman" pitchFamily="18" charset="0"/>
              </a:rPr>
              <a:t>C. </a:t>
            </a:r>
            <a:r>
              <a:rPr lang="en-US" b="0" dirty="0" err="1">
                <a:latin typeface="Times New Roman" pitchFamily="18" charset="0"/>
                <a:cs typeface="Times New Roman" pitchFamily="18" charset="0"/>
              </a:rPr>
              <a:t>Sóng</a:t>
            </a:r>
            <a:r>
              <a:rPr lang="en-US" b="0" dirty="0">
                <a:latin typeface="Times New Roman" pitchFamily="18" charset="0"/>
                <a:cs typeface="Times New Roman" pitchFamily="18" charset="0"/>
              </a:rPr>
              <a:t> </a:t>
            </a:r>
            <a:r>
              <a:rPr lang="en-US" b="0" dirty="0" err="1">
                <a:latin typeface="Times New Roman" pitchFamily="18" charset="0"/>
                <a:cs typeface="Times New Roman" pitchFamily="18" charset="0"/>
              </a:rPr>
              <a:t>thần</a:t>
            </a:r>
            <a:r>
              <a:rPr lang="vi-VN" b="0" dirty="0">
                <a:latin typeface="Times New Roman" pitchFamily="18" charset="0"/>
                <a:cs typeface="Times New Roman" pitchFamily="18" charset="0"/>
              </a:rPr>
              <a:t> ập đến.                                    </a:t>
            </a:r>
            <a:endParaRPr lang="en-US" b="0" dirty="0">
              <a:latin typeface="Times New Roman" pitchFamily="18" charset="0"/>
              <a:cs typeface="Times New Roman" pitchFamily="18" charset="0"/>
            </a:endParaRPr>
          </a:p>
          <a:p>
            <a:r>
              <a:rPr lang="vi-VN" b="0" dirty="0">
                <a:latin typeface="Times New Roman" pitchFamily="18" charset="0"/>
                <a:cs typeface="Times New Roman" pitchFamily="18" charset="0"/>
              </a:rPr>
              <a:t>D. </a:t>
            </a:r>
            <a:r>
              <a:rPr lang="en-US" b="0" dirty="0" err="1">
                <a:latin typeface="Times New Roman" pitchFamily="18" charset="0"/>
                <a:cs typeface="Times New Roman" pitchFamily="18" charset="0"/>
              </a:rPr>
              <a:t>Học</a:t>
            </a:r>
            <a:r>
              <a:rPr lang="en-US" b="0" dirty="0">
                <a:latin typeface="Times New Roman" pitchFamily="18" charset="0"/>
                <a:cs typeface="Times New Roman" pitchFamily="18" charset="0"/>
              </a:rPr>
              <a:t> </a:t>
            </a:r>
            <a:r>
              <a:rPr lang="en-US" b="0" dirty="0" err="1">
                <a:latin typeface="Times New Roman" pitchFamily="18" charset="0"/>
                <a:cs typeface="Times New Roman" pitchFamily="18" charset="0"/>
              </a:rPr>
              <a:t>sinh</a:t>
            </a:r>
            <a:r>
              <a:rPr lang="en-US" b="0" dirty="0">
                <a:latin typeface="Times New Roman" pitchFamily="18" charset="0"/>
                <a:cs typeface="Times New Roman" pitchFamily="18" charset="0"/>
              </a:rPr>
              <a:t> </a:t>
            </a:r>
            <a:r>
              <a:rPr lang="en-US" b="0" dirty="0" err="1">
                <a:latin typeface="Times New Roman" pitchFamily="18" charset="0"/>
                <a:cs typeface="Times New Roman" pitchFamily="18" charset="0"/>
              </a:rPr>
              <a:t>làm</a:t>
            </a:r>
            <a:r>
              <a:rPr lang="en-US" b="0" dirty="0">
                <a:latin typeface="Times New Roman" pitchFamily="18" charset="0"/>
                <a:cs typeface="Times New Roman" pitchFamily="18" charset="0"/>
              </a:rPr>
              <a:t> </a:t>
            </a:r>
            <a:r>
              <a:rPr lang="en-US" b="0" dirty="0" err="1">
                <a:latin typeface="Times New Roman" pitchFamily="18" charset="0"/>
                <a:cs typeface="Times New Roman" pitchFamily="18" charset="0"/>
              </a:rPr>
              <a:t>bài</a:t>
            </a:r>
            <a:r>
              <a:rPr lang="en-US" b="0" dirty="0">
                <a:latin typeface="Times New Roman" pitchFamily="18" charset="0"/>
                <a:cs typeface="Times New Roman" pitchFamily="18" charset="0"/>
              </a:rPr>
              <a:t> </a:t>
            </a:r>
            <a:r>
              <a:rPr lang="en-US" b="0" dirty="0" err="1">
                <a:latin typeface="Times New Roman" pitchFamily="18" charset="0"/>
                <a:cs typeface="Times New Roman" pitchFamily="18" charset="0"/>
              </a:rPr>
              <a:t>kiểm</a:t>
            </a:r>
            <a:r>
              <a:rPr lang="en-US" b="0" dirty="0">
                <a:latin typeface="Times New Roman" pitchFamily="18" charset="0"/>
                <a:cs typeface="Times New Roman" pitchFamily="18" charset="0"/>
              </a:rPr>
              <a:t> </a:t>
            </a:r>
            <a:r>
              <a:rPr lang="en-US" b="0" dirty="0" err="1">
                <a:latin typeface="Times New Roman" pitchFamily="18" charset="0"/>
                <a:cs typeface="Times New Roman" pitchFamily="18" charset="0"/>
              </a:rPr>
              <a:t>tra</a:t>
            </a:r>
            <a:r>
              <a:rPr lang="en-US" b="0" dirty="0">
                <a:latin typeface="Times New Roman" pitchFamily="18" charset="0"/>
                <a:cs typeface="Times New Roman" pitchFamily="18" charset="0"/>
              </a:rPr>
              <a:t> </a:t>
            </a:r>
            <a:r>
              <a:rPr lang="en-US" b="0" dirty="0" err="1">
                <a:latin typeface="Times New Roman" pitchFamily="18" charset="0"/>
                <a:cs typeface="Times New Roman" pitchFamily="18" charset="0"/>
              </a:rPr>
              <a:t>giữa</a:t>
            </a:r>
            <a:r>
              <a:rPr lang="en-US" b="0" dirty="0">
                <a:latin typeface="Times New Roman" pitchFamily="18" charset="0"/>
                <a:cs typeface="Times New Roman" pitchFamily="18" charset="0"/>
              </a:rPr>
              <a:t> </a:t>
            </a:r>
            <a:r>
              <a:rPr lang="en-US" b="0" dirty="0" err="1">
                <a:latin typeface="Times New Roman" pitchFamily="18" charset="0"/>
                <a:cs typeface="Times New Roman" pitchFamily="18" charset="0"/>
              </a:rPr>
              <a:t>kì</a:t>
            </a:r>
            <a:r>
              <a:rPr lang="en-US" b="0" dirty="0">
                <a:latin typeface="Times New Roman" pitchFamily="18" charset="0"/>
                <a:cs typeface="Times New Roman" pitchFamily="18" charset="0"/>
              </a:rPr>
              <a:t>.                                                           </a:t>
            </a:r>
          </a:p>
          <a:p>
            <a:endParaRPr lang="en-US" dirty="0"/>
          </a:p>
        </p:txBody>
      </p:sp>
    </p:spTree>
    <p:extLst>
      <p:ext uri="{BB962C8B-B14F-4D97-AF65-F5344CB8AC3E}">
        <p14:creationId xmlns:p14="http://schemas.microsoft.com/office/powerpoint/2010/main" val="11305517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761999"/>
            <a:ext cx="8382000" cy="3693319"/>
          </a:xfrm>
          <a:prstGeom prst="rect">
            <a:avLst/>
          </a:prstGeom>
        </p:spPr>
        <p:txBody>
          <a:bodyPr wrap="square">
            <a:spAutoFit/>
          </a:bodyPr>
          <a:lstStyle/>
          <a:p>
            <a:r>
              <a:rPr lang="en-US" b="1" dirty="0" err="1" smtClean="0"/>
              <a:t>Câu</a:t>
            </a:r>
            <a:r>
              <a:rPr lang="en-US" b="1" dirty="0" smtClean="0"/>
              <a:t> </a:t>
            </a:r>
            <a:r>
              <a:rPr lang="en-US" b="1" dirty="0"/>
              <a:t>19: </a:t>
            </a:r>
            <a:r>
              <a:rPr lang="en-US" b="1" dirty="0" err="1"/>
              <a:t>Để</a:t>
            </a:r>
            <a:r>
              <a:rPr lang="en-US" b="1" dirty="0"/>
              <a:t> </a:t>
            </a:r>
            <a:r>
              <a:rPr lang="en-US" b="1" dirty="0" err="1"/>
              <a:t>tự</a:t>
            </a:r>
            <a:r>
              <a:rPr lang="en-US" b="1" dirty="0"/>
              <a:t> </a:t>
            </a:r>
            <a:r>
              <a:rPr lang="en-US" b="1" dirty="0" err="1"/>
              <a:t>bảo</a:t>
            </a:r>
            <a:r>
              <a:rPr lang="en-US" b="1" dirty="0"/>
              <a:t> </a:t>
            </a:r>
            <a:r>
              <a:rPr lang="en-US" b="1" dirty="0" err="1"/>
              <a:t>vệ</a:t>
            </a:r>
            <a:r>
              <a:rPr lang="en-US" b="1" dirty="0"/>
              <a:t> </a:t>
            </a:r>
            <a:r>
              <a:rPr lang="en-US" b="1" dirty="0" err="1"/>
              <a:t>bản</a:t>
            </a:r>
            <a:r>
              <a:rPr lang="en-US" b="1" dirty="0"/>
              <a:t> </a:t>
            </a:r>
            <a:r>
              <a:rPr lang="en-US" b="1" dirty="0" err="1"/>
              <a:t>thân</a:t>
            </a:r>
            <a:r>
              <a:rPr lang="en-US" b="1" dirty="0"/>
              <a:t> </a:t>
            </a:r>
            <a:r>
              <a:rPr lang="en-US" b="1" dirty="0" err="1"/>
              <a:t>được</a:t>
            </a:r>
            <a:r>
              <a:rPr lang="en-US" b="1" dirty="0"/>
              <a:t> an </a:t>
            </a:r>
            <a:r>
              <a:rPr lang="en-US" b="1" dirty="0" err="1"/>
              <a:t>toàn</a:t>
            </a:r>
            <a:r>
              <a:rPr lang="vi-VN" b="1" dirty="0"/>
              <a:t>,</a:t>
            </a:r>
            <a:r>
              <a:rPr lang="en-US" b="1" dirty="0"/>
              <a:t> </a:t>
            </a:r>
            <a:r>
              <a:rPr lang="en-US" b="1" dirty="0" err="1"/>
              <a:t>tránh</a:t>
            </a:r>
            <a:r>
              <a:rPr lang="en-US" b="1" dirty="0"/>
              <a:t> </a:t>
            </a:r>
            <a:r>
              <a:rPr lang="en-US" b="1" dirty="0" err="1"/>
              <a:t>tình</a:t>
            </a:r>
            <a:r>
              <a:rPr lang="en-US" b="1" dirty="0"/>
              <a:t> </a:t>
            </a:r>
            <a:r>
              <a:rPr lang="en-US" b="1" dirty="0" err="1"/>
              <a:t>huống</a:t>
            </a:r>
            <a:r>
              <a:rPr lang="en-US" b="1" dirty="0"/>
              <a:t> </a:t>
            </a:r>
            <a:r>
              <a:rPr lang="en-US" b="1" dirty="0" err="1"/>
              <a:t>bắt</a:t>
            </a:r>
            <a:r>
              <a:rPr lang="en-US" b="1" dirty="0"/>
              <a:t> </a:t>
            </a:r>
            <a:r>
              <a:rPr lang="en-US" b="1" dirty="0" err="1"/>
              <a:t>cóc</a:t>
            </a:r>
            <a:r>
              <a:rPr lang="en-US" b="1" dirty="0"/>
              <a:t> </a:t>
            </a:r>
            <a:r>
              <a:rPr lang="en-US" b="1" dirty="0" err="1"/>
              <a:t>xảy</a:t>
            </a:r>
            <a:r>
              <a:rPr lang="en-US" b="1" dirty="0"/>
              <a:t> </a:t>
            </a:r>
            <a:r>
              <a:rPr lang="en-US" b="1" dirty="0" err="1"/>
              <a:t>ra</a:t>
            </a:r>
            <a:r>
              <a:rPr lang="vi-VN" b="1" dirty="0"/>
              <a:t>,</a:t>
            </a:r>
            <a:r>
              <a:rPr lang="en-US" b="1" dirty="0"/>
              <a:t> </a:t>
            </a:r>
            <a:r>
              <a:rPr lang="en-US" b="1" dirty="0" err="1"/>
              <a:t>chúng</a:t>
            </a:r>
            <a:r>
              <a:rPr lang="en-US" b="1" dirty="0"/>
              <a:t> </a:t>
            </a:r>
            <a:r>
              <a:rPr lang="vi-VN" b="1" dirty="0"/>
              <a:t>ta</a:t>
            </a:r>
            <a:r>
              <a:rPr lang="en-US" b="1" dirty="0"/>
              <a:t> </a:t>
            </a:r>
            <a:r>
              <a:rPr lang="en-US" b="1" dirty="0" err="1"/>
              <a:t>nên</a:t>
            </a:r>
            <a:r>
              <a:rPr lang="en-US" b="1" dirty="0"/>
              <a:t> </a:t>
            </a:r>
            <a:endParaRPr lang="en-US" dirty="0"/>
          </a:p>
          <a:p>
            <a:r>
              <a:rPr lang="vi-VN" dirty="0"/>
              <a:t>A. </a:t>
            </a:r>
            <a:r>
              <a:rPr lang="en-US" dirty="0" err="1"/>
              <a:t>đi</a:t>
            </a:r>
            <a:r>
              <a:rPr lang="en-US" dirty="0"/>
              <a:t> </a:t>
            </a:r>
            <a:r>
              <a:rPr lang="en-US" dirty="0" err="1"/>
              <a:t>một</a:t>
            </a:r>
            <a:r>
              <a:rPr lang="en-US" dirty="0"/>
              <a:t> </a:t>
            </a:r>
            <a:r>
              <a:rPr lang="en-US" dirty="0" err="1"/>
              <a:t>mình</a:t>
            </a:r>
            <a:r>
              <a:rPr lang="en-US" dirty="0"/>
              <a:t> </a:t>
            </a:r>
            <a:r>
              <a:rPr lang="en-US" dirty="0" err="1"/>
              <a:t>nơi</a:t>
            </a:r>
            <a:r>
              <a:rPr lang="en-US" dirty="0"/>
              <a:t> </a:t>
            </a:r>
            <a:r>
              <a:rPr lang="en-US" dirty="0" err="1"/>
              <a:t>vắng</a:t>
            </a:r>
            <a:r>
              <a:rPr lang="en-US" dirty="0"/>
              <a:t> </a:t>
            </a:r>
            <a:r>
              <a:rPr lang="en-US" dirty="0" err="1"/>
              <a:t>người</a:t>
            </a:r>
            <a:r>
              <a:rPr lang="en-US" dirty="0"/>
              <a:t>.</a:t>
            </a:r>
            <a:r>
              <a:rPr lang="vi-VN" dirty="0"/>
              <a:t>        </a:t>
            </a:r>
            <a:endParaRPr lang="en-US" dirty="0"/>
          </a:p>
          <a:p>
            <a:r>
              <a:rPr lang="vi-VN" dirty="0"/>
              <a:t>B. </a:t>
            </a:r>
            <a:r>
              <a:rPr lang="en-US" dirty="0" err="1"/>
              <a:t>cảnh</a:t>
            </a:r>
            <a:r>
              <a:rPr lang="en-US" dirty="0"/>
              <a:t> </a:t>
            </a:r>
            <a:r>
              <a:rPr lang="en-US" dirty="0" err="1"/>
              <a:t>giác</a:t>
            </a:r>
            <a:r>
              <a:rPr lang="en-US" dirty="0"/>
              <a:t>, </a:t>
            </a:r>
            <a:r>
              <a:rPr lang="en-US" dirty="0" err="1"/>
              <a:t>hạn</a:t>
            </a:r>
            <a:r>
              <a:rPr lang="en-US" dirty="0"/>
              <a:t> </a:t>
            </a:r>
            <a:r>
              <a:rPr lang="en-US" dirty="0" err="1"/>
              <a:t>chế</a:t>
            </a:r>
            <a:r>
              <a:rPr lang="en-US" dirty="0"/>
              <a:t> </a:t>
            </a:r>
            <a:r>
              <a:rPr lang="en-US" dirty="0" err="1"/>
              <a:t>tiếp</a:t>
            </a:r>
            <a:r>
              <a:rPr lang="en-US" dirty="0"/>
              <a:t> </a:t>
            </a:r>
            <a:r>
              <a:rPr lang="en-US" dirty="0" err="1"/>
              <a:t>xúc</a:t>
            </a:r>
            <a:r>
              <a:rPr lang="en-US" dirty="0"/>
              <a:t> </a:t>
            </a:r>
            <a:r>
              <a:rPr lang="en-US" dirty="0" err="1"/>
              <a:t>với</a:t>
            </a:r>
            <a:r>
              <a:rPr lang="en-US" dirty="0"/>
              <a:t> </a:t>
            </a:r>
            <a:r>
              <a:rPr lang="en-US" dirty="0" err="1"/>
              <a:t>người</a:t>
            </a:r>
            <a:r>
              <a:rPr lang="en-US" dirty="0"/>
              <a:t> </a:t>
            </a:r>
            <a:r>
              <a:rPr lang="en-US" dirty="0" err="1"/>
              <a:t>lạ</a:t>
            </a:r>
            <a:r>
              <a:rPr lang="en-US" dirty="0"/>
              <a:t>.</a:t>
            </a:r>
          </a:p>
          <a:p>
            <a:r>
              <a:rPr lang="vi-VN" dirty="0"/>
              <a:t>B. </a:t>
            </a:r>
            <a:r>
              <a:rPr lang="en-US" dirty="0" err="1"/>
              <a:t>đi</a:t>
            </a:r>
            <a:r>
              <a:rPr lang="en-US" dirty="0"/>
              <a:t> </a:t>
            </a:r>
            <a:r>
              <a:rPr lang="en-US" dirty="0" err="1"/>
              <a:t>đâu</a:t>
            </a:r>
            <a:r>
              <a:rPr lang="en-US" dirty="0"/>
              <a:t> </a:t>
            </a:r>
            <a:r>
              <a:rPr lang="en-US" dirty="0" err="1"/>
              <a:t>không</a:t>
            </a:r>
            <a:r>
              <a:rPr lang="en-US" dirty="0"/>
              <a:t> </a:t>
            </a:r>
            <a:r>
              <a:rPr lang="en-US" dirty="0" err="1"/>
              <a:t>xin</a:t>
            </a:r>
            <a:r>
              <a:rPr lang="en-US" dirty="0"/>
              <a:t> </a:t>
            </a:r>
            <a:r>
              <a:rPr lang="en-US" dirty="0" err="1"/>
              <a:t>phép</a:t>
            </a:r>
            <a:r>
              <a:rPr lang="en-US" dirty="0"/>
              <a:t> </a:t>
            </a:r>
            <a:r>
              <a:rPr lang="en-US" dirty="0" err="1"/>
              <a:t>bố</a:t>
            </a:r>
            <a:r>
              <a:rPr lang="en-US" dirty="0"/>
              <a:t> </a:t>
            </a:r>
            <a:r>
              <a:rPr lang="en-US" dirty="0" err="1"/>
              <a:t>mẹ</a:t>
            </a:r>
            <a:r>
              <a:rPr lang="en-US" dirty="0"/>
              <a:t>.</a:t>
            </a:r>
            <a:r>
              <a:rPr lang="vi-VN" dirty="0"/>
              <a:t>       </a:t>
            </a:r>
            <a:endParaRPr lang="en-US" dirty="0"/>
          </a:p>
          <a:p>
            <a:r>
              <a:rPr lang="vi-VN" dirty="0"/>
              <a:t>D. </a:t>
            </a:r>
            <a:r>
              <a:rPr lang="en-US" dirty="0" err="1"/>
              <a:t>dễ</a:t>
            </a:r>
            <a:r>
              <a:rPr lang="en-US" dirty="0"/>
              <a:t> </a:t>
            </a:r>
            <a:r>
              <a:rPr lang="en-US" dirty="0" err="1"/>
              <a:t>dàng</a:t>
            </a:r>
            <a:r>
              <a:rPr lang="en-US" dirty="0"/>
              <a:t> </a:t>
            </a:r>
            <a:r>
              <a:rPr lang="en-US" dirty="0" err="1"/>
              <a:t>kết</a:t>
            </a:r>
            <a:r>
              <a:rPr lang="en-US" dirty="0"/>
              <a:t> </a:t>
            </a:r>
            <a:r>
              <a:rPr lang="en-US" dirty="0" err="1"/>
              <a:t>bạn</a:t>
            </a:r>
            <a:r>
              <a:rPr lang="en-US" dirty="0"/>
              <a:t> </a:t>
            </a:r>
            <a:r>
              <a:rPr lang="en-US" dirty="0" err="1"/>
              <a:t>với</a:t>
            </a:r>
            <a:r>
              <a:rPr lang="en-US" dirty="0"/>
              <a:t> </a:t>
            </a:r>
            <a:r>
              <a:rPr lang="en-US" dirty="0" err="1"/>
              <a:t>người</a:t>
            </a:r>
            <a:r>
              <a:rPr lang="en-US" dirty="0"/>
              <a:t> </a:t>
            </a:r>
            <a:r>
              <a:rPr lang="en-US" dirty="0" err="1"/>
              <a:t>lạ</a:t>
            </a:r>
            <a:r>
              <a:rPr lang="en-US" dirty="0"/>
              <a:t>.</a:t>
            </a:r>
          </a:p>
          <a:p>
            <a:r>
              <a:rPr lang="en-US" b="1" dirty="0" err="1"/>
              <a:t>Câu</a:t>
            </a:r>
            <a:r>
              <a:rPr lang="en-US" b="1" dirty="0"/>
              <a:t> 20: </a:t>
            </a:r>
            <a:r>
              <a:rPr lang="en-US" b="1" dirty="0" err="1"/>
              <a:t>Khi</a:t>
            </a:r>
            <a:r>
              <a:rPr lang="en-US" b="1" dirty="0"/>
              <a:t> </a:t>
            </a:r>
            <a:r>
              <a:rPr lang="en-US" b="1" dirty="0" err="1"/>
              <a:t>đang</a:t>
            </a:r>
            <a:r>
              <a:rPr lang="en-US" b="1" dirty="0"/>
              <a:t> </a:t>
            </a:r>
            <a:r>
              <a:rPr lang="en-US" b="1" dirty="0" err="1"/>
              <a:t>trên</a:t>
            </a:r>
            <a:r>
              <a:rPr lang="en-US" b="1" dirty="0"/>
              <a:t> </a:t>
            </a:r>
            <a:r>
              <a:rPr lang="en-US" b="1" dirty="0" err="1"/>
              <a:t>đường</a:t>
            </a:r>
            <a:r>
              <a:rPr lang="en-US" b="1" dirty="0"/>
              <a:t> </a:t>
            </a:r>
            <a:r>
              <a:rPr lang="en-US" b="1" dirty="0" err="1"/>
              <a:t>từ</a:t>
            </a:r>
            <a:r>
              <a:rPr lang="en-US" b="1" dirty="0"/>
              <a:t> </a:t>
            </a:r>
            <a:r>
              <a:rPr lang="en-US" b="1" dirty="0" err="1"/>
              <a:t>trường</a:t>
            </a:r>
            <a:r>
              <a:rPr lang="en-US" b="1" dirty="0"/>
              <a:t> </a:t>
            </a:r>
            <a:r>
              <a:rPr lang="en-US" b="1" dirty="0" err="1"/>
              <a:t>học</a:t>
            </a:r>
            <a:r>
              <a:rPr lang="en-US" b="1" dirty="0"/>
              <a:t> </a:t>
            </a:r>
            <a:r>
              <a:rPr lang="en-US" b="1" dirty="0" err="1"/>
              <a:t>về</a:t>
            </a:r>
            <a:r>
              <a:rPr lang="en-US" b="1" dirty="0"/>
              <a:t> </a:t>
            </a:r>
            <a:r>
              <a:rPr lang="en-US" b="1" dirty="0" err="1"/>
              <a:t>nhà</a:t>
            </a:r>
            <a:r>
              <a:rPr lang="en-US" b="1" dirty="0"/>
              <a:t>, H </a:t>
            </a:r>
            <a:r>
              <a:rPr lang="en-US" b="1" dirty="0" err="1"/>
              <a:t>thấy</a:t>
            </a:r>
            <a:r>
              <a:rPr lang="en-US" b="1" dirty="0"/>
              <a:t> </a:t>
            </a:r>
            <a:r>
              <a:rPr lang="en-US" b="1" dirty="0" err="1"/>
              <a:t>có</a:t>
            </a:r>
            <a:r>
              <a:rPr lang="en-US" b="1" dirty="0"/>
              <a:t> </a:t>
            </a:r>
            <a:r>
              <a:rPr lang="en-US" b="1" dirty="0" err="1"/>
              <a:t>người</a:t>
            </a:r>
            <a:r>
              <a:rPr lang="en-US" b="1" dirty="0"/>
              <a:t> </a:t>
            </a:r>
            <a:r>
              <a:rPr lang="en-US" b="1" dirty="0" err="1"/>
              <a:t>đàn</a:t>
            </a:r>
            <a:r>
              <a:rPr lang="en-US" b="1" dirty="0"/>
              <a:t> </a:t>
            </a:r>
            <a:r>
              <a:rPr lang="en-US" b="1" dirty="0" err="1"/>
              <a:t>ông</a:t>
            </a:r>
            <a:r>
              <a:rPr lang="en-US" b="1" dirty="0"/>
              <a:t> </a:t>
            </a:r>
            <a:r>
              <a:rPr lang="en-US" b="1" dirty="0" err="1"/>
              <a:t>lạ</a:t>
            </a:r>
            <a:r>
              <a:rPr lang="en-US" b="1" dirty="0"/>
              <a:t> </a:t>
            </a:r>
            <a:r>
              <a:rPr lang="en-US" b="1" dirty="0" err="1"/>
              <a:t>mặt</a:t>
            </a:r>
            <a:r>
              <a:rPr lang="en-US" b="1" dirty="0"/>
              <a:t>, </a:t>
            </a:r>
            <a:r>
              <a:rPr lang="en-US" b="1" dirty="0" err="1"/>
              <a:t>nhờ</a:t>
            </a:r>
            <a:r>
              <a:rPr lang="en-US" b="1" dirty="0"/>
              <a:t> H </a:t>
            </a:r>
            <a:r>
              <a:rPr lang="en-US" b="1" dirty="0" err="1"/>
              <a:t>chuyển</a:t>
            </a:r>
            <a:r>
              <a:rPr lang="en-US" b="1" dirty="0"/>
              <a:t> </a:t>
            </a:r>
            <a:r>
              <a:rPr lang="en-US" b="1" dirty="0" err="1"/>
              <a:t>đồ</a:t>
            </a:r>
            <a:r>
              <a:rPr lang="en-US" b="1" dirty="0"/>
              <a:t> </a:t>
            </a:r>
            <a:r>
              <a:rPr lang="en-US" b="1" dirty="0" err="1"/>
              <a:t>giúp</a:t>
            </a:r>
            <a:r>
              <a:rPr lang="en-US" b="1" dirty="0"/>
              <a:t> </a:t>
            </a:r>
            <a:r>
              <a:rPr lang="en-US" b="1" dirty="0" err="1"/>
              <a:t>và</a:t>
            </a:r>
            <a:r>
              <a:rPr lang="en-US" b="1" dirty="0"/>
              <a:t> </a:t>
            </a:r>
            <a:r>
              <a:rPr lang="en-US" b="1" dirty="0" err="1"/>
              <a:t>hứa</a:t>
            </a:r>
            <a:r>
              <a:rPr lang="en-US" b="1" dirty="0"/>
              <a:t> </a:t>
            </a:r>
            <a:r>
              <a:rPr lang="en-US" b="1" dirty="0" err="1"/>
              <a:t>cho</a:t>
            </a:r>
            <a:r>
              <a:rPr lang="en-US" b="1" dirty="0"/>
              <a:t> </a:t>
            </a:r>
            <a:r>
              <a:rPr lang="en-US" b="1" dirty="0" err="1"/>
              <a:t>em</a:t>
            </a:r>
            <a:r>
              <a:rPr lang="en-US" b="1" dirty="0"/>
              <a:t> </a:t>
            </a:r>
            <a:r>
              <a:rPr lang="en-US" b="1" dirty="0" err="1"/>
              <a:t>một</a:t>
            </a:r>
            <a:r>
              <a:rPr lang="en-US" b="1" dirty="0"/>
              <a:t> </a:t>
            </a:r>
            <a:r>
              <a:rPr lang="en-US" b="1" dirty="0" err="1"/>
              <a:t>khoản</a:t>
            </a:r>
            <a:r>
              <a:rPr lang="en-US" b="1" dirty="0"/>
              <a:t> </a:t>
            </a:r>
            <a:r>
              <a:rPr lang="en-US" b="1" dirty="0" err="1"/>
              <a:t>tiền</a:t>
            </a:r>
            <a:r>
              <a:rPr lang="en-US" b="1" dirty="0"/>
              <a:t>. </a:t>
            </a:r>
            <a:r>
              <a:rPr lang="en-US" b="1" dirty="0" err="1"/>
              <a:t>Trong</a:t>
            </a:r>
            <a:r>
              <a:rPr lang="en-US" b="1" dirty="0"/>
              <a:t> </a:t>
            </a:r>
            <a:r>
              <a:rPr lang="en-US" b="1" dirty="0" err="1"/>
              <a:t>trường</a:t>
            </a:r>
            <a:r>
              <a:rPr lang="en-US" b="1" dirty="0"/>
              <a:t> </a:t>
            </a:r>
            <a:r>
              <a:rPr lang="en-US" b="1" dirty="0" err="1"/>
              <a:t>hợp</a:t>
            </a:r>
            <a:r>
              <a:rPr lang="en-US" b="1" dirty="0"/>
              <a:t> </a:t>
            </a:r>
            <a:r>
              <a:rPr lang="en-US" b="1" dirty="0" err="1"/>
              <a:t>này</a:t>
            </a:r>
            <a:r>
              <a:rPr lang="en-US" b="1" dirty="0"/>
              <a:t>, </a:t>
            </a:r>
            <a:r>
              <a:rPr lang="en-US" b="1" dirty="0" err="1"/>
              <a:t>nếu</a:t>
            </a:r>
            <a:r>
              <a:rPr lang="en-US" b="1" dirty="0"/>
              <a:t> </a:t>
            </a:r>
            <a:r>
              <a:rPr lang="en-US" b="1" dirty="0" err="1"/>
              <a:t>là</a:t>
            </a:r>
            <a:r>
              <a:rPr lang="en-US" b="1" dirty="0"/>
              <a:t> H </a:t>
            </a:r>
            <a:r>
              <a:rPr lang="en-US" b="1" dirty="0" err="1"/>
              <a:t>em</a:t>
            </a:r>
            <a:r>
              <a:rPr lang="en-US" b="1" dirty="0"/>
              <a:t> </a:t>
            </a:r>
            <a:r>
              <a:rPr lang="en-US" b="1" dirty="0" err="1"/>
              <a:t>sẽ</a:t>
            </a:r>
            <a:r>
              <a:rPr lang="en-US" b="1" dirty="0"/>
              <a:t> </a:t>
            </a:r>
            <a:r>
              <a:rPr lang="en-US" b="1" dirty="0" err="1"/>
              <a:t>làm</a:t>
            </a:r>
            <a:r>
              <a:rPr lang="en-US" b="1" dirty="0"/>
              <a:t> </a:t>
            </a:r>
            <a:r>
              <a:rPr lang="en-US" b="1" dirty="0" err="1"/>
              <a:t>như</a:t>
            </a:r>
            <a:r>
              <a:rPr lang="en-US" b="1" dirty="0"/>
              <a:t> </a:t>
            </a:r>
            <a:r>
              <a:rPr lang="en-US" b="1" dirty="0" err="1"/>
              <a:t>thế</a:t>
            </a:r>
            <a:r>
              <a:rPr lang="en-US" b="1" dirty="0"/>
              <a:t> </a:t>
            </a:r>
            <a:r>
              <a:rPr lang="en-US" b="1" dirty="0" err="1"/>
              <a:t>nào</a:t>
            </a:r>
            <a:r>
              <a:rPr lang="en-US" b="1" dirty="0"/>
              <a:t>?  </a:t>
            </a:r>
            <a:endParaRPr lang="en-US" dirty="0"/>
          </a:p>
          <a:p>
            <a:r>
              <a:rPr lang="vi-VN" dirty="0"/>
              <a:t>A. </a:t>
            </a:r>
            <a:r>
              <a:rPr lang="en-US" dirty="0" err="1"/>
              <a:t>Từ</a:t>
            </a:r>
            <a:r>
              <a:rPr lang="en-US" dirty="0"/>
              <a:t> </a:t>
            </a:r>
            <a:r>
              <a:rPr lang="en-US" dirty="0" err="1"/>
              <a:t>chối</a:t>
            </a:r>
            <a:r>
              <a:rPr lang="en-US" dirty="0"/>
              <a:t> </a:t>
            </a:r>
            <a:r>
              <a:rPr lang="en-US" dirty="0" err="1"/>
              <a:t>không</a:t>
            </a:r>
            <a:r>
              <a:rPr lang="en-US" dirty="0"/>
              <a:t> </a:t>
            </a:r>
            <a:r>
              <a:rPr lang="en-US" dirty="0" err="1"/>
              <a:t>giúp</a:t>
            </a:r>
            <a:r>
              <a:rPr lang="en-US" dirty="0"/>
              <a:t>.				</a:t>
            </a:r>
          </a:p>
          <a:p>
            <a:r>
              <a:rPr lang="vi-VN" dirty="0"/>
              <a:t>B. </a:t>
            </a:r>
            <a:r>
              <a:rPr lang="en-US" dirty="0" err="1"/>
              <a:t>Vui</a:t>
            </a:r>
            <a:r>
              <a:rPr lang="en-US" dirty="0"/>
              <a:t> </a:t>
            </a:r>
            <a:r>
              <a:rPr lang="en-US" dirty="0" err="1"/>
              <a:t>vẻ</a:t>
            </a:r>
            <a:r>
              <a:rPr lang="en-US" dirty="0"/>
              <a:t>, </a:t>
            </a:r>
            <a:r>
              <a:rPr lang="en-US" dirty="0" err="1"/>
              <a:t>nhận</a:t>
            </a:r>
            <a:r>
              <a:rPr lang="en-US" dirty="0"/>
              <a:t> </a:t>
            </a:r>
            <a:r>
              <a:rPr lang="en-US" dirty="0" err="1"/>
              <a:t>lời</a:t>
            </a:r>
            <a:r>
              <a:rPr lang="en-US" dirty="0"/>
              <a:t>.</a:t>
            </a:r>
          </a:p>
          <a:p>
            <a:r>
              <a:rPr lang="vi-VN" dirty="0"/>
              <a:t>C. </a:t>
            </a:r>
            <a:r>
              <a:rPr lang="en-US" dirty="0" err="1"/>
              <a:t>Gọi</a:t>
            </a:r>
            <a:r>
              <a:rPr lang="en-US" dirty="0"/>
              <a:t> </a:t>
            </a:r>
            <a:r>
              <a:rPr lang="en-US" dirty="0" err="1"/>
              <a:t>bạn</a:t>
            </a:r>
            <a:r>
              <a:rPr lang="en-US" dirty="0"/>
              <a:t> </a:t>
            </a:r>
            <a:r>
              <a:rPr lang="en-US" dirty="0" err="1"/>
              <a:t>đến</a:t>
            </a:r>
            <a:r>
              <a:rPr lang="en-US" dirty="0"/>
              <a:t> </a:t>
            </a:r>
            <a:r>
              <a:rPr lang="en-US" dirty="0" err="1"/>
              <a:t>cùng</a:t>
            </a:r>
            <a:r>
              <a:rPr lang="en-US" dirty="0"/>
              <a:t> </a:t>
            </a:r>
            <a:r>
              <a:rPr lang="en-US" dirty="0" err="1"/>
              <a:t>giúp</a:t>
            </a:r>
            <a:r>
              <a:rPr lang="en-US" dirty="0"/>
              <a:t> </a:t>
            </a:r>
            <a:r>
              <a:rPr lang="en-US" dirty="0" err="1"/>
              <a:t>cho</a:t>
            </a:r>
            <a:r>
              <a:rPr lang="en-US" dirty="0"/>
              <a:t> </a:t>
            </a:r>
            <a:r>
              <a:rPr lang="en-US" dirty="0" err="1"/>
              <a:t>yên</a:t>
            </a:r>
            <a:r>
              <a:rPr lang="en-US" dirty="0"/>
              <a:t> </a:t>
            </a:r>
            <a:r>
              <a:rPr lang="en-US" dirty="0" err="1"/>
              <a:t>tâm</a:t>
            </a:r>
            <a:r>
              <a:rPr lang="en-US" dirty="0"/>
              <a:t>.</a:t>
            </a:r>
            <a:r>
              <a:rPr lang="vi-VN" dirty="0"/>
              <a:t>      	</a:t>
            </a:r>
            <a:endParaRPr lang="en-US" dirty="0"/>
          </a:p>
          <a:p>
            <a:r>
              <a:rPr lang="vi-VN" dirty="0"/>
              <a:t>D. </a:t>
            </a:r>
            <a:r>
              <a:rPr lang="en-US" dirty="0" err="1"/>
              <a:t>Trả</a:t>
            </a:r>
            <a:r>
              <a:rPr lang="en-US" dirty="0"/>
              <a:t> </a:t>
            </a:r>
            <a:r>
              <a:rPr lang="en-US" dirty="0" err="1"/>
              <a:t>nhiều</a:t>
            </a:r>
            <a:r>
              <a:rPr lang="en-US" dirty="0"/>
              <a:t> </a:t>
            </a:r>
            <a:r>
              <a:rPr lang="en-US" dirty="0" err="1"/>
              <a:t>tiền</a:t>
            </a:r>
            <a:r>
              <a:rPr lang="en-US" dirty="0"/>
              <a:t> </a:t>
            </a:r>
            <a:r>
              <a:rPr lang="en-US" dirty="0" err="1"/>
              <a:t>thì</a:t>
            </a:r>
            <a:r>
              <a:rPr lang="en-US" dirty="0"/>
              <a:t> </a:t>
            </a:r>
            <a:r>
              <a:rPr lang="en-US" dirty="0" err="1"/>
              <a:t>giúp</a:t>
            </a:r>
            <a:r>
              <a:rPr lang="en-US" dirty="0"/>
              <a:t>.</a:t>
            </a:r>
          </a:p>
        </p:txBody>
      </p:sp>
    </p:spTree>
    <p:extLst>
      <p:ext uri="{BB962C8B-B14F-4D97-AF65-F5344CB8AC3E}">
        <p14:creationId xmlns:p14="http://schemas.microsoft.com/office/powerpoint/2010/main" val="9772513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err="1"/>
              <a:t>Câu</a:t>
            </a:r>
            <a:r>
              <a:rPr lang="en-US" dirty="0"/>
              <a:t> 21. </a:t>
            </a:r>
            <a:r>
              <a:rPr lang="en-US" dirty="0" err="1"/>
              <a:t>Tình</a:t>
            </a:r>
            <a:r>
              <a:rPr lang="en-US" dirty="0"/>
              <a:t> </a:t>
            </a:r>
            <a:r>
              <a:rPr lang="en-US" dirty="0" err="1"/>
              <a:t>huống</a:t>
            </a:r>
            <a:endParaRPr lang="en-US" dirty="0"/>
          </a:p>
          <a:p>
            <a:r>
              <a:rPr lang="en-US" sz="2000" dirty="0" err="1">
                <a:latin typeface="Times New Roman" pitchFamily="18" charset="0"/>
                <a:cs typeface="Times New Roman" pitchFamily="18" charset="0"/>
              </a:rPr>
              <a:t>Tình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huống</a:t>
            </a:r>
            <a:r>
              <a:rPr lang="en-US" sz="2000" dirty="0">
                <a:latin typeface="Times New Roman" pitchFamily="18" charset="0"/>
                <a:cs typeface="Times New Roman" pitchFamily="18" charset="0"/>
              </a:rPr>
              <a:t>: </a:t>
            </a:r>
          </a:p>
          <a:p>
            <a:r>
              <a:rPr lang="en-US" sz="2000" i="1" dirty="0" err="1">
                <a:latin typeface="Times New Roman" pitchFamily="18" charset="0"/>
                <a:cs typeface="Times New Roman" pitchFamily="18" charset="0"/>
              </a:rPr>
              <a:t>Một</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cơn</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lốc</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xoáy</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mạnh</a:t>
            </a:r>
            <a:r>
              <a:rPr lang="en-US" sz="2000" i="1" dirty="0">
                <a:latin typeface="Times New Roman" pitchFamily="18" charset="0"/>
                <a:cs typeface="Times New Roman" pitchFamily="18" charset="0"/>
              </a:rPr>
              <a:t> di </a:t>
            </a:r>
            <a:r>
              <a:rPr lang="en-US" sz="2000" i="1" dirty="0" err="1">
                <a:latin typeface="Times New Roman" pitchFamily="18" charset="0"/>
                <a:cs typeface="Times New Roman" pitchFamily="18" charset="0"/>
              </a:rPr>
              <a:t>chuyển</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đến</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gần</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nhóm</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bạn</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đang</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chơi</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công</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viên</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Thấy</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vậy</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Thành</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vội</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lấy</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điện</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thoại</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trong</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túi</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áo</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ra</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chụp</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ảnh</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cơn</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lốc</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Thành</a:t>
            </a:r>
            <a:r>
              <a:rPr lang="en-US" sz="2000" i="1" dirty="0">
                <a:latin typeface="Times New Roman" pitchFamily="18" charset="0"/>
                <a:cs typeface="Times New Roman" pitchFamily="18" charset="0"/>
              </a:rPr>
              <a:t> tin </a:t>
            </a:r>
            <a:r>
              <a:rPr lang="en-US" sz="2000" i="1" dirty="0" err="1">
                <a:latin typeface="Times New Roman" pitchFamily="18" charset="0"/>
                <a:cs typeface="Times New Roman" pitchFamily="18" charset="0"/>
              </a:rPr>
              <a:t>rằng</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đây</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sẽ</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là</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bức</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ảnh</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độc</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đáo</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nhất</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chưa</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ai</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từng</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có</a:t>
            </a:r>
            <a:r>
              <a:rPr lang="en-US" sz="2000" i="1" dirty="0">
                <a:latin typeface="Times New Roman" pitchFamily="18" charset="0"/>
                <a:cs typeface="Times New Roman" pitchFamily="18" charset="0"/>
              </a:rPr>
              <a:t>.</a:t>
            </a:r>
          </a:p>
          <a:p>
            <a:r>
              <a:rPr lang="en-US" sz="2000" i="1" dirty="0">
                <a:latin typeface="Times New Roman" pitchFamily="18" charset="0"/>
                <a:cs typeface="Times New Roman" pitchFamily="18" charset="0"/>
              </a:rPr>
              <a:t>a. </a:t>
            </a:r>
            <a:r>
              <a:rPr lang="en-US" sz="2000" i="1" dirty="0" err="1">
                <a:latin typeface="Times New Roman" pitchFamily="18" charset="0"/>
                <a:cs typeface="Times New Roman" pitchFamily="18" charset="0"/>
              </a:rPr>
              <a:t>Nhận</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xét</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về</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việc</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làm</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của</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bạn</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Thành</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trong</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tình</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huống</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trên</a:t>
            </a:r>
            <a:r>
              <a:rPr lang="en-US" sz="2000" i="1" dirty="0">
                <a:latin typeface="Times New Roman" pitchFamily="18" charset="0"/>
                <a:cs typeface="Times New Roman" pitchFamily="18" charset="0"/>
              </a:rPr>
              <a:t>?</a:t>
            </a:r>
          </a:p>
          <a:p>
            <a:r>
              <a:rPr lang="en-US" sz="2000" i="1" dirty="0">
                <a:latin typeface="Times New Roman" pitchFamily="18" charset="0"/>
                <a:cs typeface="Times New Roman" pitchFamily="18" charset="0"/>
              </a:rPr>
              <a:t>b. </a:t>
            </a:r>
            <a:r>
              <a:rPr lang="en-US" sz="2000" i="1" dirty="0" err="1">
                <a:latin typeface="Times New Roman" pitchFamily="18" charset="0"/>
                <a:cs typeface="Times New Roman" pitchFamily="18" charset="0"/>
              </a:rPr>
              <a:t>Nếu</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là</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Thành</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trong</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tình</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huống</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trên</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em</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sẽ</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hành</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xử</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như</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thế</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nào</a:t>
            </a:r>
            <a:r>
              <a:rPr lang="en-US" sz="2000" i="1" dirty="0">
                <a:latin typeface="Times New Roman" pitchFamily="18" charset="0"/>
                <a:cs typeface="Times New Roman" pitchFamily="18" charset="0"/>
              </a:rPr>
              <a:t>?</a:t>
            </a:r>
          </a:p>
          <a:p>
            <a:endParaRPr lang="en-US" i="1" dirty="0"/>
          </a:p>
        </p:txBody>
      </p:sp>
    </p:spTree>
    <p:extLst>
      <p:ext uri="{BB962C8B-B14F-4D97-AF65-F5344CB8AC3E}">
        <p14:creationId xmlns:p14="http://schemas.microsoft.com/office/powerpoint/2010/main" val="31545060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1997839"/>
            <a:ext cx="8534400" cy="2031325"/>
          </a:xfrm>
          <a:prstGeom prst="rect">
            <a:avLst/>
          </a:prstGeom>
        </p:spPr>
        <p:txBody>
          <a:bodyPr wrap="square">
            <a:spAutoFit/>
          </a:bodyPr>
          <a:lstStyle/>
          <a:p>
            <a:r>
              <a:rPr lang="en-US" dirty="0"/>
              <a:t>a. </a:t>
            </a:r>
            <a:r>
              <a:rPr lang="en-US" dirty="0" err="1"/>
              <a:t>Em</a:t>
            </a:r>
            <a:r>
              <a:rPr lang="en-US" dirty="0"/>
              <a:t> </a:t>
            </a:r>
            <a:r>
              <a:rPr lang="en-US" dirty="0" err="1"/>
              <a:t>không</a:t>
            </a:r>
            <a:r>
              <a:rPr lang="en-US" dirty="0"/>
              <a:t> </a:t>
            </a:r>
            <a:r>
              <a:rPr lang="en-US" dirty="0" err="1"/>
              <a:t>đồng</a:t>
            </a:r>
            <a:r>
              <a:rPr lang="en-US" dirty="0"/>
              <a:t> ý </a:t>
            </a:r>
            <a:r>
              <a:rPr lang="en-US" dirty="0" err="1"/>
              <a:t>với</a:t>
            </a:r>
            <a:r>
              <a:rPr lang="en-US" dirty="0"/>
              <a:t> </a:t>
            </a:r>
            <a:r>
              <a:rPr lang="en-US" dirty="0" err="1"/>
              <a:t>việc</a:t>
            </a:r>
            <a:r>
              <a:rPr lang="en-US" dirty="0"/>
              <a:t> </a:t>
            </a:r>
            <a:r>
              <a:rPr lang="en-US" dirty="0" err="1"/>
              <a:t>làm</a:t>
            </a:r>
            <a:r>
              <a:rPr lang="en-US" dirty="0"/>
              <a:t> </a:t>
            </a:r>
            <a:r>
              <a:rPr lang="en-US" dirty="0" err="1"/>
              <a:t>của</a:t>
            </a:r>
            <a:r>
              <a:rPr lang="en-US" dirty="0"/>
              <a:t> </a:t>
            </a:r>
            <a:r>
              <a:rPr lang="en-US" dirty="0" err="1"/>
              <a:t>Thành</a:t>
            </a:r>
            <a:r>
              <a:rPr lang="en-US" dirty="0"/>
              <a:t>, </a:t>
            </a:r>
            <a:r>
              <a:rPr lang="en-US" dirty="0" err="1"/>
              <a:t>hành</a:t>
            </a:r>
            <a:r>
              <a:rPr lang="en-US" dirty="0"/>
              <a:t> </a:t>
            </a:r>
            <a:r>
              <a:rPr lang="en-US" dirty="0" err="1"/>
              <a:t>động</a:t>
            </a:r>
            <a:r>
              <a:rPr lang="en-US" dirty="0"/>
              <a:t> </a:t>
            </a:r>
            <a:r>
              <a:rPr lang="en-US" dirty="0" err="1"/>
              <a:t>của</a:t>
            </a:r>
            <a:r>
              <a:rPr lang="en-US" dirty="0"/>
              <a:t> </a:t>
            </a:r>
            <a:r>
              <a:rPr lang="en-US" dirty="0" err="1"/>
              <a:t>Thành</a:t>
            </a:r>
            <a:r>
              <a:rPr lang="en-US" dirty="0"/>
              <a:t> </a:t>
            </a:r>
            <a:r>
              <a:rPr lang="en-US" dirty="0" err="1"/>
              <a:t>có</a:t>
            </a:r>
            <a:r>
              <a:rPr lang="en-US" dirty="0"/>
              <a:t> </a:t>
            </a:r>
            <a:r>
              <a:rPr lang="en-US" dirty="0" err="1"/>
              <a:t>thể</a:t>
            </a:r>
            <a:r>
              <a:rPr lang="en-US" dirty="0"/>
              <a:t> </a:t>
            </a:r>
            <a:r>
              <a:rPr lang="en-US" dirty="0" err="1"/>
              <a:t>khiến</a:t>
            </a:r>
            <a:r>
              <a:rPr lang="en-US" dirty="0"/>
              <a:t> </a:t>
            </a:r>
            <a:r>
              <a:rPr lang="en-US" dirty="0" err="1"/>
              <a:t>bạn</a:t>
            </a:r>
            <a:r>
              <a:rPr lang="en-US" dirty="0"/>
              <a:t> </a:t>
            </a:r>
            <a:r>
              <a:rPr lang="en-US" dirty="0" err="1"/>
              <a:t>phải</a:t>
            </a:r>
            <a:r>
              <a:rPr lang="en-US" dirty="0"/>
              <a:t> </a:t>
            </a:r>
            <a:r>
              <a:rPr lang="en-US" dirty="0" err="1"/>
              <a:t>chịu</a:t>
            </a:r>
            <a:r>
              <a:rPr lang="en-US" dirty="0"/>
              <a:t> </a:t>
            </a:r>
            <a:r>
              <a:rPr lang="en-US" dirty="0" err="1"/>
              <a:t>những</a:t>
            </a:r>
            <a:r>
              <a:rPr lang="en-US" dirty="0"/>
              <a:t> </a:t>
            </a:r>
            <a:r>
              <a:rPr lang="en-US" dirty="0" err="1"/>
              <a:t>hậu</a:t>
            </a:r>
            <a:r>
              <a:rPr lang="en-US" dirty="0"/>
              <a:t> </a:t>
            </a:r>
            <a:r>
              <a:rPr lang="en-US" dirty="0" err="1"/>
              <a:t>quả</a:t>
            </a:r>
            <a:r>
              <a:rPr lang="en-US" dirty="0"/>
              <a:t> </a:t>
            </a:r>
            <a:r>
              <a:rPr lang="en-US" dirty="0" err="1"/>
              <a:t>nặng</a:t>
            </a:r>
            <a:r>
              <a:rPr lang="en-US" dirty="0"/>
              <a:t> </a:t>
            </a:r>
            <a:r>
              <a:rPr lang="en-US" dirty="0" err="1"/>
              <a:t>nề</a:t>
            </a:r>
            <a:r>
              <a:rPr lang="en-US" dirty="0"/>
              <a:t>.</a:t>
            </a:r>
          </a:p>
          <a:p>
            <a:r>
              <a:rPr lang="en-US" dirty="0"/>
              <a:t>b. </a:t>
            </a:r>
            <a:r>
              <a:rPr lang="en-US" dirty="0" err="1"/>
              <a:t>Em</a:t>
            </a:r>
            <a:r>
              <a:rPr lang="en-US" dirty="0"/>
              <a:t> </a:t>
            </a:r>
            <a:r>
              <a:rPr lang="en-US" dirty="0" err="1"/>
              <a:t>nên</a:t>
            </a:r>
            <a:r>
              <a:rPr lang="en-US" dirty="0"/>
              <a:t> </a:t>
            </a:r>
            <a:r>
              <a:rPr lang="en-US" dirty="0" err="1"/>
              <a:t>hành</a:t>
            </a:r>
            <a:r>
              <a:rPr lang="en-US" dirty="0"/>
              <a:t> </a:t>
            </a:r>
            <a:r>
              <a:rPr lang="en-US" dirty="0" err="1"/>
              <a:t>xử</a:t>
            </a:r>
            <a:r>
              <a:rPr lang="en-US" dirty="0"/>
              <a:t> </a:t>
            </a:r>
            <a:r>
              <a:rPr lang="en-US" dirty="0" err="1"/>
              <a:t>xử</a:t>
            </a:r>
            <a:r>
              <a:rPr lang="en-US" dirty="0"/>
              <a:t>:</a:t>
            </a:r>
          </a:p>
          <a:p>
            <a:r>
              <a:rPr lang="en-US" dirty="0"/>
              <a:t>- </a:t>
            </a:r>
            <a:r>
              <a:rPr lang="en-US" dirty="0" err="1"/>
              <a:t>Nhanh</a:t>
            </a:r>
            <a:r>
              <a:rPr lang="en-US" dirty="0"/>
              <a:t> </a:t>
            </a:r>
            <a:r>
              <a:rPr lang="en-US" dirty="0" err="1"/>
              <a:t>chóng</a:t>
            </a:r>
            <a:r>
              <a:rPr lang="en-US" dirty="0"/>
              <a:t> </a:t>
            </a:r>
            <a:r>
              <a:rPr lang="en-US" dirty="0" err="1"/>
              <a:t>tìm</a:t>
            </a:r>
            <a:r>
              <a:rPr lang="en-US" dirty="0"/>
              <a:t> </a:t>
            </a:r>
            <a:r>
              <a:rPr lang="en-US" dirty="0" err="1"/>
              <a:t>nơi</a:t>
            </a:r>
            <a:r>
              <a:rPr lang="en-US" dirty="0"/>
              <a:t> </a:t>
            </a:r>
            <a:r>
              <a:rPr lang="en-US" dirty="0" err="1"/>
              <a:t>trú</a:t>
            </a:r>
            <a:r>
              <a:rPr lang="en-US" dirty="0"/>
              <a:t> </a:t>
            </a:r>
            <a:r>
              <a:rPr lang="en-US" dirty="0" err="1"/>
              <a:t>ẩn</a:t>
            </a:r>
            <a:r>
              <a:rPr lang="en-US" dirty="0"/>
              <a:t> an </a:t>
            </a:r>
            <a:r>
              <a:rPr lang="en-US" dirty="0" err="1"/>
              <a:t>toàn</a:t>
            </a:r>
            <a:r>
              <a:rPr lang="en-US" dirty="0"/>
              <a:t> </a:t>
            </a:r>
            <a:r>
              <a:rPr lang="en-US" dirty="0" err="1"/>
              <a:t>như</a:t>
            </a:r>
            <a:r>
              <a:rPr lang="en-US" dirty="0"/>
              <a:t>: </a:t>
            </a:r>
            <a:r>
              <a:rPr lang="en-US" dirty="0" err="1"/>
              <a:t>tòa</a:t>
            </a:r>
            <a:r>
              <a:rPr lang="en-US" dirty="0"/>
              <a:t> </a:t>
            </a:r>
            <a:r>
              <a:rPr lang="en-US" dirty="0" err="1"/>
              <a:t>nhà</a:t>
            </a:r>
            <a:r>
              <a:rPr lang="en-US" dirty="0"/>
              <a:t> </a:t>
            </a:r>
            <a:r>
              <a:rPr lang="en-US" dirty="0" err="1"/>
              <a:t>cao</a:t>
            </a:r>
            <a:r>
              <a:rPr lang="en-US" dirty="0"/>
              <a:t> </a:t>
            </a:r>
            <a:r>
              <a:rPr lang="en-US" dirty="0" err="1"/>
              <a:t>tầng</a:t>
            </a:r>
            <a:r>
              <a:rPr lang="en-US" dirty="0"/>
              <a:t>, </a:t>
            </a:r>
            <a:r>
              <a:rPr lang="en-US" dirty="0" err="1"/>
              <a:t>siêu</a:t>
            </a:r>
            <a:r>
              <a:rPr lang="en-US" dirty="0"/>
              <a:t> </a:t>
            </a:r>
            <a:r>
              <a:rPr lang="en-US" dirty="0" err="1"/>
              <a:t>thị</a:t>
            </a:r>
            <a:r>
              <a:rPr lang="en-US" dirty="0"/>
              <a:t>, </a:t>
            </a:r>
            <a:r>
              <a:rPr lang="en-US" dirty="0" err="1"/>
              <a:t>khu</a:t>
            </a:r>
            <a:r>
              <a:rPr lang="en-US" dirty="0"/>
              <a:t> </a:t>
            </a:r>
            <a:r>
              <a:rPr lang="en-US" dirty="0" err="1"/>
              <a:t>nhà</a:t>
            </a:r>
            <a:r>
              <a:rPr lang="en-US" dirty="0"/>
              <a:t> </a:t>
            </a:r>
            <a:r>
              <a:rPr lang="en-US" dirty="0" err="1"/>
              <a:t>kiên</a:t>
            </a:r>
            <a:r>
              <a:rPr lang="en-US" dirty="0"/>
              <a:t> </a:t>
            </a:r>
            <a:r>
              <a:rPr lang="en-US" dirty="0" err="1"/>
              <a:t>cố</a:t>
            </a:r>
            <a:r>
              <a:rPr lang="en-US" dirty="0"/>
              <a:t>, </a:t>
            </a:r>
            <a:r>
              <a:rPr lang="en-US" dirty="0" err="1"/>
              <a:t>các</a:t>
            </a:r>
            <a:r>
              <a:rPr lang="en-US" dirty="0"/>
              <a:t> </a:t>
            </a:r>
            <a:r>
              <a:rPr lang="en-US" dirty="0" err="1"/>
              <a:t>công</a:t>
            </a:r>
            <a:r>
              <a:rPr lang="en-US" dirty="0"/>
              <a:t> </a:t>
            </a:r>
            <a:r>
              <a:rPr lang="en-US" dirty="0" err="1"/>
              <a:t>trình</a:t>
            </a:r>
            <a:r>
              <a:rPr lang="en-US" dirty="0"/>
              <a:t> </a:t>
            </a:r>
            <a:r>
              <a:rPr lang="en-US" dirty="0" err="1"/>
              <a:t>công</a:t>
            </a:r>
            <a:r>
              <a:rPr lang="en-US" dirty="0"/>
              <a:t> </a:t>
            </a:r>
            <a:r>
              <a:rPr lang="en-US" dirty="0" err="1"/>
              <a:t>cộng</a:t>
            </a:r>
            <a:r>
              <a:rPr lang="en-US" dirty="0"/>
              <a:t> </a:t>
            </a:r>
            <a:r>
              <a:rPr lang="en-US" dirty="0" err="1"/>
              <a:t>kiên</a:t>
            </a:r>
            <a:r>
              <a:rPr lang="en-US" dirty="0"/>
              <a:t> </a:t>
            </a:r>
            <a:r>
              <a:rPr lang="en-US" dirty="0" err="1"/>
              <a:t>cố</a:t>
            </a:r>
            <a:r>
              <a:rPr lang="en-US" dirty="0"/>
              <a:t> (</a:t>
            </a:r>
            <a:r>
              <a:rPr lang="en-US" dirty="0" err="1"/>
              <a:t>như</a:t>
            </a:r>
            <a:r>
              <a:rPr lang="en-US" dirty="0"/>
              <a:t> </a:t>
            </a:r>
            <a:r>
              <a:rPr lang="en-US" dirty="0" err="1"/>
              <a:t>trụ</a:t>
            </a:r>
            <a:r>
              <a:rPr lang="en-US" dirty="0"/>
              <a:t> </a:t>
            </a:r>
            <a:r>
              <a:rPr lang="en-US" dirty="0" err="1"/>
              <a:t>sở</a:t>
            </a:r>
            <a:r>
              <a:rPr lang="en-US" dirty="0"/>
              <a:t> </a:t>
            </a:r>
            <a:r>
              <a:rPr lang="en-US" dirty="0" err="1"/>
              <a:t>cơ</a:t>
            </a:r>
            <a:r>
              <a:rPr lang="en-US" dirty="0"/>
              <a:t> </a:t>
            </a:r>
            <a:r>
              <a:rPr lang="en-US" dirty="0" err="1"/>
              <a:t>quan</a:t>
            </a:r>
            <a:r>
              <a:rPr lang="en-US" dirty="0"/>
              <a:t> </a:t>
            </a:r>
            <a:r>
              <a:rPr lang="en-US" dirty="0" err="1"/>
              <a:t>nhà</a:t>
            </a:r>
            <a:r>
              <a:rPr lang="en-US" dirty="0"/>
              <a:t> </a:t>
            </a:r>
            <a:r>
              <a:rPr lang="en-US" dirty="0" err="1"/>
              <a:t>nước</a:t>
            </a:r>
            <a:r>
              <a:rPr lang="en-US" dirty="0"/>
              <a:t>, </a:t>
            </a:r>
            <a:r>
              <a:rPr lang="en-US" dirty="0" err="1"/>
              <a:t>trường</a:t>
            </a:r>
            <a:r>
              <a:rPr lang="en-US" dirty="0"/>
              <a:t> </a:t>
            </a:r>
            <a:r>
              <a:rPr lang="en-US" dirty="0" err="1"/>
              <a:t>học</a:t>
            </a:r>
            <a:r>
              <a:rPr lang="en-US" dirty="0"/>
              <a:t>, </a:t>
            </a:r>
            <a:r>
              <a:rPr lang="en-US" dirty="0" err="1"/>
              <a:t>trạm</a:t>
            </a:r>
            <a:r>
              <a:rPr lang="en-US" dirty="0"/>
              <a:t> y </a:t>
            </a:r>
            <a:r>
              <a:rPr lang="en-US" dirty="0" err="1"/>
              <a:t>tế</a:t>
            </a:r>
            <a:r>
              <a:rPr lang="en-US" dirty="0"/>
              <a:t>, </a:t>
            </a:r>
            <a:r>
              <a:rPr lang="en-US" dirty="0" err="1"/>
              <a:t>nhà</a:t>
            </a:r>
            <a:r>
              <a:rPr lang="en-US" dirty="0"/>
              <a:t> </a:t>
            </a:r>
            <a:r>
              <a:rPr lang="en-US" dirty="0" err="1"/>
              <a:t>văn</a:t>
            </a:r>
            <a:r>
              <a:rPr lang="en-US" dirty="0"/>
              <a:t> </a:t>
            </a:r>
            <a:r>
              <a:rPr lang="en-US" dirty="0" err="1"/>
              <a:t>hóa</a:t>
            </a:r>
            <a:r>
              <a:rPr lang="en-US" dirty="0"/>
              <a:t>),…</a:t>
            </a:r>
          </a:p>
          <a:p>
            <a:r>
              <a:rPr lang="en-US" dirty="0"/>
              <a:t>- </a:t>
            </a:r>
            <a:r>
              <a:rPr lang="en-US" dirty="0" err="1"/>
              <a:t>Không</a:t>
            </a:r>
            <a:r>
              <a:rPr lang="en-US" dirty="0"/>
              <a:t> </a:t>
            </a:r>
            <a:r>
              <a:rPr lang="en-US" dirty="0" err="1"/>
              <a:t>trú</a:t>
            </a:r>
            <a:r>
              <a:rPr lang="en-US" dirty="0"/>
              <a:t> </a:t>
            </a:r>
            <a:r>
              <a:rPr lang="en-US" dirty="0" err="1"/>
              <a:t>dưới</a:t>
            </a:r>
            <a:r>
              <a:rPr lang="en-US" dirty="0"/>
              <a:t> </a:t>
            </a:r>
            <a:r>
              <a:rPr lang="en-US" dirty="0" err="1"/>
              <a:t>gốc</a:t>
            </a:r>
            <a:r>
              <a:rPr lang="en-US" dirty="0"/>
              <a:t> </a:t>
            </a:r>
            <a:r>
              <a:rPr lang="en-US" dirty="0" err="1"/>
              <a:t>cây</a:t>
            </a:r>
            <a:r>
              <a:rPr lang="en-US" dirty="0"/>
              <a:t>, </a:t>
            </a:r>
            <a:r>
              <a:rPr lang="en-US" dirty="0" err="1"/>
              <a:t>cột</a:t>
            </a:r>
            <a:r>
              <a:rPr lang="en-US" dirty="0"/>
              <a:t> </a:t>
            </a:r>
            <a:r>
              <a:rPr lang="en-US" dirty="0" err="1"/>
              <a:t>điện</a:t>
            </a:r>
            <a:r>
              <a:rPr lang="en-US" dirty="0"/>
              <a:t>…</a:t>
            </a:r>
          </a:p>
        </p:txBody>
      </p:sp>
    </p:spTree>
    <p:extLst>
      <p:ext uri="{BB962C8B-B14F-4D97-AF65-F5344CB8AC3E}">
        <p14:creationId xmlns:p14="http://schemas.microsoft.com/office/powerpoint/2010/main" val="41759148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1143000"/>
            <a:ext cx="8382000" cy="1200329"/>
          </a:xfrm>
          <a:prstGeom prst="rect">
            <a:avLst/>
          </a:prstGeom>
        </p:spPr>
        <p:txBody>
          <a:bodyPr wrap="square">
            <a:spAutoFit/>
          </a:bodyPr>
          <a:lstStyle/>
          <a:p>
            <a:r>
              <a:rPr lang="en-US" sz="2400" i="1" dirty="0">
                <a:solidFill>
                  <a:srgbClr val="FF0000"/>
                </a:solidFill>
                <a:latin typeface="Times New Roman" pitchFamily="18" charset="0"/>
                <a:cs typeface="Times New Roman" pitchFamily="18" charset="0"/>
              </a:rPr>
              <a:t>C 1.</a:t>
            </a:r>
            <a:r>
              <a:rPr lang="vi-VN" sz="2400" i="1" dirty="0">
                <a:solidFill>
                  <a:srgbClr val="FF0000"/>
                </a:solidFill>
                <a:latin typeface="Times New Roman" pitchFamily="18" charset="0"/>
                <a:cs typeface="Times New Roman" pitchFamily="18" charset="0"/>
              </a:rPr>
              <a:t>Em hãy kể một số cách ứng phó khi gặp mưa dông, lốc, sét. Học sinh chúng ta cần làm gì để biết cách ứng phó với các tình huống nguy hiểm ?</a:t>
            </a:r>
            <a:endParaRPr lang="en-US" sz="2400" dirty="0">
              <a:solidFill>
                <a:srgbClr val="FF0000"/>
              </a:solidFill>
              <a:latin typeface="Times New Roman" pitchFamily="18" charset="0"/>
              <a:cs typeface="Times New Roman" pitchFamily="18" charset="0"/>
            </a:endParaRPr>
          </a:p>
        </p:txBody>
      </p:sp>
      <p:sp>
        <p:nvSpPr>
          <p:cNvPr id="5" name="Rectangle 4"/>
          <p:cNvSpPr/>
          <p:nvPr/>
        </p:nvSpPr>
        <p:spPr>
          <a:xfrm>
            <a:off x="533400" y="3048000"/>
            <a:ext cx="8229600" cy="3416320"/>
          </a:xfrm>
          <a:prstGeom prst="rect">
            <a:avLst/>
          </a:prstGeom>
        </p:spPr>
        <p:txBody>
          <a:bodyPr wrap="square">
            <a:spAutoFit/>
          </a:bodyPr>
          <a:lstStyle/>
          <a:p>
            <a:r>
              <a:rPr lang="en-US" sz="2400" dirty="0" err="1">
                <a:latin typeface="Times New Roman" pitchFamily="18" charset="0"/>
                <a:cs typeface="Times New Roman" pitchFamily="18" charset="0"/>
              </a:rPr>
              <a:t>Một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ứng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huống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gặp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mưa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lốc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sét</a:t>
            </a:r>
            <a:r>
              <a:rPr lang="en-US" sz="2400" dirty="0">
                <a:latin typeface="Times New Roman" pitchFamily="18" charset="0"/>
                <a:cs typeface="Times New Roman" pitchFamily="18" charset="0"/>
              </a:rPr>
              <a:t>:</a:t>
            </a:r>
          </a:p>
          <a:p>
            <a:r>
              <a:rPr lang="en-US" sz="2400" dirty="0">
                <a:latin typeface="Times New Roman" pitchFamily="18" charset="0"/>
                <a:cs typeface="Times New Roman" pitchFamily="18" charset="0"/>
              </a:rPr>
              <a:t>- Ở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đang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mưa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lốc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sét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Tắt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thiết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thoại</a:t>
            </a:r>
            <a:r>
              <a:rPr lang="en-US" sz="2400" dirty="0">
                <a:latin typeface="Times New Roman" pitchFamily="18" charset="0"/>
                <a:cs typeface="Times New Roman" pitchFamily="18" charset="0"/>
              </a:rPr>
              <a:t> di </a:t>
            </a:r>
            <a:r>
              <a:rPr lang="en-US" sz="2400" dirty="0" err="1">
                <a:latin typeface="Times New Roman" pitchFamily="18" charset="0"/>
                <a:cs typeface="Times New Roman" pitchFamily="18" charset="0"/>
              </a:rPr>
              <a:t>động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a:t>
            </a:r>
            <a:r>
              <a:rPr lang="en-US" sz="2400" dirty="0">
                <a:latin typeface="Times New Roman" pitchFamily="18" charset="0"/>
                <a:cs typeface="Times New Roman" pitchFamily="18" charset="0"/>
              </a:rPr>
              <a:t> vi…)</a:t>
            </a:r>
          </a:p>
          <a:p>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Nếu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đang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ngoài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đường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cần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nhanh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chóng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tìm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trú</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ẩn</a:t>
            </a:r>
            <a:r>
              <a:rPr lang="en-US" sz="2400" dirty="0">
                <a:latin typeface="Times New Roman" pitchFamily="18" charset="0"/>
                <a:cs typeface="Times New Roman" pitchFamily="18" charset="0"/>
              </a:rPr>
              <a:t> an </a:t>
            </a:r>
            <a:r>
              <a:rPr lang="en-US" sz="2400" dirty="0" err="1">
                <a:latin typeface="Times New Roman" pitchFamily="18" charset="0"/>
                <a:cs typeface="Times New Roman" pitchFamily="18" charset="0"/>
              </a:rPr>
              <a:t>toàn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trú</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dưới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gốc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cây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cột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giữa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đồng</a:t>
            </a:r>
            <a:r>
              <a:rPr lang="en-US" sz="2400" dirty="0">
                <a:latin typeface="Times New Roman" pitchFamily="18" charset="0"/>
                <a:cs typeface="Times New Roman" pitchFamily="18" charset="0"/>
              </a:rPr>
              <a:t>…</a:t>
            </a:r>
          </a:p>
          <a:p>
            <a:r>
              <a:rPr lang="en-US" sz="2400" dirty="0" err="1">
                <a:latin typeface="Times New Roman" pitchFamily="18" charset="0"/>
                <a:cs typeface="Times New Roman" pitchFamily="18" charset="0"/>
              </a:rPr>
              <a:t>Để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ứng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những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huống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hiểm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chúng</a:t>
            </a:r>
            <a:r>
              <a:rPr lang="en-US" sz="2400" dirty="0">
                <a:latin typeface="Times New Roman" pitchFamily="18" charset="0"/>
                <a:cs typeface="Times New Roman" pitchFamily="18" charset="0"/>
              </a:rPr>
              <a:t> ta </a:t>
            </a:r>
            <a:r>
              <a:rPr lang="en-US" sz="2400" dirty="0" err="1">
                <a:latin typeface="Times New Roman" pitchFamily="18" charset="0"/>
                <a:cs typeface="Times New Roman" pitchFamily="18" charset="0"/>
              </a:rPr>
              <a:t>cần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Chủ</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tìm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hiểu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học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tập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kĩ</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năng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ứng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huống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hiểm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tĩnh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tự</a:t>
            </a:r>
            <a:r>
              <a:rPr lang="en-US" sz="2400" dirty="0">
                <a:latin typeface="Times New Roman" pitchFamily="18" charset="0"/>
                <a:cs typeface="Times New Roman" pitchFamily="18" charset="0"/>
              </a:rPr>
              <a:t> tin </a:t>
            </a:r>
            <a:r>
              <a:rPr lang="en-US" sz="2400" dirty="0" err="1">
                <a:latin typeface="Times New Roman" pitchFamily="18" charset="0"/>
                <a:cs typeface="Times New Roman" pitchFamily="18" charset="0"/>
              </a:rPr>
              <a:t>thoát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khỏi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hiểm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cuộc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sống</a:t>
            </a:r>
            <a:r>
              <a:rPr lang="en-US" sz="2400" dirty="0"/>
              <a:t>.</a:t>
            </a:r>
          </a:p>
        </p:txBody>
      </p:sp>
    </p:spTree>
    <p:extLst>
      <p:ext uri="{BB962C8B-B14F-4D97-AF65-F5344CB8AC3E}">
        <p14:creationId xmlns:p14="http://schemas.microsoft.com/office/powerpoint/2010/main" val="11029081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74345"/>
            <a:ext cx="7962900" cy="1295400"/>
          </a:xfrm>
        </p:spPr>
        <p:txBody>
          <a:bodyPr/>
          <a:lstStyle/>
          <a:p>
            <a:pPr algn="just"/>
            <a:r>
              <a:rPr lang="en-US" dirty="0">
                <a:solidFill>
                  <a:srgbClr val="FF0000"/>
                </a:solidFill>
                <a:latin typeface="Times New Roman" pitchFamily="18" charset="0"/>
                <a:cs typeface="Times New Roman" pitchFamily="18" charset="0"/>
              </a:rPr>
              <a:t>C2. </a:t>
            </a:r>
            <a:r>
              <a:rPr lang="vi-VN" i="1" dirty="0">
                <a:solidFill>
                  <a:srgbClr val="FF0000"/>
                </a:solidFill>
                <a:latin typeface="Times New Roman" pitchFamily="18" charset="0"/>
                <a:cs typeface="Times New Roman" pitchFamily="18" charset="0"/>
              </a:rPr>
              <a:t>Em hãy tự nhận xét việc rèn luyện tính tiết kiệm của mình, bạn bè, người thân. Nêu 5 điều góp ý cho chính em, bạn bè, người thân để cùng nhau thay đổi tích cực hơn.</a:t>
            </a:r>
            <a:endParaRPr lang="en-US" dirty="0">
              <a:solidFill>
                <a:srgbClr val="FF0000"/>
              </a:solidFill>
              <a:latin typeface="Times New Roman" pitchFamily="18" charset="0"/>
              <a:cs typeface="Times New Roman" pitchFamily="18" charset="0"/>
            </a:endParaRPr>
          </a:p>
          <a:p>
            <a:pPr algn="just"/>
            <a:r>
              <a:rPr lang="vi-VN" i="1" dirty="0">
                <a:solidFill>
                  <a:srgbClr val="FF0000"/>
                </a:solidFill>
                <a:latin typeface="Times New Roman" pitchFamily="18" charset="0"/>
                <a:cs typeface="Times New Roman" pitchFamily="18" charset="0"/>
              </a:rPr>
              <a:t>- Nhận xét về việc rèn luyện tính tiết kiệm của bản thân: </a:t>
            </a:r>
            <a:endParaRPr lang="en-US" dirty="0">
              <a:solidFill>
                <a:srgbClr val="FF0000"/>
              </a:solidFill>
              <a:latin typeface="Times New Roman" pitchFamily="18" charset="0"/>
              <a:cs typeface="Times New Roman" pitchFamily="18" charset="0"/>
            </a:endParaRPr>
          </a:p>
          <a:p>
            <a:endParaRPr lang="en-US" dirty="0"/>
          </a:p>
        </p:txBody>
      </p:sp>
      <p:sp>
        <p:nvSpPr>
          <p:cNvPr id="4" name="Rectangle 3"/>
          <p:cNvSpPr/>
          <p:nvPr/>
        </p:nvSpPr>
        <p:spPr>
          <a:xfrm>
            <a:off x="838200" y="1524000"/>
            <a:ext cx="7620000" cy="4401205"/>
          </a:xfrm>
          <a:prstGeom prst="rect">
            <a:avLst/>
          </a:prstGeom>
        </p:spPr>
        <p:txBody>
          <a:bodyPr wrap="square">
            <a:spAutoFit/>
          </a:bodyPr>
          <a:lstStyle/>
          <a:p>
            <a:r>
              <a:rPr lang="vi-VN" sz="2000" dirty="0">
                <a:latin typeface="Times New Roman" pitchFamily="18" charset="0"/>
                <a:cs typeface="Times New Roman" pitchFamily="18" charset="0"/>
              </a:rPr>
              <a:t>+ Chi tiêu còn chưa hợp lí, còn sử dụng tiền vào những vấn đề không quan trọng và không cần thiết. </a:t>
            </a:r>
            <a:endParaRPr lang="en-US" sz="2000" dirty="0">
              <a:latin typeface="Times New Roman" pitchFamily="18" charset="0"/>
              <a:cs typeface="Times New Roman" pitchFamily="18" charset="0"/>
            </a:endParaRPr>
          </a:p>
          <a:p>
            <a:r>
              <a:rPr lang="vi-VN" sz="2000" dirty="0">
                <a:latin typeface="Times New Roman" pitchFamily="18" charset="0"/>
                <a:cs typeface="Times New Roman" pitchFamily="18" charset="0"/>
              </a:rPr>
              <a:t>Ví dụ: mua quá nhiều quần áo, giày dép không dùng đến.</a:t>
            </a:r>
            <a:endParaRPr lang="en-US" sz="2000" dirty="0">
              <a:latin typeface="Times New Roman" pitchFamily="18" charset="0"/>
              <a:cs typeface="Times New Roman" pitchFamily="18" charset="0"/>
            </a:endParaRPr>
          </a:p>
          <a:p>
            <a:r>
              <a:rPr lang="vi-VN" sz="2000" dirty="0">
                <a:latin typeface="Times New Roman" pitchFamily="18" charset="0"/>
                <a:cs typeface="Times New Roman" pitchFamily="18" charset="0"/>
              </a:rPr>
              <a:t>+ Đôi khi sử dụng những thiết bị điện không cần thiết.</a:t>
            </a:r>
            <a:endParaRPr lang="en-US" sz="2000" dirty="0">
              <a:latin typeface="Times New Roman" pitchFamily="18" charset="0"/>
              <a:cs typeface="Times New Roman" pitchFamily="18" charset="0"/>
            </a:endParaRPr>
          </a:p>
          <a:p>
            <a:r>
              <a:rPr lang="vi-VN" sz="2000" dirty="0">
                <a:latin typeface="Times New Roman" pitchFamily="18" charset="0"/>
                <a:cs typeface="Times New Roman" pitchFamily="18" charset="0"/>
              </a:rPr>
              <a:t>+ Sử dụng đồ dùng học tập còn lãng phí.</a:t>
            </a:r>
            <a:endParaRPr lang="en-US" sz="2000" dirty="0">
              <a:latin typeface="Times New Roman" pitchFamily="18" charset="0"/>
              <a:cs typeface="Times New Roman" pitchFamily="18" charset="0"/>
            </a:endParaRPr>
          </a:p>
          <a:p>
            <a:r>
              <a:rPr lang="vi-VN" sz="2000" dirty="0">
                <a:latin typeface="Times New Roman" pitchFamily="18" charset="0"/>
                <a:cs typeface="Times New Roman" pitchFamily="18" charset="0"/>
              </a:rPr>
              <a:t>+ Ăn uống còn hay để thừa đồ ăn và vứt bỏ đồ thừa.</a:t>
            </a:r>
            <a:endParaRPr lang="en-US" sz="2000" dirty="0">
              <a:latin typeface="Times New Roman" pitchFamily="18" charset="0"/>
              <a:cs typeface="Times New Roman" pitchFamily="18" charset="0"/>
            </a:endParaRPr>
          </a:p>
          <a:p>
            <a:r>
              <a:rPr lang="vi-VN" sz="2000" i="1" dirty="0">
                <a:latin typeface="Times New Roman" pitchFamily="18" charset="0"/>
                <a:cs typeface="Times New Roman" pitchFamily="18" charset="0"/>
              </a:rPr>
              <a:t>- 5 điều góp ý cho chính bản thân:</a:t>
            </a:r>
            <a:endParaRPr lang="en-US" sz="2000" dirty="0">
              <a:latin typeface="Times New Roman" pitchFamily="18" charset="0"/>
              <a:cs typeface="Times New Roman" pitchFamily="18" charset="0"/>
            </a:endParaRPr>
          </a:p>
          <a:p>
            <a:r>
              <a:rPr lang="vi-VN" sz="2000" dirty="0">
                <a:latin typeface="Times New Roman" pitchFamily="18" charset="0"/>
                <a:cs typeface="Times New Roman" pitchFamily="18" charset="0"/>
              </a:rPr>
              <a:t>+ Suy nghĩ kỹ trước khi chi tiêu: điều đó có cần thiết không?, nếu không có nó bản thân còn cách khắc phục nào khác không?</a:t>
            </a:r>
            <a:endParaRPr lang="en-US" sz="2000" dirty="0">
              <a:latin typeface="Times New Roman" pitchFamily="18" charset="0"/>
              <a:cs typeface="Times New Roman" pitchFamily="18" charset="0"/>
            </a:endParaRPr>
          </a:p>
          <a:p>
            <a:r>
              <a:rPr lang="vi-VN" sz="2000" dirty="0">
                <a:latin typeface="Times New Roman" pitchFamily="18" charset="0"/>
                <a:cs typeface="Times New Roman" pitchFamily="18" charset="0"/>
              </a:rPr>
              <a:t>+ Chỉ bật những thiết bị điện cần thiết.</a:t>
            </a:r>
            <a:endParaRPr lang="en-US" sz="2000" dirty="0">
              <a:latin typeface="Times New Roman" pitchFamily="18" charset="0"/>
              <a:cs typeface="Times New Roman" pitchFamily="18" charset="0"/>
            </a:endParaRPr>
          </a:p>
          <a:p>
            <a:r>
              <a:rPr lang="vi-VN" sz="2000" dirty="0">
                <a:latin typeface="Times New Roman" pitchFamily="18" charset="0"/>
                <a:cs typeface="Times New Roman" pitchFamily="18" charset="0"/>
              </a:rPr>
              <a:t>+ Khi ra ngoài chú ý tắt hết các thiết bị điện.</a:t>
            </a:r>
            <a:endParaRPr lang="en-US" sz="2000" dirty="0">
              <a:latin typeface="Times New Roman" pitchFamily="18" charset="0"/>
              <a:cs typeface="Times New Roman" pitchFamily="18" charset="0"/>
            </a:endParaRPr>
          </a:p>
          <a:p>
            <a:r>
              <a:rPr lang="vi-VN" sz="2000" dirty="0">
                <a:latin typeface="Times New Roman" pitchFamily="18" charset="0"/>
                <a:cs typeface="Times New Roman" pitchFamily="18" charset="0"/>
              </a:rPr>
              <a:t>+ Sử dụng đồ dùng học tập hợp lí, tránh việc lãng phí.</a:t>
            </a:r>
            <a:endParaRPr lang="en-US" sz="2000" dirty="0">
              <a:latin typeface="Times New Roman" pitchFamily="18" charset="0"/>
              <a:cs typeface="Times New Roman" pitchFamily="18" charset="0"/>
            </a:endParaRPr>
          </a:p>
          <a:p>
            <a:r>
              <a:rPr lang="vi-VN" sz="2000" dirty="0">
                <a:latin typeface="Times New Roman" pitchFamily="18" charset="0"/>
                <a:cs typeface="Times New Roman" pitchFamily="18" charset="0"/>
              </a:rPr>
              <a:t>+ Ăn uống hợp lí, chỉ lấy hoặc làm đủ khẩu phần ăn tránh đổ đồ ăn thừa gây lãng phí.</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36056120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Dặn</a:t>
            </a:r>
            <a:r>
              <a:rPr lang="en-US" dirty="0" smtClean="0"/>
              <a:t> </a:t>
            </a:r>
            <a:r>
              <a:rPr lang="en-US" dirty="0" err="1" smtClean="0"/>
              <a:t>dò</a:t>
            </a:r>
            <a:endParaRPr lang="en-US" dirty="0"/>
          </a:p>
        </p:txBody>
      </p:sp>
      <p:sp>
        <p:nvSpPr>
          <p:cNvPr id="3" name="Content Placeholder 2"/>
          <p:cNvSpPr>
            <a:spLocks noGrp="1"/>
          </p:cNvSpPr>
          <p:nvPr>
            <p:ph idx="1"/>
          </p:nvPr>
        </p:nvSpPr>
        <p:spPr/>
        <p:txBody>
          <a:bodyPr/>
          <a:lstStyle/>
          <a:p>
            <a:pPr>
              <a:buFontTx/>
              <a:buChar char="-"/>
            </a:pPr>
            <a:r>
              <a:rPr lang="en-US" dirty="0" err="1" smtClean="0"/>
              <a:t>Học</a:t>
            </a:r>
            <a:r>
              <a:rPr lang="en-US" dirty="0" smtClean="0"/>
              <a:t> </a:t>
            </a:r>
            <a:r>
              <a:rPr lang="en-US" dirty="0" err="1" smtClean="0"/>
              <a:t>sinh</a:t>
            </a:r>
            <a:r>
              <a:rPr lang="en-US" dirty="0" smtClean="0"/>
              <a:t> </a:t>
            </a:r>
            <a:r>
              <a:rPr lang="en-US" dirty="0" err="1" smtClean="0"/>
              <a:t>ôn</a:t>
            </a:r>
            <a:r>
              <a:rPr lang="en-US" dirty="0" smtClean="0"/>
              <a:t> </a:t>
            </a:r>
            <a:r>
              <a:rPr lang="en-US" dirty="0" err="1" smtClean="0"/>
              <a:t>tập</a:t>
            </a:r>
            <a:r>
              <a:rPr lang="en-US" dirty="0" smtClean="0"/>
              <a:t> </a:t>
            </a:r>
            <a:r>
              <a:rPr lang="en-US" dirty="0" err="1" smtClean="0"/>
              <a:t>lại</a:t>
            </a:r>
            <a:r>
              <a:rPr lang="en-US" dirty="0" smtClean="0"/>
              <a:t> </a:t>
            </a:r>
            <a:r>
              <a:rPr lang="en-US" dirty="0" err="1" smtClean="0"/>
              <a:t>các</a:t>
            </a:r>
            <a:r>
              <a:rPr lang="en-US" dirty="0" smtClean="0"/>
              <a:t> </a:t>
            </a:r>
            <a:r>
              <a:rPr lang="en-US" dirty="0" err="1" smtClean="0"/>
              <a:t>bài</a:t>
            </a:r>
            <a:r>
              <a:rPr lang="en-US" dirty="0" smtClean="0"/>
              <a:t> 7,8,9</a:t>
            </a:r>
          </a:p>
          <a:p>
            <a:pPr marL="0" indent="0"/>
            <a:r>
              <a:rPr lang="en-US" dirty="0" smtClean="0"/>
              <a:t>-      </a:t>
            </a:r>
            <a:r>
              <a:rPr lang="en-US" dirty="0" err="1" smtClean="0"/>
              <a:t>Chuẩn</a:t>
            </a:r>
            <a:r>
              <a:rPr lang="en-US" dirty="0" smtClean="0"/>
              <a:t> </a:t>
            </a:r>
            <a:r>
              <a:rPr lang="en-US" dirty="0" err="1" smtClean="0"/>
              <a:t>bị</a:t>
            </a:r>
            <a:r>
              <a:rPr lang="en-US" dirty="0" smtClean="0"/>
              <a:t> </a:t>
            </a:r>
            <a:r>
              <a:rPr lang="en-US" dirty="0" err="1" smtClean="0"/>
              <a:t>bài</a:t>
            </a:r>
            <a:r>
              <a:rPr lang="en-US" dirty="0" smtClean="0"/>
              <a:t> KT GK II</a:t>
            </a:r>
            <a:endParaRPr lang="en-US" dirty="0"/>
          </a:p>
        </p:txBody>
      </p:sp>
    </p:spTree>
    <p:extLst>
      <p:ext uri="{BB962C8B-B14F-4D97-AF65-F5344CB8AC3E}">
        <p14:creationId xmlns:p14="http://schemas.microsoft.com/office/powerpoint/2010/main" val="35699679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7520940" cy="548640"/>
          </a:xfrm>
        </p:spPr>
        <p:txBody>
          <a:bodyPr/>
          <a:lstStyle/>
          <a:p>
            <a:r>
              <a:rPr lang="en-US" b="1" dirty="0" smtClean="0">
                <a:solidFill>
                  <a:srgbClr val="FF0000"/>
                </a:solidFill>
                <a:latin typeface="Times New Roman" pitchFamily="18" charset="0"/>
                <a:cs typeface="Times New Roman" pitchFamily="18" charset="0"/>
              </a:rPr>
              <a:t>I. </a:t>
            </a:r>
            <a:r>
              <a:rPr lang="en-US" b="1" dirty="0" err="1" smtClean="0">
                <a:solidFill>
                  <a:srgbClr val="FF0000"/>
                </a:solidFill>
                <a:latin typeface="Times New Roman" pitchFamily="18" charset="0"/>
                <a:cs typeface="Times New Roman" pitchFamily="18" charset="0"/>
              </a:rPr>
              <a:t>Kiến</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thức</a:t>
            </a:r>
            <a:endParaRPr lang="en-US"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304800" y="1100628"/>
            <a:ext cx="8686800" cy="3579849"/>
          </a:xfrm>
        </p:spPr>
        <p:txBody>
          <a:bodyPr/>
          <a:lstStyle/>
          <a:p>
            <a:pPr algn="ctr"/>
            <a:r>
              <a:rPr lang="en-US" sz="2400" dirty="0" err="1">
                <a:solidFill>
                  <a:srgbClr val="0070C0"/>
                </a:solidFill>
                <a:latin typeface="Times New Roman" pitchFamily="18" charset="0"/>
                <a:cs typeface="Times New Roman" pitchFamily="18" charset="0"/>
              </a:rPr>
              <a:t>Bài</a:t>
            </a:r>
            <a:r>
              <a:rPr lang="en-US" sz="2400" dirty="0">
                <a:solidFill>
                  <a:srgbClr val="0070C0"/>
                </a:solidFill>
                <a:latin typeface="Times New Roman" pitchFamily="18" charset="0"/>
                <a:cs typeface="Times New Roman" pitchFamily="18" charset="0"/>
              </a:rPr>
              <a:t> 7. </a:t>
            </a:r>
            <a:endParaRPr lang="en-US" sz="2400" dirty="0" smtClean="0">
              <a:solidFill>
                <a:srgbClr val="0070C0"/>
              </a:solidFill>
              <a:latin typeface="Times New Roman" pitchFamily="18" charset="0"/>
              <a:cs typeface="Times New Roman" pitchFamily="18" charset="0"/>
            </a:endParaRPr>
          </a:p>
          <a:p>
            <a:pPr algn="ctr"/>
            <a:r>
              <a:rPr lang="en-US" sz="2400" dirty="0" err="1" smtClean="0">
                <a:solidFill>
                  <a:srgbClr val="0070C0"/>
                </a:solidFill>
                <a:latin typeface="Times New Roman" pitchFamily="18" charset="0"/>
                <a:cs typeface="Times New Roman" pitchFamily="18" charset="0"/>
              </a:rPr>
              <a:t>Ứng</a:t>
            </a:r>
            <a:r>
              <a:rPr lang="en-US" sz="2400" dirty="0" smtClean="0">
                <a:solidFill>
                  <a:srgbClr val="0070C0"/>
                </a:solidFill>
                <a:latin typeface="Times New Roman" pitchFamily="18" charset="0"/>
                <a:cs typeface="Times New Roman" pitchFamily="18" charset="0"/>
              </a:rPr>
              <a:t> </a:t>
            </a:r>
            <a:r>
              <a:rPr lang="en-US" sz="2400" dirty="0" err="1">
                <a:solidFill>
                  <a:srgbClr val="0070C0"/>
                </a:solidFill>
                <a:latin typeface="Times New Roman" pitchFamily="18" charset="0"/>
                <a:cs typeface="Times New Roman" pitchFamily="18" charset="0"/>
              </a:rPr>
              <a:t>phó</a:t>
            </a:r>
            <a:r>
              <a:rPr lang="en-US" sz="2400" dirty="0">
                <a:solidFill>
                  <a:srgbClr val="0070C0"/>
                </a:solidFill>
                <a:latin typeface="Times New Roman" pitchFamily="18" charset="0"/>
                <a:cs typeface="Times New Roman" pitchFamily="18" charset="0"/>
              </a:rPr>
              <a:t> </a:t>
            </a:r>
            <a:r>
              <a:rPr lang="en-US" sz="2400" dirty="0" err="1">
                <a:solidFill>
                  <a:srgbClr val="0070C0"/>
                </a:solidFill>
                <a:latin typeface="Times New Roman" pitchFamily="18" charset="0"/>
                <a:cs typeface="Times New Roman" pitchFamily="18" charset="0"/>
              </a:rPr>
              <a:t>với</a:t>
            </a:r>
            <a:r>
              <a:rPr lang="en-US" sz="2400" dirty="0">
                <a:solidFill>
                  <a:srgbClr val="0070C0"/>
                </a:solidFill>
                <a:latin typeface="Times New Roman" pitchFamily="18" charset="0"/>
                <a:cs typeface="Times New Roman" pitchFamily="18" charset="0"/>
              </a:rPr>
              <a:t> </a:t>
            </a:r>
            <a:r>
              <a:rPr lang="en-US" sz="2400" dirty="0" err="1">
                <a:solidFill>
                  <a:srgbClr val="0070C0"/>
                </a:solidFill>
                <a:latin typeface="Times New Roman" pitchFamily="18" charset="0"/>
                <a:cs typeface="Times New Roman" pitchFamily="18" charset="0"/>
              </a:rPr>
              <a:t>các</a:t>
            </a:r>
            <a:r>
              <a:rPr lang="en-US" sz="2400" dirty="0">
                <a:solidFill>
                  <a:srgbClr val="0070C0"/>
                </a:solidFill>
                <a:latin typeface="Times New Roman" pitchFamily="18" charset="0"/>
                <a:cs typeface="Times New Roman" pitchFamily="18" charset="0"/>
              </a:rPr>
              <a:t> </a:t>
            </a:r>
            <a:r>
              <a:rPr lang="en-US" sz="2400" dirty="0" err="1">
                <a:solidFill>
                  <a:srgbClr val="0070C0"/>
                </a:solidFill>
                <a:latin typeface="Times New Roman" pitchFamily="18" charset="0"/>
                <a:cs typeface="Times New Roman" pitchFamily="18" charset="0"/>
              </a:rPr>
              <a:t>tình</a:t>
            </a:r>
            <a:r>
              <a:rPr lang="en-US" sz="2400" dirty="0">
                <a:solidFill>
                  <a:srgbClr val="0070C0"/>
                </a:solidFill>
                <a:latin typeface="Times New Roman" pitchFamily="18" charset="0"/>
                <a:cs typeface="Times New Roman" pitchFamily="18" charset="0"/>
              </a:rPr>
              <a:t> </a:t>
            </a:r>
            <a:r>
              <a:rPr lang="en-US" sz="2400" dirty="0" err="1">
                <a:solidFill>
                  <a:srgbClr val="0070C0"/>
                </a:solidFill>
                <a:latin typeface="Times New Roman" pitchFamily="18" charset="0"/>
                <a:cs typeface="Times New Roman" pitchFamily="18" charset="0"/>
              </a:rPr>
              <a:t>huông</a:t>
            </a:r>
            <a:r>
              <a:rPr lang="en-US" sz="2400" dirty="0">
                <a:solidFill>
                  <a:srgbClr val="0070C0"/>
                </a:solidFill>
                <a:latin typeface="Times New Roman" pitchFamily="18" charset="0"/>
                <a:cs typeface="Times New Roman" pitchFamily="18" charset="0"/>
              </a:rPr>
              <a:t> </a:t>
            </a:r>
            <a:r>
              <a:rPr lang="en-US" sz="2400" dirty="0" err="1">
                <a:solidFill>
                  <a:srgbClr val="0070C0"/>
                </a:solidFill>
                <a:latin typeface="Times New Roman" pitchFamily="18" charset="0"/>
                <a:cs typeface="Times New Roman" pitchFamily="18" charset="0"/>
              </a:rPr>
              <a:t>nguy</a:t>
            </a:r>
            <a:r>
              <a:rPr lang="en-US" sz="2400" dirty="0">
                <a:solidFill>
                  <a:srgbClr val="0070C0"/>
                </a:solidFill>
                <a:latin typeface="Times New Roman" pitchFamily="18" charset="0"/>
                <a:cs typeface="Times New Roman" pitchFamily="18" charset="0"/>
              </a:rPr>
              <a:t> </a:t>
            </a:r>
            <a:r>
              <a:rPr lang="en-US" sz="2400" dirty="0" err="1">
                <a:solidFill>
                  <a:srgbClr val="0070C0"/>
                </a:solidFill>
                <a:latin typeface="Times New Roman" pitchFamily="18" charset="0"/>
                <a:cs typeface="Times New Roman" pitchFamily="18" charset="0"/>
              </a:rPr>
              <a:t>hiểm</a:t>
            </a:r>
            <a:r>
              <a:rPr lang="en-US" sz="2400" dirty="0">
                <a:solidFill>
                  <a:srgbClr val="0070C0"/>
                </a:solidFill>
                <a:latin typeface="Times New Roman" pitchFamily="18" charset="0"/>
                <a:cs typeface="Times New Roman" pitchFamily="18" charset="0"/>
              </a:rPr>
              <a:t> </a:t>
            </a:r>
            <a:r>
              <a:rPr lang="en-US" sz="2400" dirty="0" err="1">
                <a:solidFill>
                  <a:srgbClr val="0070C0"/>
                </a:solidFill>
                <a:latin typeface="Times New Roman" pitchFamily="18" charset="0"/>
                <a:cs typeface="Times New Roman" pitchFamily="18" charset="0"/>
              </a:rPr>
              <a:t>từ</a:t>
            </a:r>
            <a:r>
              <a:rPr lang="en-US" sz="2400" dirty="0">
                <a:solidFill>
                  <a:srgbClr val="0070C0"/>
                </a:solidFill>
                <a:latin typeface="Times New Roman" pitchFamily="18" charset="0"/>
                <a:cs typeface="Times New Roman" pitchFamily="18" charset="0"/>
              </a:rPr>
              <a:t> con </a:t>
            </a:r>
            <a:r>
              <a:rPr lang="en-US" sz="2400" dirty="0" err="1">
                <a:solidFill>
                  <a:srgbClr val="0070C0"/>
                </a:solidFill>
                <a:latin typeface="Times New Roman" pitchFamily="18" charset="0"/>
                <a:cs typeface="Times New Roman" pitchFamily="18" charset="0"/>
              </a:rPr>
              <a:t>người</a:t>
            </a:r>
            <a:endParaRPr lang="en-US" sz="2400" dirty="0">
              <a:solidFill>
                <a:srgbClr val="0070C0"/>
              </a:solidFill>
              <a:latin typeface="Times New Roman" pitchFamily="18" charset="0"/>
              <a:cs typeface="Times New Roman" pitchFamily="18" charset="0"/>
            </a:endParaRPr>
          </a:p>
          <a:p>
            <a:pPr algn="ctr"/>
            <a:endParaRPr lang="en-US" dirty="0"/>
          </a:p>
        </p:txBody>
      </p:sp>
    </p:spTree>
    <p:extLst>
      <p:ext uri="{BB962C8B-B14F-4D97-AF65-F5344CB8AC3E}">
        <p14:creationId xmlns:p14="http://schemas.microsoft.com/office/powerpoint/2010/main" val="6890406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20" name="Picture 16" descr="Cover"/>
          <p:cNvPicPr>
            <a:picLocks noChangeAspect="1" noChangeArrowheads="1"/>
          </p:cNvPicPr>
          <p:nvPr/>
        </p:nvPicPr>
        <p:blipFill>
          <a:blip r:embed="rId2"/>
          <a:srcRect/>
          <a:stretch>
            <a:fillRect/>
          </a:stretch>
        </p:blipFill>
        <p:spPr bwMode="auto">
          <a:xfrm>
            <a:off x="5245100" y="5084763"/>
            <a:ext cx="3886200" cy="919162"/>
          </a:xfrm>
          <a:prstGeom prst="rect">
            <a:avLst/>
          </a:prstGeom>
          <a:noFill/>
        </p:spPr>
      </p:pic>
      <p:pic>
        <p:nvPicPr>
          <p:cNvPr id="21519" name="Picture 15" descr="Cover"/>
          <p:cNvPicPr>
            <a:picLocks noChangeAspect="1" noChangeArrowheads="1"/>
          </p:cNvPicPr>
          <p:nvPr/>
        </p:nvPicPr>
        <p:blipFill>
          <a:blip r:embed="rId3"/>
          <a:srcRect/>
          <a:stretch>
            <a:fillRect/>
          </a:stretch>
        </p:blipFill>
        <p:spPr bwMode="auto">
          <a:xfrm>
            <a:off x="5221288" y="3929063"/>
            <a:ext cx="3314700" cy="1358900"/>
          </a:xfrm>
          <a:prstGeom prst="rect">
            <a:avLst/>
          </a:prstGeom>
          <a:noFill/>
        </p:spPr>
      </p:pic>
      <p:pic>
        <p:nvPicPr>
          <p:cNvPr id="21518" name="Picture 14" descr="Cover"/>
          <p:cNvPicPr>
            <a:picLocks noChangeAspect="1" noChangeArrowheads="1"/>
          </p:cNvPicPr>
          <p:nvPr/>
        </p:nvPicPr>
        <p:blipFill>
          <a:blip r:embed="rId4"/>
          <a:srcRect/>
          <a:stretch>
            <a:fillRect/>
          </a:stretch>
        </p:blipFill>
        <p:spPr bwMode="auto">
          <a:xfrm>
            <a:off x="663575" y="3308352"/>
            <a:ext cx="4829175" cy="2079625"/>
          </a:xfrm>
          <a:prstGeom prst="rect">
            <a:avLst/>
          </a:prstGeom>
          <a:noFill/>
        </p:spPr>
      </p:pic>
      <p:pic>
        <p:nvPicPr>
          <p:cNvPr id="21517" name="Picture 13" descr="Cover"/>
          <p:cNvPicPr>
            <a:picLocks noChangeAspect="1" noChangeArrowheads="1"/>
          </p:cNvPicPr>
          <p:nvPr/>
        </p:nvPicPr>
        <p:blipFill>
          <a:blip r:embed="rId5"/>
          <a:srcRect/>
          <a:stretch>
            <a:fillRect/>
          </a:stretch>
        </p:blipFill>
        <p:spPr bwMode="auto">
          <a:xfrm>
            <a:off x="4184651" y="3084515"/>
            <a:ext cx="1731963" cy="955675"/>
          </a:xfrm>
          <a:prstGeom prst="rect">
            <a:avLst/>
          </a:prstGeom>
          <a:noFill/>
        </p:spPr>
      </p:pic>
      <p:pic>
        <p:nvPicPr>
          <p:cNvPr id="21516" name="Picture 12" descr="Cover"/>
          <p:cNvPicPr>
            <a:picLocks noChangeAspect="1" noChangeArrowheads="1"/>
          </p:cNvPicPr>
          <p:nvPr/>
        </p:nvPicPr>
        <p:blipFill>
          <a:blip r:embed="rId6"/>
          <a:srcRect/>
          <a:stretch>
            <a:fillRect/>
          </a:stretch>
        </p:blipFill>
        <p:spPr bwMode="auto">
          <a:xfrm>
            <a:off x="4140201" y="1787527"/>
            <a:ext cx="1682750" cy="1477963"/>
          </a:xfrm>
          <a:prstGeom prst="rect">
            <a:avLst/>
          </a:prstGeom>
          <a:noFill/>
        </p:spPr>
      </p:pic>
      <p:pic>
        <p:nvPicPr>
          <p:cNvPr id="21515" name="Picture 11" descr="Cover"/>
          <p:cNvPicPr>
            <a:picLocks noChangeAspect="1" noChangeArrowheads="1"/>
          </p:cNvPicPr>
          <p:nvPr/>
        </p:nvPicPr>
        <p:blipFill>
          <a:blip r:embed="rId7"/>
          <a:srcRect/>
          <a:stretch>
            <a:fillRect/>
          </a:stretch>
        </p:blipFill>
        <p:spPr bwMode="auto">
          <a:xfrm>
            <a:off x="4649789" y="2930527"/>
            <a:ext cx="1514475" cy="379413"/>
          </a:xfrm>
          <a:prstGeom prst="rect">
            <a:avLst/>
          </a:prstGeom>
          <a:noFill/>
        </p:spPr>
      </p:pic>
      <p:pic>
        <p:nvPicPr>
          <p:cNvPr id="21514" name="Picture 10" descr="Cover"/>
          <p:cNvPicPr>
            <a:picLocks noChangeAspect="1" noChangeArrowheads="1"/>
          </p:cNvPicPr>
          <p:nvPr/>
        </p:nvPicPr>
        <p:blipFill>
          <a:blip r:embed="rId8"/>
          <a:srcRect/>
          <a:stretch>
            <a:fillRect/>
          </a:stretch>
        </p:blipFill>
        <p:spPr bwMode="auto">
          <a:xfrm>
            <a:off x="4165601" y="2947988"/>
            <a:ext cx="646113" cy="315912"/>
          </a:xfrm>
          <a:prstGeom prst="rect">
            <a:avLst/>
          </a:prstGeom>
          <a:noFill/>
        </p:spPr>
      </p:pic>
      <p:pic>
        <p:nvPicPr>
          <p:cNvPr id="21513" name="Picture 9" descr="Cover"/>
          <p:cNvPicPr>
            <a:picLocks noChangeAspect="1" noChangeArrowheads="1"/>
          </p:cNvPicPr>
          <p:nvPr/>
        </p:nvPicPr>
        <p:blipFill>
          <a:blip r:embed="rId9"/>
          <a:srcRect/>
          <a:stretch>
            <a:fillRect/>
          </a:stretch>
        </p:blipFill>
        <p:spPr bwMode="auto">
          <a:xfrm>
            <a:off x="663576" y="2898775"/>
            <a:ext cx="3768725" cy="863600"/>
          </a:xfrm>
          <a:prstGeom prst="rect">
            <a:avLst/>
          </a:prstGeom>
          <a:noFill/>
        </p:spPr>
      </p:pic>
      <p:pic>
        <p:nvPicPr>
          <p:cNvPr id="21512" name="Picture 8" descr="Cover"/>
          <p:cNvPicPr>
            <a:picLocks noChangeAspect="1" noChangeArrowheads="1"/>
          </p:cNvPicPr>
          <p:nvPr/>
        </p:nvPicPr>
        <p:blipFill>
          <a:blip r:embed="rId10"/>
          <a:srcRect/>
          <a:stretch>
            <a:fillRect/>
          </a:stretch>
        </p:blipFill>
        <p:spPr bwMode="auto">
          <a:xfrm>
            <a:off x="5102226" y="1241425"/>
            <a:ext cx="1147763" cy="471488"/>
          </a:xfrm>
          <a:prstGeom prst="rect">
            <a:avLst/>
          </a:prstGeom>
          <a:noFill/>
        </p:spPr>
      </p:pic>
      <p:pic>
        <p:nvPicPr>
          <p:cNvPr id="21511" name="Picture 7" descr="Cover"/>
          <p:cNvPicPr>
            <a:picLocks noChangeAspect="1" noChangeArrowheads="1"/>
          </p:cNvPicPr>
          <p:nvPr/>
        </p:nvPicPr>
        <p:blipFill>
          <a:blip r:embed="rId11"/>
          <a:srcRect/>
          <a:stretch>
            <a:fillRect/>
          </a:stretch>
        </p:blipFill>
        <p:spPr bwMode="auto">
          <a:xfrm>
            <a:off x="5102225" y="1073152"/>
            <a:ext cx="1266825" cy="373063"/>
          </a:xfrm>
          <a:prstGeom prst="rect">
            <a:avLst/>
          </a:prstGeom>
          <a:noFill/>
        </p:spPr>
      </p:pic>
      <p:pic>
        <p:nvPicPr>
          <p:cNvPr id="21510" name="Picture 6" descr="Cover"/>
          <p:cNvPicPr>
            <a:picLocks noChangeAspect="1" noChangeArrowheads="1"/>
          </p:cNvPicPr>
          <p:nvPr/>
        </p:nvPicPr>
        <p:blipFill>
          <a:blip r:embed="rId12"/>
          <a:srcRect/>
          <a:stretch>
            <a:fillRect/>
          </a:stretch>
        </p:blipFill>
        <p:spPr bwMode="auto">
          <a:xfrm>
            <a:off x="5078414" y="812802"/>
            <a:ext cx="1266825" cy="627063"/>
          </a:xfrm>
          <a:prstGeom prst="rect">
            <a:avLst/>
          </a:prstGeom>
          <a:noFill/>
        </p:spPr>
      </p:pic>
      <p:pic>
        <p:nvPicPr>
          <p:cNvPr id="21509" name="Picture 5" descr="Cover"/>
          <p:cNvPicPr>
            <a:picLocks noChangeAspect="1" noChangeArrowheads="1"/>
          </p:cNvPicPr>
          <p:nvPr/>
        </p:nvPicPr>
        <p:blipFill>
          <a:blip r:embed="rId13"/>
          <a:srcRect/>
          <a:stretch>
            <a:fillRect/>
          </a:stretch>
        </p:blipFill>
        <p:spPr bwMode="auto">
          <a:xfrm>
            <a:off x="663575" y="1073152"/>
            <a:ext cx="4686300" cy="2613025"/>
          </a:xfrm>
          <a:prstGeom prst="rect">
            <a:avLst/>
          </a:prstGeom>
          <a:noFill/>
        </p:spPr>
      </p:pic>
      <p:pic>
        <p:nvPicPr>
          <p:cNvPr id="21508" name="Picture 4" descr="Cover"/>
          <p:cNvPicPr>
            <a:picLocks noChangeAspect="1" noChangeArrowheads="1"/>
          </p:cNvPicPr>
          <p:nvPr/>
        </p:nvPicPr>
        <p:blipFill>
          <a:blip r:embed="rId14"/>
          <a:srcRect/>
          <a:stretch>
            <a:fillRect/>
          </a:stretch>
        </p:blipFill>
        <p:spPr bwMode="auto">
          <a:xfrm>
            <a:off x="0" y="2570163"/>
            <a:ext cx="1670050" cy="1855787"/>
          </a:xfrm>
          <a:prstGeom prst="rect">
            <a:avLst/>
          </a:prstGeom>
          <a:noFill/>
        </p:spPr>
      </p:pic>
    </p:spTree>
    <p:extLst>
      <p:ext uri="{BB962C8B-B14F-4D97-AF65-F5344CB8AC3E}">
        <p14:creationId xmlns:p14="http://schemas.microsoft.com/office/powerpoint/2010/main" val="3326016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nodeType="clickEffect">
                                  <p:stCondLst>
                                    <p:cond delay="0"/>
                                  </p:stCondLst>
                                  <p:childTnLst>
                                    <p:set>
                                      <p:cBhvr>
                                        <p:cTn id="6" dur="1" fill="hold">
                                          <p:stCondLst>
                                            <p:cond delay="0"/>
                                          </p:stCondLst>
                                        </p:cTn>
                                        <p:tgtEl>
                                          <p:spTgt spid="21508"/>
                                        </p:tgtEl>
                                        <p:attrNameLst>
                                          <p:attrName>style.visibility</p:attrName>
                                        </p:attrNameLst>
                                      </p:cBhvr>
                                      <p:to>
                                        <p:strVal val="visible"/>
                                      </p:to>
                                    </p:set>
                                    <p:animEffect transition="in" filter="box(out)">
                                      <p:cBhvr>
                                        <p:cTn id="7" dur="500"/>
                                        <p:tgtEl>
                                          <p:spTgt spid="2150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1509"/>
                                        </p:tgtEl>
                                        <p:attrNameLst>
                                          <p:attrName>style.visibility</p:attrName>
                                        </p:attrNameLst>
                                      </p:cBhvr>
                                      <p:to>
                                        <p:strVal val="visible"/>
                                      </p:to>
                                    </p:set>
                                    <p:animEffect transition="in" filter="wipe(left)">
                                      <p:cBhvr>
                                        <p:cTn id="12" dur="500"/>
                                        <p:tgtEl>
                                          <p:spTgt spid="2150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21510"/>
                                        </p:tgtEl>
                                        <p:attrNameLst>
                                          <p:attrName>style.visibility</p:attrName>
                                        </p:attrNameLst>
                                      </p:cBhvr>
                                      <p:to>
                                        <p:strVal val="visible"/>
                                      </p:to>
                                    </p:set>
                                    <p:animEffect transition="in" filter="wipe(left)">
                                      <p:cBhvr>
                                        <p:cTn id="17" dur="500"/>
                                        <p:tgtEl>
                                          <p:spTgt spid="2151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21511"/>
                                        </p:tgtEl>
                                        <p:attrNameLst>
                                          <p:attrName>style.visibility</p:attrName>
                                        </p:attrNameLst>
                                      </p:cBhvr>
                                      <p:to>
                                        <p:strVal val="visible"/>
                                      </p:to>
                                    </p:set>
                                    <p:animEffect transition="in" filter="wipe(left)">
                                      <p:cBhvr>
                                        <p:cTn id="22" dur="500"/>
                                        <p:tgtEl>
                                          <p:spTgt spid="21511"/>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21512"/>
                                        </p:tgtEl>
                                        <p:attrNameLst>
                                          <p:attrName>style.visibility</p:attrName>
                                        </p:attrNameLst>
                                      </p:cBhvr>
                                      <p:to>
                                        <p:strVal val="visible"/>
                                      </p:to>
                                    </p:set>
                                    <p:animEffect transition="in" filter="wipe(left)">
                                      <p:cBhvr>
                                        <p:cTn id="27" dur="500"/>
                                        <p:tgtEl>
                                          <p:spTgt spid="21512"/>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21513"/>
                                        </p:tgtEl>
                                        <p:attrNameLst>
                                          <p:attrName>style.visibility</p:attrName>
                                        </p:attrNameLst>
                                      </p:cBhvr>
                                      <p:to>
                                        <p:strVal val="visible"/>
                                      </p:to>
                                    </p:set>
                                    <p:animEffect transition="in" filter="wipe(left)">
                                      <p:cBhvr>
                                        <p:cTn id="32" dur="500"/>
                                        <p:tgtEl>
                                          <p:spTgt spid="21513"/>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21514"/>
                                        </p:tgtEl>
                                        <p:attrNameLst>
                                          <p:attrName>style.visibility</p:attrName>
                                        </p:attrNameLst>
                                      </p:cBhvr>
                                      <p:to>
                                        <p:strVal val="visible"/>
                                      </p:to>
                                    </p:set>
                                    <p:animEffect transition="in" filter="wipe(left)">
                                      <p:cBhvr>
                                        <p:cTn id="37" dur="500"/>
                                        <p:tgtEl>
                                          <p:spTgt spid="21514"/>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21515"/>
                                        </p:tgtEl>
                                        <p:attrNameLst>
                                          <p:attrName>style.visibility</p:attrName>
                                        </p:attrNameLst>
                                      </p:cBhvr>
                                      <p:to>
                                        <p:strVal val="visible"/>
                                      </p:to>
                                    </p:set>
                                    <p:animEffect transition="in" filter="wipe(left)">
                                      <p:cBhvr>
                                        <p:cTn id="42" dur="500"/>
                                        <p:tgtEl>
                                          <p:spTgt spid="21515"/>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21516"/>
                                        </p:tgtEl>
                                        <p:attrNameLst>
                                          <p:attrName>style.visibility</p:attrName>
                                        </p:attrNameLst>
                                      </p:cBhvr>
                                      <p:to>
                                        <p:strVal val="visible"/>
                                      </p:to>
                                    </p:set>
                                    <p:animEffect transition="in" filter="wipe(left)">
                                      <p:cBhvr>
                                        <p:cTn id="47" dur="500"/>
                                        <p:tgtEl>
                                          <p:spTgt spid="21516"/>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nodeType="clickEffect">
                                  <p:stCondLst>
                                    <p:cond delay="0"/>
                                  </p:stCondLst>
                                  <p:childTnLst>
                                    <p:set>
                                      <p:cBhvr>
                                        <p:cTn id="51" dur="1" fill="hold">
                                          <p:stCondLst>
                                            <p:cond delay="0"/>
                                          </p:stCondLst>
                                        </p:cTn>
                                        <p:tgtEl>
                                          <p:spTgt spid="21517"/>
                                        </p:tgtEl>
                                        <p:attrNameLst>
                                          <p:attrName>style.visibility</p:attrName>
                                        </p:attrNameLst>
                                      </p:cBhvr>
                                      <p:to>
                                        <p:strVal val="visible"/>
                                      </p:to>
                                    </p:set>
                                    <p:animEffect transition="in" filter="wipe(left)">
                                      <p:cBhvr>
                                        <p:cTn id="52" dur="500"/>
                                        <p:tgtEl>
                                          <p:spTgt spid="21517"/>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nodeType="clickEffect">
                                  <p:stCondLst>
                                    <p:cond delay="0"/>
                                  </p:stCondLst>
                                  <p:childTnLst>
                                    <p:set>
                                      <p:cBhvr>
                                        <p:cTn id="56" dur="1" fill="hold">
                                          <p:stCondLst>
                                            <p:cond delay="0"/>
                                          </p:stCondLst>
                                        </p:cTn>
                                        <p:tgtEl>
                                          <p:spTgt spid="21518"/>
                                        </p:tgtEl>
                                        <p:attrNameLst>
                                          <p:attrName>style.visibility</p:attrName>
                                        </p:attrNameLst>
                                      </p:cBhvr>
                                      <p:to>
                                        <p:strVal val="visible"/>
                                      </p:to>
                                    </p:set>
                                    <p:animEffect transition="in" filter="wipe(left)">
                                      <p:cBhvr>
                                        <p:cTn id="57" dur="500"/>
                                        <p:tgtEl>
                                          <p:spTgt spid="21518"/>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nodeType="clickEffect">
                                  <p:stCondLst>
                                    <p:cond delay="0"/>
                                  </p:stCondLst>
                                  <p:childTnLst>
                                    <p:set>
                                      <p:cBhvr>
                                        <p:cTn id="61" dur="1" fill="hold">
                                          <p:stCondLst>
                                            <p:cond delay="0"/>
                                          </p:stCondLst>
                                        </p:cTn>
                                        <p:tgtEl>
                                          <p:spTgt spid="21519"/>
                                        </p:tgtEl>
                                        <p:attrNameLst>
                                          <p:attrName>style.visibility</p:attrName>
                                        </p:attrNameLst>
                                      </p:cBhvr>
                                      <p:to>
                                        <p:strVal val="visible"/>
                                      </p:to>
                                    </p:set>
                                    <p:animEffect transition="in" filter="wipe(left)">
                                      <p:cBhvr>
                                        <p:cTn id="62" dur="500"/>
                                        <p:tgtEl>
                                          <p:spTgt spid="21519"/>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nodeType="clickEffect">
                                  <p:stCondLst>
                                    <p:cond delay="0"/>
                                  </p:stCondLst>
                                  <p:childTnLst>
                                    <p:set>
                                      <p:cBhvr>
                                        <p:cTn id="66" dur="1" fill="hold">
                                          <p:stCondLst>
                                            <p:cond delay="0"/>
                                          </p:stCondLst>
                                        </p:cTn>
                                        <p:tgtEl>
                                          <p:spTgt spid="21520"/>
                                        </p:tgtEl>
                                        <p:attrNameLst>
                                          <p:attrName>style.visibility</p:attrName>
                                        </p:attrNameLst>
                                      </p:cBhvr>
                                      <p:to>
                                        <p:strVal val="visible"/>
                                      </p:to>
                                    </p:set>
                                    <p:animEffect transition="in" filter="wipe(left)">
                                      <p:cBhvr>
                                        <p:cTn id="67" dur="500"/>
                                        <p:tgtEl>
                                          <p:spTgt spid="215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81000"/>
            <a:ext cx="8839200" cy="4299477"/>
          </a:xfrm>
        </p:spPr>
        <p:txBody>
          <a:bodyPr>
            <a:normAutofit/>
          </a:bodyPr>
          <a:lstStyle/>
          <a:p>
            <a:pPr algn="ctr"/>
            <a:r>
              <a:rPr lang="en-US" sz="2400" dirty="0" err="1">
                <a:solidFill>
                  <a:srgbClr val="0070C0"/>
                </a:solidFill>
              </a:rPr>
              <a:t>Bài</a:t>
            </a:r>
            <a:r>
              <a:rPr lang="en-US" sz="2400" dirty="0">
                <a:solidFill>
                  <a:srgbClr val="0070C0"/>
                </a:solidFill>
              </a:rPr>
              <a:t> 8. </a:t>
            </a:r>
            <a:endParaRPr lang="en-US" sz="2400" dirty="0" smtClean="0">
              <a:solidFill>
                <a:srgbClr val="0070C0"/>
              </a:solidFill>
            </a:endParaRPr>
          </a:p>
          <a:p>
            <a:pPr algn="ctr"/>
            <a:r>
              <a:rPr lang="en-US" sz="2400" dirty="0" err="1" smtClean="0">
                <a:solidFill>
                  <a:srgbClr val="0070C0"/>
                </a:solidFill>
              </a:rPr>
              <a:t>Ứng</a:t>
            </a:r>
            <a:r>
              <a:rPr lang="en-US" sz="2400" dirty="0" smtClean="0">
                <a:solidFill>
                  <a:srgbClr val="0070C0"/>
                </a:solidFill>
              </a:rPr>
              <a:t> </a:t>
            </a:r>
            <a:r>
              <a:rPr lang="en-US" sz="2400" dirty="0" err="1">
                <a:solidFill>
                  <a:srgbClr val="0070C0"/>
                </a:solidFill>
              </a:rPr>
              <a:t>phó</a:t>
            </a:r>
            <a:r>
              <a:rPr lang="en-US" sz="2400" dirty="0">
                <a:solidFill>
                  <a:srgbClr val="0070C0"/>
                </a:solidFill>
              </a:rPr>
              <a:t> </a:t>
            </a:r>
            <a:r>
              <a:rPr lang="en-US" sz="2400" dirty="0" err="1">
                <a:solidFill>
                  <a:srgbClr val="0070C0"/>
                </a:solidFill>
              </a:rPr>
              <a:t>với</a:t>
            </a:r>
            <a:r>
              <a:rPr lang="en-US" sz="2400" dirty="0">
                <a:solidFill>
                  <a:srgbClr val="0070C0"/>
                </a:solidFill>
              </a:rPr>
              <a:t> </a:t>
            </a:r>
            <a:r>
              <a:rPr lang="en-US" sz="2400" dirty="0" err="1">
                <a:solidFill>
                  <a:srgbClr val="0070C0"/>
                </a:solidFill>
              </a:rPr>
              <a:t>các</a:t>
            </a:r>
            <a:r>
              <a:rPr lang="en-US" sz="2400" dirty="0">
                <a:solidFill>
                  <a:srgbClr val="0070C0"/>
                </a:solidFill>
              </a:rPr>
              <a:t> </a:t>
            </a:r>
            <a:r>
              <a:rPr lang="en-US" sz="2400" dirty="0" err="1">
                <a:solidFill>
                  <a:srgbClr val="0070C0"/>
                </a:solidFill>
              </a:rPr>
              <a:t>tình</a:t>
            </a:r>
            <a:r>
              <a:rPr lang="en-US" sz="2400" dirty="0">
                <a:solidFill>
                  <a:srgbClr val="0070C0"/>
                </a:solidFill>
              </a:rPr>
              <a:t> </a:t>
            </a:r>
            <a:r>
              <a:rPr lang="en-US" sz="2400" dirty="0" err="1">
                <a:solidFill>
                  <a:srgbClr val="0070C0"/>
                </a:solidFill>
              </a:rPr>
              <a:t>huống</a:t>
            </a:r>
            <a:r>
              <a:rPr lang="en-US" sz="2400" dirty="0">
                <a:solidFill>
                  <a:srgbClr val="0070C0"/>
                </a:solidFill>
              </a:rPr>
              <a:t>  </a:t>
            </a:r>
            <a:r>
              <a:rPr lang="en-US" sz="2400" dirty="0" err="1">
                <a:solidFill>
                  <a:srgbClr val="0070C0"/>
                </a:solidFill>
              </a:rPr>
              <a:t>nguy</a:t>
            </a:r>
            <a:r>
              <a:rPr lang="en-US" sz="2400" dirty="0">
                <a:solidFill>
                  <a:srgbClr val="0070C0"/>
                </a:solidFill>
              </a:rPr>
              <a:t> </a:t>
            </a:r>
            <a:r>
              <a:rPr lang="en-US" sz="2400" dirty="0" err="1">
                <a:solidFill>
                  <a:srgbClr val="0070C0"/>
                </a:solidFill>
              </a:rPr>
              <a:t>hiểm</a:t>
            </a:r>
            <a:r>
              <a:rPr lang="en-US" sz="2400" dirty="0">
                <a:solidFill>
                  <a:srgbClr val="0070C0"/>
                </a:solidFill>
              </a:rPr>
              <a:t> </a:t>
            </a:r>
            <a:r>
              <a:rPr lang="en-US" sz="2400" dirty="0" err="1">
                <a:solidFill>
                  <a:srgbClr val="0070C0"/>
                </a:solidFill>
              </a:rPr>
              <a:t>từ</a:t>
            </a:r>
            <a:r>
              <a:rPr lang="en-US" sz="2400" dirty="0">
                <a:solidFill>
                  <a:srgbClr val="0070C0"/>
                </a:solidFill>
              </a:rPr>
              <a:t> </a:t>
            </a:r>
            <a:r>
              <a:rPr lang="en-US" sz="2400" dirty="0" err="1">
                <a:solidFill>
                  <a:srgbClr val="0070C0"/>
                </a:solidFill>
              </a:rPr>
              <a:t>thiên</a:t>
            </a:r>
            <a:r>
              <a:rPr lang="en-US" sz="2400" dirty="0">
                <a:solidFill>
                  <a:srgbClr val="0070C0"/>
                </a:solidFill>
              </a:rPr>
              <a:t> </a:t>
            </a:r>
            <a:r>
              <a:rPr lang="en-US" sz="2400" dirty="0" err="1">
                <a:solidFill>
                  <a:srgbClr val="0070C0"/>
                </a:solidFill>
              </a:rPr>
              <a:t>nhiên</a:t>
            </a:r>
            <a:endParaRPr lang="en-US" sz="2400" dirty="0">
              <a:solidFill>
                <a:srgbClr val="0070C0"/>
              </a:solidFill>
            </a:endParaRPr>
          </a:p>
          <a:p>
            <a:pPr algn="ctr"/>
            <a:endParaRPr lang="en-US" sz="2400" dirty="0">
              <a:solidFill>
                <a:srgbClr val="0070C0"/>
              </a:solidFill>
            </a:endParaRPr>
          </a:p>
        </p:txBody>
      </p:sp>
    </p:spTree>
    <p:extLst>
      <p:ext uri="{BB962C8B-B14F-4D97-AF65-F5344CB8AC3E}">
        <p14:creationId xmlns:p14="http://schemas.microsoft.com/office/powerpoint/2010/main" val="14335382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a:spLocks noChangeArrowheads="1"/>
          </p:cNvSpPr>
          <p:nvPr/>
        </p:nvSpPr>
        <p:spPr bwMode="auto">
          <a:xfrm>
            <a:off x="599959" y="154860"/>
            <a:ext cx="828952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微软雅黑" panose="020B0503020204020204" pitchFamily="34" charset="-122"/>
              </a:defRPr>
            </a:lvl1pPr>
            <a:lvl2pPr marL="742950" indent="-285750">
              <a:defRPr>
                <a:solidFill>
                  <a:schemeClr val="tx1"/>
                </a:solidFill>
                <a:latin typeface="Calibri" panose="020F0502020204030204" pitchFamily="34" charset="0"/>
                <a:ea typeface="微软雅黑" panose="020B0503020204020204" pitchFamily="34" charset="-122"/>
              </a:defRPr>
            </a:lvl2pPr>
            <a:lvl3pPr marL="1143000" indent="-228600">
              <a:defRPr>
                <a:solidFill>
                  <a:schemeClr val="tx1"/>
                </a:solidFill>
                <a:latin typeface="Calibri" panose="020F0502020204030204" pitchFamily="34" charset="0"/>
                <a:ea typeface="微软雅黑" panose="020B0503020204020204" pitchFamily="34" charset="-122"/>
              </a:defRPr>
            </a:lvl3pPr>
            <a:lvl4pPr marL="1600200" indent="-228600">
              <a:defRPr>
                <a:solidFill>
                  <a:schemeClr val="tx1"/>
                </a:solidFill>
                <a:latin typeface="Calibri" panose="020F0502020204030204" pitchFamily="34" charset="0"/>
                <a:ea typeface="微软雅黑" panose="020B0503020204020204" pitchFamily="34" charset="-122"/>
              </a:defRPr>
            </a:lvl4pPr>
            <a:lvl5pPr marL="2057400" indent="-228600">
              <a:defRPr>
                <a:solidFill>
                  <a:schemeClr val="tx1"/>
                </a:solidFill>
                <a:latin typeface="Calibri" panose="020F0502020204030204" pitchFamily="34" charset="0"/>
                <a:ea typeface="微软雅黑" panose="020B0503020204020204" pitchFamily="34"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微软雅黑" panose="020B0503020204020204" pitchFamily="34"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微软雅黑" panose="020B0503020204020204" pitchFamily="34"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微软雅黑" panose="020B0503020204020204" pitchFamily="34"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微软雅黑" panose="020B0503020204020204" pitchFamily="34" charset="-122"/>
              </a:defRPr>
            </a:lvl9pPr>
          </a:lstStyle>
          <a:p>
            <a:pPr algn="ctr" eaLnBrk="0" fontAlgn="base" hangingPunct="0">
              <a:spcBef>
                <a:spcPct val="0"/>
              </a:spcBef>
              <a:spcAft>
                <a:spcPct val="0"/>
              </a:spcAft>
            </a:pPr>
            <a:r>
              <a:rPr lang="en-US" altLang="en-US" b="1" err="1" smtClean="0">
                <a:solidFill>
                  <a:srgbClr val="0000FF"/>
                </a:solidFill>
                <a:latin typeface="Tahoma" pitchFamily="34" charset="0"/>
                <a:ea typeface="Tahoma" pitchFamily="34" charset="0"/>
                <a:cs typeface="Tahoma" pitchFamily="34" charset="0"/>
              </a:rPr>
              <a:t>Bài</a:t>
            </a:r>
            <a:r>
              <a:rPr lang="en-US" altLang="en-US" b="1" smtClean="0">
                <a:solidFill>
                  <a:srgbClr val="0000FF"/>
                </a:solidFill>
                <a:latin typeface="Tahoma" pitchFamily="34" charset="0"/>
                <a:ea typeface="Tahoma" pitchFamily="34" charset="0"/>
                <a:cs typeface="Tahoma" pitchFamily="34" charset="0"/>
              </a:rPr>
              <a:t> 8: ỨNG PHÓ VỚI TÌNH HUỐNG NGUY HIỂM TỪ THIÊN NHIÊN</a:t>
            </a:r>
            <a:endParaRPr lang="en-SG" altLang="en-US" b="1" dirty="0">
              <a:solidFill>
                <a:srgbClr val="0000FF"/>
              </a:solidFill>
              <a:latin typeface="Tahoma" pitchFamily="34" charset="0"/>
              <a:ea typeface="Tahoma" pitchFamily="34" charset="0"/>
              <a:cs typeface="Tahoma" pitchFamily="34" charset="0"/>
            </a:endParaRPr>
          </a:p>
        </p:txBody>
      </p:sp>
      <p:sp>
        <p:nvSpPr>
          <p:cNvPr id="3" name="Slide Number Placeholder 2"/>
          <p:cNvSpPr>
            <a:spLocks noGrp="1"/>
          </p:cNvSpPr>
          <p:nvPr>
            <p:ph type="sldNum" sz="quarter" idx="12"/>
          </p:nvPr>
        </p:nvSpPr>
        <p:spPr/>
        <p:txBody>
          <a:bodyPr/>
          <a:lstStyle/>
          <a:p>
            <a:fld id="{2D0CD454-69CB-4647-AC93-5608A9603E22}" type="slidenum">
              <a:rPr lang="en-IN" smtClean="0">
                <a:solidFill>
                  <a:prstClr val="black">
                    <a:tint val="75000"/>
                  </a:prstClr>
                </a:solidFill>
              </a:rPr>
              <a:pPr/>
              <a:t>5</a:t>
            </a:fld>
            <a:endParaRPr lang="en-IN">
              <a:solidFill>
                <a:prstClr val="black">
                  <a:tint val="75000"/>
                </a:prstClr>
              </a:solidFill>
            </a:endParaRPr>
          </a:p>
        </p:txBody>
      </p:sp>
      <p:sp>
        <p:nvSpPr>
          <p:cNvPr id="15" name="Text Box 2"/>
          <p:cNvSpPr txBox="1"/>
          <p:nvPr/>
        </p:nvSpPr>
        <p:spPr>
          <a:xfrm>
            <a:off x="181359" y="945488"/>
            <a:ext cx="1375926" cy="3387144"/>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en-US" b="1">
                <a:solidFill>
                  <a:srgbClr val="FF0000"/>
                </a:solidFill>
                <a:effectLst/>
                <a:latin typeface="Tahoma" pitchFamily="34" charset="0"/>
                <a:ea typeface="Tahoma" pitchFamily="34" charset="0"/>
                <a:cs typeface="Tahoma" pitchFamily="34" charset="0"/>
              </a:rPr>
              <a:t>Ứng phó với các tình huống nguy hiểm từ thiên nhiên</a:t>
            </a:r>
            <a:endParaRPr lang="vi-VN">
              <a:solidFill>
                <a:srgbClr val="FF0000"/>
              </a:solidFill>
              <a:effectLst/>
              <a:latin typeface="Tahoma" pitchFamily="34" charset="0"/>
              <a:ea typeface="Tahoma" pitchFamily="34" charset="0"/>
              <a:cs typeface="Tahoma" pitchFamily="34" charset="0"/>
            </a:endParaRPr>
          </a:p>
        </p:txBody>
      </p:sp>
      <p:sp>
        <p:nvSpPr>
          <p:cNvPr id="16" name="Text Box 3"/>
          <p:cNvSpPr txBox="1"/>
          <p:nvPr/>
        </p:nvSpPr>
        <p:spPr>
          <a:xfrm>
            <a:off x="1718536" y="655682"/>
            <a:ext cx="1851126" cy="954176"/>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20000"/>
              </a:lnSpc>
              <a:spcAft>
                <a:spcPts val="0"/>
              </a:spcAft>
            </a:pPr>
            <a:endParaRPr lang="nl-NL" sz="1700" b="1" smtClean="0">
              <a:solidFill>
                <a:srgbClr val="0000FF"/>
              </a:solidFill>
              <a:effectLst/>
              <a:latin typeface="Tahoma" pitchFamily="34" charset="0"/>
              <a:ea typeface="Tahoma" pitchFamily="34" charset="0"/>
              <a:cs typeface="Tahoma" pitchFamily="34" charset="0"/>
            </a:endParaRPr>
          </a:p>
          <a:p>
            <a:pPr algn="ctr">
              <a:lnSpc>
                <a:spcPct val="120000"/>
              </a:lnSpc>
              <a:spcAft>
                <a:spcPts val="0"/>
              </a:spcAft>
            </a:pPr>
            <a:r>
              <a:rPr lang="nl-NL" sz="1700" b="1" smtClean="0">
                <a:solidFill>
                  <a:srgbClr val="0000FF"/>
                </a:solidFill>
                <a:effectLst/>
                <a:latin typeface="Tahoma" pitchFamily="34" charset="0"/>
                <a:ea typeface="Tahoma" pitchFamily="34" charset="0"/>
                <a:cs typeface="Tahoma" pitchFamily="34" charset="0"/>
              </a:rPr>
              <a:t>Nhận </a:t>
            </a:r>
            <a:r>
              <a:rPr lang="nl-NL" sz="1700" b="1">
                <a:solidFill>
                  <a:srgbClr val="0000FF"/>
                </a:solidFill>
                <a:effectLst/>
                <a:latin typeface="Tahoma" pitchFamily="34" charset="0"/>
                <a:ea typeface="Tahoma" pitchFamily="34" charset="0"/>
                <a:cs typeface="Tahoma" pitchFamily="34" charset="0"/>
              </a:rPr>
              <a:t>biết các tình huống nguy hiểm từ thiên nhiên.</a:t>
            </a:r>
            <a:endParaRPr lang="vi-VN" sz="1700">
              <a:solidFill>
                <a:srgbClr val="0000FF"/>
              </a:solidFill>
              <a:effectLst/>
              <a:latin typeface="Tahoma" pitchFamily="34" charset="0"/>
              <a:ea typeface="Tahoma" pitchFamily="34" charset="0"/>
              <a:cs typeface="Tahoma" pitchFamily="34" charset="0"/>
            </a:endParaRPr>
          </a:p>
          <a:p>
            <a:pPr algn="ctr">
              <a:spcAft>
                <a:spcPts val="0"/>
              </a:spcAft>
            </a:pPr>
            <a:r>
              <a:rPr lang="en-US" sz="1700">
                <a:solidFill>
                  <a:srgbClr val="0000FF"/>
                </a:solidFill>
                <a:effectLst/>
                <a:latin typeface="Tahoma" pitchFamily="34" charset="0"/>
                <a:ea typeface="Tahoma" pitchFamily="34" charset="0"/>
                <a:cs typeface="Tahoma" pitchFamily="34" charset="0"/>
              </a:rPr>
              <a:t> </a:t>
            </a:r>
            <a:endParaRPr lang="vi-VN" sz="1700">
              <a:solidFill>
                <a:srgbClr val="0000FF"/>
              </a:solidFill>
              <a:effectLst/>
              <a:latin typeface="Tahoma" pitchFamily="34" charset="0"/>
              <a:ea typeface="Tahoma" pitchFamily="34" charset="0"/>
              <a:cs typeface="Tahoma" pitchFamily="34" charset="0"/>
            </a:endParaRPr>
          </a:p>
        </p:txBody>
      </p:sp>
      <p:sp>
        <p:nvSpPr>
          <p:cNvPr id="17" name="Text Box 4"/>
          <p:cNvSpPr txBox="1"/>
          <p:nvPr/>
        </p:nvSpPr>
        <p:spPr>
          <a:xfrm>
            <a:off x="3733967" y="629925"/>
            <a:ext cx="4975692" cy="965277"/>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spcAft>
                <a:spcPts val="0"/>
              </a:spcAft>
            </a:pPr>
            <a:r>
              <a:rPr lang="en-US" i="1">
                <a:effectLst/>
                <a:latin typeface="Tahoma" pitchFamily="34" charset="0"/>
                <a:ea typeface="Tahoma" pitchFamily="34" charset="0"/>
                <a:cs typeface="Tahoma" pitchFamily="34" charset="0"/>
              </a:rPr>
              <a:t>Tình huống nguy hiểm từ thiên nhiên là những tình huống nguy hiểm xuất hiện bất ngờ do các hiện tượng tự nhiên gây ra, làm tổn hại đến tính mạng, tải sản của con người và xã hội.</a:t>
            </a:r>
            <a:endParaRPr lang="vi-VN">
              <a:effectLst/>
              <a:latin typeface="Tahoma" pitchFamily="34" charset="0"/>
              <a:ea typeface="Tahoma" pitchFamily="34" charset="0"/>
              <a:cs typeface="Tahoma" pitchFamily="34" charset="0"/>
            </a:endParaRPr>
          </a:p>
        </p:txBody>
      </p:sp>
      <p:sp>
        <p:nvSpPr>
          <p:cNvPr id="18" name="Text Box 5"/>
          <p:cNvSpPr txBox="1"/>
          <p:nvPr/>
        </p:nvSpPr>
        <p:spPr>
          <a:xfrm>
            <a:off x="1718536" y="1896242"/>
            <a:ext cx="1851126" cy="1196340"/>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en-US" b="1">
                <a:solidFill>
                  <a:srgbClr val="0000FF"/>
                </a:solidFill>
                <a:effectLst/>
                <a:latin typeface="Tahoma" pitchFamily="34" charset="0"/>
                <a:ea typeface="Tahoma" pitchFamily="34" charset="0"/>
                <a:cs typeface="Tahoma" pitchFamily="34" charset="0"/>
              </a:rPr>
              <a:t>Hậu quả do các tình huống nguy hiểm từ thiên nhiên.</a:t>
            </a:r>
            <a:endParaRPr lang="vi-VN">
              <a:solidFill>
                <a:srgbClr val="0000FF"/>
              </a:solidFill>
              <a:effectLst/>
              <a:latin typeface="Tahoma" pitchFamily="34" charset="0"/>
              <a:ea typeface="Tahoma" pitchFamily="34" charset="0"/>
              <a:cs typeface="Tahoma" pitchFamily="34" charset="0"/>
            </a:endParaRPr>
          </a:p>
        </p:txBody>
      </p:sp>
      <p:sp>
        <p:nvSpPr>
          <p:cNvPr id="19" name="Text Box 6"/>
          <p:cNvSpPr txBox="1"/>
          <p:nvPr/>
        </p:nvSpPr>
        <p:spPr>
          <a:xfrm>
            <a:off x="3733967" y="1746122"/>
            <a:ext cx="4975693" cy="1744050"/>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spcAft>
                <a:spcPts val="0"/>
              </a:spcAft>
            </a:pPr>
            <a:r>
              <a:rPr lang="en-US" i="1">
                <a:effectLst/>
                <a:latin typeface="Tahoma" pitchFamily="34" charset="0"/>
                <a:ea typeface="Tahoma" pitchFamily="34" charset="0"/>
                <a:cs typeface="Tahoma" pitchFamily="34" charset="0"/>
              </a:rPr>
              <a:t>- Tình huống nguy hiểm từ thiên nhiên có thê gây nên những hậu quả đáng tiếc đối với con người: thiệt hại về sức khỏe, tinh thần, thậm chí cả tính mạng.</a:t>
            </a:r>
            <a:endParaRPr lang="vi-VN">
              <a:effectLst/>
              <a:latin typeface="Tahoma" pitchFamily="34" charset="0"/>
              <a:ea typeface="Tahoma" pitchFamily="34" charset="0"/>
              <a:cs typeface="Tahoma" pitchFamily="34" charset="0"/>
            </a:endParaRPr>
          </a:p>
          <a:p>
            <a:pPr>
              <a:spcAft>
                <a:spcPts val="0"/>
              </a:spcAft>
            </a:pPr>
            <a:r>
              <a:rPr lang="en-US" i="1">
                <a:effectLst/>
                <a:latin typeface="Tahoma" pitchFamily="34" charset="0"/>
                <a:ea typeface="Tahoma" pitchFamily="34" charset="0"/>
                <a:cs typeface="Tahoma" pitchFamily="34" charset="0"/>
              </a:rPr>
              <a:t>- Ngoài ra, nó còn gây thiệt hại về vật chất của cá nhân và cộng đồng; gây thiệt hại và ảnh hưởng tiêu cực đến nền kinh tế của các nước.</a:t>
            </a:r>
            <a:endParaRPr lang="vi-VN">
              <a:effectLst/>
              <a:latin typeface="Tahoma" pitchFamily="34" charset="0"/>
              <a:ea typeface="Tahoma" pitchFamily="34" charset="0"/>
              <a:cs typeface="Tahoma" pitchFamily="34" charset="0"/>
            </a:endParaRPr>
          </a:p>
        </p:txBody>
      </p:sp>
      <p:sp>
        <p:nvSpPr>
          <p:cNvPr id="20" name="Text Box 7"/>
          <p:cNvSpPr txBox="1"/>
          <p:nvPr/>
        </p:nvSpPr>
        <p:spPr>
          <a:xfrm>
            <a:off x="1718536" y="3670482"/>
            <a:ext cx="1851125" cy="1481897"/>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en-US" b="1">
                <a:solidFill>
                  <a:srgbClr val="0000FF"/>
                </a:solidFill>
                <a:effectLst/>
                <a:latin typeface="Tahoma" pitchFamily="34" charset="0"/>
                <a:ea typeface="Tahoma" pitchFamily="34" charset="0"/>
                <a:cs typeface="Tahoma" pitchFamily="34" charset="0"/>
              </a:rPr>
              <a:t>Ứng phó với các tình huống nguy hiểm từ thiên nhiên</a:t>
            </a:r>
            <a:endParaRPr lang="vi-VN">
              <a:solidFill>
                <a:srgbClr val="0000FF"/>
              </a:solidFill>
              <a:effectLst/>
              <a:latin typeface="Tahoma" pitchFamily="34" charset="0"/>
              <a:ea typeface="Tahoma" pitchFamily="34" charset="0"/>
              <a:cs typeface="Tahoma" pitchFamily="34" charset="0"/>
            </a:endParaRPr>
          </a:p>
        </p:txBody>
      </p:sp>
      <p:sp>
        <p:nvSpPr>
          <p:cNvPr id="21" name="Text Box 8"/>
          <p:cNvSpPr txBox="1"/>
          <p:nvPr/>
        </p:nvSpPr>
        <p:spPr>
          <a:xfrm>
            <a:off x="3733967" y="3670481"/>
            <a:ext cx="4975694" cy="3090927"/>
          </a:xfrm>
          <a:prstGeom prst="rect">
            <a:avLst/>
          </a:prstGeom>
          <a:solidFill>
            <a:srgbClr val="FFFF00"/>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fontAlgn="base"/>
            <a:r>
              <a:rPr lang="en-US" i="1">
                <a:latin typeface="Tahoma" pitchFamily="34" charset="0"/>
                <a:ea typeface="Tahoma" pitchFamily="34" charset="0"/>
                <a:cs typeface="Tahoma" pitchFamily="34" charset="0"/>
              </a:rPr>
              <a:t>- Trang bị kiến thức và kĩ năng phòng tránh và ứng phó với các tình huống nguy hiểm từ thiên nhiên.</a:t>
            </a:r>
            <a:endParaRPr lang="vi-VN">
              <a:latin typeface="Tahoma" pitchFamily="34" charset="0"/>
              <a:ea typeface="Tahoma" pitchFamily="34" charset="0"/>
              <a:cs typeface="Tahoma" pitchFamily="34" charset="0"/>
            </a:endParaRPr>
          </a:p>
          <a:p>
            <a:pPr fontAlgn="base"/>
            <a:r>
              <a:rPr lang="en-US" i="1">
                <a:latin typeface="Tahoma" pitchFamily="34" charset="0"/>
                <a:ea typeface="Tahoma" pitchFamily="34" charset="0"/>
                <a:cs typeface="Tahoma" pitchFamily="34" charset="0"/>
              </a:rPr>
              <a:t>- Tập quan sát, nhận biết các yếu tố có thể gây nguy hiểm như: thời điểm, không gian, địa hình, thời tiết thay đổi...</a:t>
            </a:r>
            <a:endParaRPr lang="vi-VN">
              <a:latin typeface="Tahoma" pitchFamily="34" charset="0"/>
              <a:ea typeface="Tahoma" pitchFamily="34" charset="0"/>
              <a:cs typeface="Tahoma" pitchFamily="34" charset="0"/>
            </a:endParaRPr>
          </a:p>
          <a:p>
            <a:pPr fontAlgn="base"/>
            <a:r>
              <a:rPr lang="en-US" i="1">
                <a:latin typeface="Tahoma" pitchFamily="34" charset="0"/>
                <a:ea typeface="Tahoma" pitchFamily="34" charset="0"/>
                <a:cs typeface="Tahoma" pitchFamily="34" charset="0"/>
              </a:rPr>
              <a:t>- Thường xuyên theo dõi các bản tin dự báo thời tiết trên các phương tiện thông tin.</a:t>
            </a:r>
            <a:endParaRPr lang="vi-VN">
              <a:latin typeface="Tahoma" pitchFamily="34" charset="0"/>
              <a:ea typeface="Tahoma" pitchFamily="34" charset="0"/>
              <a:cs typeface="Tahoma" pitchFamily="34" charset="0"/>
            </a:endParaRPr>
          </a:p>
          <a:p>
            <a:pPr fontAlgn="base"/>
            <a:r>
              <a:rPr lang="en-US" b="1" i="1">
                <a:latin typeface="Tahoma" pitchFamily="34" charset="0"/>
                <a:ea typeface="Tahoma" pitchFamily="34" charset="0"/>
                <a:cs typeface="Tahoma" pitchFamily="34" charset="0"/>
              </a:rPr>
              <a:t>Khi có nguy hiểm xảy ra: </a:t>
            </a:r>
            <a:endParaRPr lang="vi-VN">
              <a:latin typeface="Tahoma" pitchFamily="34" charset="0"/>
              <a:ea typeface="Tahoma" pitchFamily="34" charset="0"/>
              <a:cs typeface="Tahoma" pitchFamily="34" charset="0"/>
            </a:endParaRPr>
          </a:p>
          <a:p>
            <a:pPr fontAlgn="base"/>
            <a:r>
              <a:rPr lang="en-US" i="1">
                <a:latin typeface="Tahoma" pitchFamily="34" charset="0"/>
                <a:ea typeface="Tahoma" pitchFamily="34" charset="0"/>
                <a:cs typeface="Tahoma" pitchFamily="34" charset="0"/>
              </a:rPr>
              <a:t>- Chọn một nơi an toàn để trú ẩn.</a:t>
            </a:r>
            <a:endParaRPr lang="vi-VN">
              <a:latin typeface="Tahoma" pitchFamily="34" charset="0"/>
              <a:ea typeface="Tahoma" pitchFamily="34" charset="0"/>
              <a:cs typeface="Tahoma" pitchFamily="34" charset="0"/>
            </a:endParaRPr>
          </a:p>
          <a:p>
            <a:pPr fontAlgn="base"/>
            <a:r>
              <a:rPr lang="en-US" i="1">
                <a:latin typeface="Tahoma" pitchFamily="34" charset="0"/>
                <a:ea typeface="Tahoma" pitchFamily="34" charset="0"/>
                <a:cs typeface="Tahoma" pitchFamily="34" charset="0"/>
              </a:rPr>
              <a:t>- Bình tĩnh xử trí, đặt mục tiêu an toàn tính mạng lên trên hết.</a:t>
            </a:r>
            <a:endParaRPr lang="vi-VN">
              <a:latin typeface="Tahoma" pitchFamily="34" charset="0"/>
              <a:ea typeface="Tahoma" pitchFamily="34" charset="0"/>
              <a:cs typeface="Tahoma" pitchFamily="34" charset="0"/>
            </a:endParaRPr>
          </a:p>
          <a:p>
            <a:r>
              <a:rPr lang="en-US" i="1">
                <a:latin typeface="Tahoma" pitchFamily="34" charset="0"/>
                <a:ea typeface="Tahoma" pitchFamily="34" charset="0"/>
                <a:cs typeface="Tahoma" pitchFamily="34" charset="0"/>
              </a:rPr>
              <a:t>-  Tìm kiếm sự trợ giúp hoặc báo cho những người xung quanh, chính quyền địa phương khi cần thiết.</a:t>
            </a:r>
            <a:endParaRPr lang="vi-VN">
              <a:latin typeface="Tahoma" pitchFamily="34" charset="0"/>
              <a:ea typeface="Tahoma" pitchFamily="34" charset="0"/>
              <a:cs typeface="Tahoma" pitchFamily="34" charset="0"/>
            </a:endParaRPr>
          </a:p>
        </p:txBody>
      </p:sp>
      <p:cxnSp>
        <p:nvCxnSpPr>
          <p:cNvPr id="22" name="Straight Arrow Connector 21"/>
          <p:cNvCxnSpPr>
            <a:stCxn id="15" idx="3"/>
            <a:endCxn id="16" idx="1"/>
          </p:cNvCxnSpPr>
          <p:nvPr/>
        </p:nvCxnSpPr>
        <p:spPr>
          <a:xfrm flipV="1">
            <a:off x="1557285" y="1132770"/>
            <a:ext cx="161251" cy="15062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15" idx="3"/>
            <a:endCxn id="18" idx="1"/>
          </p:cNvCxnSpPr>
          <p:nvPr/>
        </p:nvCxnSpPr>
        <p:spPr>
          <a:xfrm flipV="1">
            <a:off x="1557285" y="2494412"/>
            <a:ext cx="161251" cy="1446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15" idx="3"/>
            <a:endCxn id="20" idx="1"/>
          </p:cNvCxnSpPr>
          <p:nvPr/>
        </p:nvCxnSpPr>
        <p:spPr>
          <a:xfrm>
            <a:off x="1557285" y="2639060"/>
            <a:ext cx="161251" cy="17723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3569661" y="1136540"/>
            <a:ext cx="16430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3569662" y="2443058"/>
            <a:ext cx="16430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3569662" y="4501582"/>
            <a:ext cx="16430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 name="Rectangle 14"/>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vi-VN" sz="1800" b="0" i="0" u="none" strike="noStrike" cap="none" normalizeH="0" baseline="0" smtClean="0">
              <a:ln>
                <a:noFill/>
              </a:ln>
              <a:solidFill>
                <a:schemeClr val="tx1"/>
              </a:solidFill>
              <a:effectLst/>
              <a:latin typeface="Arial" pitchFamily="34" charset="0"/>
              <a:cs typeface="Arial" pitchFamily="34" charset="0"/>
            </a:endParaRPr>
          </a:p>
        </p:txBody>
      </p:sp>
      <p:sp>
        <p:nvSpPr>
          <p:cNvPr id="5" name="Rectangle 22"/>
          <p:cNvSpPr>
            <a:spLocks noChangeArrowheads="1"/>
          </p:cNvSpPr>
          <p:nvPr/>
        </p:nvSpPr>
        <p:spPr bwMode="auto">
          <a:xfrm>
            <a:off x="0"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vi-VN"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56082412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000211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Times New Roman" pitchFamily="18" charset="0"/>
                <a:cs typeface="Times New Roman" pitchFamily="18" charset="0"/>
              </a:rPr>
              <a:t>II. </a:t>
            </a:r>
            <a:r>
              <a:rPr lang="en-US" b="1" dirty="0" err="1" smtClean="0">
                <a:solidFill>
                  <a:srgbClr val="FF0000"/>
                </a:solidFill>
                <a:latin typeface="Times New Roman" pitchFamily="18" charset="0"/>
                <a:cs typeface="Times New Roman" pitchFamily="18" charset="0"/>
              </a:rPr>
              <a:t>Luyện</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tập</a:t>
            </a:r>
            <a:endParaRPr lang="en-US"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100628"/>
            <a:ext cx="8305800" cy="5071572"/>
          </a:xfrm>
        </p:spPr>
        <p:txBody>
          <a:bodyPr>
            <a:normAutofit fontScale="85000" lnSpcReduction="10000"/>
          </a:bodyPr>
          <a:lstStyle/>
          <a:p>
            <a:r>
              <a:rPr lang="en-US" sz="1900" dirty="0">
                <a:latin typeface="Times New Roman" pitchFamily="18" charset="0"/>
                <a:cs typeface="Times New Roman" pitchFamily="18" charset="0"/>
              </a:rPr>
              <a:t>TRẮC NGHIỆM (5 </a:t>
            </a:r>
            <a:r>
              <a:rPr lang="en-US" sz="1900" dirty="0" err="1">
                <a:latin typeface="Times New Roman" pitchFamily="18" charset="0"/>
                <a:cs typeface="Times New Roman" pitchFamily="18" charset="0"/>
              </a:rPr>
              <a:t>điểm</a:t>
            </a:r>
            <a:r>
              <a:rPr lang="en-US" sz="1900" dirty="0">
                <a:latin typeface="Times New Roman" pitchFamily="18" charset="0"/>
                <a:cs typeface="Times New Roman" pitchFamily="18" charset="0"/>
              </a:rPr>
              <a:t>)</a:t>
            </a:r>
          </a:p>
          <a:p>
            <a:r>
              <a:rPr lang="en-US" sz="1900" i="1" dirty="0" err="1">
                <a:latin typeface="Times New Roman" pitchFamily="18" charset="0"/>
                <a:cs typeface="Times New Roman" pitchFamily="18" charset="0"/>
              </a:rPr>
              <a:t>Đọc</a:t>
            </a:r>
            <a:r>
              <a:rPr lang="en-US" sz="1900" i="1" dirty="0">
                <a:latin typeface="Times New Roman" pitchFamily="18" charset="0"/>
                <a:cs typeface="Times New Roman" pitchFamily="18" charset="0"/>
              </a:rPr>
              <a:t> </a:t>
            </a:r>
            <a:r>
              <a:rPr lang="en-US" sz="1900" i="1" dirty="0" err="1">
                <a:latin typeface="Times New Roman" pitchFamily="18" charset="0"/>
                <a:cs typeface="Times New Roman" pitchFamily="18" charset="0"/>
              </a:rPr>
              <a:t>kỹ</a:t>
            </a:r>
            <a:r>
              <a:rPr lang="en-US" sz="1900" i="1" dirty="0">
                <a:latin typeface="Times New Roman" pitchFamily="18" charset="0"/>
                <a:cs typeface="Times New Roman" pitchFamily="18" charset="0"/>
              </a:rPr>
              <a:t> </a:t>
            </a:r>
            <a:r>
              <a:rPr lang="en-US" sz="1900" i="1" dirty="0" err="1">
                <a:latin typeface="Times New Roman" pitchFamily="18" charset="0"/>
                <a:cs typeface="Times New Roman" pitchFamily="18" charset="0"/>
              </a:rPr>
              <a:t>câu</a:t>
            </a:r>
            <a:r>
              <a:rPr lang="en-US" sz="1900" i="1" dirty="0">
                <a:latin typeface="Times New Roman" pitchFamily="18" charset="0"/>
                <a:cs typeface="Times New Roman" pitchFamily="18" charset="0"/>
              </a:rPr>
              <a:t> </a:t>
            </a:r>
            <a:r>
              <a:rPr lang="en-US" sz="1900" i="1" dirty="0" err="1">
                <a:latin typeface="Times New Roman" pitchFamily="18" charset="0"/>
                <a:cs typeface="Times New Roman" pitchFamily="18" charset="0"/>
              </a:rPr>
              <a:t>hỏi</a:t>
            </a:r>
            <a:r>
              <a:rPr lang="en-US" sz="1900" i="1" dirty="0">
                <a:latin typeface="Times New Roman" pitchFamily="18" charset="0"/>
                <a:cs typeface="Times New Roman" pitchFamily="18" charset="0"/>
              </a:rPr>
              <a:t> </a:t>
            </a:r>
            <a:r>
              <a:rPr lang="en-US" sz="1900" i="1" dirty="0" err="1">
                <a:latin typeface="Times New Roman" pitchFamily="18" charset="0"/>
                <a:cs typeface="Times New Roman" pitchFamily="18" charset="0"/>
              </a:rPr>
              <a:t>và</a:t>
            </a:r>
            <a:r>
              <a:rPr lang="en-US" sz="1900" i="1" dirty="0">
                <a:latin typeface="Times New Roman" pitchFamily="18" charset="0"/>
                <a:cs typeface="Times New Roman" pitchFamily="18" charset="0"/>
              </a:rPr>
              <a:t> </a:t>
            </a:r>
            <a:r>
              <a:rPr lang="en-US" sz="1900" i="1" dirty="0" err="1">
                <a:latin typeface="Times New Roman" pitchFamily="18" charset="0"/>
                <a:cs typeface="Times New Roman" pitchFamily="18" charset="0"/>
              </a:rPr>
              <a:t>các</a:t>
            </a:r>
            <a:r>
              <a:rPr lang="en-US" sz="1900" i="1" dirty="0">
                <a:latin typeface="Times New Roman" pitchFamily="18" charset="0"/>
                <a:cs typeface="Times New Roman" pitchFamily="18" charset="0"/>
              </a:rPr>
              <a:t> </a:t>
            </a:r>
            <a:r>
              <a:rPr lang="en-US" sz="1900" i="1" dirty="0" err="1">
                <a:latin typeface="Times New Roman" pitchFamily="18" charset="0"/>
                <a:cs typeface="Times New Roman" pitchFamily="18" charset="0"/>
              </a:rPr>
              <a:t>phương</a:t>
            </a:r>
            <a:r>
              <a:rPr lang="en-US" sz="1900" i="1" dirty="0">
                <a:latin typeface="Times New Roman" pitchFamily="18" charset="0"/>
                <a:cs typeface="Times New Roman" pitchFamily="18" charset="0"/>
              </a:rPr>
              <a:t> </a:t>
            </a:r>
            <a:r>
              <a:rPr lang="en-US" sz="1900" i="1" dirty="0" err="1">
                <a:latin typeface="Times New Roman" pitchFamily="18" charset="0"/>
                <a:cs typeface="Times New Roman" pitchFamily="18" charset="0"/>
              </a:rPr>
              <a:t>án</a:t>
            </a:r>
            <a:r>
              <a:rPr lang="en-US" sz="1900" i="1" dirty="0">
                <a:latin typeface="Times New Roman" pitchFamily="18" charset="0"/>
                <a:cs typeface="Times New Roman" pitchFamily="18" charset="0"/>
              </a:rPr>
              <a:t> </a:t>
            </a:r>
            <a:r>
              <a:rPr lang="en-US" sz="1900" i="1" dirty="0" err="1">
                <a:latin typeface="Times New Roman" pitchFamily="18" charset="0"/>
                <a:cs typeface="Times New Roman" pitchFamily="18" charset="0"/>
              </a:rPr>
              <a:t>cho</a:t>
            </a:r>
            <a:r>
              <a:rPr lang="en-US" sz="1900" i="1" dirty="0">
                <a:latin typeface="Times New Roman" pitchFamily="18" charset="0"/>
                <a:cs typeface="Times New Roman" pitchFamily="18" charset="0"/>
              </a:rPr>
              <a:t> </a:t>
            </a:r>
            <a:r>
              <a:rPr lang="en-US" sz="1900" i="1" dirty="0" err="1">
                <a:latin typeface="Times New Roman" pitchFamily="18" charset="0"/>
                <a:cs typeface="Times New Roman" pitchFamily="18" charset="0"/>
              </a:rPr>
              <a:t>sẵn</a:t>
            </a:r>
            <a:r>
              <a:rPr lang="en-US" sz="1900" i="1" dirty="0">
                <a:latin typeface="Times New Roman" pitchFamily="18" charset="0"/>
                <a:cs typeface="Times New Roman" pitchFamily="18" charset="0"/>
              </a:rPr>
              <a:t> ở </a:t>
            </a:r>
            <a:r>
              <a:rPr lang="en-US" sz="1900" i="1" dirty="0" err="1">
                <a:latin typeface="Times New Roman" pitchFamily="18" charset="0"/>
                <a:cs typeface="Times New Roman" pitchFamily="18" charset="0"/>
              </a:rPr>
              <a:t>đề</a:t>
            </a:r>
            <a:r>
              <a:rPr lang="en-US" sz="1900" i="1" dirty="0">
                <a:latin typeface="Times New Roman" pitchFamily="18" charset="0"/>
                <a:cs typeface="Times New Roman" pitchFamily="18" charset="0"/>
              </a:rPr>
              <a:t> </a:t>
            </a:r>
            <a:r>
              <a:rPr lang="en-US" sz="1900" i="1" dirty="0" err="1">
                <a:latin typeface="Times New Roman" pitchFamily="18" charset="0"/>
                <a:cs typeface="Times New Roman" pitchFamily="18" charset="0"/>
              </a:rPr>
              <a:t>kiểm</a:t>
            </a:r>
            <a:r>
              <a:rPr lang="en-US" sz="1900" i="1" dirty="0">
                <a:latin typeface="Times New Roman" pitchFamily="18" charset="0"/>
                <a:cs typeface="Times New Roman" pitchFamily="18" charset="0"/>
              </a:rPr>
              <a:t> </a:t>
            </a:r>
            <a:r>
              <a:rPr lang="en-US" sz="1900" i="1" dirty="0" err="1">
                <a:latin typeface="Times New Roman" pitchFamily="18" charset="0"/>
                <a:cs typeface="Times New Roman" pitchFamily="18" charset="0"/>
              </a:rPr>
              <a:t>tra</a:t>
            </a:r>
            <a:r>
              <a:rPr lang="en-US" sz="1900" i="1" dirty="0">
                <a:latin typeface="Times New Roman" pitchFamily="18" charset="0"/>
                <a:cs typeface="Times New Roman" pitchFamily="18" charset="0"/>
              </a:rPr>
              <a:t> </a:t>
            </a:r>
            <a:r>
              <a:rPr lang="en-US" sz="1900" i="1" dirty="0" err="1">
                <a:latin typeface="Times New Roman" pitchFamily="18" charset="0"/>
                <a:cs typeface="Times New Roman" pitchFamily="18" charset="0"/>
              </a:rPr>
              <a:t>dưới</a:t>
            </a:r>
            <a:r>
              <a:rPr lang="en-US" sz="1900" i="1" dirty="0">
                <a:latin typeface="Times New Roman" pitchFamily="18" charset="0"/>
                <a:cs typeface="Times New Roman" pitchFamily="18" charset="0"/>
              </a:rPr>
              <a:t> </a:t>
            </a:r>
            <a:r>
              <a:rPr lang="en-US" sz="1900" i="1" dirty="0" err="1">
                <a:latin typeface="Times New Roman" pitchFamily="18" charset="0"/>
                <a:cs typeface="Times New Roman" pitchFamily="18" charset="0"/>
              </a:rPr>
              <a:t>đây</a:t>
            </a:r>
            <a:r>
              <a:rPr lang="en-US" sz="1900" i="1" dirty="0">
                <a:latin typeface="Times New Roman" pitchFamily="18" charset="0"/>
                <a:cs typeface="Times New Roman" pitchFamily="18" charset="0"/>
              </a:rPr>
              <a:t>, </a:t>
            </a:r>
            <a:r>
              <a:rPr lang="en-US" sz="1900" i="1" dirty="0" err="1">
                <a:latin typeface="Times New Roman" pitchFamily="18" charset="0"/>
                <a:cs typeface="Times New Roman" pitchFamily="18" charset="0"/>
              </a:rPr>
              <a:t>chọn</a:t>
            </a:r>
            <a:r>
              <a:rPr lang="en-US" sz="1900" i="1" dirty="0">
                <a:latin typeface="Times New Roman" pitchFamily="18" charset="0"/>
                <a:cs typeface="Times New Roman" pitchFamily="18" charset="0"/>
              </a:rPr>
              <a:t> </a:t>
            </a:r>
            <a:r>
              <a:rPr lang="en-US" sz="1900" i="1" dirty="0" err="1">
                <a:latin typeface="Times New Roman" pitchFamily="18" charset="0"/>
                <a:cs typeface="Times New Roman" pitchFamily="18" charset="0"/>
              </a:rPr>
              <a:t>đáp</a:t>
            </a:r>
            <a:r>
              <a:rPr lang="en-US" sz="1900" i="1" dirty="0">
                <a:latin typeface="Times New Roman" pitchFamily="18" charset="0"/>
                <a:cs typeface="Times New Roman" pitchFamily="18" charset="0"/>
              </a:rPr>
              <a:t> </a:t>
            </a:r>
            <a:r>
              <a:rPr lang="en-US" sz="1900" i="1" dirty="0" err="1">
                <a:latin typeface="Times New Roman" pitchFamily="18" charset="0"/>
                <a:cs typeface="Times New Roman" pitchFamily="18" charset="0"/>
              </a:rPr>
              <a:t>án</a:t>
            </a:r>
            <a:r>
              <a:rPr lang="en-US" sz="1900" i="1" dirty="0">
                <a:latin typeface="Times New Roman" pitchFamily="18" charset="0"/>
                <a:cs typeface="Times New Roman" pitchFamily="18" charset="0"/>
              </a:rPr>
              <a:t> </a:t>
            </a:r>
            <a:r>
              <a:rPr lang="en-US" sz="1900" i="1" dirty="0" err="1">
                <a:latin typeface="Times New Roman" pitchFamily="18" charset="0"/>
                <a:cs typeface="Times New Roman" pitchFamily="18" charset="0"/>
              </a:rPr>
              <a:t>đúng</a:t>
            </a:r>
            <a:r>
              <a:rPr lang="en-US" sz="1900" i="1" dirty="0">
                <a:latin typeface="Times New Roman" pitchFamily="18" charset="0"/>
                <a:cs typeface="Times New Roman" pitchFamily="18" charset="0"/>
              </a:rPr>
              <a:t> </a:t>
            </a:r>
            <a:r>
              <a:rPr lang="en-US" sz="1900" i="1" dirty="0" err="1">
                <a:latin typeface="Times New Roman" pitchFamily="18" charset="0"/>
                <a:cs typeface="Times New Roman" pitchFamily="18" charset="0"/>
              </a:rPr>
              <a:t>nhất</a:t>
            </a:r>
            <a:r>
              <a:rPr lang="en-US" sz="1900" i="1" dirty="0">
                <a:latin typeface="Times New Roman" pitchFamily="18" charset="0"/>
                <a:cs typeface="Times New Roman" pitchFamily="18" charset="0"/>
              </a:rPr>
              <a:t> </a:t>
            </a:r>
            <a:r>
              <a:rPr lang="en-US" sz="1900" i="1" dirty="0" err="1">
                <a:latin typeface="Times New Roman" pitchFamily="18" charset="0"/>
                <a:cs typeface="Times New Roman" pitchFamily="18" charset="0"/>
              </a:rPr>
              <a:t>và</a:t>
            </a:r>
            <a:r>
              <a:rPr lang="en-US" sz="1900" i="1" dirty="0">
                <a:latin typeface="Times New Roman" pitchFamily="18" charset="0"/>
                <a:cs typeface="Times New Roman" pitchFamily="18" charset="0"/>
              </a:rPr>
              <a:t> </a:t>
            </a:r>
            <a:r>
              <a:rPr lang="en-US" sz="1900" i="1" dirty="0" err="1">
                <a:latin typeface="Times New Roman" pitchFamily="18" charset="0"/>
                <a:cs typeface="Times New Roman" pitchFamily="18" charset="0"/>
              </a:rPr>
              <a:t>tô</a:t>
            </a:r>
            <a:r>
              <a:rPr lang="en-US" sz="1900" i="1" dirty="0">
                <a:latin typeface="Times New Roman" pitchFamily="18" charset="0"/>
                <a:cs typeface="Times New Roman" pitchFamily="18" charset="0"/>
              </a:rPr>
              <a:t> </a:t>
            </a:r>
            <a:r>
              <a:rPr lang="en-US" sz="1900" i="1" dirty="0" err="1">
                <a:latin typeface="Times New Roman" pitchFamily="18" charset="0"/>
                <a:cs typeface="Times New Roman" pitchFamily="18" charset="0"/>
              </a:rPr>
              <a:t>đen</a:t>
            </a:r>
            <a:r>
              <a:rPr lang="en-US" sz="1900" i="1" dirty="0">
                <a:latin typeface="Times New Roman" pitchFamily="18" charset="0"/>
                <a:cs typeface="Times New Roman" pitchFamily="18" charset="0"/>
              </a:rPr>
              <a:t> </a:t>
            </a:r>
            <a:r>
              <a:rPr lang="en-US" sz="1900" i="1" dirty="0" err="1">
                <a:latin typeface="Times New Roman" pitchFamily="18" charset="0"/>
                <a:cs typeface="Times New Roman" pitchFamily="18" charset="0"/>
              </a:rPr>
              <a:t>vào</a:t>
            </a:r>
            <a:r>
              <a:rPr lang="en-US" sz="1900" i="1" dirty="0">
                <a:latin typeface="Times New Roman" pitchFamily="18" charset="0"/>
                <a:cs typeface="Times New Roman" pitchFamily="18" charset="0"/>
              </a:rPr>
              <a:t> </a:t>
            </a:r>
            <a:r>
              <a:rPr lang="en-US" sz="1900" i="1" dirty="0" err="1">
                <a:latin typeface="Times New Roman" pitchFamily="18" charset="0"/>
                <a:cs typeface="Times New Roman" pitchFamily="18" charset="0"/>
              </a:rPr>
              <a:t>hình</a:t>
            </a:r>
            <a:r>
              <a:rPr lang="en-US" sz="1900" i="1" dirty="0">
                <a:latin typeface="Times New Roman" pitchFamily="18" charset="0"/>
                <a:cs typeface="Times New Roman" pitchFamily="18" charset="0"/>
              </a:rPr>
              <a:t> </a:t>
            </a:r>
            <a:r>
              <a:rPr lang="en-US" sz="1900" i="1" dirty="0" err="1">
                <a:latin typeface="Times New Roman" pitchFamily="18" charset="0"/>
                <a:cs typeface="Times New Roman" pitchFamily="18" charset="0"/>
              </a:rPr>
              <a:t>tròn</a:t>
            </a:r>
            <a:r>
              <a:rPr lang="en-US" sz="1900" i="1" dirty="0">
                <a:latin typeface="Times New Roman" pitchFamily="18" charset="0"/>
                <a:cs typeface="Times New Roman" pitchFamily="18" charset="0"/>
              </a:rPr>
              <a:t> </a:t>
            </a:r>
            <a:r>
              <a:rPr lang="en-US" sz="1900" i="1" dirty="0" err="1">
                <a:latin typeface="Times New Roman" pitchFamily="18" charset="0"/>
                <a:cs typeface="Times New Roman" pitchFamily="18" charset="0"/>
              </a:rPr>
              <a:t>một</a:t>
            </a:r>
            <a:r>
              <a:rPr lang="en-US" sz="1900" i="1" dirty="0">
                <a:latin typeface="Times New Roman" pitchFamily="18" charset="0"/>
                <a:cs typeface="Times New Roman" pitchFamily="18" charset="0"/>
              </a:rPr>
              <a:t> </a:t>
            </a:r>
            <a:r>
              <a:rPr lang="en-US" sz="1900" i="1" dirty="0" err="1">
                <a:latin typeface="Times New Roman" pitchFamily="18" charset="0"/>
                <a:cs typeface="Times New Roman" pitchFamily="18" charset="0"/>
              </a:rPr>
              <a:t>trong</a:t>
            </a:r>
            <a:r>
              <a:rPr lang="en-US" sz="1900" i="1" dirty="0">
                <a:latin typeface="Times New Roman" pitchFamily="18" charset="0"/>
                <a:cs typeface="Times New Roman" pitchFamily="18" charset="0"/>
              </a:rPr>
              <a:t> </a:t>
            </a:r>
            <a:r>
              <a:rPr lang="en-US" sz="1900" i="1" dirty="0" err="1">
                <a:latin typeface="Times New Roman" pitchFamily="18" charset="0"/>
                <a:cs typeface="Times New Roman" pitchFamily="18" charset="0"/>
              </a:rPr>
              <a:t>những</a:t>
            </a:r>
            <a:r>
              <a:rPr lang="en-US" sz="1900" i="1" dirty="0">
                <a:latin typeface="Times New Roman" pitchFamily="18" charset="0"/>
                <a:cs typeface="Times New Roman" pitchFamily="18" charset="0"/>
              </a:rPr>
              <a:t> </a:t>
            </a:r>
            <a:r>
              <a:rPr lang="en-US" sz="1900" i="1" dirty="0" err="1">
                <a:latin typeface="Times New Roman" pitchFamily="18" charset="0"/>
                <a:cs typeface="Times New Roman" pitchFamily="18" charset="0"/>
              </a:rPr>
              <a:t>phương</a:t>
            </a:r>
            <a:r>
              <a:rPr lang="en-US" sz="1900" i="1" dirty="0">
                <a:latin typeface="Times New Roman" pitchFamily="18" charset="0"/>
                <a:cs typeface="Times New Roman" pitchFamily="18" charset="0"/>
              </a:rPr>
              <a:t> </a:t>
            </a:r>
            <a:r>
              <a:rPr lang="en-US" sz="1900" i="1" dirty="0" err="1">
                <a:latin typeface="Times New Roman" pitchFamily="18" charset="0"/>
                <a:cs typeface="Times New Roman" pitchFamily="18" charset="0"/>
              </a:rPr>
              <a:t>án</a:t>
            </a:r>
            <a:r>
              <a:rPr lang="en-US" sz="1900" i="1" dirty="0">
                <a:latin typeface="Times New Roman" pitchFamily="18" charset="0"/>
                <a:cs typeface="Times New Roman" pitchFamily="18" charset="0"/>
              </a:rPr>
              <a:t> A,B,C,D </a:t>
            </a:r>
            <a:r>
              <a:rPr lang="en-US" sz="1900" i="1" dirty="0" err="1">
                <a:latin typeface="Times New Roman" pitchFamily="18" charset="0"/>
                <a:cs typeface="Times New Roman" pitchFamily="18" charset="0"/>
              </a:rPr>
              <a:t>trong</a:t>
            </a:r>
            <a:r>
              <a:rPr lang="en-US" sz="1900" i="1" dirty="0">
                <a:latin typeface="Times New Roman" pitchFamily="18" charset="0"/>
                <a:cs typeface="Times New Roman" pitchFamily="18" charset="0"/>
              </a:rPr>
              <a:t> </a:t>
            </a:r>
            <a:r>
              <a:rPr lang="en-US" sz="1900" i="1" dirty="0" err="1">
                <a:latin typeface="Times New Roman" pitchFamily="18" charset="0"/>
                <a:cs typeface="Times New Roman" pitchFamily="18" charset="0"/>
              </a:rPr>
              <a:t>phiếu</a:t>
            </a:r>
            <a:r>
              <a:rPr lang="en-US" sz="1900" i="1" dirty="0">
                <a:latin typeface="Times New Roman" pitchFamily="18" charset="0"/>
                <a:cs typeface="Times New Roman" pitchFamily="18" charset="0"/>
              </a:rPr>
              <a:t> </a:t>
            </a:r>
            <a:r>
              <a:rPr lang="en-US" sz="1900" i="1" dirty="0" err="1">
                <a:latin typeface="Times New Roman" pitchFamily="18" charset="0"/>
                <a:cs typeface="Times New Roman" pitchFamily="18" charset="0"/>
              </a:rPr>
              <a:t>trả</a:t>
            </a:r>
            <a:r>
              <a:rPr lang="en-US" sz="1900" i="1" dirty="0">
                <a:latin typeface="Times New Roman" pitchFamily="18" charset="0"/>
                <a:cs typeface="Times New Roman" pitchFamily="18" charset="0"/>
              </a:rPr>
              <a:t> </a:t>
            </a:r>
            <a:r>
              <a:rPr lang="en-US" sz="1900" i="1" dirty="0" err="1">
                <a:latin typeface="Times New Roman" pitchFamily="18" charset="0"/>
                <a:cs typeface="Times New Roman" pitchFamily="18" charset="0"/>
              </a:rPr>
              <a:t>lời</a:t>
            </a:r>
            <a:r>
              <a:rPr lang="en-US" sz="1900" i="1" dirty="0">
                <a:latin typeface="Times New Roman" pitchFamily="18" charset="0"/>
                <a:cs typeface="Times New Roman" pitchFamily="18" charset="0"/>
              </a:rPr>
              <a:t>.</a:t>
            </a:r>
            <a:endParaRPr lang="en-US" sz="1900" dirty="0">
              <a:latin typeface="Times New Roman" pitchFamily="18" charset="0"/>
              <a:cs typeface="Times New Roman" pitchFamily="18" charset="0"/>
            </a:endParaRPr>
          </a:p>
          <a:p>
            <a:r>
              <a:rPr lang="en-US" sz="1900" dirty="0" err="1">
                <a:latin typeface="Times New Roman" pitchFamily="18" charset="0"/>
                <a:cs typeface="Times New Roman" pitchFamily="18" charset="0"/>
              </a:rPr>
              <a:t>Câu</a:t>
            </a:r>
            <a:r>
              <a:rPr lang="en-US" sz="1900" dirty="0">
                <a:latin typeface="Times New Roman" pitchFamily="18" charset="0"/>
                <a:cs typeface="Times New Roman" pitchFamily="18" charset="0"/>
              </a:rPr>
              <a:t> 1: </a:t>
            </a:r>
            <a:r>
              <a:rPr lang="en-US" sz="1900" dirty="0" err="1">
                <a:latin typeface="Times New Roman" pitchFamily="18" charset="0"/>
                <a:cs typeface="Times New Roman" pitchFamily="18" charset="0"/>
              </a:rPr>
              <a:t>Ngoài</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việc</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tiết</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kiệm</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về</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tiền</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của</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theo</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em</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chúng</a:t>
            </a:r>
            <a:r>
              <a:rPr lang="en-US" sz="1900" dirty="0">
                <a:latin typeface="Times New Roman" pitchFamily="18" charset="0"/>
                <a:cs typeface="Times New Roman" pitchFamily="18" charset="0"/>
              </a:rPr>
              <a:t> ta </a:t>
            </a:r>
            <a:r>
              <a:rPr lang="en-US" sz="1900" dirty="0" err="1">
                <a:latin typeface="Times New Roman" pitchFamily="18" charset="0"/>
                <a:cs typeface="Times New Roman" pitchFamily="18" charset="0"/>
              </a:rPr>
              <a:t>còn</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cần</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tiết</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kiệm</a:t>
            </a:r>
            <a:r>
              <a:rPr lang="en-US" sz="1900" dirty="0">
                <a:latin typeface="Times New Roman" pitchFamily="18" charset="0"/>
                <a:cs typeface="Times New Roman" pitchFamily="18" charset="0"/>
              </a:rPr>
              <a:t> </a:t>
            </a:r>
          </a:p>
          <a:p>
            <a:r>
              <a:rPr lang="en-US" sz="1900" dirty="0">
                <a:latin typeface="Times New Roman" pitchFamily="18" charset="0"/>
                <a:cs typeface="Times New Roman" pitchFamily="18" charset="0"/>
              </a:rPr>
              <a:t>A. </a:t>
            </a:r>
            <a:r>
              <a:rPr lang="en-US" sz="1900" dirty="0" err="1">
                <a:latin typeface="Times New Roman" pitchFamily="18" charset="0"/>
                <a:cs typeface="Times New Roman" pitchFamily="18" charset="0"/>
              </a:rPr>
              <a:t>tình</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yêu</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thương</a:t>
            </a:r>
            <a:r>
              <a:rPr lang="en-US" sz="1900" dirty="0">
                <a:latin typeface="Times New Roman" pitchFamily="18" charset="0"/>
                <a:cs typeface="Times New Roman" pitchFamily="18" charset="0"/>
              </a:rPr>
              <a:t>.                                         </a:t>
            </a:r>
          </a:p>
          <a:p>
            <a:r>
              <a:rPr lang="en-US" sz="1900" dirty="0">
                <a:latin typeface="Times New Roman" pitchFamily="18" charset="0"/>
                <a:cs typeface="Times New Roman" pitchFamily="18" charset="0"/>
              </a:rPr>
              <a:t> </a:t>
            </a:r>
            <a:r>
              <a:rPr lang="vi-VN" sz="1900" dirty="0">
                <a:latin typeface="Times New Roman" pitchFamily="18" charset="0"/>
                <a:cs typeface="Times New Roman" pitchFamily="18" charset="0"/>
              </a:rPr>
              <a:t>B. </a:t>
            </a:r>
            <a:r>
              <a:rPr lang="en-US" sz="1900" dirty="0" err="1">
                <a:latin typeface="Times New Roman" pitchFamily="18" charset="0"/>
                <a:cs typeface="Times New Roman" pitchFamily="18" charset="0"/>
              </a:rPr>
              <a:t>sức</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lực</a:t>
            </a:r>
            <a:r>
              <a:rPr lang="en-US" sz="1900" dirty="0">
                <a:latin typeface="Times New Roman" pitchFamily="18" charset="0"/>
                <a:cs typeface="Times New Roman" pitchFamily="18" charset="0"/>
              </a:rPr>
              <a:t>. </a:t>
            </a:r>
          </a:p>
          <a:p>
            <a:r>
              <a:rPr lang="vi-VN" sz="1900" dirty="0">
                <a:latin typeface="Times New Roman" pitchFamily="18" charset="0"/>
                <a:cs typeface="Times New Roman" pitchFamily="18" charset="0"/>
              </a:rPr>
              <a:t>C. </a:t>
            </a:r>
            <a:r>
              <a:rPr lang="en-US" sz="1900" dirty="0" err="1">
                <a:latin typeface="Times New Roman" pitchFamily="18" charset="0"/>
                <a:cs typeface="Times New Roman" pitchFamily="18" charset="0"/>
              </a:rPr>
              <a:t>lời</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cảm</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ơn</a:t>
            </a:r>
            <a:r>
              <a:rPr lang="en-US" sz="1900" dirty="0">
                <a:latin typeface="Times New Roman" pitchFamily="18" charset="0"/>
                <a:cs typeface="Times New Roman" pitchFamily="18" charset="0"/>
              </a:rPr>
              <a:t>.                                                   </a:t>
            </a:r>
          </a:p>
          <a:p>
            <a:r>
              <a:rPr lang="vi-VN" sz="1900" dirty="0">
                <a:latin typeface="Times New Roman" pitchFamily="18" charset="0"/>
                <a:cs typeface="Times New Roman" pitchFamily="18" charset="0"/>
              </a:rPr>
              <a:t>D. </a:t>
            </a:r>
            <a:r>
              <a:rPr lang="en-US" sz="1900" dirty="0" err="1">
                <a:latin typeface="Times New Roman" pitchFamily="18" charset="0"/>
                <a:cs typeface="Times New Roman" pitchFamily="18" charset="0"/>
              </a:rPr>
              <a:t>lời</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xin</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lỗi</a:t>
            </a:r>
            <a:r>
              <a:rPr lang="en-US" sz="1900" dirty="0">
                <a:latin typeface="Times New Roman" pitchFamily="18" charset="0"/>
                <a:cs typeface="Times New Roman" pitchFamily="18" charset="0"/>
              </a:rPr>
              <a:t>. </a:t>
            </a:r>
          </a:p>
          <a:p>
            <a:r>
              <a:rPr lang="en-US" sz="1900" dirty="0" err="1">
                <a:latin typeface="Times New Roman" pitchFamily="18" charset="0"/>
                <a:cs typeface="Times New Roman" pitchFamily="18" charset="0"/>
              </a:rPr>
              <a:t>Câu</a:t>
            </a:r>
            <a:r>
              <a:rPr lang="en-US" sz="1900" dirty="0">
                <a:latin typeface="Times New Roman" pitchFamily="18" charset="0"/>
                <a:cs typeface="Times New Roman" pitchFamily="18" charset="0"/>
              </a:rPr>
              <a:t> 2: </a:t>
            </a:r>
            <a:r>
              <a:rPr lang="en-US" sz="1900" dirty="0" err="1">
                <a:latin typeface="Times New Roman" pitchFamily="18" charset="0"/>
                <a:cs typeface="Times New Roman" pitchFamily="18" charset="0"/>
              </a:rPr>
              <a:t>Trái</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với</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tiết</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kiệm</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là</a:t>
            </a:r>
            <a:r>
              <a:rPr lang="en-US" sz="1900" dirty="0">
                <a:latin typeface="Times New Roman" pitchFamily="18" charset="0"/>
                <a:cs typeface="Times New Roman" pitchFamily="18" charset="0"/>
              </a:rPr>
              <a:t> </a:t>
            </a:r>
          </a:p>
          <a:p>
            <a:r>
              <a:rPr lang="vi-VN" sz="1900" dirty="0">
                <a:latin typeface="Times New Roman" pitchFamily="18" charset="0"/>
                <a:cs typeface="Times New Roman" pitchFamily="18" charset="0"/>
              </a:rPr>
              <a:t>A. </a:t>
            </a:r>
            <a:r>
              <a:rPr lang="en-US" sz="1900" dirty="0" err="1">
                <a:latin typeface="Times New Roman" pitchFamily="18" charset="0"/>
                <a:cs typeface="Times New Roman" pitchFamily="18" charset="0"/>
              </a:rPr>
              <a:t>xa</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hoa</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lãng</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phí</a:t>
            </a:r>
            <a:r>
              <a:rPr lang="en-US" sz="1900" dirty="0">
                <a:latin typeface="Times New Roman" pitchFamily="18" charset="0"/>
                <a:cs typeface="Times New Roman" pitchFamily="18" charset="0"/>
              </a:rPr>
              <a:t>.                                         </a:t>
            </a:r>
          </a:p>
          <a:p>
            <a:r>
              <a:rPr lang="vi-VN" sz="1900" dirty="0">
                <a:latin typeface="Times New Roman" pitchFamily="18" charset="0"/>
                <a:cs typeface="Times New Roman" pitchFamily="18" charset="0"/>
              </a:rPr>
              <a:t>B. </a:t>
            </a:r>
            <a:r>
              <a:rPr lang="en-US" sz="1900" dirty="0" err="1">
                <a:latin typeface="Times New Roman" pitchFamily="18" charset="0"/>
                <a:cs typeface="Times New Roman" pitchFamily="18" charset="0"/>
              </a:rPr>
              <a:t>cần</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cù</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chăm</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chỉ</a:t>
            </a:r>
            <a:r>
              <a:rPr lang="en-US" sz="1900" dirty="0">
                <a:latin typeface="Times New Roman" pitchFamily="18" charset="0"/>
                <a:cs typeface="Times New Roman" pitchFamily="18" charset="0"/>
              </a:rPr>
              <a:t>. </a:t>
            </a:r>
          </a:p>
          <a:p>
            <a:r>
              <a:rPr lang="vi-VN" sz="1900" dirty="0">
                <a:latin typeface="Times New Roman" pitchFamily="18" charset="0"/>
                <a:cs typeface="Times New Roman" pitchFamily="18" charset="0"/>
              </a:rPr>
              <a:t>B. </a:t>
            </a:r>
            <a:r>
              <a:rPr lang="en-US" sz="1900" dirty="0" err="1">
                <a:latin typeface="Times New Roman" pitchFamily="18" charset="0"/>
                <a:cs typeface="Times New Roman" pitchFamily="18" charset="0"/>
              </a:rPr>
              <a:t>cẩu</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thả</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hời</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hợt</a:t>
            </a:r>
            <a:r>
              <a:rPr lang="en-US" sz="1900" dirty="0">
                <a:latin typeface="Times New Roman" pitchFamily="18" charset="0"/>
                <a:cs typeface="Times New Roman" pitchFamily="18" charset="0"/>
              </a:rPr>
              <a:t>.                                         </a:t>
            </a:r>
          </a:p>
          <a:p>
            <a:r>
              <a:rPr lang="vi-VN" sz="1900" dirty="0">
                <a:latin typeface="Times New Roman" pitchFamily="18" charset="0"/>
                <a:cs typeface="Times New Roman" pitchFamily="18" charset="0"/>
              </a:rPr>
              <a:t>D. </a:t>
            </a:r>
            <a:r>
              <a:rPr lang="en-US" sz="1900" dirty="0" err="1">
                <a:latin typeface="Times New Roman" pitchFamily="18" charset="0"/>
                <a:cs typeface="Times New Roman" pitchFamily="18" charset="0"/>
              </a:rPr>
              <a:t>trung</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thực</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thẳng</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thắn</a:t>
            </a:r>
            <a:r>
              <a:rPr lang="en-US" sz="1900" dirty="0">
                <a:latin typeface="Times New Roman" pitchFamily="18" charset="0"/>
                <a:cs typeface="Times New Roman" pitchFamily="18" charset="0"/>
              </a:rPr>
              <a:t>. </a:t>
            </a:r>
          </a:p>
          <a:p>
            <a:r>
              <a:rPr lang="en-US" sz="1900" dirty="0" err="1">
                <a:latin typeface="Times New Roman" pitchFamily="18" charset="0"/>
                <a:cs typeface="Times New Roman" pitchFamily="18" charset="0"/>
              </a:rPr>
              <a:t>Câu</a:t>
            </a:r>
            <a:r>
              <a:rPr lang="en-US" sz="1900" dirty="0">
                <a:latin typeface="Times New Roman" pitchFamily="18" charset="0"/>
                <a:cs typeface="Times New Roman" pitchFamily="18" charset="0"/>
              </a:rPr>
              <a:t> 3: </a:t>
            </a:r>
            <a:r>
              <a:rPr lang="en-US" sz="1900" dirty="0" err="1">
                <a:latin typeface="Times New Roman" pitchFamily="18" charset="0"/>
                <a:cs typeface="Times New Roman" pitchFamily="18" charset="0"/>
              </a:rPr>
              <a:t>Tiết</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kiệm</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sẽ</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giúp</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chúng</a:t>
            </a:r>
            <a:r>
              <a:rPr lang="en-US" sz="1900" dirty="0">
                <a:latin typeface="Times New Roman" pitchFamily="18" charset="0"/>
                <a:cs typeface="Times New Roman" pitchFamily="18" charset="0"/>
              </a:rPr>
              <a:t> ta </a:t>
            </a:r>
          </a:p>
          <a:p>
            <a:r>
              <a:rPr lang="vi-VN" sz="1900" dirty="0">
                <a:latin typeface="Times New Roman" pitchFamily="18" charset="0"/>
                <a:cs typeface="Times New Roman" pitchFamily="18" charset="0"/>
              </a:rPr>
              <a:t>A. </a:t>
            </a:r>
            <a:r>
              <a:rPr lang="en-US" sz="1900" dirty="0" err="1">
                <a:latin typeface="Times New Roman" pitchFamily="18" charset="0"/>
                <a:cs typeface="Times New Roman" pitchFamily="18" charset="0"/>
              </a:rPr>
              <a:t>làm</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giàu</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cho</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bản</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thân</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gia</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đình</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và</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xã</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hội</a:t>
            </a:r>
            <a:r>
              <a:rPr lang="en-US" sz="1900" dirty="0">
                <a:latin typeface="Times New Roman" pitchFamily="18" charset="0"/>
                <a:cs typeface="Times New Roman" pitchFamily="18" charset="0"/>
              </a:rPr>
              <a:t>. </a:t>
            </a:r>
            <a:r>
              <a:rPr lang="vi-VN" sz="1900" dirty="0">
                <a:latin typeface="Times New Roman" pitchFamily="18" charset="0"/>
                <a:cs typeface="Times New Roman" pitchFamily="18" charset="0"/>
              </a:rPr>
              <a:t>    B. </a:t>
            </a:r>
            <a:r>
              <a:rPr lang="en-US" sz="1900" dirty="0" err="1">
                <a:latin typeface="Times New Roman" pitchFamily="18" charset="0"/>
                <a:cs typeface="Times New Roman" pitchFamily="18" charset="0"/>
              </a:rPr>
              <a:t>được</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mọi</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người</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ngưỡng</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mộ</a:t>
            </a:r>
            <a:r>
              <a:rPr lang="en-US" sz="1900" dirty="0">
                <a:latin typeface="Times New Roman" pitchFamily="18" charset="0"/>
                <a:cs typeface="Times New Roman" pitchFamily="18" charset="0"/>
              </a:rPr>
              <a:t>. </a:t>
            </a:r>
          </a:p>
          <a:p>
            <a:r>
              <a:rPr lang="vi-VN" sz="1900" dirty="0">
                <a:latin typeface="Times New Roman" pitchFamily="18" charset="0"/>
                <a:cs typeface="Times New Roman" pitchFamily="18" charset="0"/>
              </a:rPr>
              <a:t>C. cảm thấy </a:t>
            </a:r>
            <a:r>
              <a:rPr lang="en-US" sz="1900" dirty="0" err="1">
                <a:latin typeface="Times New Roman" pitchFamily="18" charset="0"/>
                <a:cs typeface="Times New Roman" pitchFamily="18" charset="0"/>
              </a:rPr>
              <a:t>yêu</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đời</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hơn</a:t>
            </a:r>
            <a:r>
              <a:rPr lang="en-US" sz="1900" dirty="0">
                <a:latin typeface="Times New Roman" pitchFamily="18" charset="0"/>
                <a:cs typeface="Times New Roman" pitchFamily="18" charset="0"/>
              </a:rPr>
              <a:t>.</a:t>
            </a:r>
            <a:r>
              <a:rPr lang="vi-VN" sz="1900" dirty="0">
                <a:latin typeface="Times New Roman" pitchFamily="18" charset="0"/>
                <a:cs typeface="Times New Roman" pitchFamily="18" charset="0"/>
              </a:rPr>
              <a:t>                                    D. </a:t>
            </a:r>
            <a:r>
              <a:rPr lang="en-US" sz="1900" dirty="0" err="1">
                <a:latin typeface="Times New Roman" pitchFamily="18" charset="0"/>
                <a:cs typeface="Times New Roman" pitchFamily="18" charset="0"/>
              </a:rPr>
              <a:t>tự</a:t>
            </a:r>
            <a:r>
              <a:rPr lang="en-US" sz="1900" dirty="0">
                <a:latin typeface="Times New Roman" pitchFamily="18" charset="0"/>
                <a:cs typeface="Times New Roman" pitchFamily="18" charset="0"/>
              </a:rPr>
              <a:t> tin </a:t>
            </a:r>
            <a:r>
              <a:rPr lang="en-US" sz="1900" dirty="0" err="1">
                <a:latin typeface="Times New Roman" pitchFamily="18" charset="0"/>
                <a:cs typeface="Times New Roman" pitchFamily="18" charset="0"/>
              </a:rPr>
              <a:t>trong</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công</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việc</a:t>
            </a:r>
            <a:r>
              <a:rPr lang="en-US" sz="1900" dirty="0">
                <a:latin typeface="Times New Roman" pitchFamily="18" charset="0"/>
                <a:cs typeface="Times New Roman" pitchFamily="18" charset="0"/>
              </a:rPr>
              <a:t>. </a:t>
            </a:r>
          </a:p>
          <a:p>
            <a:endParaRPr lang="en-US" dirty="0"/>
          </a:p>
        </p:txBody>
      </p:sp>
    </p:spTree>
    <p:extLst>
      <p:ext uri="{BB962C8B-B14F-4D97-AF65-F5344CB8AC3E}">
        <p14:creationId xmlns:p14="http://schemas.microsoft.com/office/powerpoint/2010/main" val="9140671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914400"/>
            <a:ext cx="7520940" cy="3579849"/>
          </a:xfrm>
        </p:spPr>
        <p:txBody>
          <a:bodyPr>
            <a:noAutofit/>
          </a:bodyPr>
          <a:lstStyle/>
          <a:p>
            <a:r>
              <a:rPr lang="en-US" sz="1400" dirty="0" err="1">
                <a:latin typeface="Times New Roman" pitchFamily="18" charset="0"/>
                <a:cs typeface="Times New Roman" pitchFamily="18" charset="0"/>
              </a:rPr>
              <a:t>Câu</a:t>
            </a:r>
            <a:r>
              <a:rPr lang="en-US" sz="1400" dirty="0">
                <a:latin typeface="Times New Roman" pitchFamily="18" charset="0"/>
                <a:cs typeface="Times New Roman" pitchFamily="18" charset="0"/>
              </a:rPr>
              <a:t> 4: </a:t>
            </a:r>
            <a:r>
              <a:rPr lang="en-US" sz="1400" dirty="0" err="1">
                <a:latin typeface="Times New Roman" pitchFamily="18" charset="0"/>
                <a:cs typeface="Times New Roman" pitchFamily="18" charset="0"/>
              </a:rPr>
              <a:t>Chúng</a:t>
            </a:r>
            <a:r>
              <a:rPr lang="en-US" sz="1400" dirty="0">
                <a:latin typeface="Times New Roman" pitchFamily="18" charset="0"/>
                <a:cs typeface="Times New Roman" pitchFamily="18" charset="0"/>
              </a:rPr>
              <a:t> ta </a:t>
            </a:r>
            <a:r>
              <a:rPr lang="en-US" sz="1400" dirty="0" err="1">
                <a:latin typeface="Times New Roman" pitchFamily="18" charset="0"/>
                <a:cs typeface="Times New Roman" pitchFamily="18" charset="0"/>
              </a:rPr>
              <a:t>cần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thực</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hiện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tiết</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kiệm</a:t>
            </a:r>
            <a:r>
              <a:rPr lang="en-US" sz="1400" dirty="0">
                <a:latin typeface="Times New Roman" pitchFamily="18" charset="0"/>
                <a:cs typeface="Times New Roman" pitchFamily="18" charset="0"/>
              </a:rPr>
              <a:t> ở </a:t>
            </a:r>
          </a:p>
          <a:p>
            <a:r>
              <a:rPr lang="vi-VN" sz="1400" dirty="0">
                <a:latin typeface="Times New Roman" pitchFamily="18" charset="0"/>
                <a:cs typeface="Times New Roman" pitchFamily="18" charset="0"/>
              </a:rPr>
              <a:t>A. </a:t>
            </a:r>
            <a:r>
              <a:rPr lang="en-US" sz="1400" dirty="0" err="1">
                <a:latin typeface="Times New Roman" pitchFamily="18" charset="0"/>
                <a:cs typeface="Times New Roman" pitchFamily="18" charset="0"/>
              </a:rPr>
              <a:t>trong</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gia</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đình</a:t>
            </a:r>
            <a:r>
              <a:rPr lang="en-US" sz="1400" dirty="0">
                <a:latin typeface="Times New Roman" pitchFamily="18" charset="0"/>
                <a:cs typeface="Times New Roman" pitchFamily="18" charset="0"/>
              </a:rPr>
              <a:t>.                                               </a:t>
            </a:r>
          </a:p>
          <a:p>
            <a:r>
              <a:rPr lang="vi-VN" sz="1400" dirty="0">
                <a:latin typeface="Times New Roman" pitchFamily="18" charset="0"/>
                <a:cs typeface="Times New Roman" pitchFamily="18" charset="0"/>
              </a:rPr>
              <a:t>B. </a:t>
            </a:r>
            <a:r>
              <a:rPr lang="en-US" sz="1400" dirty="0" err="1">
                <a:latin typeface="Times New Roman" pitchFamily="18" charset="0"/>
                <a:cs typeface="Times New Roman" pitchFamily="18" charset="0"/>
              </a:rPr>
              <a:t>tại</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nơi</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công</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cộng</a:t>
            </a:r>
            <a:r>
              <a:rPr lang="en-US" sz="1400" dirty="0">
                <a:latin typeface="Times New Roman" pitchFamily="18" charset="0"/>
                <a:cs typeface="Times New Roman" pitchFamily="18" charset="0"/>
              </a:rPr>
              <a:t>.</a:t>
            </a:r>
          </a:p>
          <a:p>
            <a:r>
              <a:rPr lang="vi-VN" sz="1400" dirty="0">
                <a:latin typeface="Times New Roman" pitchFamily="18" charset="0"/>
                <a:cs typeface="Times New Roman" pitchFamily="18" charset="0"/>
              </a:rPr>
              <a:t>C. </a:t>
            </a:r>
            <a:r>
              <a:rPr lang="en-US" sz="1400" dirty="0" err="1">
                <a:latin typeface="Times New Roman" pitchFamily="18" charset="0"/>
                <a:cs typeface="Times New Roman" pitchFamily="18" charset="0"/>
              </a:rPr>
              <a:t>trong</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trường</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lớp</a:t>
            </a:r>
            <a:r>
              <a:rPr lang="en-US" sz="1400" dirty="0">
                <a:latin typeface="Times New Roman" pitchFamily="18" charset="0"/>
                <a:cs typeface="Times New Roman" pitchFamily="18" charset="0"/>
              </a:rPr>
              <a:t>.                                          </a:t>
            </a:r>
          </a:p>
          <a:p>
            <a:r>
              <a:rPr lang="vi-VN" sz="1400" dirty="0">
                <a:latin typeface="Times New Roman" pitchFamily="18" charset="0"/>
                <a:cs typeface="Times New Roman" pitchFamily="18" charset="0"/>
              </a:rPr>
              <a:t>D. </a:t>
            </a:r>
            <a:r>
              <a:rPr lang="en-US" sz="1400" dirty="0" err="1">
                <a:latin typeface="Times New Roman" pitchFamily="18" charset="0"/>
                <a:cs typeface="Times New Roman" pitchFamily="18" charset="0"/>
              </a:rPr>
              <a:t>mọi</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lúc</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mọi</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nơi</a:t>
            </a:r>
            <a:r>
              <a:rPr lang="en-US" sz="1400" dirty="0">
                <a:latin typeface="Times New Roman" pitchFamily="18" charset="0"/>
                <a:cs typeface="Times New Roman" pitchFamily="18" charset="0"/>
              </a:rPr>
              <a:t>.</a:t>
            </a:r>
          </a:p>
          <a:p>
            <a:r>
              <a:rPr lang="en-US" sz="1400" dirty="0" err="1">
                <a:latin typeface="Times New Roman" pitchFamily="18" charset="0"/>
                <a:cs typeface="Times New Roman" pitchFamily="18" charset="0"/>
              </a:rPr>
              <a:t>Câu</a:t>
            </a:r>
            <a:r>
              <a:rPr lang="en-US" sz="1400" dirty="0">
                <a:latin typeface="Times New Roman" pitchFamily="18" charset="0"/>
                <a:cs typeface="Times New Roman" pitchFamily="18" charset="0"/>
              </a:rPr>
              <a:t> 5: </a:t>
            </a:r>
            <a:r>
              <a:rPr lang="en-US" sz="1400" dirty="0" err="1">
                <a:latin typeface="Times New Roman" pitchFamily="18" charset="0"/>
                <a:cs typeface="Times New Roman" pitchFamily="18" charset="0"/>
              </a:rPr>
              <a:t>Việc</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làm</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nào</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dưới</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đây</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là</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biểu</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hiện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của</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người</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biết</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tiết</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kiệm</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thời</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gian</a:t>
            </a:r>
            <a:r>
              <a:rPr lang="en-US" sz="1400" dirty="0">
                <a:latin typeface="Times New Roman" pitchFamily="18" charset="0"/>
                <a:cs typeface="Times New Roman" pitchFamily="18" charset="0"/>
              </a:rPr>
              <a:t>? </a:t>
            </a:r>
          </a:p>
          <a:p>
            <a:r>
              <a:rPr lang="vi-VN" sz="1400" dirty="0">
                <a:latin typeface="Times New Roman" pitchFamily="18" charset="0"/>
                <a:cs typeface="Times New Roman" pitchFamily="18" charset="0"/>
              </a:rPr>
              <a:t>A.</a:t>
            </a:r>
            <a:r>
              <a:rPr lang="en-US" sz="1400" dirty="0" err="1">
                <a:latin typeface="Times New Roman" pitchFamily="18" charset="0"/>
                <a:cs typeface="Times New Roman" pitchFamily="18" charset="0"/>
              </a:rPr>
              <a:t>Vừa</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ăn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vừa</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tranh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thủ</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đọc</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sách</a:t>
            </a:r>
            <a:r>
              <a:rPr lang="en-US" sz="1400" dirty="0">
                <a:latin typeface="Times New Roman" pitchFamily="18" charset="0"/>
                <a:cs typeface="Times New Roman" pitchFamily="18" charset="0"/>
              </a:rPr>
              <a:t>.	</a:t>
            </a:r>
            <a:r>
              <a:rPr lang="vi-VN" sz="1400" dirty="0">
                <a:latin typeface="Times New Roman" pitchFamily="18" charset="0"/>
                <a:cs typeface="Times New Roman" pitchFamily="18" charset="0"/>
              </a:rPr>
              <a:t>     </a:t>
            </a:r>
            <a:endParaRPr lang="en-US" sz="1400" dirty="0">
              <a:latin typeface="Times New Roman" pitchFamily="18" charset="0"/>
              <a:cs typeface="Times New Roman" pitchFamily="18" charset="0"/>
            </a:endParaRPr>
          </a:p>
          <a:p>
            <a:r>
              <a:rPr lang="en-US" sz="1400" dirty="0">
                <a:latin typeface="Times New Roman" pitchFamily="18" charset="0"/>
                <a:cs typeface="Times New Roman" pitchFamily="18" charset="0"/>
              </a:rPr>
              <a:t>B. </a:t>
            </a:r>
            <a:r>
              <a:rPr lang="en-US" sz="1400" dirty="0" err="1">
                <a:latin typeface="Times New Roman" pitchFamily="18" charset="0"/>
                <a:cs typeface="Times New Roman" pitchFamily="18" charset="0"/>
              </a:rPr>
              <a:t>Giờ</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Toán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em</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tranh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thủ</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soạn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văn</a:t>
            </a:r>
            <a:r>
              <a:rPr lang="en-US" sz="1400" dirty="0">
                <a:latin typeface="Times New Roman" pitchFamily="18" charset="0"/>
                <a:cs typeface="Times New Roman" pitchFamily="18" charset="0"/>
              </a:rPr>
              <a:t>.</a:t>
            </a:r>
          </a:p>
          <a:p>
            <a:r>
              <a:rPr lang="en-US" sz="1400" dirty="0">
                <a:latin typeface="Times New Roman" pitchFamily="18" charset="0"/>
                <a:cs typeface="Times New Roman" pitchFamily="18" charset="0"/>
              </a:rPr>
              <a:t>C. </a:t>
            </a:r>
            <a:r>
              <a:rPr lang="en-US" sz="1400" dirty="0" err="1">
                <a:latin typeface="Times New Roman" pitchFamily="18" charset="0"/>
                <a:cs typeface="Times New Roman" pitchFamily="18" charset="0"/>
              </a:rPr>
              <a:t>Lấy</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sách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giải</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ra</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chép</a:t>
            </a:r>
            <a:r>
              <a:rPr lang="en-US" sz="1400" dirty="0">
                <a:latin typeface="Times New Roman" pitchFamily="18" charset="0"/>
                <a:cs typeface="Times New Roman" pitchFamily="18" charset="0"/>
              </a:rPr>
              <a:t> </a:t>
            </a:r>
            <a:r>
              <a:rPr lang="vi-VN" sz="1400" dirty="0">
                <a:latin typeface="Times New Roman" pitchFamily="18" charset="0"/>
                <a:cs typeface="Times New Roman" pitchFamily="18" charset="0"/>
              </a:rPr>
              <a:t>cho nhanh         </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D</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Thực</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hiện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theo</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thời</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gian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biểu</a:t>
            </a:r>
            <a:endParaRPr lang="en-US" sz="1400" dirty="0">
              <a:latin typeface="Times New Roman" pitchFamily="18" charset="0"/>
              <a:cs typeface="Times New Roman" pitchFamily="18" charset="0"/>
            </a:endParaRPr>
          </a:p>
          <a:p>
            <a:r>
              <a:rPr lang="en-US" sz="1400" dirty="0" err="1">
                <a:latin typeface="Times New Roman" pitchFamily="18" charset="0"/>
                <a:cs typeface="Times New Roman" pitchFamily="18" charset="0"/>
              </a:rPr>
              <a:t>Câu</a:t>
            </a:r>
            <a:r>
              <a:rPr lang="en-US" sz="1400" dirty="0">
                <a:latin typeface="Times New Roman" pitchFamily="18" charset="0"/>
                <a:cs typeface="Times New Roman" pitchFamily="18" charset="0"/>
              </a:rPr>
              <a:t> 6: </a:t>
            </a:r>
            <a:r>
              <a:rPr lang="en-US" sz="1400" dirty="0" err="1">
                <a:latin typeface="Times New Roman" pitchFamily="18" charset="0"/>
                <a:cs typeface="Times New Roman" pitchFamily="18" charset="0"/>
              </a:rPr>
              <a:t>Đâu</a:t>
            </a:r>
            <a:r>
              <a:rPr lang="en-US" sz="1400" dirty="0">
                <a:latin typeface="Times New Roman" pitchFamily="18" charset="0"/>
                <a:cs typeface="Times New Roman" pitchFamily="18" charset="0"/>
              </a:rPr>
              <a:t> </a:t>
            </a:r>
            <a:r>
              <a:rPr lang="en-US" sz="1400" i="1" dirty="0" err="1">
                <a:latin typeface="Times New Roman" pitchFamily="18" charset="0"/>
                <a:cs typeface="Times New Roman" pitchFamily="18" charset="0"/>
              </a:rPr>
              <a:t>không</a:t>
            </a:r>
            <a:r>
              <a:rPr lang="vi-VN" sz="1400" dirty="0">
                <a:latin typeface="Times New Roman" pitchFamily="18" charset="0"/>
                <a:cs typeface="Times New Roman" pitchFamily="18" charset="0"/>
              </a:rPr>
              <a:t> phải</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là</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tình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huống</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nguy</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hiểm</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từ</a:t>
            </a:r>
            <a:r>
              <a:rPr lang="en-US" sz="1400" dirty="0">
                <a:latin typeface="Times New Roman" pitchFamily="18" charset="0"/>
                <a:cs typeface="Times New Roman" pitchFamily="18" charset="0"/>
              </a:rPr>
              <a:t> con </a:t>
            </a:r>
            <a:r>
              <a:rPr lang="en-US" sz="1400" dirty="0" err="1">
                <a:latin typeface="Times New Roman" pitchFamily="18" charset="0"/>
                <a:cs typeface="Times New Roman" pitchFamily="18" charset="0"/>
              </a:rPr>
              <a:t>người</a:t>
            </a:r>
            <a:r>
              <a:rPr lang="en-US" sz="1400" dirty="0">
                <a:latin typeface="Times New Roman" pitchFamily="18" charset="0"/>
                <a:cs typeface="Times New Roman" pitchFamily="18" charset="0"/>
              </a:rPr>
              <a:t>?</a:t>
            </a:r>
          </a:p>
          <a:p>
            <a:r>
              <a:rPr lang="en-US" sz="1400" dirty="0">
                <a:latin typeface="Times New Roman" pitchFamily="18" charset="0"/>
                <a:cs typeface="Times New Roman" pitchFamily="18" charset="0"/>
              </a:rPr>
              <a:t>A. </a:t>
            </a:r>
            <a:r>
              <a:rPr lang="en-US" sz="1400" dirty="0" err="1">
                <a:latin typeface="Times New Roman" pitchFamily="18" charset="0"/>
                <a:cs typeface="Times New Roman" pitchFamily="18" charset="0"/>
              </a:rPr>
              <a:t>Hỏa</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hoạn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trong</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nhà</a:t>
            </a:r>
            <a:r>
              <a:rPr lang="vi-VN" sz="1400" dirty="0">
                <a:latin typeface="Times New Roman" pitchFamily="18" charset="0"/>
                <a:cs typeface="Times New Roman" pitchFamily="18" charset="0"/>
              </a:rPr>
              <a:t>.                            </a:t>
            </a:r>
            <a:endParaRPr lang="en-US" sz="1400" dirty="0">
              <a:latin typeface="Times New Roman" pitchFamily="18" charset="0"/>
              <a:cs typeface="Times New Roman" pitchFamily="18" charset="0"/>
            </a:endParaRPr>
          </a:p>
          <a:p>
            <a:r>
              <a:rPr lang="en-US" sz="1400" dirty="0">
                <a:latin typeface="Times New Roman" pitchFamily="18" charset="0"/>
                <a:cs typeface="Times New Roman" pitchFamily="18" charset="0"/>
              </a:rPr>
              <a:t>B. </a:t>
            </a:r>
            <a:r>
              <a:rPr lang="en-US" sz="1400" dirty="0" err="1">
                <a:latin typeface="Times New Roman" pitchFamily="18" charset="0"/>
                <a:cs typeface="Times New Roman" pitchFamily="18" charset="0"/>
              </a:rPr>
              <a:t>Bão</a:t>
            </a:r>
            <a:r>
              <a:rPr lang="vi-VN" sz="1400" dirty="0">
                <a:latin typeface="Times New Roman" pitchFamily="18" charset="0"/>
                <a:cs typeface="Times New Roman" pitchFamily="18" charset="0"/>
              </a:rPr>
              <a:t>.</a:t>
            </a:r>
            <a:endParaRPr lang="en-US" sz="1400" dirty="0">
              <a:latin typeface="Times New Roman" pitchFamily="18" charset="0"/>
              <a:cs typeface="Times New Roman" pitchFamily="18" charset="0"/>
            </a:endParaRPr>
          </a:p>
          <a:p>
            <a:r>
              <a:rPr lang="en-US" sz="1200" dirty="0"/>
              <a:t>C. </a:t>
            </a:r>
            <a:r>
              <a:rPr lang="en-US" sz="1200" dirty="0" err="1"/>
              <a:t>Đua</a:t>
            </a:r>
            <a:r>
              <a:rPr lang="en-US" sz="1200" dirty="0"/>
              <a:t> </a:t>
            </a:r>
            <a:r>
              <a:rPr lang="en-US" sz="1200" dirty="0" err="1"/>
              <a:t>xe</a:t>
            </a:r>
            <a:r>
              <a:rPr lang="en-US" sz="1200" dirty="0"/>
              <a:t> </a:t>
            </a:r>
            <a:r>
              <a:rPr lang="en-US" sz="1200" dirty="0" err="1"/>
              <a:t>trái</a:t>
            </a:r>
            <a:r>
              <a:rPr lang="en-US" sz="1200" dirty="0"/>
              <a:t> </a:t>
            </a:r>
            <a:r>
              <a:rPr lang="en-US" sz="1200" dirty="0" err="1"/>
              <a:t>phép</a:t>
            </a:r>
            <a:r>
              <a:rPr lang="vi-VN" sz="1200" dirty="0"/>
              <a:t>.                                </a:t>
            </a:r>
            <a:endParaRPr lang="en-US" sz="1200" dirty="0"/>
          </a:p>
          <a:p>
            <a:r>
              <a:rPr lang="en-US" sz="1200" dirty="0"/>
              <a:t>D. </a:t>
            </a:r>
            <a:r>
              <a:rPr lang="en-US" sz="1200" dirty="0" err="1"/>
              <a:t>Nô</a:t>
            </a:r>
            <a:r>
              <a:rPr lang="en-US" sz="1200" dirty="0"/>
              <a:t> </a:t>
            </a:r>
            <a:r>
              <a:rPr lang="en-US" sz="1200" dirty="0" err="1"/>
              <a:t>đùa</a:t>
            </a:r>
            <a:r>
              <a:rPr lang="en-US" sz="1200" dirty="0"/>
              <a:t> </a:t>
            </a:r>
            <a:r>
              <a:rPr lang="en-US" sz="1200" dirty="0" err="1"/>
              <a:t>chạy</a:t>
            </a:r>
            <a:r>
              <a:rPr lang="en-US" sz="1200" dirty="0"/>
              <a:t> </a:t>
            </a:r>
            <a:r>
              <a:rPr lang="en-US" sz="1200" dirty="0" err="1"/>
              <a:t>nhảy</a:t>
            </a:r>
            <a:r>
              <a:rPr lang="en-US" sz="1200" dirty="0"/>
              <a:t> </a:t>
            </a:r>
            <a:r>
              <a:rPr lang="en-US" sz="1200" dirty="0" err="1"/>
              <a:t>khi</a:t>
            </a:r>
            <a:r>
              <a:rPr lang="en-US" sz="1200" dirty="0"/>
              <a:t> </a:t>
            </a:r>
            <a:r>
              <a:rPr lang="en-US" sz="1200" dirty="0" err="1"/>
              <a:t>đi</a:t>
            </a:r>
            <a:r>
              <a:rPr lang="en-US" sz="1200" dirty="0"/>
              <a:t> </a:t>
            </a:r>
            <a:r>
              <a:rPr lang="en-US" sz="1200" dirty="0" err="1"/>
              <a:t>cầu</a:t>
            </a:r>
            <a:r>
              <a:rPr lang="en-US" sz="1200" dirty="0"/>
              <a:t> </a:t>
            </a:r>
            <a:r>
              <a:rPr lang="en-US" sz="1200" dirty="0" err="1"/>
              <a:t>thang</a:t>
            </a:r>
            <a:r>
              <a:rPr lang="vi-VN" sz="1200" dirty="0"/>
              <a:t>.</a:t>
            </a:r>
            <a:endParaRPr lang="en-US" sz="1200" dirty="0"/>
          </a:p>
          <a:p>
            <a:r>
              <a:rPr lang="en-US" sz="1200" dirty="0" err="1"/>
              <a:t>Câu</a:t>
            </a:r>
            <a:r>
              <a:rPr lang="en-US" sz="1200" dirty="0"/>
              <a:t> 7: </a:t>
            </a:r>
            <a:r>
              <a:rPr lang="en-US" sz="1200" dirty="0" err="1"/>
              <a:t>Em</a:t>
            </a:r>
            <a:r>
              <a:rPr lang="en-US" sz="1200" dirty="0"/>
              <a:t> </a:t>
            </a:r>
            <a:r>
              <a:rPr lang="en-US" sz="1200" dirty="0" err="1"/>
              <a:t>tán</a:t>
            </a:r>
            <a:r>
              <a:rPr lang="en-US" sz="1200" dirty="0"/>
              <a:t> </a:t>
            </a:r>
            <a:r>
              <a:rPr lang="en-US" sz="1200" dirty="0" err="1"/>
              <a:t>thành</a:t>
            </a:r>
            <a:r>
              <a:rPr lang="en-US" sz="1200" dirty="0"/>
              <a:t> </a:t>
            </a:r>
            <a:r>
              <a:rPr lang="en-US" sz="1200" dirty="0" err="1"/>
              <a:t>với</a:t>
            </a:r>
            <a:r>
              <a:rPr lang="en-US" sz="1200" dirty="0"/>
              <a:t> </a:t>
            </a:r>
            <a:r>
              <a:rPr lang="en-US" sz="1200" dirty="0" err="1"/>
              <a:t>quan</a:t>
            </a:r>
            <a:r>
              <a:rPr lang="en-US" sz="1200" dirty="0"/>
              <a:t> </a:t>
            </a:r>
            <a:r>
              <a:rPr lang="en-US" sz="1200" dirty="0" err="1"/>
              <a:t>điểm</a:t>
            </a:r>
            <a:r>
              <a:rPr lang="en-US" sz="1200" dirty="0"/>
              <a:t> </a:t>
            </a:r>
            <a:r>
              <a:rPr lang="en-US" sz="1200" dirty="0" err="1"/>
              <a:t>nào</a:t>
            </a:r>
            <a:r>
              <a:rPr lang="en-US" sz="1200" dirty="0"/>
              <a:t> </a:t>
            </a:r>
            <a:r>
              <a:rPr lang="en-US" sz="1200" dirty="0" err="1"/>
              <a:t>sau</a:t>
            </a:r>
            <a:r>
              <a:rPr lang="en-US" sz="1200" dirty="0"/>
              <a:t> </a:t>
            </a:r>
            <a:r>
              <a:rPr lang="en-US" sz="1200" dirty="0" err="1"/>
              <a:t>đây</a:t>
            </a:r>
            <a:r>
              <a:rPr lang="en-US" sz="1200" dirty="0"/>
              <a:t>? </a:t>
            </a:r>
          </a:p>
          <a:p>
            <a:r>
              <a:rPr lang="vi-VN" sz="1200" dirty="0"/>
              <a:t>A. </a:t>
            </a:r>
            <a:r>
              <a:rPr lang="en-US" sz="1200" dirty="0" err="1"/>
              <a:t>Học</a:t>
            </a:r>
            <a:r>
              <a:rPr lang="en-US" sz="1200" dirty="0"/>
              <a:t> </a:t>
            </a:r>
            <a:r>
              <a:rPr lang="en-US" sz="1200" dirty="0" err="1"/>
              <a:t>sinh</a:t>
            </a:r>
            <a:r>
              <a:rPr lang="en-US" sz="1200" dirty="0"/>
              <a:t> </a:t>
            </a:r>
            <a:r>
              <a:rPr lang="en-US" sz="1200" dirty="0" err="1"/>
              <a:t>còn</a:t>
            </a:r>
            <a:r>
              <a:rPr lang="en-US" sz="1200" dirty="0"/>
              <a:t> </a:t>
            </a:r>
            <a:r>
              <a:rPr lang="en-US" sz="1200" dirty="0" err="1"/>
              <a:t>nhỏ</a:t>
            </a:r>
            <a:r>
              <a:rPr lang="en-US" sz="1200" dirty="0"/>
              <a:t> </a:t>
            </a:r>
            <a:r>
              <a:rPr lang="en-US" sz="1200" dirty="0" err="1"/>
              <a:t>nên</a:t>
            </a:r>
            <a:r>
              <a:rPr lang="en-US" sz="1200" dirty="0"/>
              <a:t> </a:t>
            </a:r>
            <a:r>
              <a:rPr lang="en-US" sz="1200" dirty="0" err="1"/>
              <a:t>chưa</a:t>
            </a:r>
            <a:r>
              <a:rPr lang="en-US" sz="1200" dirty="0"/>
              <a:t> </a:t>
            </a:r>
            <a:r>
              <a:rPr lang="en-US" sz="1200" dirty="0" err="1"/>
              <a:t>cần</a:t>
            </a:r>
            <a:r>
              <a:rPr lang="en-US" sz="1200" dirty="0"/>
              <a:t> </a:t>
            </a:r>
            <a:r>
              <a:rPr lang="en-US" sz="1200" dirty="0" err="1"/>
              <a:t>tiết</a:t>
            </a:r>
            <a:r>
              <a:rPr lang="en-US" sz="1200" dirty="0"/>
              <a:t> </a:t>
            </a:r>
            <a:r>
              <a:rPr lang="en-US" sz="1200" dirty="0" err="1"/>
              <a:t>kiệm</a:t>
            </a:r>
            <a:r>
              <a:rPr lang="en-US" sz="1200" dirty="0"/>
              <a:t>.</a:t>
            </a:r>
          </a:p>
          <a:p>
            <a:r>
              <a:rPr lang="vi-VN" sz="1200" dirty="0"/>
              <a:t>B. Chỉ</a:t>
            </a:r>
            <a:r>
              <a:rPr lang="en-US" sz="1200" dirty="0"/>
              <a:t> </a:t>
            </a:r>
            <a:r>
              <a:rPr lang="en-US" sz="1200" dirty="0" err="1"/>
              <a:t>những</a:t>
            </a:r>
            <a:r>
              <a:rPr lang="en-US" sz="1200" dirty="0"/>
              <a:t> </a:t>
            </a:r>
            <a:r>
              <a:rPr lang="en-US" sz="1200" dirty="0" err="1"/>
              <a:t>nhà</a:t>
            </a:r>
            <a:r>
              <a:rPr lang="en-US" sz="1200" dirty="0"/>
              <a:t> </a:t>
            </a:r>
            <a:r>
              <a:rPr lang="en-US" sz="1200" dirty="0" err="1"/>
              <a:t>có</a:t>
            </a:r>
            <a:r>
              <a:rPr lang="en-US" sz="1200" dirty="0"/>
              <a:t> </a:t>
            </a:r>
            <a:r>
              <a:rPr lang="en-US" sz="1200" dirty="0" err="1"/>
              <a:t>hoàn</a:t>
            </a:r>
            <a:r>
              <a:rPr lang="en-US" sz="1200" dirty="0"/>
              <a:t> </a:t>
            </a:r>
            <a:r>
              <a:rPr lang="en-US" sz="1200" dirty="0" err="1"/>
              <a:t>cảnh</a:t>
            </a:r>
            <a:r>
              <a:rPr lang="en-US" sz="1200" dirty="0"/>
              <a:t> </a:t>
            </a:r>
            <a:r>
              <a:rPr lang="en-US" sz="1200" dirty="0" err="1"/>
              <a:t>khó</a:t>
            </a:r>
            <a:r>
              <a:rPr lang="en-US" sz="1200" dirty="0"/>
              <a:t> </a:t>
            </a:r>
            <a:r>
              <a:rPr lang="en-US" sz="1200" dirty="0" err="1"/>
              <a:t>khăn</a:t>
            </a:r>
            <a:r>
              <a:rPr lang="en-US" sz="1200" dirty="0"/>
              <a:t> </a:t>
            </a:r>
            <a:r>
              <a:rPr lang="en-US" sz="1200" dirty="0" err="1"/>
              <a:t>mới</a:t>
            </a:r>
            <a:r>
              <a:rPr lang="en-US" sz="1200" dirty="0"/>
              <a:t> </a:t>
            </a:r>
            <a:r>
              <a:rPr lang="en-US" sz="1200" dirty="0" err="1"/>
              <a:t>cần</a:t>
            </a:r>
            <a:r>
              <a:rPr lang="en-US" sz="1200" dirty="0"/>
              <a:t> </a:t>
            </a:r>
            <a:r>
              <a:rPr lang="en-US" sz="1200" dirty="0" err="1"/>
              <a:t>tiết</a:t>
            </a:r>
            <a:r>
              <a:rPr lang="en-US" sz="1200" dirty="0"/>
              <a:t> </a:t>
            </a:r>
            <a:r>
              <a:rPr lang="en-US" sz="1200" dirty="0" err="1"/>
              <a:t>kiệm</a:t>
            </a:r>
            <a:r>
              <a:rPr lang="en-US" sz="1200" dirty="0"/>
              <a:t>.</a:t>
            </a:r>
          </a:p>
          <a:p>
            <a:r>
              <a:rPr lang="vi-VN" sz="1200" dirty="0"/>
              <a:t>C. Tiết kiệm</a:t>
            </a:r>
            <a:r>
              <a:rPr lang="en-US" sz="1200" dirty="0"/>
              <a:t> </a:t>
            </a:r>
            <a:r>
              <a:rPr lang="en-US" sz="1200" dirty="0" err="1"/>
              <a:t>là</a:t>
            </a:r>
            <a:r>
              <a:rPr lang="en-US" sz="1200" dirty="0"/>
              <a:t> </a:t>
            </a:r>
            <a:r>
              <a:rPr lang="en-US" sz="1200" dirty="0" err="1"/>
              <a:t>đức</a:t>
            </a:r>
            <a:r>
              <a:rPr lang="en-US" sz="1200" dirty="0"/>
              <a:t> </a:t>
            </a:r>
            <a:r>
              <a:rPr lang="en-US" sz="1200" dirty="0" err="1"/>
              <a:t>tính</a:t>
            </a:r>
            <a:r>
              <a:rPr lang="en-US" sz="1200" dirty="0"/>
              <a:t> </a:t>
            </a:r>
            <a:r>
              <a:rPr lang="en-US" sz="1200" dirty="0" err="1"/>
              <a:t>cần</a:t>
            </a:r>
            <a:r>
              <a:rPr lang="en-US" sz="1200" dirty="0"/>
              <a:t> </a:t>
            </a:r>
            <a:r>
              <a:rPr lang="en-US" sz="1200" dirty="0" err="1"/>
              <a:t>có</a:t>
            </a:r>
            <a:r>
              <a:rPr lang="en-US" sz="1200" dirty="0"/>
              <a:t> ở </a:t>
            </a:r>
            <a:r>
              <a:rPr lang="en-US" sz="1200" dirty="0" err="1"/>
              <a:t>mỗi</a:t>
            </a:r>
            <a:r>
              <a:rPr lang="en-US" sz="1200" dirty="0"/>
              <a:t> </a:t>
            </a:r>
            <a:r>
              <a:rPr lang="en-US" sz="1200" dirty="0" err="1"/>
              <a:t>người</a:t>
            </a:r>
            <a:r>
              <a:rPr lang="en-US" sz="1200" dirty="0"/>
              <a:t>.</a:t>
            </a:r>
          </a:p>
          <a:p>
            <a:r>
              <a:rPr lang="vi-VN" sz="1200" dirty="0"/>
              <a:t>D. </a:t>
            </a:r>
            <a:r>
              <a:rPr lang="en-US" sz="1200" dirty="0" err="1"/>
              <a:t>Chúng</a:t>
            </a:r>
            <a:r>
              <a:rPr lang="en-US" sz="1200" dirty="0"/>
              <a:t> ta </a:t>
            </a:r>
            <a:r>
              <a:rPr lang="en-US" sz="1200" dirty="0" err="1"/>
              <a:t>chỉ</a:t>
            </a:r>
            <a:r>
              <a:rPr lang="en-US" sz="1200" dirty="0"/>
              <a:t> </a:t>
            </a:r>
            <a:r>
              <a:rPr lang="en-US" sz="1200" dirty="0" err="1"/>
              <a:t>cần</a:t>
            </a:r>
            <a:r>
              <a:rPr lang="en-US" sz="1200" dirty="0"/>
              <a:t> </a:t>
            </a:r>
            <a:r>
              <a:rPr lang="en-US" sz="1200" dirty="0" err="1"/>
              <a:t>sử</a:t>
            </a:r>
            <a:r>
              <a:rPr lang="en-US" sz="1200" dirty="0"/>
              <a:t> </a:t>
            </a:r>
            <a:r>
              <a:rPr lang="en-US" sz="1200" dirty="0" err="1"/>
              <a:t>dụng</a:t>
            </a:r>
            <a:r>
              <a:rPr lang="en-US" sz="1200" dirty="0"/>
              <a:t> </a:t>
            </a:r>
            <a:r>
              <a:rPr lang="en-US" sz="1200" dirty="0" err="1"/>
              <a:t>tiết</a:t>
            </a:r>
            <a:r>
              <a:rPr lang="en-US" sz="1200" dirty="0"/>
              <a:t> </a:t>
            </a:r>
            <a:r>
              <a:rPr lang="en-US" sz="1200" dirty="0" err="1"/>
              <a:t>kiệm</a:t>
            </a:r>
            <a:r>
              <a:rPr lang="en-US" sz="1200" dirty="0"/>
              <a:t> </a:t>
            </a:r>
            <a:r>
              <a:rPr lang="en-US" sz="1200" dirty="0" err="1"/>
              <a:t>tài</a:t>
            </a:r>
            <a:r>
              <a:rPr lang="en-US" sz="1200" dirty="0"/>
              <a:t> </a:t>
            </a:r>
            <a:r>
              <a:rPr lang="en-US" sz="1200" dirty="0" err="1"/>
              <a:t>sản</a:t>
            </a:r>
            <a:r>
              <a:rPr lang="en-US" sz="1200" dirty="0"/>
              <a:t> </a:t>
            </a:r>
            <a:r>
              <a:rPr lang="en-US" sz="1200" dirty="0" err="1"/>
              <a:t>của</a:t>
            </a:r>
            <a:r>
              <a:rPr lang="en-US" sz="1200" dirty="0"/>
              <a:t> </a:t>
            </a:r>
            <a:r>
              <a:rPr lang="en-US" sz="1200" dirty="0" err="1"/>
              <a:t>gia</a:t>
            </a:r>
            <a:r>
              <a:rPr lang="en-US" sz="1200" dirty="0"/>
              <a:t> </a:t>
            </a:r>
            <a:r>
              <a:rPr lang="en-US" sz="1200" dirty="0" err="1"/>
              <a:t>đình</a:t>
            </a:r>
            <a:r>
              <a:rPr lang="en-US" sz="1200" dirty="0"/>
              <a:t> </a:t>
            </a:r>
            <a:r>
              <a:rPr lang="en-US" sz="1200" dirty="0" err="1"/>
              <a:t>mình</a:t>
            </a:r>
            <a:r>
              <a:rPr lang="en-US" sz="1200" dirty="0"/>
              <a:t>.</a:t>
            </a:r>
          </a:p>
          <a:p>
            <a:endParaRPr lang="en-US" sz="1200" dirty="0"/>
          </a:p>
        </p:txBody>
      </p:sp>
    </p:spTree>
    <p:extLst>
      <p:ext uri="{BB962C8B-B14F-4D97-AF65-F5344CB8AC3E}">
        <p14:creationId xmlns:p14="http://schemas.microsoft.com/office/powerpoint/2010/main" val="173436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81000"/>
            <a:ext cx="8854440" cy="6858000"/>
          </a:xfrm>
        </p:spPr>
        <p:txBody>
          <a:bodyPr>
            <a:noAutofit/>
          </a:bodyPr>
          <a:lstStyle/>
          <a:p>
            <a:r>
              <a:rPr lang="en-US" sz="2000" dirty="0" err="1">
                <a:latin typeface="Times New Roman" pitchFamily="18" charset="0"/>
                <a:cs typeface="Times New Roman" pitchFamily="18" charset="0"/>
              </a:rPr>
              <a:t>Câu</a:t>
            </a:r>
            <a:r>
              <a:rPr lang="en-US" sz="2000" dirty="0">
                <a:latin typeface="Times New Roman" pitchFamily="18" charset="0"/>
                <a:cs typeface="Times New Roman" pitchFamily="18" charset="0"/>
              </a:rPr>
              <a:t> 8: </a:t>
            </a:r>
            <a:r>
              <a:rPr lang="en-US" sz="2000" dirty="0" err="1">
                <a:latin typeface="Times New Roman" pitchFamily="18" charset="0"/>
                <a:cs typeface="Times New Roman" pitchFamily="18" charset="0"/>
              </a:rPr>
              <a:t>Thấy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vòi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nước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trong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trường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đang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mở</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dùng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đầu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em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sẽ</a:t>
            </a:r>
            <a:r>
              <a:rPr lang="en-US" sz="2000" dirty="0">
                <a:latin typeface="Times New Roman" pitchFamily="18" charset="0"/>
                <a:cs typeface="Times New Roman" pitchFamily="18" charset="0"/>
              </a:rPr>
              <a:t> </a:t>
            </a:r>
          </a:p>
          <a:p>
            <a:r>
              <a:rPr lang="vi-VN" sz="2000" b="0" dirty="0">
                <a:latin typeface="Times New Roman" pitchFamily="18" charset="0"/>
                <a:cs typeface="Times New Roman" pitchFamily="18" charset="0"/>
              </a:rPr>
              <a:t>A. </a:t>
            </a:r>
            <a:r>
              <a:rPr lang="en-US" sz="2000" b="0" dirty="0" err="1">
                <a:latin typeface="Times New Roman" pitchFamily="18" charset="0"/>
                <a:cs typeface="Times New Roman" pitchFamily="18" charset="0"/>
              </a:rPr>
              <a:t>đi</a:t>
            </a:r>
            <a:r>
              <a:rPr lang="en-US" sz="2000" b="0" dirty="0">
                <a:latin typeface="Times New Roman" pitchFamily="18" charset="0"/>
                <a:cs typeface="Times New Roman" pitchFamily="18" charset="0"/>
              </a:rPr>
              <a:t> </a:t>
            </a:r>
            <a:r>
              <a:rPr lang="en-US" sz="2000" b="0" dirty="0" err="1">
                <a:latin typeface="Times New Roman" pitchFamily="18" charset="0"/>
                <a:cs typeface="Times New Roman" pitchFamily="18" charset="0"/>
              </a:rPr>
              <a:t>báo</a:t>
            </a:r>
            <a:r>
              <a:rPr lang="en-US" sz="2000" b="0" dirty="0">
                <a:latin typeface="Times New Roman" pitchFamily="18" charset="0"/>
                <a:cs typeface="Times New Roman" pitchFamily="18" charset="0"/>
              </a:rPr>
              <a:t> </a:t>
            </a:r>
            <a:r>
              <a:rPr lang="en-US" sz="2000" b="0" dirty="0" err="1">
                <a:latin typeface="Times New Roman" pitchFamily="18" charset="0"/>
                <a:cs typeface="Times New Roman" pitchFamily="18" charset="0"/>
              </a:rPr>
              <a:t>cho</a:t>
            </a:r>
            <a:r>
              <a:rPr lang="en-US" sz="2000" b="0" dirty="0">
                <a:latin typeface="Times New Roman" pitchFamily="18" charset="0"/>
                <a:cs typeface="Times New Roman" pitchFamily="18" charset="0"/>
              </a:rPr>
              <a:t> </a:t>
            </a:r>
            <a:r>
              <a:rPr lang="en-US" sz="2000" b="0" dirty="0" err="1">
                <a:latin typeface="Times New Roman" pitchFamily="18" charset="0"/>
                <a:cs typeface="Times New Roman" pitchFamily="18" charset="0"/>
              </a:rPr>
              <a:t>bác</a:t>
            </a:r>
            <a:r>
              <a:rPr lang="en-US" sz="2000" b="0" dirty="0">
                <a:latin typeface="Times New Roman" pitchFamily="18" charset="0"/>
                <a:cs typeface="Times New Roman" pitchFamily="18" charset="0"/>
              </a:rPr>
              <a:t> </a:t>
            </a:r>
            <a:r>
              <a:rPr lang="en-US" sz="2000" b="0" dirty="0" err="1">
                <a:latin typeface="Times New Roman" pitchFamily="18" charset="0"/>
                <a:cs typeface="Times New Roman" pitchFamily="18" charset="0"/>
              </a:rPr>
              <a:t>bảo</a:t>
            </a:r>
            <a:r>
              <a:rPr lang="en-US" sz="2000" b="0" dirty="0">
                <a:latin typeface="Times New Roman" pitchFamily="18" charset="0"/>
                <a:cs typeface="Times New Roman" pitchFamily="18" charset="0"/>
              </a:rPr>
              <a:t>.                         </a:t>
            </a:r>
            <a:r>
              <a:rPr lang="vi-VN" sz="2000" b="0" dirty="0">
                <a:latin typeface="Times New Roman" pitchFamily="18" charset="0"/>
                <a:cs typeface="Times New Roman" pitchFamily="18" charset="0"/>
              </a:rPr>
              <a:t>    </a:t>
            </a:r>
            <a:endParaRPr lang="en-US" sz="2000" b="0" dirty="0">
              <a:latin typeface="Times New Roman" pitchFamily="18" charset="0"/>
              <a:cs typeface="Times New Roman" pitchFamily="18" charset="0"/>
            </a:endParaRPr>
          </a:p>
          <a:p>
            <a:r>
              <a:rPr lang="en-US" sz="2000" b="0" dirty="0">
                <a:latin typeface="Times New Roman" pitchFamily="18" charset="0"/>
                <a:cs typeface="Times New Roman" pitchFamily="18" charset="0"/>
              </a:rPr>
              <a:t>B. </a:t>
            </a:r>
            <a:r>
              <a:rPr lang="en-US" sz="2000" b="0" dirty="0" err="1">
                <a:latin typeface="Times New Roman" pitchFamily="18" charset="0"/>
                <a:cs typeface="Times New Roman" pitchFamily="18" charset="0"/>
              </a:rPr>
              <a:t>coi</a:t>
            </a:r>
            <a:r>
              <a:rPr lang="en-US" sz="2000" b="0" dirty="0">
                <a:latin typeface="Times New Roman" pitchFamily="18" charset="0"/>
                <a:cs typeface="Times New Roman" pitchFamily="18" charset="0"/>
              </a:rPr>
              <a:t> </a:t>
            </a:r>
            <a:r>
              <a:rPr lang="en-US" sz="2000" b="0" dirty="0" err="1">
                <a:latin typeface="Times New Roman" pitchFamily="18" charset="0"/>
                <a:cs typeface="Times New Roman" pitchFamily="18" charset="0"/>
              </a:rPr>
              <a:t>như</a:t>
            </a:r>
            <a:r>
              <a:rPr lang="en-US" sz="2000" b="0" dirty="0">
                <a:latin typeface="Times New Roman" pitchFamily="18" charset="0"/>
                <a:cs typeface="Times New Roman" pitchFamily="18" charset="0"/>
              </a:rPr>
              <a:t> </a:t>
            </a:r>
            <a:r>
              <a:rPr lang="en-US" sz="2000" b="0" dirty="0" err="1">
                <a:latin typeface="Times New Roman" pitchFamily="18" charset="0"/>
                <a:cs typeface="Times New Roman" pitchFamily="18" charset="0"/>
              </a:rPr>
              <a:t>không</a:t>
            </a:r>
            <a:r>
              <a:rPr lang="en-US" sz="2000" b="0" dirty="0">
                <a:latin typeface="Times New Roman" pitchFamily="18" charset="0"/>
                <a:cs typeface="Times New Roman" pitchFamily="18" charset="0"/>
              </a:rPr>
              <a:t> </a:t>
            </a:r>
            <a:r>
              <a:rPr lang="en-US" sz="2000" b="0" dirty="0" err="1">
                <a:latin typeface="Times New Roman" pitchFamily="18" charset="0"/>
                <a:cs typeface="Times New Roman" pitchFamily="18" charset="0"/>
              </a:rPr>
              <a:t>biết</a:t>
            </a:r>
            <a:r>
              <a:rPr lang="vi-VN" sz="2000" b="0" dirty="0">
                <a:latin typeface="Times New Roman" pitchFamily="18" charset="0"/>
                <a:cs typeface="Times New Roman" pitchFamily="18" charset="0"/>
              </a:rPr>
              <a:t>. </a:t>
            </a:r>
            <a:endParaRPr lang="en-US" sz="2000" b="0" dirty="0">
              <a:latin typeface="Times New Roman" pitchFamily="18" charset="0"/>
              <a:cs typeface="Times New Roman" pitchFamily="18" charset="0"/>
            </a:endParaRPr>
          </a:p>
          <a:p>
            <a:r>
              <a:rPr lang="vi-VN" sz="2000" b="0" dirty="0">
                <a:latin typeface="Times New Roman" pitchFamily="18" charset="0"/>
                <a:cs typeface="Times New Roman" pitchFamily="18" charset="0"/>
              </a:rPr>
              <a:t>C. </a:t>
            </a:r>
            <a:r>
              <a:rPr lang="en-US" sz="2000" b="0" dirty="0" err="1">
                <a:latin typeface="Times New Roman" pitchFamily="18" charset="0"/>
                <a:cs typeface="Times New Roman" pitchFamily="18" charset="0"/>
              </a:rPr>
              <a:t>đi</a:t>
            </a:r>
            <a:r>
              <a:rPr lang="en-US" sz="2000" b="0" dirty="0">
                <a:latin typeface="Times New Roman" pitchFamily="18" charset="0"/>
                <a:cs typeface="Times New Roman" pitchFamily="18" charset="0"/>
              </a:rPr>
              <a:t> </a:t>
            </a:r>
            <a:r>
              <a:rPr lang="en-US" sz="2000" b="0" dirty="0" err="1">
                <a:latin typeface="Times New Roman" pitchFamily="18" charset="0"/>
                <a:cs typeface="Times New Roman" pitchFamily="18" charset="0"/>
              </a:rPr>
              <a:t>báo</a:t>
            </a:r>
            <a:r>
              <a:rPr lang="en-US" sz="2000" b="0" dirty="0">
                <a:latin typeface="Times New Roman" pitchFamily="18" charset="0"/>
                <a:cs typeface="Times New Roman" pitchFamily="18" charset="0"/>
              </a:rPr>
              <a:t> </a:t>
            </a:r>
            <a:r>
              <a:rPr lang="en-US" sz="2000" b="0" dirty="0" err="1">
                <a:latin typeface="Times New Roman" pitchFamily="18" charset="0"/>
                <a:cs typeface="Times New Roman" pitchFamily="18" charset="0"/>
              </a:rPr>
              <a:t>cho</a:t>
            </a:r>
            <a:r>
              <a:rPr lang="en-US" sz="2000" b="0" dirty="0">
                <a:latin typeface="Times New Roman" pitchFamily="18" charset="0"/>
                <a:cs typeface="Times New Roman" pitchFamily="18" charset="0"/>
              </a:rPr>
              <a:t> </a:t>
            </a:r>
            <a:r>
              <a:rPr lang="en-US" sz="2000" b="0" dirty="0" err="1">
                <a:latin typeface="Times New Roman" pitchFamily="18" charset="0"/>
                <a:cs typeface="Times New Roman" pitchFamily="18" charset="0"/>
              </a:rPr>
              <a:t>cô</a:t>
            </a:r>
            <a:r>
              <a:rPr lang="en-US" sz="2000" b="0" dirty="0">
                <a:latin typeface="Times New Roman" pitchFamily="18" charset="0"/>
                <a:cs typeface="Times New Roman" pitchFamily="18" charset="0"/>
              </a:rPr>
              <a:t> </a:t>
            </a:r>
            <a:r>
              <a:rPr lang="en-US" sz="2000" b="0" dirty="0" err="1">
                <a:latin typeface="Times New Roman" pitchFamily="18" charset="0"/>
                <a:cs typeface="Times New Roman" pitchFamily="18" charset="0"/>
              </a:rPr>
              <a:t>giáo</a:t>
            </a:r>
            <a:r>
              <a:rPr lang="vi-VN" sz="2000" b="0" dirty="0">
                <a:latin typeface="Times New Roman" pitchFamily="18" charset="0"/>
                <a:cs typeface="Times New Roman" pitchFamily="18" charset="0"/>
              </a:rPr>
              <a:t>.</a:t>
            </a:r>
            <a:r>
              <a:rPr lang="en-US" sz="2000" b="0" dirty="0">
                <a:latin typeface="Times New Roman" pitchFamily="18" charset="0"/>
                <a:cs typeface="Times New Roman" pitchFamily="18" charset="0"/>
              </a:rPr>
              <a:t>                              </a:t>
            </a:r>
          </a:p>
          <a:p>
            <a:r>
              <a:rPr lang="vi-VN" sz="2000" b="0" dirty="0">
                <a:latin typeface="Times New Roman" pitchFamily="18" charset="0"/>
                <a:cs typeface="Times New Roman" pitchFamily="18" charset="0"/>
              </a:rPr>
              <a:t>D. </a:t>
            </a:r>
            <a:r>
              <a:rPr lang="en-US" sz="2000" b="0" dirty="0" err="1">
                <a:latin typeface="Times New Roman" pitchFamily="18" charset="0"/>
                <a:cs typeface="Times New Roman" pitchFamily="18" charset="0"/>
              </a:rPr>
              <a:t>khoá</a:t>
            </a:r>
            <a:r>
              <a:rPr lang="en-US" sz="2000" b="0" dirty="0">
                <a:latin typeface="Times New Roman" pitchFamily="18" charset="0"/>
                <a:cs typeface="Times New Roman" pitchFamily="18" charset="0"/>
              </a:rPr>
              <a:t> </a:t>
            </a:r>
            <a:r>
              <a:rPr lang="en-US" sz="2000" b="0" dirty="0" err="1">
                <a:latin typeface="Times New Roman" pitchFamily="18" charset="0"/>
                <a:cs typeface="Times New Roman" pitchFamily="18" charset="0"/>
              </a:rPr>
              <a:t>vòi</a:t>
            </a:r>
            <a:r>
              <a:rPr lang="en-US" sz="2000" b="0" dirty="0">
                <a:latin typeface="Times New Roman" pitchFamily="18" charset="0"/>
                <a:cs typeface="Times New Roman" pitchFamily="18" charset="0"/>
              </a:rPr>
              <a:t> </a:t>
            </a:r>
            <a:r>
              <a:rPr lang="en-US" sz="2000" b="0" dirty="0" err="1">
                <a:latin typeface="Times New Roman" pitchFamily="18" charset="0"/>
                <a:cs typeface="Times New Roman" pitchFamily="18" charset="0"/>
              </a:rPr>
              <a:t>nước</a:t>
            </a:r>
            <a:r>
              <a:rPr lang="en-US" sz="2000" b="0" dirty="0">
                <a:latin typeface="Times New Roman" pitchFamily="18" charset="0"/>
                <a:cs typeface="Times New Roman" pitchFamily="18" charset="0"/>
              </a:rPr>
              <a:t> </a:t>
            </a:r>
            <a:r>
              <a:rPr lang="en-US" sz="2000" b="0" dirty="0" err="1">
                <a:latin typeface="Times New Roman" pitchFamily="18" charset="0"/>
                <a:cs typeface="Times New Roman" pitchFamily="18" charset="0"/>
              </a:rPr>
              <a:t>lại</a:t>
            </a:r>
            <a:r>
              <a:rPr lang="vi-VN" sz="2000" b="0" dirty="0">
                <a:latin typeface="Times New Roman" pitchFamily="18" charset="0"/>
                <a:cs typeface="Times New Roman" pitchFamily="18" charset="0"/>
              </a:rPr>
              <a:t>.</a:t>
            </a:r>
            <a:endParaRPr lang="en-US" sz="2000" b="0" dirty="0">
              <a:latin typeface="Times New Roman" pitchFamily="18" charset="0"/>
              <a:cs typeface="Times New Roman" pitchFamily="18" charset="0"/>
            </a:endParaRPr>
          </a:p>
          <a:p>
            <a:r>
              <a:rPr lang="vi-VN" sz="2000" dirty="0">
                <a:latin typeface="Times New Roman" pitchFamily="18" charset="0"/>
                <a:cs typeface="Times New Roman" pitchFamily="18" charset="0"/>
              </a:rPr>
              <a:t>Câu 9: Khi đang ở trong nhà cao tầng phát hiện có cháy nổ, hỏa hoạn chúng ta sẽ</a:t>
            </a:r>
            <a:endParaRPr lang="en-US" sz="2000" dirty="0">
              <a:latin typeface="Times New Roman" pitchFamily="18" charset="0"/>
              <a:cs typeface="Times New Roman" pitchFamily="18" charset="0"/>
            </a:endParaRPr>
          </a:p>
          <a:p>
            <a:r>
              <a:rPr lang="vi-VN" sz="2000" b="0" dirty="0">
                <a:latin typeface="Times New Roman" pitchFamily="18" charset="0"/>
                <a:cs typeface="Times New Roman" pitchFamily="18" charset="0"/>
              </a:rPr>
              <a:t>A. chạy lên tầng cao hơn nơi chưa cháy.</a:t>
            </a:r>
            <a:endParaRPr lang="en-US" sz="2000" b="0" dirty="0">
              <a:latin typeface="Times New Roman" pitchFamily="18" charset="0"/>
              <a:cs typeface="Times New Roman" pitchFamily="18" charset="0"/>
            </a:endParaRPr>
          </a:p>
          <a:p>
            <a:r>
              <a:rPr lang="vi-VN" sz="2000" b="0" dirty="0">
                <a:latin typeface="Times New Roman" pitchFamily="18" charset="0"/>
                <a:cs typeface="Times New Roman" pitchFamily="18" charset="0"/>
              </a:rPr>
              <a:t>B. thoát hiểm bằng cầu thang máy cho nhanh.</a:t>
            </a:r>
            <a:endParaRPr lang="en-US" sz="2000" b="0" dirty="0">
              <a:latin typeface="Times New Roman" pitchFamily="18" charset="0"/>
              <a:cs typeface="Times New Roman" pitchFamily="18" charset="0"/>
            </a:endParaRPr>
          </a:p>
          <a:p>
            <a:r>
              <a:rPr lang="vi-VN" sz="2000" b="0" dirty="0">
                <a:latin typeface="Times New Roman" pitchFamily="18" charset="0"/>
                <a:cs typeface="Times New Roman" pitchFamily="18" charset="0"/>
              </a:rPr>
              <a:t>C. chạy xuống bằng cầu thang bộ theo chỉ dẫn thoát nạn</a:t>
            </a:r>
            <a:r>
              <a:rPr lang="vi-VN" sz="2000" b="0" u="sng" dirty="0">
                <a:latin typeface="Times New Roman" pitchFamily="18" charset="0"/>
                <a:cs typeface="Times New Roman" pitchFamily="18" charset="0"/>
              </a:rPr>
              <a:t>.</a:t>
            </a:r>
            <a:endParaRPr lang="en-US" sz="2000" b="0" dirty="0">
              <a:latin typeface="Times New Roman" pitchFamily="18" charset="0"/>
              <a:cs typeface="Times New Roman" pitchFamily="18" charset="0"/>
            </a:endParaRPr>
          </a:p>
          <a:p>
            <a:r>
              <a:rPr lang="vi-VN" sz="2000" b="0" dirty="0">
                <a:latin typeface="Times New Roman" pitchFamily="18" charset="0"/>
                <a:cs typeface="Times New Roman" pitchFamily="18" charset="0"/>
              </a:rPr>
              <a:t>D. ở trong phòng đóng kín các cửa lại để khói khỏi vào</a:t>
            </a:r>
            <a:r>
              <a:rPr lang="vi-VN" sz="2000" b="0" dirty="0" smtClean="0">
                <a:latin typeface="Times New Roman" pitchFamily="18" charset="0"/>
                <a:cs typeface="Times New Roman" pitchFamily="18" charset="0"/>
              </a:rPr>
              <a:t>.</a:t>
            </a:r>
            <a:endParaRPr lang="en-US" sz="2000" b="0" dirty="0">
              <a:latin typeface="Times New Roman" pitchFamily="18" charset="0"/>
              <a:cs typeface="Times New Roman" pitchFamily="18" charset="0"/>
            </a:endParaRPr>
          </a:p>
        </p:txBody>
      </p:sp>
    </p:spTree>
    <p:extLst>
      <p:ext uri="{BB962C8B-B14F-4D97-AF65-F5344CB8AC3E}">
        <p14:creationId xmlns:p14="http://schemas.microsoft.com/office/powerpoint/2010/main" val="247696203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49</TotalTime>
  <Words>1233</Words>
  <Application>Microsoft Office PowerPoint</Application>
  <PresentationFormat>On-screen Show (4:3)</PresentationFormat>
  <Paragraphs>160</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Angles</vt:lpstr>
      <vt:lpstr>          TRƯỜNG THCS PHÚC ĐỒNG </vt:lpstr>
      <vt:lpstr>I. Kiến thức</vt:lpstr>
      <vt:lpstr>PowerPoint Presentation</vt:lpstr>
      <vt:lpstr>PowerPoint Presentation</vt:lpstr>
      <vt:lpstr>PowerPoint Presentation</vt:lpstr>
      <vt:lpstr>PowerPoint Presentation</vt:lpstr>
      <vt:lpstr>II. Luyện tập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Dặn dò</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7</cp:revision>
  <dcterms:created xsi:type="dcterms:W3CDTF">2023-02-20T09:28:41Z</dcterms:created>
  <dcterms:modified xsi:type="dcterms:W3CDTF">2023-02-23T10:05:19Z</dcterms:modified>
</cp:coreProperties>
</file>