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4"/>
  </p:notesMasterIdLst>
  <p:sldIdLst>
    <p:sldId id="333" r:id="rId7"/>
    <p:sldId id="384" r:id="rId8"/>
    <p:sldId id="317" r:id="rId9"/>
    <p:sldId id="385" r:id="rId10"/>
    <p:sldId id="365" r:id="rId11"/>
    <p:sldId id="404" r:id="rId12"/>
    <p:sldId id="368" r:id="rId13"/>
    <p:sldId id="331" r:id="rId14"/>
    <p:sldId id="336" r:id="rId15"/>
    <p:sldId id="408" r:id="rId16"/>
    <p:sldId id="391" r:id="rId17"/>
    <p:sldId id="400" r:id="rId18"/>
    <p:sldId id="370" r:id="rId19"/>
    <p:sldId id="393" r:id="rId20"/>
    <p:sldId id="348" r:id="rId21"/>
    <p:sldId id="366" r:id="rId22"/>
    <p:sldId id="373" r:id="rId23"/>
    <p:sldId id="371" r:id="rId24"/>
    <p:sldId id="406" r:id="rId25"/>
    <p:sldId id="405" r:id="rId26"/>
    <p:sldId id="407" r:id="rId27"/>
    <p:sldId id="372" r:id="rId28"/>
    <p:sldId id="382" r:id="rId29"/>
    <p:sldId id="363" r:id="rId30"/>
    <p:sldId id="386" r:id="rId31"/>
    <p:sldId id="401" r:id="rId32"/>
    <p:sldId id="375" r:id="rId33"/>
    <p:sldId id="396" r:id="rId34"/>
    <p:sldId id="395" r:id="rId35"/>
    <p:sldId id="397" r:id="rId36"/>
    <p:sldId id="378" r:id="rId37"/>
    <p:sldId id="387" r:id="rId38"/>
    <p:sldId id="390" r:id="rId39"/>
    <p:sldId id="398" r:id="rId40"/>
    <p:sldId id="399" r:id="rId41"/>
    <p:sldId id="389" r:id="rId42"/>
    <p:sldId id="409"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008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2" d="100"/>
          <a:sy n="72"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1648526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7905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4928338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7946889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392548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09657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10/29/2025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10/29/2025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10/29/2025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10/29/2025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10/29/2025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10/29/2025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076800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04582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91555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298480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034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08446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90080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94813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79413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2203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8714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366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80551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82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4833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41658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91557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8672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30124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3567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77509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33614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8566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50524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8731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80711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6554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10050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66333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9573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12887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4457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26806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41564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725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6827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55077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244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79109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780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60729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15842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1436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1589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66157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827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9080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10834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7751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7354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5534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02048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24103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1592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37128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08856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67037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552284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3938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732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70676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39081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65905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2291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224116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78260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95972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8653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158843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3608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33546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theme" Target="../theme/theme2.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3.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theme" Target="../theme/theme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5.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6.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716" r:id="rId3"/>
    <p:sldLayoutId id="2147488714" r:id="rId4"/>
    <p:sldLayoutId id="2147488713" r:id="rId5"/>
    <p:sldLayoutId id="2147488712" r:id="rId6"/>
    <p:sldLayoutId id="2147488711" r:id="rId7"/>
    <p:sldLayoutId id="2147488710" r:id="rId8"/>
    <p:sldLayoutId id="2147488709" r:id="rId9"/>
    <p:sldLayoutId id="2147488708" r:id="rId10"/>
    <p:sldLayoutId id="2147488707" r:id="rId11"/>
    <p:sldLayoutId id="2147488706" r:id="rId12"/>
    <p:sldLayoutId id="2147488705" r:id="rId13"/>
    <p:sldLayoutId id="2147488702" r:id="rId14"/>
    <p:sldLayoutId id="2147488700" r:id="rId15"/>
    <p:sldLayoutId id="2147488699" r:id="rId16"/>
    <p:sldLayoutId id="2147488698" r:id="rId17"/>
    <p:sldLayoutId id="2147488697" r:id="rId18"/>
    <p:sldLayoutId id="2147488696" r:id="rId19"/>
    <p:sldLayoutId id="2147488695" r:id="rId20"/>
    <p:sldLayoutId id="2147488694" r:id="rId21"/>
    <p:sldLayoutId id="2147488692" r:id="rId22"/>
    <p:sldLayoutId id="2147488691" r:id="rId23"/>
    <p:sldLayoutId id="2147488689" r:id="rId24"/>
    <p:sldLayoutId id="2147488686" r:id="rId25"/>
    <p:sldLayoutId id="2147488684" r:id="rId26"/>
    <p:sldLayoutId id="2147488683" r:id="rId27"/>
    <p:sldLayoutId id="2147488682" r:id="rId28"/>
    <p:sldLayoutId id="2147488681" r:id="rId29"/>
    <p:sldLayoutId id="2147488680" r:id="rId30"/>
    <p:sldLayoutId id="2147488679" r:id="rId31"/>
    <p:sldLayoutId id="2147488678" r:id="rId32"/>
    <p:sldLayoutId id="2147488677" r:id="rId33"/>
    <p:sldLayoutId id="2147488676" r:id="rId34"/>
    <p:sldLayoutId id="2147488675" r:id="rId35"/>
    <p:sldLayoutId id="2147488674" r:id="rId36"/>
    <p:sldLayoutId id="2147488673" r:id="rId37"/>
    <p:sldLayoutId id="2147488672" r:id="rId38"/>
    <p:sldLayoutId id="2147488671" r:id="rId39"/>
    <p:sldLayoutId id="2147488670" r:id="rId40"/>
    <p:sldLayoutId id="2147488669" r:id="rId41"/>
    <p:sldLayoutId id="2147488668" r:id="rId42"/>
    <p:sldLayoutId id="2147488667" r:id="rId43"/>
    <p:sldLayoutId id="2147488666" r:id="rId44"/>
    <p:sldLayoutId id="2147488665" r:id="rId45"/>
    <p:sldLayoutId id="2147488664" r:id="rId46"/>
    <p:sldLayoutId id="2147488663" r:id="rId47"/>
    <p:sldLayoutId id="2147488662" r:id="rId48"/>
    <p:sldLayoutId id="2147488661" r:id="rId49"/>
    <p:sldLayoutId id="2147488660" r:id="rId50"/>
    <p:sldLayoutId id="2147488659" r:id="rId51"/>
    <p:sldLayoutId id="2147488658" r:id="rId52"/>
    <p:sldLayoutId id="2147488657" r:id="rId53"/>
    <p:sldLayoutId id="2147488656" r:id="rId54"/>
    <p:sldLayoutId id="2147488655" r:id="rId55"/>
    <p:sldLayoutId id="2147488654" r:id="rId56"/>
    <p:sldLayoutId id="2147488653" r:id="rId57"/>
    <p:sldLayoutId id="2147488652" r:id="rId58"/>
    <p:sldLayoutId id="2147488651" r:id="rId59"/>
    <p:sldLayoutId id="2147488650" r:id="rId60"/>
    <p:sldLayoutId id="2147488649" r:id="rId61"/>
    <p:sldLayoutId id="2147488648" r:id="rId62"/>
    <p:sldLayoutId id="2147488647" r:id="rId63"/>
    <p:sldLayoutId id="2147488646" r:id="rId64"/>
    <p:sldLayoutId id="2147488645" r:id="rId65"/>
    <p:sldLayoutId id="2147488644" r:id="rId66"/>
    <p:sldLayoutId id="2147488643" r:id="rId67"/>
    <p:sldLayoutId id="2147488642" r:id="rId68"/>
    <p:sldLayoutId id="2147488641" r:id="rId69"/>
    <p:sldLayoutId id="2147488559" r:id="rId70"/>
    <p:sldLayoutId id="2147488560" r:id="rId71"/>
    <p:sldLayoutId id="2147488561" r:id="rId72"/>
    <p:sldLayoutId id="2147488562" r:id="rId73"/>
    <p:sldLayoutId id="2147488563" r:id="rId74"/>
    <p:sldLayoutId id="2147488564" r:id="rId75"/>
    <p:sldLayoutId id="2147488565" r:id="rId76"/>
    <p:sldLayoutId id="2147488566" r:id="rId77"/>
    <p:sldLayoutId id="2147488567" r:id="rId7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29-10-2025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10/29/2025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717" r:id="rId3"/>
    <p:sldLayoutId id="2147488704" r:id="rId4"/>
    <p:sldLayoutId id="2147488703" r:id="rId5"/>
    <p:sldLayoutId id="2147488690" r:id="rId6"/>
    <p:sldLayoutId id="2147488688" r:id="rId7"/>
    <p:sldLayoutId id="2147488687" r:id="rId8"/>
    <p:sldLayoutId id="2147488596" r:id="rId9"/>
    <p:sldLayoutId id="2147488597" r:id="rId10"/>
    <p:sldLayoutId id="2147488598" r:id="rId11"/>
    <p:sldLayoutId id="2147488599" r:id="rId12"/>
    <p:sldLayoutId id="2147488600" r:id="rId13"/>
    <p:sldLayoutId id="2147488601" r:id="rId14"/>
    <p:sldLayoutId id="2147488602" r:id="rId15"/>
    <p:sldLayoutId id="2147488603" r:id="rId16"/>
    <p:sldLayoutId id="2147488604"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715" r:id="rId8"/>
    <p:sldLayoutId id="2147488701" r:id="rId9"/>
    <p:sldLayoutId id="2147488685" r:id="rId10"/>
    <p:sldLayoutId id="2147488625" r:id="rId11"/>
    <p:sldLayoutId id="2147488626" r:id="rId12"/>
    <p:sldLayoutId id="2147488627" r:id="rId13"/>
    <p:sldLayoutId id="214748862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10/29/2025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93" r:id="rId8"/>
    <p:sldLayoutId id="2147488637" r:id="rId9"/>
    <p:sldLayoutId id="2147488638" r:id="rId10"/>
    <p:sldLayoutId id="2147488639" r:id="rId11"/>
    <p:sldLayoutId id="214748864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01.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0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0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3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25.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22.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9.png"/><Relationship Id="rId7" Type="http://schemas.openxmlformats.org/officeDocument/2006/relationships/image" Target="../media/image70.emf"/><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103.xml"/><Relationship Id="rId4" Type="http://schemas.openxmlformats.org/officeDocument/2006/relationships/image" Target="../media/image70.emf"/></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5.png"/><Relationship Id="rId1" Type="http://schemas.openxmlformats.org/officeDocument/2006/relationships/slideLayout" Target="../slideLayouts/slideLayout103.xml"/><Relationship Id="rId5" Type="http://schemas.openxmlformats.org/officeDocument/2006/relationships/image" Target="../media/image70.emf"/><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6.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8.jpeg"/><Relationship Id="rId7" Type="http://schemas.openxmlformats.org/officeDocument/2006/relationships/image" Target="../media/image5.jpe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01.xml"/><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0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01.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47675" y="2797498"/>
            <a:ext cx="110602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5400" b="1" dirty="0">
                <a:solidFill>
                  <a:srgbClr val="0000FF"/>
                </a:solidFill>
                <a:latin typeface="Times New Roman" panose="02020603050405020304" pitchFamily="18" charset="0"/>
                <a:ea typeface="Helvetica Neue"/>
                <a:cs typeface="Times New Roman" panose="02020603050405020304" pitchFamily="18" charset="0"/>
              </a:rPr>
              <a:t> 2:</a:t>
            </a:r>
            <a:r>
              <a:rPr lang="en-US" altLang="en-US" sz="5400" b="1" dirty="0">
                <a:solidFill>
                  <a:srgbClr val="FF0000"/>
                </a:solidFill>
                <a:latin typeface="Times New Roman" panose="02020603050405020304" pitchFamily="18" charset="0"/>
                <a:ea typeface="Helvetica Neue"/>
                <a:cs typeface="Times New Roman" panose="02020603050405020304" pitchFamily="18" charset="0"/>
              </a:rPr>
              <a:t> YÊU THƯƠNG CON NGƯỜI</a:t>
            </a:r>
            <a:endParaRPr lang="en-SG" altLang="en-US" sz="5400" b="1" dirty="0">
              <a:solidFill>
                <a:srgbClr val="0000FF"/>
              </a:solidFill>
              <a:latin typeface="Times New Roman" panose="02020603050405020304" pitchFamily="18" charset="0"/>
              <a:cs typeface="Times New Roman" panose="02020603050405020304" pitchFamily="18" charset="0"/>
            </a:endParaRPr>
          </a:p>
        </p:txBody>
      </p:sp>
      <p:pic>
        <p:nvPicPr>
          <p:cNvPr id="12" name="Shape 53"/>
          <p:cNvPicPr/>
          <p:nvPr/>
        </p:nvPicPr>
        <p:blipFill>
          <a:blip r:embed="rId3"/>
          <a:stretch/>
        </p:blipFill>
        <p:spPr>
          <a:xfrm>
            <a:off x="8422841" y="317793"/>
            <a:ext cx="2369489" cy="2042112"/>
          </a:xfrm>
          <a:prstGeom prst="rect">
            <a:avLst/>
          </a:prstGeom>
        </p:spPr>
      </p:pic>
      <p:pic>
        <p:nvPicPr>
          <p:cNvPr id="14" name="Shape 57"/>
          <p:cNvPicPr/>
          <p:nvPr/>
        </p:nvPicPr>
        <p:blipFill>
          <a:blip r:embed="rId4"/>
          <a:stretch/>
        </p:blipFill>
        <p:spPr>
          <a:xfrm>
            <a:off x="701755" y="4334612"/>
            <a:ext cx="3118306" cy="2498658"/>
          </a:xfrm>
          <a:prstGeom prst="rect">
            <a:avLst/>
          </a:prstGeom>
        </p:spPr>
      </p:pic>
      <p:pic>
        <p:nvPicPr>
          <p:cNvPr id="17" name="Shape 61"/>
          <p:cNvPicPr/>
          <p:nvPr/>
        </p:nvPicPr>
        <p:blipFill>
          <a:blip r:embed="rId5"/>
          <a:stretch/>
        </p:blipFill>
        <p:spPr>
          <a:xfrm>
            <a:off x="4322967" y="4334612"/>
            <a:ext cx="3218815" cy="2498658"/>
          </a:xfrm>
          <a:prstGeom prst="rect">
            <a:avLst/>
          </a:prstGeom>
        </p:spPr>
      </p:pic>
      <p:pic>
        <p:nvPicPr>
          <p:cNvPr id="1026" name="Picture 2" descr="bé Hải An: &amp;quot;Thiên sứ&amp;quot; 7 tuổi hiến giác mạc: Con yêu mẹ, mẹ đừng quên con  nh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Tiết</a:t>
            </a:r>
            <a:r>
              <a:rPr lang="en-US" dirty="0"/>
              <a:t> 5. Bài 2 . </a:t>
            </a:r>
            <a:r>
              <a:rPr lang="en-US" dirty="0" err="1"/>
              <a:t>Yêu</a:t>
            </a:r>
            <a:r>
              <a:rPr lang="en-US" dirty="0"/>
              <a:t> thương con </a:t>
            </a:r>
            <a:r>
              <a:rPr lang="en-US" dirty="0" err="1"/>
              <a:t>người</a:t>
            </a:r>
            <a:endParaRPr lang="en-US" dirty="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2017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iểu hiện 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a 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24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521448" y="192569"/>
            <a:ext cx="3919994" cy="449670"/>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9076994" y="4009"/>
            <a:ext cx="2701225" cy="1190448"/>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8794545" y="-156850"/>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723616"/>
            <a:ext cx="942447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Em</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hãy</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mô</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tả</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nội</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dung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và</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đặt</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tên</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cho</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từng</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bức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hình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trên</a:t>
            </a:r>
            <a:endParaRPr lang="vi-VN" alt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9987" y="1415358"/>
            <a:ext cx="2810149" cy="2294869"/>
          </a:xfrm>
          <a:prstGeom prst="rect">
            <a:avLst/>
          </a:prstGeom>
        </p:spPr>
      </p:pic>
      <p:pic>
        <p:nvPicPr>
          <p:cNvPr id="3" name="Picture 2"/>
          <p:cNvPicPr>
            <a:picLocks noChangeAspect="1"/>
          </p:cNvPicPr>
          <p:nvPr/>
        </p:nvPicPr>
        <p:blipFill>
          <a:blip r:embed="rId3"/>
          <a:stretch>
            <a:fillRect/>
          </a:stretch>
        </p:blipFill>
        <p:spPr>
          <a:xfrm>
            <a:off x="4323383" y="1415357"/>
            <a:ext cx="3452993" cy="2294869"/>
          </a:xfrm>
          <a:prstGeom prst="rect">
            <a:avLst/>
          </a:prstGeom>
        </p:spPr>
      </p:pic>
      <p:pic>
        <p:nvPicPr>
          <p:cNvPr id="4" name="Picture 3"/>
          <p:cNvPicPr>
            <a:picLocks noChangeAspect="1"/>
          </p:cNvPicPr>
          <p:nvPr/>
        </p:nvPicPr>
        <p:blipFill>
          <a:blip r:embed="rId4"/>
          <a:stretch>
            <a:fillRect/>
          </a:stretch>
        </p:blipFill>
        <p:spPr>
          <a:xfrm>
            <a:off x="8190469" y="1368193"/>
            <a:ext cx="3510901" cy="2294869"/>
          </a:xfrm>
          <a:prstGeom prst="rect">
            <a:avLst/>
          </a:prstGeom>
        </p:spPr>
      </p:pic>
      <p:pic>
        <p:nvPicPr>
          <p:cNvPr id="5" name="Picture 4"/>
          <p:cNvPicPr>
            <a:picLocks noChangeAspect="1"/>
          </p:cNvPicPr>
          <p:nvPr/>
        </p:nvPicPr>
        <p:blipFill>
          <a:blip r:embed="rId5"/>
          <a:stretch>
            <a:fillRect/>
          </a:stretch>
        </p:blipFill>
        <p:spPr>
          <a:xfrm>
            <a:off x="759987" y="4294492"/>
            <a:ext cx="2810149" cy="2162901"/>
          </a:xfrm>
          <a:prstGeom prst="rect">
            <a:avLst/>
          </a:prstGeom>
        </p:spPr>
      </p:pic>
      <p:pic>
        <p:nvPicPr>
          <p:cNvPr id="6" name="Picture 5"/>
          <p:cNvPicPr>
            <a:picLocks noChangeAspect="1"/>
          </p:cNvPicPr>
          <p:nvPr/>
        </p:nvPicPr>
        <p:blipFill>
          <a:blip r:embed="rId6"/>
          <a:stretch>
            <a:fillRect/>
          </a:stretch>
        </p:blipFill>
        <p:spPr>
          <a:xfrm>
            <a:off x="4323383" y="4294492"/>
            <a:ext cx="3452993" cy="2162901"/>
          </a:xfrm>
          <a:prstGeom prst="rect">
            <a:avLst/>
          </a:prstGeom>
        </p:spPr>
      </p:pic>
      <p:pic>
        <p:nvPicPr>
          <p:cNvPr id="7" name="Picture 6"/>
          <p:cNvPicPr>
            <a:picLocks noChangeAspect="1"/>
          </p:cNvPicPr>
          <p:nvPr/>
        </p:nvPicPr>
        <p:blipFill>
          <a:blip r:embed="rId7"/>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br>
              <a:rPr lang="vi-VN" altLang="en-US" sz="1000" dirty="0">
                <a:solidFill>
                  <a:prstClr val="black"/>
                </a:solidFill>
                <a:ea typeface="Cambria" panose="02040503050406030204" pitchFamily="18" charset="0"/>
                <a:cs typeface="Cambria" panose="02040503050406030204" pitchFamily="18" charset="0"/>
              </a:rPr>
            </a:br>
            <a:r>
              <a:rPr lang="en-US" sz="3600" b="1" dirty="0" err="1">
                <a:solidFill>
                  <a:srgbClr val="000000"/>
                </a:solidFill>
                <a:latin typeface="#9Slide05 Israquella" pitchFamily="2" charset="0"/>
                <a:ea typeface="Courier New" panose="02070309020205020404" pitchFamily="49" charset="0"/>
              </a:rPr>
              <a:t>Em</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hãy</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mô</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tả</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nội</a:t>
            </a:r>
            <a:r>
              <a:rPr lang="en-US" sz="3600" b="1" dirty="0">
                <a:solidFill>
                  <a:srgbClr val="000000"/>
                </a:solidFill>
                <a:latin typeface="#9Slide05 Israquella" pitchFamily="2" charset="0"/>
                <a:ea typeface="Courier New" panose="02070309020205020404" pitchFamily="49" charset="0"/>
              </a:rPr>
              <a:t> dung </a:t>
            </a:r>
            <a:r>
              <a:rPr lang="en-US" sz="3600" b="1" dirty="0" err="1">
                <a:solidFill>
                  <a:srgbClr val="000000"/>
                </a:solidFill>
                <a:latin typeface="#9Slide05 Israquella" pitchFamily="2" charset="0"/>
                <a:ea typeface="Courier New" panose="02070309020205020404" pitchFamily="49" charset="0"/>
              </a:rPr>
              <a:t>và</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đặt</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tên</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cho</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từng</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bức</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hình</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trên</a:t>
            </a:r>
            <a:endParaRPr lang="vi-VN" altLang="en-US" sz="36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2" name="Picture 1"/>
          <p:cNvPicPr>
            <a:picLocks noChangeAspect="1"/>
          </p:cNvPicPr>
          <p:nvPr/>
        </p:nvPicPr>
        <p:blipFill>
          <a:blip r:embed="rId2"/>
          <a:stretch>
            <a:fillRect/>
          </a:stretch>
        </p:blipFill>
        <p:spPr>
          <a:xfrm>
            <a:off x="759987" y="1415358"/>
            <a:ext cx="2810149" cy="2294869"/>
          </a:xfrm>
          <a:prstGeom prst="rect">
            <a:avLst/>
          </a:prstGeom>
        </p:spPr>
      </p:pic>
      <p:pic>
        <p:nvPicPr>
          <p:cNvPr id="3" name="Picture 2"/>
          <p:cNvPicPr>
            <a:picLocks noChangeAspect="1"/>
          </p:cNvPicPr>
          <p:nvPr/>
        </p:nvPicPr>
        <p:blipFill>
          <a:blip r:embed="rId3"/>
          <a:stretch>
            <a:fillRect/>
          </a:stretch>
        </p:blipFill>
        <p:spPr>
          <a:xfrm>
            <a:off x="4323383" y="1415357"/>
            <a:ext cx="3452993" cy="2294869"/>
          </a:xfrm>
          <a:prstGeom prst="rect">
            <a:avLst/>
          </a:prstGeom>
        </p:spPr>
      </p:pic>
      <p:pic>
        <p:nvPicPr>
          <p:cNvPr id="4" name="Picture 3"/>
          <p:cNvPicPr>
            <a:picLocks noChangeAspect="1"/>
          </p:cNvPicPr>
          <p:nvPr/>
        </p:nvPicPr>
        <p:blipFill>
          <a:blip r:embed="rId4"/>
          <a:stretch>
            <a:fillRect/>
          </a:stretch>
        </p:blipFill>
        <p:spPr>
          <a:xfrm>
            <a:off x="8190469" y="1368193"/>
            <a:ext cx="3510901" cy="2294869"/>
          </a:xfrm>
          <a:prstGeom prst="rect">
            <a:avLst/>
          </a:prstGeom>
        </p:spPr>
      </p:pic>
      <p:pic>
        <p:nvPicPr>
          <p:cNvPr id="5" name="Picture 4"/>
          <p:cNvPicPr>
            <a:picLocks noChangeAspect="1"/>
          </p:cNvPicPr>
          <p:nvPr/>
        </p:nvPicPr>
        <p:blipFill>
          <a:blip r:embed="rId5"/>
          <a:stretch>
            <a:fillRect/>
          </a:stretch>
        </p:blipFill>
        <p:spPr>
          <a:xfrm>
            <a:off x="759987" y="4294492"/>
            <a:ext cx="2810149" cy="2162901"/>
          </a:xfrm>
          <a:prstGeom prst="rect">
            <a:avLst/>
          </a:prstGeom>
        </p:spPr>
      </p:pic>
      <p:pic>
        <p:nvPicPr>
          <p:cNvPr id="6" name="Picture 5"/>
          <p:cNvPicPr>
            <a:picLocks noChangeAspect="1"/>
          </p:cNvPicPr>
          <p:nvPr/>
        </p:nvPicPr>
        <p:blipFill>
          <a:blip r:embed="rId6"/>
          <a:stretch>
            <a:fillRect/>
          </a:stretch>
        </p:blipFill>
        <p:spPr>
          <a:xfrm>
            <a:off x="4323383" y="4294492"/>
            <a:ext cx="3452993" cy="2162901"/>
          </a:xfrm>
          <a:prstGeom prst="rect">
            <a:avLst/>
          </a:prstGeom>
        </p:spPr>
      </p:pic>
      <p:pic>
        <p:nvPicPr>
          <p:cNvPr id="7" name="Picture 6"/>
          <p:cNvPicPr>
            <a:picLocks noChangeAspect="1"/>
          </p:cNvPicPr>
          <p:nvPr/>
        </p:nvPicPr>
        <p:blipFill>
          <a:blip r:embed="rId7"/>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dắt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cụ</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qua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400110"/>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bị</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ngất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trước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đám</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nhưng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không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quan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tâm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đẩy</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xe</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giúp</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tật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nguyền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Chàng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hiến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máu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nhân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đạo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54795"/>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Các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nghèo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đàn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chửi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mắng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bé</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p:spPr>
        <p:txBody>
          <a:bodyPr anchor="ctr">
            <a:spAutoFit/>
          </a:bodyPr>
          <a:lstStyle/>
          <a:p>
            <a:pPr algn="ctr">
              <a:defRPr/>
            </a:pP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Tiếp</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sức</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đồng</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đội</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p>
        </p:txBody>
      </p:sp>
      <p:sp>
        <p:nvSpPr>
          <p:cNvPr id="5" name="Text Box 33"/>
          <p:cNvSpPr txBox="1">
            <a:spLocks noChangeArrowheads="1"/>
          </p:cNvSpPr>
          <p:nvPr/>
        </p:nvSpPr>
        <p:spPr bwMode="auto">
          <a:xfrm>
            <a:off x="3535681" y="2062462"/>
            <a:ext cx="6365965"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None/>
            </a:pPr>
            <a:r>
              <a:rPr lang="en-US" altLang="en-US" sz="3600" b="1" dirty="0" err="1">
                <a:solidFill>
                  <a:srgbClr val="FF00FF"/>
                </a:solidFill>
                <a:latin typeface="Times New Roman" panose="02020603050405020304" pitchFamily="18" charset="0"/>
                <a:cs typeface="Times New Roman" panose="02020603050405020304" pitchFamily="18" charset="0"/>
              </a:rPr>
              <a:t>Tìm</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những</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biểu</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hiện</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yêu</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thương</a:t>
            </a:r>
            <a:r>
              <a:rPr lang="en-US" altLang="en-US" sz="3600" b="1" dirty="0">
                <a:solidFill>
                  <a:srgbClr val="FF00FF"/>
                </a:solidFill>
                <a:latin typeface="Times New Roman" panose="02020603050405020304" pitchFamily="18" charset="0"/>
                <a:cs typeface="Times New Roman" panose="02020603050405020304" pitchFamily="18" charset="0"/>
              </a:rPr>
              <a:t> con </a:t>
            </a:r>
            <a:r>
              <a:rPr lang="en-US" altLang="en-US" sz="3600" b="1" dirty="0" err="1">
                <a:solidFill>
                  <a:srgbClr val="FF00FF"/>
                </a:solidFill>
                <a:latin typeface="Times New Roman" panose="02020603050405020304" pitchFamily="18" charset="0"/>
                <a:cs typeface="Times New Roman" panose="02020603050405020304" pitchFamily="18" charset="0"/>
              </a:rPr>
              <a:t>người</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và</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trái</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với</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yêu</a:t>
            </a:r>
            <a:r>
              <a:rPr lang="en-US" altLang="en-US" sz="3600" b="1" dirty="0">
                <a:solidFill>
                  <a:srgbClr val="FF00FF"/>
                </a:solidFill>
                <a:latin typeface="Times New Roman" panose="02020603050405020304" pitchFamily="18" charset="0"/>
                <a:cs typeface="Times New Roman" panose="02020603050405020304" pitchFamily="18" charset="0"/>
              </a:rPr>
              <a:t> </a:t>
            </a:r>
            <a:r>
              <a:rPr lang="en-US" altLang="en-US" sz="3600" b="1" dirty="0" err="1">
                <a:solidFill>
                  <a:srgbClr val="FF00FF"/>
                </a:solidFill>
                <a:latin typeface="Times New Roman" panose="02020603050405020304" pitchFamily="18" charset="0"/>
                <a:cs typeface="Times New Roman" panose="02020603050405020304" pitchFamily="18" charset="0"/>
              </a:rPr>
              <a:t>thương</a:t>
            </a:r>
            <a:r>
              <a:rPr lang="en-US" altLang="en-US" sz="3600" b="1" dirty="0">
                <a:solidFill>
                  <a:srgbClr val="FF00FF"/>
                </a:solidFill>
                <a:latin typeface="Times New Roman" panose="02020603050405020304" pitchFamily="18" charset="0"/>
                <a:cs typeface="Times New Roman" panose="02020603050405020304" pitchFamily="18" charset="0"/>
              </a:rPr>
              <a:t> con </a:t>
            </a:r>
            <a:r>
              <a:rPr lang="en-US" altLang="en-US" sz="3600" b="1" dirty="0" err="1">
                <a:solidFill>
                  <a:srgbClr val="FF00FF"/>
                </a:solidFill>
                <a:latin typeface="Times New Roman" panose="02020603050405020304" pitchFamily="18" charset="0"/>
                <a:cs typeface="Times New Roman" panose="02020603050405020304" pitchFamily="18" charset="0"/>
              </a:rPr>
              <a:t>người</a:t>
            </a:r>
            <a:endParaRPr lang="en-US" altLang="en-US" sz="3600" b="1" dirty="0">
              <a:solidFill>
                <a:srgbClr val="FF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295377" y="3851075"/>
            <a:ext cx="6945903"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lớp</a:t>
            </a: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buFontTx/>
              <a:buChar char="-"/>
            </a:pPr>
            <a:r>
              <a:rPr lang="en-US" sz="2400" b="1" i="1" dirty="0" err="1">
                <a:solidFill>
                  <a:prstClr val="black"/>
                </a:solidFill>
                <a:latin typeface="Times New Roman" panose="02020603050405020304" pitchFamily="18" charset="0"/>
                <a:cs typeface="Times New Roman" panose="02020603050405020304" pitchFamily="18" charset="0"/>
              </a:rPr>
              <a:t>Cách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lớp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cử</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p>
          <a:p>
            <a:pPr marL="342900" indent="-342900">
              <a:buFontTx/>
              <a:buChar char="-"/>
            </a:pPr>
            <a:r>
              <a:rPr lang="en-US" sz="2400" b="1" i="1" dirty="0" err="1">
                <a:solidFill>
                  <a:prstClr val="black"/>
                </a:solidFill>
                <a:latin typeface="Times New Roman" panose="02020603050405020304" pitchFamily="18" charset="0"/>
                <a:cs typeface="Times New Roman" panose="02020603050405020304" pitchFamily="18" charset="0"/>
              </a:rPr>
              <a:t>Thời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phút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Tree>
    <p:extLst>
      <p:ext uri="{BB962C8B-B14F-4D97-AF65-F5344CB8AC3E}">
        <p14:creationId xmlns:p14="http://schemas.microsoft.com/office/powerpoint/2010/main"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156417" y="357908"/>
            <a:ext cx="10782300" cy="6585527"/>
          </a:xfrm>
          <a:prstGeom prst="rect">
            <a:avLst/>
          </a:prstGeom>
        </p:spPr>
      </p:pic>
      <p:sp>
        <p:nvSpPr>
          <p:cNvPr id="14" name="Text Box 5"/>
          <p:cNvSpPr txBox="1">
            <a:spLocks noChangeArrowheads="1"/>
          </p:cNvSpPr>
          <p:nvPr/>
        </p:nvSpPr>
        <p:spPr bwMode="auto">
          <a:xfrm>
            <a:off x="1638300" y="871114"/>
            <a:ext cx="9115425" cy="47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b="1" i="1" dirty="0">
                <a:solidFill>
                  <a:srgbClr val="0000FF"/>
                </a:solidFill>
                <a:latin typeface="+mj-lt"/>
              </a:rPr>
              <a:t>* Bi</a:t>
            </a:r>
            <a:r>
              <a:rPr lang="en-US" b="1" i="1" dirty="0">
                <a:solidFill>
                  <a:srgbClr val="0000FF"/>
                </a:solidFill>
                <a:latin typeface="+mj-lt"/>
              </a:rPr>
              <a:t>ể</a:t>
            </a:r>
            <a:r>
              <a:rPr lang="vi-VN" b="1" i="1" dirty="0">
                <a:solidFill>
                  <a:srgbClr val="0000FF"/>
                </a:solidFill>
                <a:latin typeface="+mj-lt"/>
              </a:rPr>
              <a:t>u hiện của yêu thương con người</a:t>
            </a:r>
            <a:endParaRPr lang="en-US" b="1" dirty="0">
              <a:solidFill>
                <a:srgbClr val="0000FF"/>
              </a:solidFill>
              <a:latin typeface="+mj-lt"/>
            </a:endParaRPr>
          </a:p>
          <a:p>
            <a:pPr>
              <a:buFont typeface="Arial" panose="020B0604020202020204" pitchFamily="34" charset="0"/>
              <a:buNone/>
            </a:pPr>
            <a:r>
              <a:rPr lang="vi-VN" b="1" i="1" dirty="0">
                <a:solidFill>
                  <a:srgbClr val="0000FF"/>
                </a:solidFill>
                <a:latin typeface="+mj-lt"/>
              </a:rPr>
              <a:t>Yêu thương con người được </a:t>
            </a:r>
            <a:r>
              <a:rPr lang="vi-VN" b="1" i="1" dirty="0">
                <a:latin typeface="+mj-lt"/>
              </a:rPr>
              <a:t>th</a:t>
            </a:r>
            <a:r>
              <a:rPr lang="en-US" b="1" i="1" dirty="0">
                <a:latin typeface="+mj-lt"/>
              </a:rPr>
              <a:t>ể</a:t>
            </a:r>
            <a:r>
              <a:rPr lang="vi-VN" b="1" i="1" dirty="0">
                <a:latin typeface="+mj-lt"/>
              </a:rPr>
              <a:t> hiện ngay </a:t>
            </a:r>
            <a:r>
              <a:rPr lang="en-US" b="1" i="1" dirty="0">
                <a:latin typeface="+mj-lt"/>
              </a:rPr>
              <a:t>ở</a:t>
            </a:r>
            <a:r>
              <a:rPr lang="vi-VN" b="1" i="1" dirty="0">
                <a:latin typeface="+mj-lt"/>
              </a:rPr>
              <a:t> những lời nói, việc </a:t>
            </a:r>
            <a:r>
              <a:rPr lang="en-US" b="1" i="1" dirty="0">
                <a:latin typeface="+mj-lt"/>
              </a:rPr>
              <a:t>l</a:t>
            </a:r>
            <a:r>
              <a:rPr lang="vi-VN" b="1" i="1" dirty="0">
                <a:latin typeface="+mj-lt"/>
              </a:rPr>
              <a:t>àm và thái độ c</a:t>
            </a:r>
            <a:r>
              <a:rPr lang="en-US" b="1" i="1" dirty="0" err="1">
                <a:solidFill>
                  <a:srgbClr val="0000FF"/>
                </a:solidFill>
                <a:latin typeface="+mj-lt"/>
              </a:rPr>
              <a:t>ủa</a:t>
            </a:r>
            <a:r>
              <a:rPr lang="vi-VN" b="1" i="1" dirty="0">
                <a:solidFill>
                  <a:srgbClr val="0000FF"/>
                </a:solidFill>
                <a:latin typeface="+mj-lt"/>
              </a:rPr>
              <a:t> m</a:t>
            </a:r>
            <a:r>
              <a:rPr lang="en-US" b="1" i="1" dirty="0">
                <a:solidFill>
                  <a:srgbClr val="0000FF"/>
                </a:solidFill>
                <a:latin typeface="+mj-lt"/>
              </a:rPr>
              <a:t>ọ</a:t>
            </a:r>
            <a:r>
              <a:rPr lang="vi-VN" b="1" i="1" dirty="0">
                <a:solidFill>
                  <a:srgbClr val="0000FF"/>
                </a:solidFill>
                <a:latin typeface="+mj-lt"/>
              </a:rPr>
              <a:t>i con người trong cuộc s</a:t>
            </a:r>
            <a:r>
              <a:rPr lang="en-US" b="1" i="1" dirty="0">
                <a:solidFill>
                  <a:srgbClr val="0000FF"/>
                </a:solidFill>
                <a:latin typeface="+mj-lt"/>
              </a:rPr>
              <a:t>ố</a:t>
            </a:r>
            <a:r>
              <a:rPr lang="vi-VN" b="1" i="1" dirty="0">
                <a:solidFill>
                  <a:srgbClr val="0000FF"/>
                </a:solidFill>
                <a:latin typeface="+mj-lt"/>
              </a:rPr>
              <a:t>ng hàng ngày.</a:t>
            </a:r>
            <a:endParaRPr lang="en-US" b="1" dirty="0">
              <a:solidFill>
                <a:srgbClr val="0000FF"/>
              </a:solidFill>
              <a:latin typeface="+mj-lt"/>
            </a:endParaRPr>
          </a:p>
          <a:p>
            <a:pPr>
              <a:buFont typeface="Arial" panose="020B0604020202020204" pitchFamily="34" charset="0"/>
              <a:buNone/>
            </a:pPr>
            <a:r>
              <a:rPr lang="vi-VN" b="1" i="1" dirty="0">
                <a:solidFill>
                  <a:srgbClr val="0000FF"/>
                </a:solidFill>
                <a:latin typeface="+mj-lt"/>
              </a:rPr>
              <a:t>1. Bi</a:t>
            </a:r>
            <a:r>
              <a:rPr lang="en-US" b="1" i="1" dirty="0">
                <a:solidFill>
                  <a:srgbClr val="0000FF"/>
                </a:solidFill>
                <a:latin typeface="+mj-lt"/>
              </a:rPr>
              <a:t>ể</a:t>
            </a:r>
            <a:r>
              <a:rPr lang="vi-VN" b="1" i="1" dirty="0">
                <a:solidFill>
                  <a:srgbClr val="0000FF"/>
                </a:solidFill>
                <a:latin typeface="+mj-lt"/>
              </a:rPr>
              <a:t>u hiện của yêu thương con người: </a:t>
            </a:r>
            <a:r>
              <a:rPr lang="vi-VN" b="1" i="1" dirty="0">
                <a:latin typeface="+mj-lt"/>
              </a:rPr>
              <a:t>Quan tâm, giúp đ</a:t>
            </a:r>
            <a:r>
              <a:rPr lang="en-US" b="1" i="1" dirty="0">
                <a:latin typeface="+mj-lt"/>
              </a:rPr>
              <a:t>ỡ</a:t>
            </a:r>
            <a:r>
              <a:rPr lang="vi-VN" b="1" i="1" dirty="0">
                <a:latin typeface="+mj-lt"/>
              </a:rPr>
              <a:t> thông c</a:t>
            </a:r>
            <a:r>
              <a:rPr lang="en-US" b="1" i="1" dirty="0">
                <a:latin typeface="+mj-lt"/>
              </a:rPr>
              <a:t>ả</a:t>
            </a:r>
            <a:r>
              <a:rPr lang="vi-VN" b="1" i="1" dirty="0">
                <a:latin typeface="+mj-lt"/>
              </a:rPr>
              <a:t>m, sẻ ch</a:t>
            </a:r>
            <a:r>
              <a:rPr lang="en-US" b="1" i="1" dirty="0" err="1">
                <a:latin typeface="+mj-lt"/>
              </a:rPr>
              <a:t>ia</a:t>
            </a:r>
            <a:r>
              <a:rPr lang="en-US" b="1" i="1" dirty="0">
                <a:latin typeface="+mj-lt"/>
              </a:rPr>
              <a:t>,</a:t>
            </a:r>
            <a:r>
              <a:rPr lang="vi-VN" b="1" i="1" dirty="0">
                <a:latin typeface="+mj-lt"/>
              </a:rPr>
              <a:t> biết tha th</a:t>
            </a:r>
            <a:r>
              <a:rPr lang="en-US" b="1" i="1" dirty="0">
                <a:latin typeface="+mj-lt"/>
              </a:rPr>
              <a:t>ứ</a:t>
            </a:r>
            <a:r>
              <a:rPr lang="vi-VN" b="1" i="1" dirty="0">
                <a:latin typeface="+mj-lt"/>
              </a:rPr>
              <a:t>, biết hi sinh vì người khác</a:t>
            </a:r>
            <a:r>
              <a:rPr lang="vi-VN" b="1" i="1" dirty="0">
                <a:solidFill>
                  <a:srgbClr val="0000FF"/>
                </a:solidFill>
                <a:latin typeface="+mj-lt"/>
              </a:rPr>
              <a:t>, ...</a:t>
            </a:r>
            <a:endParaRPr lang="en-US" b="1" dirty="0">
              <a:solidFill>
                <a:srgbClr val="0000FF"/>
              </a:solidFill>
              <a:latin typeface="+mj-lt"/>
            </a:endParaRPr>
          </a:p>
          <a:p>
            <a:pPr>
              <a:buFont typeface="Arial" panose="020B0604020202020204" pitchFamily="34" charset="0"/>
              <a:buNone/>
            </a:pPr>
            <a:r>
              <a:rPr lang="vi-VN" b="1" i="1" dirty="0">
                <a:solidFill>
                  <a:srgbClr val="0000FF"/>
                </a:solidFill>
                <a:latin typeface="+mj-lt"/>
              </a:rPr>
              <a:t>2. Bi</a:t>
            </a:r>
            <a:r>
              <a:rPr lang="en-US" b="1" i="1" dirty="0">
                <a:solidFill>
                  <a:srgbClr val="0000FF"/>
                </a:solidFill>
                <a:latin typeface="+mj-lt"/>
              </a:rPr>
              <a:t>ể</a:t>
            </a:r>
            <a:r>
              <a:rPr lang="vi-VN" b="1" i="1" dirty="0">
                <a:solidFill>
                  <a:srgbClr val="0000FF"/>
                </a:solidFill>
                <a:latin typeface="+mj-lt"/>
              </a:rPr>
              <a:t>u hiện trái với yêu thương con người: Nh</a:t>
            </a:r>
            <a:r>
              <a:rPr lang="en-US" b="1" i="1" dirty="0">
                <a:solidFill>
                  <a:srgbClr val="0000FF"/>
                </a:solidFill>
                <a:latin typeface="+mj-lt"/>
              </a:rPr>
              <a:t>ỏ</a:t>
            </a:r>
            <a:r>
              <a:rPr lang="vi-VN" b="1" i="1" dirty="0">
                <a:solidFill>
                  <a:srgbClr val="0000FF"/>
                </a:solidFill>
                <a:latin typeface="+mj-lt"/>
              </a:rPr>
              <a:t> nhen, ích kỳ thờ ơ trước nh</a:t>
            </a:r>
            <a:r>
              <a:rPr lang="en-US" b="1" i="1" dirty="0">
                <a:solidFill>
                  <a:srgbClr val="0000FF"/>
                </a:solidFill>
                <a:latin typeface="+mj-lt"/>
              </a:rPr>
              <a:t>ữ</a:t>
            </a:r>
            <a:r>
              <a:rPr lang="vi-VN" b="1" i="1" dirty="0">
                <a:solidFill>
                  <a:srgbClr val="0000FF"/>
                </a:solidFill>
                <a:latin typeface="+mj-lt"/>
              </a:rPr>
              <a:t>ng khó khăn và đau kh</a:t>
            </a:r>
            <a:r>
              <a:rPr lang="en-US" b="1" i="1" dirty="0">
                <a:solidFill>
                  <a:srgbClr val="0000FF"/>
                </a:solidFill>
                <a:latin typeface="+mj-lt"/>
              </a:rPr>
              <a:t>ổ</a:t>
            </a:r>
            <a:r>
              <a:rPr lang="vi-VN" b="1" i="1" dirty="0">
                <a:solidFill>
                  <a:srgbClr val="0000FF"/>
                </a:solidFill>
                <a:latin typeface="+mj-lt"/>
              </a:rPr>
              <a:t> của người khác, bao che cho điều xấu, v</a:t>
            </a:r>
            <a:r>
              <a:rPr lang="en-US" b="1" i="1" dirty="0">
                <a:solidFill>
                  <a:srgbClr val="0000FF"/>
                </a:solidFill>
                <a:latin typeface="+mj-lt"/>
              </a:rPr>
              <a:t>ô</a:t>
            </a:r>
            <a:r>
              <a:rPr lang="vi-VN" b="1" i="1" dirty="0">
                <a:solidFill>
                  <a:srgbClr val="0000FF"/>
                </a:solidFill>
                <a:latin typeface="+mj-lt"/>
              </a:rPr>
              <a:t> c</a:t>
            </a:r>
            <a:r>
              <a:rPr lang="en-US" b="1" i="1" dirty="0">
                <a:solidFill>
                  <a:srgbClr val="0000FF"/>
                </a:solidFill>
                <a:latin typeface="+mj-lt"/>
              </a:rPr>
              <a:t>ả</a:t>
            </a:r>
            <a:r>
              <a:rPr lang="vi-VN" b="1" i="1" dirty="0">
                <a:solidFill>
                  <a:srgbClr val="0000FF"/>
                </a:solidFill>
                <a:latin typeface="+mj-lt"/>
              </a:rPr>
              <a:t>m, v</a:t>
            </a:r>
            <a:r>
              <a:rPr lang="en-US" b="1" i="1" dirty="0">
                <a:solidFill>
                  <a:srgbClr val="0000FF"/>
                </a:solidFill>
                <a:latin typeface="+mj-lt"/>
              </a:rPr>
              <a:t>ụ</a:t>
            </a:r>
            <a:r>
              <a:rPr lang="vi-VN" b="1" i="1" dirty="0">
                <a:solidFill>
                  <a:srgbClr val="0000FF"/>
                </a:solidFill>
                <a:latin typeface="+mj-lt"/>
              </a:rPr>
              <a:t> l</a:t>
            </a:r>
            <a:r>
              <a:rPr lang="en-US" b="1" i="1" dirty="0" err="1">
                <a:solidFill>
                  <a:srgbClr val="0000FF"/>
                </a:solidFill>
                <a:latin typeface="+mj-lt"/>
              </a:rPr>
              <a:t>ợi</a:t>
            </a:r>
            <a:r>
              <a:rPr lang="vi-VN" b="1" i="1" dirty="0">
                <a:solidFill>
                  <a:srgbClr val="0000FF"/>
                </a:solidFill>
                <a:latin typeface="+mj-lt"/>
              </a:rPr>
              <a:t> cá nhân, đánh đập, s</a:t>
            </a:r>
            <a:r>
              <a:rPr lang="en-US" b="1" i="1" dirty="0">
                <a:solidFill>
                  <a:srgbClr val="0000FF"/>
                </a:solidFill>
                <a:latin typeface="+mj-lt"/>
              </a:rPr>
              <a:t>ỉ</a:t>
            </a:r>
            <a:r>
              <a:rPr lang="vi-VN" b="1" i="1" dirty="0">
                <a:solidFill>
                  <a:srgbClr val="0000FF"/>
                </a:solidFill>
                <a:latin typeface="+mj-lt"/>
              </a:rPr>
              <a:t> nhục người khác.</a:t>
            </a:r>
            <a:endParaRPr lang="en-US" b="1" dirty="0">
              <a:solidFill>
                <a:srgbClr val="0000FF"/>
              </a:solidFill>
              <a:latin typeface="+mj-lt"/>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24929" y="639748"/>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110" y="2712684"/>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3.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Giá</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trị</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38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5168" y="1264648"/>
            <a:ext cx="3597865" cy="2556706"/>
          </a:xfrm>
          <a:prstGeom prst="rect">
            <a:avLst/>
          </a:prstGeom>
        </p:spPr>
      </p:pic>
      <p:pic>
        <p:nvPicPr>
          <p:cNvPr id="4" name="Picture 3"/>
          <p:cNvPicPr>
            <a:picLocks noChangeAspect="1"/>
          </p:cNvPicPr>
          <p:nvPr/>
        </p:nvPicPr>
        <p:blipFill>
          <a:blip r:embed="rId4"/>
          <a:stretch>
            <a:fillRect/>
          </a:stretch>
        </p:blipFill>
        <p:spPr>
          <a:xfrm>
            <a:off x="7993033" y="1099304"/>
            <a:ext cx="4197941" cy="2780231"/>
          </a:xfrm>
          <a:prstGeom prst="rect">
            <a:avLst/>
          </a:prstGeom>
        </p:spPr>
      </p:pic>
      <p:sp>
        <p:nvSpPr>
          <p:cNvPr id="6" name="Rectangle 5"/>
          <p:cNvSpPr/>
          <p:nvPr/>
        </p:nvSpPr>
        <p:spPr>
          <a:xfrm>
            <a:off x="155575" y="-72212"/>
            <a:ext cx="8755855" cy="74347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chơi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Thử</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tài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hiểu</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biết</a:t>
            </a:r>
            <a:r>
              <a:rPr lang="vi-VN"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44761" y="-59634"/>
            <a:ext cx="6230983" cy="1111586"/>
          </a:xfrm>
          <a:prstGeom prst="rect">
            <a:avLst/>
          </a:prstGeom>
        </p:spPr>
        <p:txBody>
          <a:bodyPr wrap="square">
            <a:spAutoFit/>
          </a:bodyPr>
          <a:lstStyle/>
          <a:p>
            <a:pPr marL="1054100" marR="0" indent="38100" algn="just">
              <a:lnSpc>
                <a:spcPct val="115000"/>
              </a:lnSpc>
              <a:spcBef>
                <a:spcPts val="0"/>
              </a:spcBef>
              <a:spcAft>
                <a:spcPts val="600"/>
              </a:spcAft>
            </a:pP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Kể</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tên</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các</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chương</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trình</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nhân</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ái</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trên</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truyền</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hình</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mà</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em</a:t>
            </a:r>
            <a:r>
              <a:rPr lang="en-US" sz="3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biết</a:t>
            </a:r>
            <a:endParaRPr lang="en-US" sz="30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825" y="635200"/>
            <a:ext cx="8041224" cy="2554545"/>
          </a:xfrm>
          <a:prstGeom prst="rect">
            <a:avLst/>
          </a:prstGeom>
          <a:noFill/>
        </p:spPr>
        <p:txBody>
          <a:bodyPr wrap="square" rtlCol="0">
            <a:spAutoFit/>
          </a:bodyPr>
          <a:lstStyle/>
          <a:p>
            <a:pPr algn="just"/>
            <a:r>
              <a:rPr lang="en-US" sz="2800" i="1" dirty="0">
                <a:latin typeface="#9Slide05 IcielSanelma" pitchFamily="2"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lật</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ngổn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hỗ</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gom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905025" y="3344852"/>
            <a:ext cx="7874597" cy="3416320"/>
          </a:xfrm>
          <a:prstGeom prst="rect">
            <a:avLst/>
          </a:prstGeom>
        </p:spPr>
        <p:txBody>
          <a:bodyPr wrap="square">
            <a:spAutoFit/>
          </a:bodyPr>
          <a:lstStyle/>
          <a:p>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r>
              <a:rPr lang="en-US" sz="2000" dirty="0">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565509" y="793382"/>
            <a:ext cx="2978316" cy="2362543"/>
          </a:xfrm>
          <a:prstGeom prst="rect">
            <a:avLst/>
          </a:prstGeom>
        </p:spPr>
      </p:pic>
      <p:pic>
        <p:nvPicPr>
          <p:cNvPr id="12" name="Picture 11"/>
          <p:cNvPicPr>
            <a:picLocks noChangeAspect="1"/>
          </p:cNvPicPr>
          <p:nvPr/>
        </p:nvPicPr>
        <p:blipFill>
          <a:blip r:embed="rId4"/>
          <a:stretch>
            <a:fillRect/>
          </a:stretch>
        </p:blipFill>
        <p:spPr>
          <a:xfrm>
            <a:off x="565509" y="3892525"/>
            <a:ext cx="2776389" cy="2003797"/>
          </a:xfrm>
          <a:prstGeom prst="rect">
            <a:avLst/>
          </a:prstGeom>
        </p:spPr>
      </p:pic>
    </p:spTree>
    <p:extLst>
      <p:ext uri="{BB962C8B-B14F-4D97-AF65-F5344CB8AC3E}">
        <p14:creationId xmlns:p14="http://schemas.microsoft.com/office/powerpoint/2010/main" val="64644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4"/>
          <p:cNvSpPr>
            <a:spLocks noGrp="1"/>
          </p:cNvSpPr>
          <p:nvPr>
            <p:ph idx="1"/>
          </p:nvPr>
        </p:nvSpPr>
        <p:spPr>
          <a:xfrm>
            <a:off x="838200" y="1825625"/>
            <a:ext cx="10515600" cy="2803844"/>
          </a:xfrm>
          <a:prstGeom prst="rect">
            <a:avLst/>
          </a:prstGeom>
          <a:blipFill>
            <a:blip r:embed="rId3"/>
            <a:tile tx="0" ty="0" sx="100000" sy="100000" flip="none" algn="tl"/>
          </a:blipFill>
        </p:spPr>
        <p:txBody>
          <a:bodyPr wrap="square">
            <a:spAutoFit/>
          </a:bodyPr>
          <a:lstStyle/>
          <a:p>
            <a:pPr indent="381000" algn="just"/>
            <a:r>
              <a:rPr lang="vi-V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Tình yêu thương có ý nghĩa:</a:t>
            </a:r>
            <a:endPar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indent="381000" algn="just"/>
            <a:r>
              <a:rPr lang="vi-V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Người được nhận tình yêu thương sẽ cảm thấy ấm áp hạnh phúc</a:t>
            </a:r>
            <a:endPar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indent="381000" algn="just"/>
            <a:r>
              <a:rPr lang="vi-VN"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Người thể hiện tình yêu thương với người khác cảm thấy vui vẻ cùng chung</a:t>
            </a:r>
            <a:endPar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Đối với xã hội, tình yêu thương con người góp phần làm cho xã hội lành mạnh và tốt đẹp hơn.</a:t>
            </a:r>
            <a:endPar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52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326" y="769385"/>
            <a:ext cx="10116461" cy="5432632"/>
          </a:xfrm>
          <a:prstGeom prst="rect">
            <a:avLst/>
          </a:prstGeom>
        </p:spPr>
      </p:pic>
      <p:grpSp>
        <p:nvGrpSpPr>
          <p:cNvPr id="2" name="Group 1"/>
          <p:cNvGrpSpPr/>
          <p:nvPr/>
        </p:nvGrpSpPr>
        <p:grpSpPr>
          <a:xfrm>
            <a:off x="1482411" y="1185392"/>
            <a:ext cx="10043376" cy="5016625"/>
            <a:chOff x="1259802" y="1048385"/>
            <a:chExt cx="10043376" cy="5016625"/>
          </a:xfrm>
        </p:grpSpPr>
        <p:pic>
          <p:nvPicPr>
            <p:cNvPr id="20" name="Google Shape;155;p8"/>
            <p:cNvPicPr preferRelativeResize="0"/>
            <p:nvPr/>
          </p:nvPicPr>
          <p:blipFill rotWithShape="1">
            <a:blip r:embed="rId4">
              <a:alphaModFix/>
            </a:blip>
            <a:srcRect/>
            <a:stretch/>
          </p:blipFill>
          <p:spPr>
            <a:xfrm>
              <a:off x="1259802" y="3573933"/>
              <a:ext cx="1097306" cy="1774775"/>
            </a:xfrm>
            <a:prstGeom prst="rect">
              <a:avLst/>
            </a:prstGeom>
            <a:noFill/>
            <a:ln>
              <a:noFill/>
            </a:ln>
          </p:spPr>
        </p:pic>
        <p:pic>
          <p:nvPicPr>
            <p:cNvPr id="13" name="Picture 2" descr="F:\360安全浏览器下载\六一\Nipic_2531170_60e991fb751d3f8f\Nipic_2531170_20140501162158900000 [转换].png"/>
            <p:cNvPicPr>
              <a:picLocks noChangeAspect="1" noChangeArrowheads="1"/>
            </p:cNvPicPr>
            <p:nvPr/>
          </p:nvPicPr>
          <p:blipFill>
            <a:blip r:embed="rId5"/>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2585892" y="2196286"/>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p:txBody>
        </p:sp>
      </p:grpSp>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713477" y="75928"/>
            <a:ext cx="11249027" cy="2858475"/>
          </a:xfrm>
          <a:prstGeom prst="rect">
            <a:avLst/>
          </a:prstGeom>
        </p:spPr>
        <p:txBody>
          <a:bodyPr wrap="square">
            <a:spAutoFit/>
          </a:bodyPr>
          <a:lstStyle/>
          <a:p>
            <a:pPr algn="just">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latin typeface="Times New Roman" panose="02020603050405020304" pitchFamily="18" charset="0"/>
                <a:ea typeface="Calibri" panose="020F0502020204030204" pitchFamily="34" charset="0"/>
                <a:cs typeface="Times New Roman" panose="02020603050405020304" pitchFamily="18" charset="0"/>
              </a:rPr>
              <a:t> trung</a:t>
            </a:r>
          </a:p>
          <a:p>
            <a:pPr algn="just">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latin typeface="Times New Roman" panose="02020603050405020304" pitchFamily="18" charset="0"/>
                <a:ea typeface="Calibri" panose="020F0502020204030204" pitchFamily="34" charset="0"/>
                <a:cs typeface="Times New Roman" panose="02020603050405020304" pitchFamily="18" charset="0"/>
              </a:rPr>
              <a:t> 11/2020,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gây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latin typeface="Times New Roman" panose="02020603050405020304" pitchFamily="18" charset="0"/>
                <a:ea typeface="Calibri" panose="020F0502020204030204" pitchFamily="34" charset="0"/>
                <a:cs typeface="Times New Roman" panose="02020603050405020304" pitchFamily="18" charset="0"/>
              </a:rPr>
              <a:t> Trung.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xót</a:t>
            </a:r>
            <a:r>
              <a:rPr lang="en-US" sz="2800" dirty="0">
                <a:latin typeface="Times New Roman" panose="02020603050405020304" pitchFamily="18" charset="0"/>
                <a:ea typeface="Calibri" panose="020F0502020204030204" pitchFamily="34" charset="0"/>
                <a:cs typeface="Times New Roman" panose="02020603050405020304" pitchFamily="18" charset="0"/>
              </a:rPr>
              <a:t> xa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2800" dirty="0">
                <a:latin typeface="Times New Roman" panose="02020603050405020304" pitchFamily="18" charset="0"/>
                <a:ea typeface="Calibri" panose="020F0502020204030204" pitchFamily="34" charset="0"/>
                <a:cs typeface="Times New Roman" panose="02020603050405020304" pitchFamily="18" charset="0"/>
              </a:rPr>
              <a:t> to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latin typeface="Times New Roman" panose="02020603050405020304" pitchFamily="18" charset="0"/>
                <a:ea typeface="Calibri" panose="020F0502020204030204" pitchFamily="34" charset="0"/>
                <a:cs typeface="Times New Roman" panose="02020603050405020304" pitchFamily="18" charset="0"/>
              </a:rPr>
              <a:t> thông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TextBox 5"/>
          <p:cNvSpPr txBox="1"/>
          <p:nvPr/>
        </p:nvSpPr>
        <p:spPr>
          <a:xfrm>
            <a:off x="637614" y="2903305"/>
            <a:ext cx="11324890" cy="5229509"/>
          </a:xfrm>
          <a:prstGeom prst="rect">
            <a:avLst/>
          </a:prstGeom>
          <a:noFill/>
        </p:spPr>
        <p:txBody>
          <a:bodyPr wrap="square" rtlCol="0">
            <a:spAutoFit/>
          </a:bodyPr>
          <a:lstStyle/>
          <a:p>
            <a:pPr algn="just">
              <a:lnSpc>
                <a:spcPct val="107000"/>
              </a:lnSpc>
            </a:pP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ủng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sớm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Trong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thần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thương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Việt Nam</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rgbClr val="FF0000"/>
                </a:solidFill>
                <a:latin typeface="SVN-Clementine" panose="020F0502020204030203" pitchFamily="34" charset="0"/>
                <a:ea typeface="Calibri" panose="020F0502020204030204" pitchFamily="34" charset="0"/>
                <a:cs typeface="Times New Roman" panose="02020603050405020304" pitchFamily="18" charset="0"/>
              </a:rPr>
              <a:t> </a:t>
            </a:r>
          </a:p>
          <a:p>
            <a:pPr algn="just">
              <a:lnSpc>
                <a:spcPct val="107000"/>
              </a:lnSpc>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thương con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được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thê</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thông qua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thương con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trong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endParaRPr lang="en-US" sz="2000" dirty="0">
              <a:solidFill>
                <a:srgbClr val="FF0000"/>
              </a:solidFill>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36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4"/>
          <p:cNvSpPr>
            <a:spLocks noGrp="1"/>
          </p:cNvSpPr>
          <p:nvPr>
            <p:ph idx="1"/>
          </p:nvPr>
        </p:nvSpPr>
        <p:spPr>
          <a:xfrm>
            <a:off x="838200" y="1825625"/>
            <a:ext cx="9951720" cy="3766159"/>
          </a:xfrm>
          <a:prstGeom prst="rect">
            <a:avLst/>
          </a:prstGeom>
        </p:spPr>
        <p:txBody>
          <a:bodyPr wrap="square">
            <a:spAutoFit/>
          </a:bodyPr>
          <a:lstStyle/>
          <a:p>
            <a:pPr algn="just"/>
            <a:r>
              <a:rPr lang="en-US" sz="3200" dirty="0" err="1">
                <a:solidFill>
                  <a:srgbClr val="0000FF"/>
                </a:solidFill>
                <a:latin typeface="Times New Roman" panose="02020603050405020304" pitchFamily="18" charset="0"/>
                <a:cs typeface="Times New Roman" panose="02020603050405020304" pitchFamily="18" charset="0"/>
              </a:rPr>
              <a:t>Tình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thương</a:t>
            </a:r>
            <a:r>
              <a:rPr lang="en-US" sz="3200" dirty="0">
                <a:solidFill>
                  <a:srgbClr val="0000FF"/>
                </a:solidFill>
                <a:latin typeface="Times New Roman" panose="02020603050405020304" pitchFamily="18" charset="0"/>
                <a:cs typeface="Times New Roman" panose="02020603050405020304" pitchFamily="18" charset="0"/>
              </a:rPr>
              <a:t> con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việc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tổ</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đã</a:t>
            </a:r>
            <a:r>
              <a:rPr lang="en-US" sz="3200" dirty="0">
                <a:solidFill>
                  <a:srgbClr val="0000FF"/>
                </a:solidFill>
                <a:latin typeface="Times New Roman" panose="02020603050405020304" pitchFamily="18" charset="0"/>
                <a:cs typeface="Times New Roman" panose="02020603050405020304" pitchFamily="18" charset="0"/>
              </a:rPr>
              <a:t> chia </a:t>
            </a:r>
            <a:r>
              <a:rPr lang="en-US" sz="3200" dirty="0" err="1">
                <a:solidFill>
                  <a:srgbClr val="0000FF"/>
                </a:solidFill>
                <a:latin typeface="Times New Roman" panose="02020603050405020304" pitchFamily="18" charset="0"/>
                <a:cs typeface="Times New Roman" panose="02020603050405020304" pitchFamily="18" charset="0"/>
              </a:rPr>
              <a:t>sẻ</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tỉnh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miền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Trung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lũ</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quyên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góp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ủng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hộ</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tiền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hàng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giúp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lũ</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sớm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vượt</a:t>
            </a:r>
            <a:r>
              <a:rPr lang="en-US" sz="3200" dirty="0">
                <a:solidFill>
                  <a:srgbClr val="0000FF"/>
                </a:solidFill>
                <a:latin typeface="Times New Roman" panose="02020603050405020304" pitchFamily="18" charset="0"/>
                <a:cs typeface="Times New Roman" panose="02020603050405020304" pitchFamily="18" charset="0"/>
              </a:rPr>
              <a:t> qua </a:t>
            </a:r>
            <a:r>
              <a:rPr lang="en-US" sz="3200" dirty="0" err="1">
                <a:solidFill>
                  <a:srgbClr val="0000FF"/>
                </a:solidFill>
                <a:latin typeface="Times New Roman" panose="02020603050405020304" pitchFamily="18" charset="0"/>
                <a:cs typeface="Times New Roman" panose="02020603050405020304" pitchFamily="18" charset="0"/>
              </a:rPr>
              <a:t>tình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nạn</a:t>
            </a:r>
            <a:r>
              <a:rPr lang="en-US" sz="3200" dirty="0">
                <a:solidFill>
                  <a:srgbClr val="0000FF"/>
                </a:solidFill>
                <a:latin typeface="Times New Roman" panose="02020603050405020304" pitchFamily="18" charset="0"/>
                <a:cs typeface="Times New Roman" panose="02020603050405020304" pitchFamily="18" charset="0"/>
              </a:rPr>
              <a:t>. </a:t>
            </a:r>
          </a:p>
          <a:p>
            <a:pPr algn="just"/>
            <a:r>
              <a:rPr lang="en-US" sz="3200" dirty="0" err="1">
                <a:solidFill>
                  <a:srgbClr val="0000FF"/>
                </a:solidFill>
                <a:latin typeface="Times New Roman" panose="02020603050405020304" pitchFamily="18" charset="0"/>
                <a:cs typeface="Times New Roman" panose="02020603050405020304" pitchFamily="18" charset="0"/>
              </a:rPr>
              <a:t>Tình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thương</a:t>
            </a:r>
            <a:r>
              <a:rPr lang="en-US" sz="3200" dirty="0">
                <a:solidFill>
                  <a:srgbClr val="0000FF"/>
                </a:solidFill>
                <a:latin typeface="Times New Roman" panose="02020603050405020304" pitchFamily="18" charset="0"/>
                <a:cs typeface="Times New Roman" panose="02020603050405020304" pitchFamily="18" charset="0"/>
              </a:rPr>
              <a:t> con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truyền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thống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quý</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báu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tộc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chúng</a:t>
            </a:r>
            <a:r>
              <a:rPr lang="en-US" sz="3200" dirty="0">
                <a:solidFill>
                  <a:srgbClr val="0000FF"/>
                </a:solidFill>
                <a:latin typeface="Times New Roman" panose="02020603050405020304" pitchFamily="18" charset="0"/>
                <a:cs typeface="Times New Roman" panose="02020603050405020304" pitchFamily="18" charset="0"/>
              </a:rPr>
              <a:t> ta </a:t>
            </a:r>
            <a:r>
              <a:rPr lang="en-US" sz="3200" dirty="0" err="1">
                <a:solidFill>
                  <a:srgbClr val="0000FF"/>
                </a:solidFill>
                <a:latin typeface="Times New Roman" panose="02020603050405020304" pitchFamily="18" charset="0"/>
                <a:cs typeface="Times New Roman" panose="02020603050405020304" pitchFamily="18" charset="0"/>
              </a:rPr>
              <a:t>cần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huy</a:t>
            </a:r>
            <a:r>
              <a:rPr lang="en-US" sz="32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2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oogle Shape;154;p8"/>
          <p:cNvPicPr preferRelativeResize="0"/>
          <p:nvPr/>
        </p:nvPicPr>
        <p:blipFill rotWithShape="1">
          <a:blip r:embed="rId2">
            <a:alphaModFix/>
          </a:blip>
          <a:srcRect l="16992" t="-937" r="50159" b="17086"/>
          <a:stretch/>
        </p:blipFill>
        <p:spPr>
          <a:xfrm>
            <a:off x="-130629" y="-410547"/>
            <a:ext cx="11812555" cy="7847131"/>
          </a:xfrm>
          <a:prstGeom prst="rect">
            <a:avLst/>
          </a:prstGeom>
          <a:noFill/>
          <a:ln>
            <a:noFill/>
          </a:ln>
        </p:spPr>
      </p:pic>
      <p:pic>
        <p:nvPicPr>
          <p:cNvPr id="8" name="Picture 7"/>
          <p:cNvPicPr>
            <a:picLocks noChangeAspect="1"/>
          </p:cNvPicPr>
          <p:nvPr/>
        </p:nvPicPr>
        <p:blipFill>
          <a:blip r:embed="rId3"/>
          <a:stretch>
            <a:fillRect/>
          </a:stretch>
        </p:blipFill>
        <p:spPr>
          <a:xfrm>
            <a:off x="5149209" y="-77364"/>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762545" y="1266726"/>
            <a:ext cx="10026205" cy="55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3000" b="1" i="1" dirty="0">
                <a:solidFill>
                  <a:srgbClr val="0000FF"/>
                </a:solidFill>
                <a:latin typeface="#9Slide05 Phobia" panose="02000506000000020003" pitchFamily="2" charset="0"/>
              </a:rPr>
              <a:t>Ý </a:t>
            </a:r>
            <a:r>
              <a:rPr lang="en-US" sz="3000" b="1" i="1" dirty="0" err="1">
                <a:solidFill>
                  <a:srgbClr val="0000FF"/>
                </a:solidFill>
                <a:latin typeface="#9Slide05 Phobia" panose="02000506000000020003" pitchFamily="2" charset="0"/>
              </a:rPr>
              <a:t>nghĩa</a:t>
            </a:r>
            <a:r>
              <a:rPr lang="en-US" sz="3000" b="1" i="1" dirty="0">
                <a:solidFill>
                  <a:srgbClr val="0000FF"/>
                </a:solidFill>
                <a:latin typeface="#9Slide05 Phobia" panose="02000506000000020003" pitchFamily="2" charset="0"/>
              </a:rPr>
              <a:t> </a:t>
            </a:r>
            <a:r>
              <a:rPr lang="vi-VN" sz="3000" b="1" i="1" dirty="0">
                <a:solidFill>
                  <a:srgbClr val="0000FF"/>
                </a:solidFill>
                <a:latin typeface="#9Slide05 Phobia" panose="02000506000000020003" pitchFamily="2" charset="0"/>
              </a:rPr>
              <a:t>của yêu thương con người</a:t>
            </a:r>
            <a:endParaRPr lang="en-US" sz="3000" b="1" i="1" dirty="0">
              <a:solidFill>
                <a:srgbClr val="0000FF"/>
              </a:solidFill>
              <a:latin typeface="#9Slide05 Phobia" panose="02000506000000020003" pitchFamily="2" charset="0"/>
            </a:endParaRPr>
          </a:p>
          <a:p>
            <a:pPr>
              <a:buNone/>
            </a:pPr>
            <a:r>
              <a:rPr lang="en-US" sz="3000" dirty="0">
                <a:latin typeface="#9Slide07 Marbelia Regular" panose="02000500000000000000" pitchFamily="2" charset="0"/>
              </a:rPr>
              <a:t>- </a:t>
            </a:r>
            <a:r>
              <a:rPr lang="vi-VN" sz="3000" dirty="0">
                <a:latin typeface="#9Slide07 Marbelia Regular" panose="02000500000000000000" pitchFamily="2" charset="0"/>
              </a:rPr>
              <a:t>Yêu thương con người </a:t>
            </a:r>
            <a:r>
              <a:rPr lang="vi-VN" sz="3000" dirty="0">
                <a:solidFill>
                  <a:srgbClr val="FF0000"/>
                </a:solidFill>
                <a:latin typeface="#9Slide07 Marbelia Regular" panose="02000500000000000000" pitchFamily="2" charset="0"/>
              </a:rPr>
              <a:t>là </a:t>
            </a:r>
            <a:r>
              <a:rPr lang="en-US" sz="3000" dirty="0" err="1">
                <a:solidFill>
                  <a:srgbClr val="FF0000"/>
                </a:solidFill>
                <a:latin typeface="#9Slide07 Marbelia Regular" panose="02000500000000000000" pitchFamily="2" charset="0"/>
              </a:rPr>
              <a:t>tình</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cảm</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quí</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giá</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là</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một</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giá</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trị</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nhân</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văn</a:t>
            </a:r>
            <a:r>
              <a:rPr lang="en-US" sz="3000" dirty="0">
                <a:solidFill>
                  <a:srgbClr val="FF0000"/>
                </a:solidFill>
                <a:latin typeface="#9Slide07 Marbelia Regular" panose="02000500000000000000" pitchFamily="2" charset="0"/>
              </a:rPr>
              <a:t> </a:t>
            </a:r>
            <a:r>
              <a:rPr lang="en-US" sz="3000" dirty="0" err="1">
                <a:solidFill>
                  <a:srgbClr val="C00000"/>
                </a:solidFill>
                <a:latin typeface="#9Slide07 Marbelia Regular" panose="02000500000000000000" pitchFamily="2" charset="0"/>
              </a:rPr>
              <a:t>và</a:t>
            </a:r>
            <a:r>
              <a:rPr lang="en-US" sz="3000" dirty="0">
                <a:solidFill>
                  <a:srgbClr val="C00000"/>
                </a:solidFill>
                <a:latin typeface="#9Slide07 Marbelia Regular" panose="02000500000000000000" pitchFamily="2" charset="0"/>
              </a:rPr>
              <a:t> </a:t>
            </a:r>
            <a:r>
              <a:rPr lang="en-US" sz="3000" dirty="0" err="1">
                <a:solidFill>
                  <a:srgbClr val="C00000"/>
                </a:solidFill>
                <a:latin typeface="#9Slide07 Marbelia Regular" panose="02000500000000000000" pitchFamily="2" charset="0"/>
              </a:rPr>
              <a:t>là</a:t>
            </a:r>
            <a:r>
              <a:rPr lang="en-US" sz="3000" dirty="0">
                <a:solidFill>
                  <a:srgbClr val="C00000"/>
                </a:solidFill>
                <a:latin typeface="#9Slide07 Marbelia Regular" panose="02000500000000000000" pitchFamily="2" charset="0"/>
              </a:rPr>
              <a:t> </a:t>
            </a:r>
            <a:r>
              <a:rPr lang="vi-VN" sz="3000" dirty="0">
                <a:solidFill>
                  <a:srgbClr val="C00000"/>
                </a:solidFill>
                <a:latin typeface="#9Slide07 Marbelia Regular" panose="02000500000000000000" pitchFamily="2" charset="0"/>
              </a:rPr>
              <a:t>truyền thống quý báu của dân tộc</a:t>
            </a:r>
            <a:r>
              <a:rPr lang="en-US" sz="3000" dirty="0">
                <a:solidFill>
                  <a:srgbClr val="C00000"/>
                </a:solidFill>
                <a:latin typeface="#9Slide07 Marbelia Regular" panose="02000500000000000000" pitchFamily="2" charset="0"/>
              </a:rPr>
              <a:t> </a:t>
            </a:r>
            <a:r>
              <a:rPr lang="en-US" sz="3000" dirty="0" err="1">
                <a:latin typeface="#9Slide07 Marbelia Regular" panose="02000500000000000000" pitchFamily="2" charset="0"/>
              </a:rPr>
              <a:t>mà</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latin typeface="#9Slide07 Marbelia Regular" panose="02000500000000000000" pitchFamily="2" charset="0"/>
              </a:rPr>
              <a:t>chúng</a:t>
            </a:r>
            <a:r>
              <a:rPr lang="en-US" sz="3000" dirty="0">
                <a:latin typeface="#9Slide07 Marbelia Regular" panose="02000500000000000000" pitchFamily="2" charset="0"/>
              </a:rPr>
              <a:t> ta </a:t>
            </a:r>
            <a:r>
              <a:rPr lang="vi-VN" sz="3000" dirty="0">
                <a:latin typeface="#9Slide07 Marbelia Regular" panose="02000500000000000000" pitchFamily="2" charset="0"/>
              </a:rPr>
              <a:t>cần </a:t>
            </a:r>
            <a:r>
              <a:rPr lang="en-US" sz="3000" dirty="0" err="1">
                <a:latin typeface="#9Slide07 Marbelia Regular" panose="02000500000000000000" pitchFamily="2" charset="0"/>
              </a:rPr>
              <a:t>phải</a:t>
            </a:r>
            <a:r>
              <a:rPr lang="vi-VN" sz="3000" dirty="0">
                <a:latin typeface="#9Slide07 Marbelia Regular" panose="02000500000000000000" pitchFamily="2" charset="0"/>
              </a:rPr>
              <a:t> giữ gìn và phát huy.</a:t>
            </a:r>
            <a:endParaRPr lang="en-US" sz="3000" b="1" dirty="0">
              <a:solidFill>
                <a:srgbClr val="0000FF"/>
              </a:solidFill>
              <a:latin typeface="#9Slide05 Phobia" panose="02000506000000020003"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Tình yêu thương </a:t>
            </a:r>
            <a:r>
              <a:rPr lang="en-US" sz="3000" dirty="0" err="1">
                <a:latin typeface="#9Slide07 Marbelia Regular" panose="02000500000000000000" pitchFamily="2" charset="0"/>
              </a:rPr>
              <a:t>giúp</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solidFill>
                  <a:srgbClr val="FF0000"/>
                </a:solidFill>
                <a:latin typeface="#9Slide07 Marbelia Regular" panose="02000500000000000000" pitchFamily="2" charset="0"/>
              </a:rPr>
              <a:t>cá</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nhân</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biết</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sống</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đẹp</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hơn</a:t>
            </a:r>
            <a:r>
              <a:rPr lang="en-US" sz="3000" dirty="0">
                <a:latin typeface="#9Slide07 Marbelia Regular" panose="02000500000000000000" pitchFamily="2" charset="0"/>
              </a:rPr>
              <a:t>, </a:t>
            </a:r>
            <a:r>
              <a:rPr lang="en-US" sz="3000" dirty="0" err="1">
                <a:latin typeface="#9Slide07 Marbelia Regular" panose="02000500000000000000" pitchFamily="2" charset="0"/>
              </a:rPr>
              <a:t>sẵn</a:t>
            </a:r>
            <a:r>
              <a:rPr lang="en-US" sz="3000" dirty="0">
                <a:latin typeface="#9Slide07 Marbelia Regular" panose="02000500000000000000" pitchFamily="2" charset="0"/>
              </a:rPr>
              <a:t> </a:t>
            </a:r>
            <a:r>
              <a:rPr lang="en-US" sz="3000" dirty="0" err="1">
                <a:latin typeface="#9Slide07 Marbelia Regular" panose="02000500000000000000" pitchFamily="2" charset="0"/>
              </a:rPr>
              <a:t>sàng</a:t>
            </a:r>
            <a:r>
              <a:rPr lang="en-US" sz="3000" dirty="0">
                <a:latin typeface="#9Slide07 Marbelia Regular" panose="02000500000000000000" pitchFamily="2" charset="0"/>
              </a:rPr>
              <a:t> </a:t>
            </a:r>
            <a:r>
              <a:rPr lang="en-US" sz="3000" dirty="0" err="1">
                <a:latin typeface="#9Slide07 Marbelia Regular" panose="02000500000000000000" pitchFamily="2" charset="0"/>
              </a:rPr>
              <a:t>làm</a:t>
            </a:r>
            <a:r>
              <a:rPr lang="en-US" sz="3000" dirty="0">
                <a:latin typeface="#9Slide07 Marbelia Regular" panose="02000500000000000000" pitchFamily="2" charset="0"/>
              </a:rPr>
              <a:t> </a:t>
            </a:r>
            <a:r>
              <a:rPr lang="en-US" sz="3000" dirty="0" err="1">
                <a:latin typeface="#9Slide07 Marbelia Regular" panose="02000500000000000000" pitchFamily="2" charset="0"/>
              </a:rPr>
              <a:t>những</a:t>
            </a:r>
            <a:r>
              <a:rPr lang="en-US" sz="3000" dirty="0">
                <a:latin typeface="#9Slide07 Marbelia Regular" panose="02000500000000000000" pitchFamily="2" charset="0"/>
              </a:rPr>
              <a:t> </a:t>
            </a:r>
            <a:r>
              <a:rPr lang="en-US" sz="3000" dirty="0" err="1">
                <a:latin typeface="#9Slide07 Marbelia Regular" panose="02000500000000000000" pitchFamily="2" charset="0"/>
              </a:rPr>
              <a:t>điều</a:t>
            </a:r>
            <a:r>
              <a:rPr lang="en-US" sz="3000" dirty="0">
                <a:latin typeface="#9Slide07 Marbelia Regular" panose="02000500000000000000" pitchFamily="2" charset="0"/>
              </a:rPr>
              <a:t> </a:t>
            </a:r>
            <a:r>
              <a:rPr lang="en-US" sz="3000" dirty="0" err="1">
                <a:latin typeface="#9Slide07 Marbelia Regular" panose="02000500000000000000" pitchFamily="2" charset="0"/>
              </a:rPr>
              <a:t>tốt</a:t>
            </a:r>
            <a:r>
              <a:rPr lang="en-US" sz="3000" dirty="0">
                <a:latin typeface="#9Slide07 Marbelia Regular" panose="02000500000000000000" pitchFamily="2" charset="0"/>
              </a:rPr>
              <a:t> </a:t>
            </a:r>
            <a:r>
              <a:rPr lang="en-US" sz="3000" dirty="0" err="1">
                <a:latin typeface="#9Slide07 Marbelia Regular" panose="02000500000000000000" pitchFamily="2" charset="0"/>
              </a:rPr>
              <a:t>đẹp</a:t>
            </a:r>
            <a:r>
              <a:rPr lang="en-US" sz="3000" dirty="0">
                <a:latin typeface="#9Slide07 Marbelia Regular" panose="02000500000000000000" pitchFamily="2" charset="0"/>
              </a:rPr>
              <a:t> </a:t>
            </a:r>
            <a:r>
              <a:rPr lang="en-US" sz="3000" dirty="0" err="1">
                <a:latin typeface="#9Slide07 Marbelia Regular" panose="02000500000000000000" pitchFamily="2" charset="0"/>
              </a:rPr>
              <a:t>nhất</a:t>
            </a:r>
            <a:r>
              <a:rPr lang="en-US" sz="3000" dirty="0">
                <a:latin typeface="#9Slide07 Marbelia Regular" panose="02000500000000000000" pitchFamily="2" charset="0"/>
              </a:rPr>
              <a:t> </a:t>
            </a:r>
            <a:r>
              <a:rPr lang="en-US" sz="3000" dirty="0" err="1">
                <a:latin typeface="#9Slide07 Marbelia Regular" panose="02000500000000000000" pitchFamily="2" charset="0"/>
              </a:rPr>
              <a:t>vì</a:t>
            </a:r>
            <a:r>
              <a:rPr lang="en-US" sz="3000" dirty="0">
                <a:latin typeface="#9Slide07 Marbelia Regular" panose="02000500000000000000" pitchFamily="2" charset="0"/>
              </a:rPr>
              <a:t> </a:t>
            </a:r>
            <a:r>
              <a:rPr lang="en-US" sz="3000" dirty="0" err="1">
                <a:latin typeface="#9Slide07 Marbelia Regular" panose="02000500000000000000" pitchFamily="2" charset="0"/>
              </a:rPr>
              <a:t>người</a:t>
            </a:r>
            <a:r>
              <a:rPr lang="en-US" sz="3000" dirty="0">
                <a:latin typeface="#9Slide07 Marbelia Regular" panose="02000500000000000000" pitchFamily="2" charset="0"/>
              </a:rPr>
              <a:t> </a:t>
            </a:r>
            <a:r>
              <a:rPr lang="en-US" sz="3000" dirty="0" err="1">
                <a:latin typeface="#9Slide07 Marbelia Regular" panose="02000500000000000000" pitchFamily="2" charset="0"/>
              </a:rPr>
              <a:t>khác</a:t>
            </a:r>
            <a:r>
              <a:rPr lang="vi-VN" sz="3000" dirty="0">
                <a:latin typeface="#9Slide07 Marbelia Regular" panose="02000500000000000000" pitchFamily="2" charset="0"/>
              </a:rPr>
              <a:t>; giúp con người có </a:t>
            </a:r>
            <a:r>
              <a:rPr lang="vi-VN" sz="3000" dirty="0">
                <a:solidFill>
                  <a:srgbClr val="FF0000"/>
                </a:solidFill>
                <a:latin typeface="#9Slide07 Marbelia Regular" panose="02000500000000000000" pitchFamily="2" charset="0"/>
              </a:rPr>
              <a:t>thêm sức mạnh vượt qua khó khăn, hoạn nạn; </a:t>
            </a:r>
            <a:endParaRPr lang="en-US" sz="3000" dirty="0">
              <a:solidFill>
                <a:srgbClr val="FF0000"/>
              </a:solidFill>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solidFill>
                  <a:prstClr val="black"/>
                </a:solidFill>
                <a:latin typeface="#9Slide07 Marbelia Regular" panose="02000500000000000000" pitchFamily="2" charset="0"/>
              </a:rPr>
              <a:t> Tình yêu thương </a:t>
            </a:r>
            <a:r>
              <a:rPr lang="vi-VN" sz="3000" dirty="0">
                <a:latin typeface="#9Slide07 Marbelia Regular" panose="02000500000000000000" pitchFamily="2" charset="0"/>
              </a:rPr>
              <a:t>làm cho mối quan hệ giữa con người </a:t>
            </a:r>
            <a:r>
              <a:rPr lang="vi-VN" sz="3000" dirty="0">
                <a:solidFill>
                  <a:srgbClr val="FF0000"/>
                </a:solidFill>
                <a:latin typeface="#9Slide07 Marbelia Regular" panose="02000500000000000000" pitchFamily="2" charset="0"/>
              </a:rPr>
              <a:t>với con người thêm gần gũi, gắn bó</a:t>
            </a:r>
            <a:r>
              <a:rPr lang="vi-VN" sz="3000" dirty="0">
                <a:latin typeface="#9Slide07 Marbelia Regular" panose="02000500000000000000" pitchFamily="2" charset="0"/>
              </a:rPr>
              <a:t>; góp phần xây dựng cộng đồng an toàn, lành mạnh và </a:t>
            </a:r>
            <a:r>
              <a:rPr lang="en-US" sz="3000" dirty="0" err="1">
                <a:solidFill>
                  <a:srgbClr val="FF0000"/>
                </a:solidFill>
                <a:latin typeface="#9Slide07 Marbelia Regular" panose="02000500000000000000" pitchFamily="2" charset="0"/>
              </a:rPr>
              <a:t>xã</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hội</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ngày</a:t>
            </a:r>
            <a:r>
              <a:rPr lang="en-US" sz="3000" dirty="0">
                <a:solidFill>
                  <a:srgbClr val="FF0000"/>
                </a:solidFill>
                <a:latin typeface="#9Slide07 Marbelia Regular" panose="02000500000000000000" pitchFamily="2" charset="0"/>
              </a:rPr>
              <a:t> </a:t>
            </a:r>
            <a:r>
              <a:rPr lang="en-US" sz="3000" dirty="0" err="1">
                <a:solidFill>
                  <a:srgbClr val="FF0000"/>
                </a:solidFill>
                <a:latin typeface="#9Slide07 Marbelia Regular" panose="02000500000000000000" pitchFamily="2" charset="0"/>
              </a:rPr>
              <a:t>càng</a:t>
            </a:r>
            <a:r>
              <a:rPr lang="en-US" sz="3000" dirty="0">
                <a:solidFill>
                  <a:srgbClr val="FF0000"/>
                </a:solidFill>
                <a:latin typeface="#9Slide07 Marbelia Regular" panose="02000500000000000000" pitchFamily="2" charset="0"/>
              </a:rPr>
              <a:t> </a:t>
            </a:r>
            <a:r>
              <a:rPr lang="vi-VN" sz="3000" dirty="0">
                <a:solidFill>
                  <a:srgbClr val="FF0000"/>
                </a:solidFill>
                <a:latin typeface="#9Slide07 Marbelia Regular" panose="02000500000000000000" pitchFamily="2" charset="0"/>
              </a:rPr>
              <a:t>tốt đẹp hơn</a:t>
            </a:r>
            <a:r>
              <a:rPr lang="vi-VN" sz="3000" dirty="0">
                <a:latin typeface="#9Slide07 Marbelia Regular" panose="02000500000000000000" pitchFamily="2" charset="0"/>
              </a:rPr>
              <a:t>. </a:t>
            </a:r>
            <a:endParaRPr lang="en-US" sz="3000" dirty="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Người biết yêu thương con người sẽ được mọi người yêu quý và kính trọng. </a:t>
            </a:r>
            <a:endParaRPr lang="en-US" b="1" dirty="0">
              <a:latin typeface="#9Slide05 Phobia" panose="02000506000000020003" pitchFamily="2"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443794" y="1943100"/>
            <a:ext cx="6932753"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dirty="0">
                <a:solidFill>
                  <a:srgbClr val="C00000"/>
                </a:solidFill>
                <a:latin typeface="+mj-lt"/>
                <a:ea typeface="Cambria" panose="02040503050406030204" pitchFamily="18" charset="0"/>
                <a:cs typeface="Cambria" panose="02040503050406030204" pitchFamily="18" charset="0"/>
              </a:rPr>
              <a:t>Em hãy thực hiện một việc làm thể hiện tình yêu thương đối với người thân trong gia đình và chia sẻ trước lớp.</a:t>
            </a:r>
            <a:endParaRPr lang="en-US" sz="2800" dirty="0">
              <a:solidFill>
                <a:srgbClr val="C00000"/>
              </a:solidFill>
              <a:latin typeface="+mj-lt"/>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dirty="0">
                <a:solidFill>
                  <a:srgbClr val="C00000"/>
                </a:solidFill>
                <a:latin typeface="+mj-lt"/>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dirty="0">
              <a:solidFill>
                <a:srgbClr val="C00000"/>
              </a:solidFill>
              <a:latin typeface="+mj-lt"/>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66675" y="321353"/>
            <a:ext cx="8374847" cy="1132569"/>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Thực hiện hành động yêu thương</a:t>
            </a:r>
            <a:r>
              <a:rPr lang="vi-VN" sz="3200" b="1" dirty="0">
                <a:solidFill>
                  <a:srgbClr val="FF0000"/>
                </a:solidFill>
                <a:latin typeface="#9Slide07 Marbelia Regular" panose="02000500000000000000" pitchFamily="2" charset="0"/>
                <a:ea typeface="Arial" panose="020B0604020202020204" pitchFamily="34" charset="0"/>
              </a:rPr>
              <a:t>.</a:t>
            </a:r>
            <a:endParaRPr lang="en-US" sz="3200" b="1" dirty="0">
              <a:solidFill>
                <a:srgbClr val="FF0000"/>
              </a:solidFill>
              <a:latin typeface="#9Slide07 Marbelia Regular" panose="02000500000000000000" pitchFamily="2" charset="0"/>
              <a:ea typeface="Arial" panose="020B0604020202020204" pitchFamily="34"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026" y="5065712"/>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4923" y="265271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spTree>
    <p:extLst>
      <p:ext uri="{BB962C8B-B14F-4D97-AF65-F5344CB8AC3E}">
        <p14:creationId xmlns:p14="http://schemas.microsoft.com/office/powerpoint/2010/main" val="34701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23825" y="724624"/>
            <a:ext cx="6629337" cy="954107"/>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a:solidFill>
                  <a:srgbClr val="FF00FF"/>
                </a:solidFill>
                <a:latin typeface="Times New Roman" panose="02020603050405020304" pitchFamily="18" charset="0"/>
                <a:cs typeface="Times New Roman" panose="02020603050405020304" pitchFamily="18" charset="0"/>
              </a:rPr>
              <a:t>1.Trong </a:t>
            </a:r>
            <a:r>
              <a:rPr lang="en-US" altLang="en-US" sz="2800" b="1" dirty="0" err="1">
                <a:solidFill>
                  <a:srgbClr val="FF00FF"/>
                </a:solidFill>
                <a:latin typeface="Times New Roman" panose="02020603050405020304" pitchFamily="18" charset="0"/>
                <a:cs typeface="Times New Roman" panose="02020603050405020304" pitchFamily="18" charset="0"/>
              </a:rPr>
              <a:t>những</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việc</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làm</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sau</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việc</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nào</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nên</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làm</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việc</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nào</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không</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nên</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làm</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Vì</a:t>
            </a:r>
            <a:r>
              <a:rPr lang="en-US" altLang="en-US" sz="2800" b="1" dirty="0">
                <a:solidFill>
                  <a:srgbClr val="FF00FF"/>
                </a:solidFill>
                <a:latin typeface="Times New Roman" panose="02020603050405020304" pitchFamily="18" charset="0"/>
                <a:cs typeface="Times New Roman" panose="02020603050405020304" pitchFamily="18" charset="0"/>
              </a:rPr>
              <a:t> </a:t>
            </a:r>
            <a:r>
              <a:rPr lang="en-US" altLang="en-US" sz="2800" b="1" dirty="0" err="1">
                <a:solidFill>
                  <a:srgbClr val="FF00FF"/>
                </a:solidFill>
                <a:latin typeface="Times New Roman" panose="02020603050405020304" pitchFamily="18" charset="0"/>
                <a:cs typeface="Times New Roman" panose="02020603050405020304" pitchFamily="18" charset="0"/>
              </a:rPr>
              <a:t>sao</a:t>
            </a:r>
            <a:r>
              <a:rPr lang="en-US" altLang="en-US" sz="28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43529" y="-104915"/>
            <a:ext cx="1440259" cy="781716"/>
          </a:xfrm>
          <a:prstGeom prst="rect">
            <a:avLst/>
          </a:prstGeom>
        </p:spPr>
      </p:pic>
      <p:sp>
        <p:nvSpPr>
          <p:cNvPr id="11" name="Rectangle 10"/>
          <p:cNvSpPr/>
          <p:nvPr/>
        </p:nvSpPr>
        <p:spPr>
          <a:xfrm>
            <a:off x="123825" y="2349097"/>
            <a:ext cx="5530526" cy="4044056"/>
          </a:xfrm>
          <a:prstGeom prst="rect">
            <a:avLst/>
          </a:prstGeom>
        </p:spPr>
        <p:txBody>
          <a:bodyPr wrap="square">
            <a:spAutoFit/>
          </a:bodyPr>
          <a:lstStyle/>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góp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ủng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doanh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sóc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xảy</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Google Shape;164;p9"/>
          <p:cNvPicPr preferRelativeResize="0"/>
          <p:nvPr/>
        </p:nvPicPr>
        <p:blipFill rotWithShape="1">
          <a:blip r:embed="rId4">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5"/>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6">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104520537"/>
              </p:ext>
            </p:extLst>
          </p:nvPr>
        </p:nvGraphicFramePr>
        <p:xfrm>
          <a:off x="6923163" y="1632815"/>
          <a:ext cx="4409769" cy="2560320"/>
        </p:xfrm>
        <a:graphic>
          <a:graphicData uri="http://schemas.openxmlformats.org/drawingml/2006/table">
            <a:tbl>
              <a:tblPr/>
              <a:tblGrid>
                <a:gridCol w="4409769">
                  <a:extLst>
                    <a:ext uri="{9D8B030D-6E8A-4147-A177-3AD203B41FA5}">
                      <a16:colId xmlns:a16="http://schemas.microsoft.com/office/drawing/2014/main"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2800" b="1" kern="1200" dirty="0">
                          <a:solidFill>
                            <a:schemeClr val="dk1"/>
                          </a:solidFill>
                          <a:effectLst/>
                          <a:latin typeface="#9Slide05 Brannboll Ny" panose="02000000000000000000" pitchFamily="2" charset="0"/>
                          <a:ea typeface="+mn-ea"/>
                          <a:cs typeface="+mn-cs"/>
                        </a:rPr>
                        <a:t>2</a:t>
                      </a:r>
                      <a:r>
                        <a:rPr lang="en-US" sz="2800" b="1"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Hãy</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kể</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lại</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những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thể</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tình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yêu</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con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người</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của</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bạn</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trong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lớp</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trong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trường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em</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Em</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học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tập</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điều</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gì</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từ</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đó</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1" name="Picture 2" descr="Một số kĩ thuật dạy học tích cực ở tiểu học | Top Tài Liệ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40349" y="-106734"/>
            <a:ext cx="6830008" cy="6708710"/>
          </a:xfrm>
          <a:prstGeom prst="rect">
            <a:avLst/>
          </a:prstGeom>
        </p:spPr>
      </p:pic>
      <p:sp>
        <p:nvSpPr>
          <p:cNvPr id="5" name="Text Box 33"/>
          <p:cNvSpPr txBox="1">
            <a:spLocks noChangeArrowheads="1"/>
          </p:cNvSpPr>
          <p:nvPr/>
        </p:nvSpPr>
        <p:spPr bwMode="auto">
          <a:xfrm>
            <a:off x="1339993" y="8246"/>
            <a:ext cx="9548831" cy="120032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dirty="0" err="1">
                <a:solidFill>
                  <a:srgbClr val="FF00FF"/>
                </a:solidFill>
                <a:latin typeface="Times New Roman" panose="02020603050405020304" pitchFamily="18" charset="0"/>
                <a:cs typeface="Times New Roman" panose="02020603050405020304" pitchFamily="18" charset="0"/>
              </a:rPr>
              <a:t>Trong</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những</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việc</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làm</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sau</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việc</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nào</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nên</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làm</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việc</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nào</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không</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nên</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làm</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Vì</a:t>
            </a: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b="1" dirty="0" err="1">
                <a:solidFill>
                  <a:srgbClr val="FF00FF"/>
                </a:solidFill>
                <a:latin typeface="Times New Roman" panose="02020603050405020304" pitchFamily="18" charset="0"/>
                <a:cs typeface="Times New Roman" panose="02020603050405020304" pitchFamily="18" charset="0"/>
              </a:rPr>
              <a:t>sao</a:t>
            </a:r>
            <a:r>
              <a:rPr lang="en-US" altLang="en-US" sz="4000" b="1" dirty="0">
                <a:solidFill>
                  <a:srgbClr val="FF00FF"/>
                </a:solidFill>
                <a:latin typeface="#9Slide05 Kathya" panose="02000000000000000000" pitchFamily="2"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 y="138592"/>
            <a:ext cx="1440259" cy="1304333"/>
          </a:xfrm>
          <a:prstGeom prst="rect">
            <a:avLst/>
          </a:prstGeom>
        </p:spPr>
      </p:pic>
      <p:sp>
        <p:nvSpPr>
          <p:cNvPr id="11" name="Rectangle 10"/>
          <p:cNvSpPr/>
          <p:nvPr/>
        </p:nvSpPr>
        <p:spPr>
          <a:xfrm>
            <a:off x="598986" y="1766072"/>
            <a:ext cx="5203372" cy="4801764"/>
          </a:xfrm>
          <a:prstGeom prst="rect">
            <a:avLst/>
          </a:prstGeom>
        </p:spPr>
        <p:txBody>
          <a:bodyPr wrap="square">
            <a:spAutoFit/>
          </a:bodyPr>
          <a:lstStyle/>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latin typeface="Times New Roman" panose="02020603050405020304" pitchFamily="18" charset="0"/>
                <a:ea typeface="Calibri" panose="020F0502020204030204" pitchFamily="34" charset="0"/>
                <a:cs typeface="Times New Roman" panose="02020603050405020304" pitchFamily="18" charset="0"/>
              </a:rPr>
              <a:t>Quyên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ủng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hộ</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D.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doanh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buôn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bán</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E.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600" dirty="0">
                <a:latin typeface="Times New Roman" panose="02020603050405020304" pitchFamily="18" charset="0"/>
                <a:ea typeface="Calibri" panose="020F0502020204030204" pitchFamily="34" charset="0"/>
                <a:cs typeface="Times New Roman" panose="02020603050405020304" pitchFamily="18" charset="0"/>
              </a:rPr>
              <a:t>G.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ra</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325371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gn="just">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làm</a:t>
            </a:r>
            <a:endPar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góp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ủng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doanh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sóc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4" name="Rectangle 13"/>
          <p:cNvSpPr/>
          <p:nvPr/>
        </p:nvSpPr>
        <p:spPr>
          <a:xfrm>
            <a:off x="6541692" y="4533781"/>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gn="just">
              <a:lnSpc>
                <a:spcPct val="107000"/>
              </a:lnSpc>
            </a:pP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07000"/>
              </a:lnSpc>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Nâng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xảy</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1103573" y="652715"/>
            <a:ext cx="12800273" cy="2524064"/>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6"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76052279"/>
              </p:ext>
            </p:extLst>
          </p:nvPr>
        </p:nvGraphicFramePr>
        <p:xfrm>
          <a:off x="658706" y="1376592"/>
          <a:ext cx="9818794" cy="1280160"/>
        </p:xfrm>
        <a:graphic>
          <a:graphicData uri="http://schemas.openxmlformats.org/drawingml/2006/table">
            <a:tbl>
              <a:tblPr>
                <a:tableStyleId>{5C22544A-7EE6-4342-B048-85BDC9FD1C3A}</a:tableStyleId>
              </a:tblPr>
              <a:tblGrid>
                <a:gridCol w="9818794">
                  <a:extLst>
                    <a:ext uri="{9D8B030D-6E8A-4147-A177-3AD203B41FA5}">
                      <a16:colId xmlns:a16="http://schemas.microsoft.com/office/drawing/2014/main" val="20000"/>
                    </a:ext>
                  </a:extLst>
                </a:gridCol>
              </a:tblGrid>
              <a:tr h="990600">
                <a:tc>
                  <a:txBody>
                    <a:bodyPr/>
                    <a:lstStyle/>
                    <a:p>
                      <a:pPr algn="just"/>
                      <a:r>
                        <a:rPr lang="en-US" sz="1800" kern="1200" dirty="0">
                          <a:solidFill>
                            <a:schemeClr val="dk1"/>
                          </a:solidFill>
                          <a:effectLst/>
                          <a:latin typeface="+mn-lt"/>
                          <a:ea typeface="+mn-ea"/>
                          <a:cs typeface="+mn-cs"/>
                        </a:rPr>
                        <a:t>2</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Hãy</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kể</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lại</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những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thể</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tình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yêu</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con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người</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của</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bạn</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trong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lớp</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trong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trường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em</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Em</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học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tập</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điều</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gì</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từ</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0000FF"/>
                          </a:solidFill>
                          <a:effectLst/>
                          <a:latin typeface="Times New Roman" panose="02020603050405020304" pitchFamily="18" charset="0"/>
                          <a:ea typeface="+mn-ea"/>
                          <a:cs typeface="Times New Roman" panose="02020603050405020304" pitchFamily="18" charset="0"/>
                        </a:rPr>
                        <a:t>đó</a:t>
                      </a:r>
                      <a:r>
                        <a:rPr lang="en-US" sz="2800" kern="1200" dirty="0">
                          <a:solidFill>
                            <a:srgbClr val="0000FF"/>
                          </a:solidFill>
                          <a:effectLst/>
                          <a:latin typeface="Times New Roman" panose="02020603050405020304" pitchFamily="18" charset="0"/>
                          <a:ea typeface="+mn-ea"/>
                          <a:cs typeface="Times New Roman" panose="02020603050405020304" pitchFamily="18" charset="0"/>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947212146"/>
              </p:ext>
            </p:extLst>
          </p:nvPr>
        </p:nvGraphicFramePr>
        <p:xfrm>
          <a:off x="447675" y="3152776"/>
          <a:ext cx="11131615" cy="3678592"/>
        </p:xfrm>
        <a:graphic>
          <a:graphicData uri="http://schemas.openxmlformats.org/drawingml/2006/table">
            <a:tbl>
              <a:tblPr firstRow="1" firstCol="1" bandRow="1"/>
              <a:tblGrid>
                <a:gridCol w="11131615">
                  <a:extLst>
                    <a:ext uri="{9D8B030D-6E8A-4147-A177-3AD203B41FA5}">
                      <a16:colId xmlns:a16="http://schemas.microsoft.com/office/drawing/2014/main" val="20000"/>
                    </a:ext>
                  </a:extLst>
                </a:gridCol>
              </a:tblGrid>
              <a:tr h="3678592">
                <a:tc>
                  <a:txBody>
                    <a:bodyPr/>
                    <a:lstStyle/>
                    <a:p>
                      <a:pPr marL="0" marR="0" indent="0" algn="just">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800" dirty="0">
                          <a:effectLst/>
                          <a:latin typeface="+mj-lt"/>
                          <a:ea typeface="Times New Roman" panose="02020603050405020304" pitchFamily="18" charset="0"/>
                        </a:rPr>
                        <a:t>Quan tâm, chăm sóc lẫn nhau giữa các thành viên trong gia đình </a:t>
                      </a:r>
                      <a:endParaRPr lang="en-US" sz="2800" dirty="0">
                        <a:effectLst/>
                        <a:latin typeface="+mj-lt"/>
                        <a:ea typeface="Times New Roman" panose="02020603050405020304" pitchFamily="18" charset="0"/>
                      </a:endParaRPr>
                    </a:p>
                    <a:p>
                      <a:pPr marL="0" marR="0" indent="0" algn="just">
                        <a:spcBef>
                          <a:spcPts val="0"/>
                        </a:spcBef>
                        <a:spcAft>
                          <a:spcPts val="0"/>
                        </a:spcAft>
                      </a:pPr>
                      <a:r>
                        <a:rPr lang="vi-VN" sz="2800" dirty="0">
                          <a:effectLst/>
                          <a:latin typeface="+mj-lt"/>
                          <a:ea typeface="Times New Roman" panose="02020603050405020304" pitchFamily="18" charset="0"/>
                        </a:rPr>
                        <a:t>- Động viên, giúp đỡ khi gặp khó khăn</a:t>
                      </a:r>
                      <a:endParaRPr lang="en-US" sz="2800" dirty="0">
                        <a:effectLst/>
                        <a:latin typeface="+mj-lt"/>
                        <a:ea typeface="Times New Roman" panose="02020603050405020304" pitchFamily="18" charset="0"/>
                      </a:endParaRPr>
                    </a:p>
                    <a:p>
                      <a:pPr marL="0" marR="0" indent="0" algn="just">
                        <a:spcBef>
                          <a:spcPts val="0"/>
                        </a:spcBef>
                        <a:spcAft>
                          <a:spcPts val="0"/>
                        </a:spcAft>
                      </a:pPr>
                      <a:r>
                        <a:rPr lang="vi-VN" sz="2800" dirty="0">
                          <a:effectLst/>
                          <a:latin typeface="+mj-lt"/>
                          <a:ea typeface="Times New Roman" panose="02020603050405020304" pitchFamily="18" charset="0"/>
                        </a:rPr>
                        <a:t>- Các bạn hỗ trợ, giúp đỡ lẫn nhau tr</a:t>
                      </a:r>
                      <a:r>
                        <a:rPr lang="en-US" sz="2800" dirty="0" err="1">
                          <a:effectLst/>
                          <a:latin typeface="+mj-lt"/>
                          <a:ea typeface="Times New Roman" panose="02020603050405020304" pitchFamily="18" charset="0"/>
                        </a:rPr>
                        <a:t>ong</a:t>
                      </a:r>
                      <a:r>
                        <a:rPr lang="vi-VN" sz="2800" dirty="0">
                          <a:effectLst/>
                          <a:latin typeface="+mj-lt"/>
                          <a:ea typeface="Times New Roman" panose="02020603050405020304" pitchFamily="18" charset="0"/>
                        </a:rPr>
                        <a:t> học tập và rèn luyện</a:t>
                      </a:r>
                      <a:endParaRPr lang="en-US" sz="2800" dirty="0">
                        <a:effectLst/>
                        <a:latin typeface="+mj-lt"/>
                        <a:ea typeface="Times New Roman" panose="02020603050405020304" pitchFamily="18" charset="0"/>
                      </a:endParaRPr>
                    </a:p>
                    <a:p>
                      <a:pPr marL="0" marR="0" indent="0" algn="just">
                        <a:spcBef>
                          <a:spcPts val="0"/>
                        </a:spcBef>
                        <a:spcAft>
                          <a:spcPts val="0"/>
                        </a:spcAft>
                      </a:pPr>
                      <a:r>
                        <a:rPr lang="vi-VN" sz="2800" dirty="0">
                          <a:effectLst/>
                          <a:latin typeface="+mj-lt"/>
                          <a:ea typeface="Times New Roman" panose="02020603050405020304" pitchFamily="18" charset="0"/>
                        </a:rPr>
                        <a:t>- Thầy c</a:t>
                      </a:r>
                      <a:r>
                        <a:rPr lang="en-US" sz="2800" dirty="0">
                          <a:effectLst/>
                          <a:latin typeface="+mj-lt"/>
                          <a:ea typeface="Times New Roman" panose="02020603050405020304" pitchFamily="18" charset="0"/>
                        </a:rPr>
                        <a:t>ô</a:t>
                      </a:r>
                      <a:r>
                        <a:rPr lang="vi-VN" sz="2800" dirty="0">
                          <a:effectLst/>
                          <a:latin typeface="+mj-lt"/>
                          <a:ea typeface="Times New Roman" panose="02020603050405020304" pitchFamily="18" charset="0"/>
                        </a:rPr>
                        <a:t> động viên, dìu dắt, dạy bảo các em học sinh</a:t>
                      </a:r>
                      <a:endParaRPr lang="en-US" sz="2800" dirty="0">
                        <a:effectLst/>
                        <a:latin typeface="+mj-lt"/>
                        <a:ea typeface="Times New Roman" panose="02020603050405020304" pitchFamily="18" charset="0"/>
                      </a:endParaRPr>
                    </a:p>
                    <a:p>
                      <a:pPr marL="0" marR="0" indent="0" algn="just">
                        <a:spcBef>
                          <a:spcPts val="0"/>
                        </a:spcBef>
                        <a:spcAft>
                          <a:spcPts val="0"/>
                        </a:spcAft>
                      </a:pPr>
                      <a:r>
                        <a:rPr lang="vi-VN" sz="2800" dirty="0">
                          <a:effectLst/>
                          <a:latin typeface="+mj-lt"/>
                          <a:ea typeface="Times New Roman" panose="02020603050405020304" pitchFamily="18" charset="0"/>
                        </a:rPr>
                        <a:t>- Học sinh biết ơn, kính trọng thầy cô</a:t>
                      </a:r>
                      <a:endParaRPr lang="en-US" sz="2800" dirty="0">
                        <a:effectLst/>
                        <a:latin typeface="+mj-lt"/>
                        <a:ea typeface="Times New Roman" panose="02020603050405020304" pitchFamily="18" charset="0"/>
                      </a:endParaRPr>
                    </a:p>
                    <a:p>
                      <a:pPr marL="0" marR="0" indent="0" algn="just">
                        <a:spcBef>
                          <a:spcPts val="0"/>
                        </a:spcBef>
                        <a:spcAft>
                          <a:spcPts val="0"/>
                        </a:spcAft>
                      </a:pPr>
                      <a:r>
                        <a:rPr lang="vi-VN" sz="2800" dirty="0">
                          <a:effectLst/>
                          <a:latin typeface="+mj-lt"/>
                          <a:ea typeface="Times New Roman" panose="02020603050405020304" pitchFamily="18" charset="0"/>
                        </a:rPr>
                        <a:t>- Mọi người yêu thương, cảm thông</a:t>
                      </a:r>
                      <a:r>
                        <a:rPr lang="en-US" sz="2800" baseline="0" dirty="0">
                          <a:effectLst/>
                          <a:latin typeface="+mj-lt"/>
                          <a:ea typeface="Times New Roman" panose="02020603050405020304" pitchFamily="18" charset="0"/>
                        </a:rPr>
                        <a:t> chia </a:t>
                      </a:r>
                      <a:r>
                        <a:rPr lang="en-US" sz="2800" baseline="0" dirty="0" err="1">
                          <a:effectLst/>
                          <a:latin typeface="+mj-lt"/>
                          <a:ea typeface="Times New Roman" panose="02020603050405020304" pitchFamily="18" charset="0"/>
                        </a:rPr>
                        <a:t>sẽ</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với</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các</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bạn</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học</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sinh</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nhân</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dân</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vùng</a:t>
                      </a:r>
                      <a:r>
                        <a:rPr lang="en-US" sz="2800" baseline="0" dirty="0">
                          <a:effectLst/>
                          <a:latin typeface="+mj-lt"/>
                          <a:ea typeface="Times New Roman" panose="02020603050405020304" pitchFamily="18" charset="0"/>
                        </a:rPr>
                        <a:t> </a:t>
                      </a:r>
                      <a:r>
                        <a:rPr lang="en-US" sz="2800" baseline="0" dirty="0" err="1">
                          <a:effectLst/>
                          <a:latin typeface="+mj-lt"/>
                          <a:ea typeface="Times New Roman" panose="02020603050405020304" pitchFamily="18" charset="0"/>
                        </a:rPr>
                        <a:t>lũ</a:t>
                      </a:r>
                      <a:r>
                        <a:rPr lang="en-US" sz="2800" baseline="0" dirty="0">
                          <a:effectLst/>
                          <a:latin typeface="+mj-lt"/>
                          <a:ea typeface="Times New Roman" panose="02020603050405020304" pitchFamily="18" charset="0"/>
                        </a:rPr>
                        <a:t> </a:t>
                      </a:r>
                      <a:r>
                        <a:rPr lang="vi-VN" sz="2800" dirty="0">
                          <a:effectLst/>
                          <a:latin typeface="+mj-lt"/>
                          <a:ea typeface="Times New Roman" panose="02020603050405020304" pitchFamily="18" charset="0"/>
                        </a:rPr>
                        <a:t>lụt, hạn hán</a:t>
                      </a:r>
                      <a:r>
                        <a:rPr lang="en-US" sz="2800" dirty="0">
                          <a:effectLst/>
                          <a:latin typeface="+mj-lt"/>
                          <a:ea typeface="Times New Roman" panose="02020603050405020304" pitchFamily="18" charset="0"/>
                        </a:rPr>
                        <a:t>.....</a:t>
                      </a:r>
                      <a:r>
                        <a:rPr lang="vi-VN" sz="2800" dirty="0">
                          <a:effectLst/>
                          <a:latin typeface="+mj-lt"/>
                          <a:ea typeface="Times New Roman" panose="02020603050405020304" pitchFamily="18" charset="0"/>
                        </a:rPr>
                        <a:t>.</a:t>
                      </a:r>
                      <a:endParaRPr lang="en-US" sz="2800" dirty="0">
                        <a:effectLst/>
                        <a:latin typeface="+mj-lt"/>
                        <a:ea typeface="Times New Roman" panose="02020603050405020304" pitchFamily="18" charset="0"/>
                      </a:endParaRPr>
                    </a:p>
                    <a:p>
                      <a:pPr marL="0" marR="0" indent="0" algn="just">
                        <a:spcBef>
                          <a:spcPts val="0"/>
                        </a:spcBef>
                        <a:spcAft>
                          <a:spcPts val="0"/>
                        </a:spcAft>
                      </a:pPr>
                      <a:r>
                        <a:rPr lang="en-US" sz="2800" dirty="0">
                          <a:effectLst/>
                          <a:latin typeface="+mj-lt"/>
                          <a:ea typeface="Times New Roman" panose="02020603050405020304" pitchFamily="18" charset="0"/>
                        </a:rPr>
                        <a:t>- </a:t>
                      </a:r>
                      <a:r>
                        <a:rPr lang="vi-VN" sz="2800" dirty="0">
                          <a:effectLst/>
                          <a:latin typeface="+mj-lt"/>
                          <a:ea typeface="Times New Roman" panose="02020603050405020304" pitchFamily="18" charset="0"/>
                        </a:rPr>
                        <a:t>Cùng nhau giúp đỡ người dân ở các vùng</a:t>
                      </a:r>
                      <a:r>
                        <a:rPr lang="en-US" sz="2800" dirty="0">
                          <a:effectLst/>
                          <a:latin typeface="+mj-lt"/>
                          <a:ea typeface="Times New Roman" panose="02020603050405020304" pitchFamily="18" charset="0"/>
                        </a:rPr>
                        <a:t>,</a:t>
                      </a:r>
                      <a:r>
                        <a:rPr lang="vi-VN" sz="2800" dirty="0">
                          <a:effectLst/>
                          <a:latin typeface="+mj-lt"/>
                          <a:ea typeface="Times New Roman" panose="02020603050405020304" pitchFamily="18" charset="0"/>
                        </a:rPr>
                        <a:t> miền khó kh</a:t>
                      </a:r>
                      <a:r>
                        <a:rPr lang="en-US" sz="2800" dirty="0" err="1">
                          <a:effectLst/>
                          <a:latin typeface="+mj-lt"/>
                          <a:ea typeface="Times New Roman" panose="02020603050405020304" pitchFamily="18" charset="0"/>
                        </a:rPr>
                        <a:t>ăn</a:t>
                      </a:r>
                      <a:r>
                        <a:rPr lang="en-US" sz="2800" dirty="0">
                          <a:effectLst/>
                          <a:latin typeface="+mj-lt"/>
                          <a:ea typeface="Times New Roman" panose="02020603050405020304" pitchFamily="18" charset="0"/>
                        </a:rPr>
                        <a:t>......</a:t>
                      </a: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TRò</a:t>
            </a:r>
            <a:r>
              <a:rPr lang="en-US" sz="5400" b="1" dirty="0">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chơi</a:t>
            </a:r>
            <a:r>
              <a:rPr lang="en-US" sz="5400" b="1" dirty="0">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Đóng</a:t>
            </a:r>
            <a:r>
              <a:rPr lang="en-US" sz="5400" b="1" dirty="0">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rPr>
              <a:t>vai</a:t>
            </a:r>
            <a:endParaRPr lang="en-US" sz="5400" b="1" dirty="0">
              <a:ln w="10541" cmpd="sng">
                <a:solidFill>
                  <a:srgbClr val="4F81BD">
                    <a:shade val="88000"/>
                    <a:satMod val="110000"/>
                  </a:srgbClr>
                </a:solidFill>
                <a:prstDash val="solid"/>
              </a:ln>
              <a:solidFill>
                <a:srgbClr val="00B05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4886326" y="1167118"/>
            <a:ext cx="4010024" cy="2428476"/>
          </a:xfrm>
          <a:prstGeom prst="cloudCallout">
            <a:avLst>
              <a:gd name="adj1" fmla="val -17685"/>
              <a:gd name="adj2" fmla="val 85880"/>
            </a:avLst>
          </a:prstGeom>
          <a:solidFill>
            <a:srgbClr val="FFCCFF"/>
          </a:solidFill>
          <a:ln w="9525">
            <a:solidFill>
              <a:schemeClr val="tx1"/>
            </a:solidFill>
            <a:round/>
            <a:headEnd/>
            <a:tailEnd/>
          </a:ln>
          <a:effectLst/>
        </p:spPr>
        <p:txBody>
          <a:bodyPr anchor="ctr"/>
          <a:lstStyle/>
          <a:p>
            <a:pPr algn="ctr" fontAlgn="base">
              <a:spcBef>
                <a:spcPct val="0"/>
              </a:spcBef>
              <a:spcAft>
                <a:spcPct val="0"/>
              </a:spcAft>
            </a:pPr>
            <a:endParaRPr lang="en-US" sz="2800"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2800" dirty="0">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đồng ý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đồng ý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và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a:t>
            </a:r>
          </a:p>
          <a:p>
            <a:pPr algn="ctr" fontAlgn="base">
              <a:spcBef>
                <a:spcPct val="0"/>
              </a:spcBef>
              <a:spcAft>
                <a:spcPct val="0"/>
              </a:spcAft>
            </a:pPr>
            <a:r>
              <a:rPr lang="en-US" sz="2800" b="1" i="1" dirty="0">
                <a:solidFill>
                  <a:srgbClr val="A50021"/>
                </a:solidFill>
                <a:latin typeface="Times New Roman" panose="02020603050405020304" pitchFamily="18" charset="0"/>
                <a:cs typeface="Times New Roman" panose="02020603050405020304" pitchFamily="18" charset="0"/>
              </a:rPr>
              <a:t>.</a:t>
            </a:r>
          </a:p>
        </p:txBody>
      </p:sp>
      <p:sp>
        <p:nvSpPr>
          <p:cNvPr id="7" name="AutoShape 7"/>
          <p:cNvSpPr>
            <a:spLocks noChangeArrowheads="1"/>
          </p:cNvSpPr>
          <p:nvPr/>
        </p:nvSpPr>
        <p:spPr bwMode="auto">
          <a:xfrm>
            <a:off x="9067800" y="1209190"/>
            <a:ext cx="348482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p:spPr>
        <p:txBody>
          <a:bodyPr anchor="ctr"/>
          <a:lstStyle/>
          <a:p>
            <a:r>
              <a:rPr lang="en-US" sz="2800" dirty="0">
                <a:solidFill>
                  <a:srgbClr val="C00000"/>
                </a:solidFill>
                <a:latin typeface="Times New Roman" panose="02020603050405020304" pitchFamily="18" charset="0"/>
                <a:cs typeface="Times New Roman" panose="02020603050405020304" pitchFamily="18" charset="0"/>
              </a:rPr>
              <a:t>Theo </a:t>
            </a:r>
            <a:r>
              <a:rPr lang="en-US" sz="2800" dirty="0" err="1">
                <a:solidFill>
                  <a:srgbClr val="C00000"/>
                </a:solidFill>
                <a:latin typeface="Times New Roman" panose="02020603050405020304" pitchFamily="18" charset="0"/>
                <a:cs typeface="Times New Roman" panose="02020603050405020304" pitchFamily="18" charset="0"/>
              </a:rPr>
              <a:t>bạn</a:t>
            </a:r>
            <a:r>
              <a:rPr lang="en-US" sz="2800" dirty="0">
                <a:solidFill>
                  <a:srgbClr val="C00000"/>
                </a:solidFill>
                <a:latin typeface="Times New Roman" panose="02020603050405020304" pitchFamily="18" charset="0"/>
                <a:cs typeface="Times New Roman" panose="02020603050405020304" pitchFamily="18" charset="0"/>
              </a:rPr>
              <a:t>,</a:t>
            </a:r>
          </a:p>
          <a:p>
            <a:r>
              <a:rPr lang="en-US" sz="2800" dirty="0">
                <a:solidFill>
                  <a:srgbClr val="C00000"/>
                </a:solidFill>
                <a:latin typeface="Times New Roman" panose="02020603050405020304" pitchFamily="18" charset="0"/>
                <a:cs typeface="Times New Roman" panose="02020603050405020304" pitchFamily="18" charset="0"/>
              </a:rPr>
              <a:t>trong </a:t>
            </a:r>
            <a:r>
              <a:rPr lang="en-US" sz="2800" dirty="0" err="1">
                <a:solidFill>
                  <a:srgbClr val="C00000"/>
                </a:solidFill>
                <a:latin typeface="Times New Roman" panose="02020603050405020304" pitchFamily="18" charset="0"/>
                <a:cs typeface="Times New Roman" panose="02020603050405020304" pitchFamily="18" charset="0"/>
              </a:rPr>
              <a:t>trường</a:t>
            </a:r>
            <a:r>
              <a:rPr lang="en-US" sz="2800" dirty="0">
                <a:solidFill>
                  <a:srgbClr val="C00000"/>
                </a:solidFill>
                <a:latin typeface="Times New Roman" panose="02020603050405020304" pitchFamily="18" charset="0"/>
                <a:cs typeface="Times New Roman" panose="02020603050405020304" pitchFamily="18" charset="0"/>
              </a:rPr>
              <a:t> hợp </a:t>
            </a:r>
            <a:r>
              <a:rPr lang="en-US" sz="2800" dirty="0" err="1">
                <a:solidFill>
                  <a:srgbClr val="C00000"/>
                </a:solidFill>
                <a:latin typeface="Times New Roman" panose="02020603050405020304" pitchFamily="18" charset="0"/>
                <a:cs typeface="Times New Roman" panose="02020603050405020304" pitchFamily="18" charset="0"/>
              </a:rPr>
              <a:t>này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như</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thế</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Đóng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vai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21605146"/>
              </p:ext>
            </p:extLst>
          </p:nvPr>
        </p:nvGraphicFramePr>
        <p:xfrm>
          <a:off x="435996" y="2114550"/>
          <a:ext cx="4196832" cy="5059680"/>
        </p:xfrm>
        <a:graphic>
          <a:graphicData uri="http://schemas.openxmlformats.org/drawingml/2006/table">
            <a:tbl>
              <a:tblPr/>
              <a:tblGrid>
                <a:gridCol w="4196832">
                  <a:extLst>
                    <a:ext uri="{9D8B030D-6E8A-4147-A177-3AD203B41FA5}">
                      <a16:colId xmlns:a16="http://schemas.microsoft.com/office/drawing/2014/main" val="20000"/>
                    </a:ext>
                  </a:extLst>
                </a:gridCol>
              </a:tblGrid>
              <a:tr h="4832800">
                <a:tc>
                  <a:txBody>
                    <a:bodyPr/>
                    <a:lstStyle/>
                    <a:p>
                      <a:pPr algn="just"/>
                      <a:r>
                        <a:rPr lang="en-US" sz="2400" kern="1200" dirty="0">
                          <a:solidFill>
                            <a:schemeClr val="tx1"/>
                          </a:solidFill>
                          <a:effectLst/>
                          <a:latin typeface="#9Slide05 Brannboll Ny" panose="02000000000000000000" pitchFamily="2" charset="0"/>
                          <a:ea typeface="+mn-ea"/>
                          <a:cs typeface="+mn-cs"/>
                        </a:rPr>
                        <a:t>3</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buổi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vẻ</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nhà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Bỗng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phụ</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nữ</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gần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thăm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đường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dừng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thì</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kéo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tay</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Thôi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muộn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rồi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đường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phải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cứ</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đừng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muốn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bước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pic>
        <p:nvPicPr>
          <p:cNvPr id="7" name="Shape 51"/>
          <p:cNvPicPr/>
          <p:nvPr/>
        </p:nvPicPr>
        <p:blipFill>
          <a:blip r:embed="rId5"/>
          <a:stretch/>
        </p:blipFill>
        <p:spPr>
          <a:xfrm>
            <a:off x="2832788" y="1849434"/>
            <a:ext cx="4037139" cy="2515910"/>
          </a:xfrm>
          <a:prstGeom prst="rect">
            <a:avLst/>
          </a:prstGeom>
        </p:spPr>
      </p:pic>
      <p:sp>
        <p:nvSpPr>
          <p:cNvPr id="3" name="Rectangle 2"/>
          <p:cNvSpPr/>
          <p:nvPr/>
        </p:nvSpPr>
        <p:spPr>
          <a:xfrm>
            <a:off x="1492376" y="4471330"/>
            <a:ext cx="9558797" cy="1948995"/>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Nghe</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bài</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hát</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Thương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thương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Nhạc</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Phạm</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Đăng</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Khương</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trả</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hỏi</a:t>
            </a: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Nội</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dung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điều</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gì</a:t>
            </a:r>
            <a:r>
              <a:rPr lang="vi-VN"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ca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bài</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hát</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nội</a:t>
            </a:r>
            <a:r>
              <a:rPr lang="en-US"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dung </a:t>
            </a:r>
            <a:r>
              <a:rPr lang="en-US" sz="2800"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đó</a:t>
            </a:r>
            <a:r>
              <a:rPr lang="vi-VN" sz="28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6648" y="2133935"/>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mj-lt"/>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KÌ PHÙNG ĐỊCH THỦ</a:t>
            </a: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mj-lt"/>
                <a:ea typeface="Verdana" panose="020B0604030504040204" pitchFamily="34" charset="0"/>
              </a:rPr>
              <a:t>  </a:t>
            </a:r>
          </a:p>
        </p:txBody>
      </p:sp>
      <p:sp>
        <p:nvSpPr>
          <p:cNvPr id="6" name="Text Box 33"/>
          <p:cNvSpPr txBox="1">
            <a:spLocks noChangeArrowheads="1"/>
          </p:cNvSpPr>
          <p:nvPr/>
        </p:nvSpPr>
        <p:spPr bwMode="auto">
          <a:xfrm>
            <a:off x="254791" y="2691732"/>
            <a:ext cx="9569669"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New Roman" panose="02020603050405020304" pitchFamily="18" charset="0"/>
                <a:cs typeface="Times New Roman" panose="02020603050405020304" pitchFamily="18" charset="0"/>
              </a:rPr>
              <a:t>Tìm</a:t>
            </a:r>
            <a:r>
              <a:rPr lang="en-US" altLang="en-US" sz="4000" b="1" dirty="0">
                <a:solidFill>
                  <a:srgbClr val="FF00FF"/>
                </a:solidFill>
                <a:latin typeface="Times New Roman" panose="02020603050405020304" pitchFamily="18" charset="0"/>
                <a:cs typeface="Times New Roman" panose="02020603050405020304" pitchFamily="18" charset="0"/>
              </a:rPr>
              <a:t> ca </a:t>
            </a:r>
            <a:r>
              <a:rPr lang="en-US" altLang="en-US" sz="4000" b="1" dirty="0" err="1">
                <a:solidFill>
                  <a:srgbClr val="FF00FF"/>
                </a:solidFill>
                <a:latin typeface="Times New Roman" panose="02020603050405020304" pitchFamily="18" charset="0"/>
                <a:cs typeface="Times New Roman" panose="02020603050405020304" pitchFamily="18" charset="0"/>
              </a:rPr>
              <a:t>dao</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tục</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ngữ</a:t>
            </a:r>
            <a:r>
              <a:rPr lang="vi-VN" altLang="en-US" sz="4000" b="1" dirty="0">
                <a:solidFill>
                  <a:srgbClr val="FF00FF"/>
                </a:solidFill>
                <a:latin typeface="Times New Roman" panose="02020603050405020304" pitchFamily="18" charset="0"/>
                <a:cs typeface="Times New Roman" panose="02020603050405020304" pitchFamily="18" charset="0"/>
              </a:rPr>
              <a:t>, châm ngôn</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về</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yêu</a:t>
            </a:r>
            <a:r>
              <a:rPr lang="en-US" altLang="en-US" sz="4000" b="1" dirty="0">
                <a:solidFill>
                  <a:srgbClr val="FF00FF"/>
                </a:solidFill>
                <a:latin typeface="Times New Roman" panose="02020603050405020304" pitchFamily="18" charset="0"/>
                <a:cs typeface="Times New Roman" panose="02020603050405020304" pitchFamily="18" charset="0"/>
              </a:rPr>
              <a:t> </a:t>
            </a:r>
            <a:r>
              <a:rPr lang="en-US" altLang="en-US" sz="4000" b="1" dirty="0" err="1">
                <a:solidFill>
                  <a:srgbClr val="FF00FF"/>
                </a:solidFill>
                <a:latin typeface="Times New Roman" panose="02020603050405020304" pitchFamily="18" charset="0"/>
                <a:cs typeface="Times New Roman" panose="02020603050405020304" pitchFamily="18" charset="0"/>
              </a:rPr>
              <a:t>thương</a:t>
            </a:r>
            <a:r>
              <a:rPr lang="en-US" altLang="en-US" sz="4000" b="1" dirty="0">
                <a:solidFill>
                  <a:srgbClr val="FF00FF"/>
                </a:solidFill>
                <a:latin typeface="Times New Roman" panose="02020603050405020304" pitchFamily="18" charset="0"/>
                <a:cs typeface="Times New Roman" panose="02020603050405020304" pitchFamily="18" charset="0"/>
              </a:rPr>
              <a:t> con </a:t>
            </a:r>
            <a:r>
              <a:rPr lang="en-US" altLang="en-US" sz="4000" b="1" dirty="0" err="1">
                <a:solidFill>
                  <a:srgbClr val="FF00FF"/>
                </a:solidFill>
                <a:latin typeface="Times New Roman" panose="02020603050405020304" pitchFamily="18" charset="0"/>
                <a:cs typeface="Times New Roman" panose="02020603050405020304" pitchFamily="18" charset="0"/>
              </a:rPr>
              <a:t>người</a:t>
            </a:r>
            <a:endParaRPr lang="en-US" altLang="en-US" sz="4000" b="1" dirty="0">
              <a:solidFill>
                <a:srgbClr val="FF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54791" y="4221815"/>
            <a:ext cx="9310707" cy="2308324"/>
          </a:xfrm>
          <a:prstGeom prst="rect">
            <a:avLst/>
          </a:prstGeom>
        </p:spPr>
        <p:txBody>
          <a:bodyPr wrap="square">
            <a:spAutoFit/>
          </a:bodyPr>
          <a:lstStyle/>
          <a:p>
            <a:pPr algn="just"/>
            <a:r>
              <a:rPr lang="en-US" sz="2400" b="1" dirty="0">
                <a:solidFill>
                  <a:prstClr val="black"/>
                </a:solidFill>
                <a:latin typeface="Times New Roman" panose="02020603050405020304" pitchFamily="18" charset="0"/>
                <a:cs typeface="Times New Roman" panose="02020603050405020304" pitchFamily="18" charset="0"/>
              </a:rPr>
              <a:t>LUẬT CHƠI: </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lớp</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lớp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theo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cử</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(Không được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lại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stretch>
            <a:fillRect/>
          </a:stretch>
        </p:blipFill>
        <p:spPr>
          <a:xfrm>
            <a:off x="9824460" y="2485088"/>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0765" y="372466"/>
            <a:ext cx="2150029" cy="2112622"/>
          </a:xfrm>
          <a:prstGeom prst="rect">
            <a:avLst/>
          </a:prstGeom>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8" y="-21314"/>
            <a:ext cx="2250097" cy="1183364"/>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64;p9"/>
          <p:cNvPicPr preferRelativeResize="0"/>
          <p:nvPr/>
        </p:nvPicPr>
        <p:blipFill rotWithShape="1">
          <a:blip r:embed="rId3">
            <a:alphaModFix/>
          </a:blip>
          <a:srcRect l="15285" t="10430" r="46645" b="11190"/>
          <a:stretch/>
        </p:blipFill>
        <p:spPr>
          <a:xfrm>
            <a:off x="-752539" y="1336135"/>
            <a:ext cx="7237331" cy="5817139"/>
          </a:xfrm>
          <a:prstGeom prst="rect">
            <a:avLst/>
          </a:prstGeom>
          <a:noFill/>
          <a:ln>
            <a:noFill/>
          </a:ln>
        </p:spPr>
      </p:pic>
      <p:sp>
        <p:nvSpPr>
          <p:cNvPr id="8" name="Snip Diagonal Corner Rectangle 7"/>
          <p:cNvSpPr/>
          <p:nvPr/>
        </p:nvSpPr>
        <p:spPr>
          <a:xfrm>
            <a:off x="2545276" y="90921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839818" y="-21314"/>
            <a:ext cx="2915387" cy="49536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3" name="Google Shape;155;p8"/>
          <p:cNvPicPr preferRelativeResize="0"/>
          <p:nvPr/>
        </p:nvPicPr>
        <p:blipFill rotWithShape="1">
          <a:blip r:embed="rId4">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407874"/>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2747617" y="-85744"/>
            <a:ext cx="3425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61347756"/>
              </p:ext>
            </p:extLst>
          </p:nvPr>
        </p:nvGraphicFramePr>
        <p:xfrm>
          <a:off x="638175" y="1800225"/>
          <a:ext cx="4943635" cy="5244828"/>
        </p:xfrm>
        <a:graphic>
          <a:graphicData uri="http://schemas.openxmlformats.org/drawingml/2006/table">
            <a:tbl>
              <a:tblPr>
                <a:tableStyleId>{5C22544A-7EE6-4342-B048-85BDC9FD1C3A}</a:tableStyleId>
              </a:tblPr>
              <a:tblGrid>
                <a:gridCol w="4943635">
                  <a:extLst>
                    <a:ext uri="{9D8B030D-6E8A-4147-A177-3AD203B41FA5}">
                      <a16:colId xmlns:a16="http://schemas.microsoft.com/office/drawing/2014/main" val="20000"/>
                    </a:ext>
                  </a:extLst>
                </a:gridCol>
              </a:tblGrid>
              <a:tr h="5244828">
                <a:tc>
                  <a:txBody>
                    <a:bodyPr/>
                    <a:lstStyle/>
                    <a:p>
                      <a:pPr algn="just"/>
                      <a:r>
                        <a:rPr lang="en-US" sz="2800" kern="1200" dirty="0">
                          <a:solidFill>
                            <a:srgbClr val="0000FF"/>
                          </a:solidFill>
                          <a:effectLst/>
                          <a:latin typeface="#9Slide05 Brannboll Ny" panose="02000000000000000000" pitchFamily="2" charset="0"/>
                          <a:ea typeface="+mn-ea"/>
                          <a:cs typeface="+mn-cs"/>
                        </a:rPr>
                        <a:t> </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4.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ngữ</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ngữ</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sau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sao</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A.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ngựa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đau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tàu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bỏ</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cỏ</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B.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Mội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miếng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đới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gói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no.</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Khỏng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ai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giàu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họ</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ai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khó</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đời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D.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Chị</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ngã</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nâng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E.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Máu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chảy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ruột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mềm</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G.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lành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đùm</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rách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11326824"/>
              </p:ext>
            </p:extLst>
          </p:nvPr>
        </p:nvGraphicFramePr>
        <p:xfrm>
          <a:off x="6629400" y="474049"/>
          <a:ext cx="5294032" cy="6165596"/>
        </p:xfrm>
        <a:graphic>
          <a:graphicData uri="http://schemas.openxmlformats.org/drawingml/2006/table">
            <a:tbl>
              <a:tblPr/>
              <a:tblGrid>
                <a:gridCol w="5294032">
                  <a:extLst>
                    <a:ext uri="{9D8B030D-6E8A-4147-A177-3AD203B41FA5}">
                      <a16:colId xmlns:a16="http://schemas.microsoft.com/office/drawing/2014/main" val="20000"/>
                    </a:ext>
                  </a:extLst>
                </a:gridCol>
              </a:tblGrid>
              <a:tr h="4218549">
                <a:tc>
                  <a:txBody>
                    <a:bodyPr/>
                    <a:lstStyle/>
                    <a:p>
                      <a:r>
                        <a:rPr lang="en-US" sz="2400" kern="1200" dirty="0">
                          <a:solidFill>
                            <a:schemeClr val="tx1"/>
                          </a:solidFill>
                          <a:effectLst/>
                          <a:latin typeface="SVN-Vanilla Daisy Pro" panose="00000500000000000000" pitchFamily="2" charset="0"/>
                          <a:ea typeface="+mn-ea"/>
                          <a:cs typeface="+mn-cs"/>
                        </a:rPr>
                        <a:t>4.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Tục</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ngữ</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ngữ</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nói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tình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yêu</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lành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đùm</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rách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muốn</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trở</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cái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thì</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khi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này</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rách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thì</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lá</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lành</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phải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vệ</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đùm</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bọc</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600"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algn="just">
                        <a:lnSpc>
                          <a:spcPct val="107000"/>
                        </a:lnSpc>
                        <a:spcBef>
                          <a:spcPts val="0"/>
                        </a:spcBef>
                        <a:spcAft>
                          <a:spcPts val="0"/>
                        </a:spcAft>
                      </a:pP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che</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chở</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rách</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146739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646997" y="132080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64037715"/>
              </p:ext>
            </p:extLst>
          </p:nvPr>
        </p:nvGraphicFramePr>
        <p:xfrm>
          <a:off x="590550" y="2093980"/>
          <a:ext cx="4115067" cy="390144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1: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Sưu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tầm</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những</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bức</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tranh</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bài</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hát</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thơ</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câu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chuyện</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thể</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tình</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yêu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giữa</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con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người</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với</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cơn</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người</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dán</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vào</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một</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tờ</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giấy</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lớn</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đề</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làm</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bộ</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sưu</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tập</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về</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chủ</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đề</a:t>
                      </a:r>
                      <a:r>
                        <a:rPr lang="en-US" sz="32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0000FF"/>
                          </a:solidFill>
                          <a:effectLst/>
                          <a:latin typeface="Times New Roman" panose="02020603050405020304" pitchFamily="18" charset="0"/>
                          <a:ea typeface="+mn-ea"/>
                          <a:cs typeface="Times New Roman" panose="02020603050405020304" pitchFamily="18" charset="0"/>
                        </a:rPr>
                        <a:t>này</a:t>
                      </a:r>
                      <a:r>
                        <a:rPr lang="en-US" sz="3200" kern="1200" dirty="0">
                          <a:solidFill>
                            <a:srgbClr val="0000FF"/>
                          </a:solidFill>
                          <a:effectLst/>
                          <a:latin typeface="SVN-Vanilla Daisy Pro" panose="00000500000000000000" pitchFamily="2" charset="0"/>
                          <a:ea typeface="+mn-ea"/>
                          <a:cs typeface="+mn-cs"/>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5974600"/>
              </p:ext>
            </p:extLst>
          </p:nvPr>
        </p:nvGraphicFramePr>
        <p:xfrm>
          <a:off x="5505450" y="1963306"/>
          <a:ext cx="4678031" cy="4323193"/>
        </p:xfrm>
        <a:graphic>
          <a:graphicData uri="http://schemas.openxmlformats.org/drawingml/2006/table">
            <a:tbl>
              <a:tblPr/>
              <a:tblGrid>
                <a:gridCol w="4678031">
                  <a:extLst>
                    <a:ext uri="{9D8B030D-6E8A-4147-A177-3AD203B41FA5}">
                      <a16:colId xmlns:a16="http://schemas.microsoft.com/office/drawing/2014/main" val="20000"/>
                    </a:ext>
                  </a:extLst>
                </a:gridCol>
              </a:tblGrid>
              <a:tr h="4323193">
                <a:tc>
                  <a:txBody>
                    <a:bodyPr/>
                    <a:lstStyle/>
                    <a:p>
                      <a:endParaRPr lang="en-US" sz="1800" kern="1200" dirty="0">
                        <a:solidFill>
                          <a:schemeClr val="tx1"/>
                        </a:solidFill>
                        <a:effectLst/>
                        <a:latin typeface="+mn-lt"/>
                        <a:ea typeface="+mn-ea"/>
                        <a:cs typeface="+mn-cs"/>
                      </a:endParaRPr>
                    </a:p>
                    <a:p>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2: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bông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hoa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viết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lời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yêu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hoa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tình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yêu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bạn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bè</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hay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thân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gia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đình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9Slide05 Fourth" panose="00000500000000000000" pitchFamily="2" charset="0"/>
                <a:ea typeface="Helvetica Neue"/>
                <a:cs typeface="Helvetica Neue"/>
              </a:rPr>
              <a:t>YÊU THƯƠNG CON NGƯỜI</a:t>
            </a:r>
            <a:endParaRPr lang="en-SG" altLang="en-US" sz="54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077129" y="1167140"/>
            <a:ext cx="19735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ảm thông</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rgbClr val="0000FF"/>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1" y="880485"/>
            <a:ext cx="332144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a:latin typeface="#9Slide05 Brannboll Ny" panose="02000000000000000000" pitchFamily="2" charset="0"/>
                <a:ea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toán</a:t>
            </a:r>
            <a:endParaRPr lang="en-SG" altLang="en-US" sz="2600" dirty="0">
              <a:solidFill>
                <a:srgbClr val="008000"/>
              </a:solidFill>
              <a:latin typeface="Times New Roman" panose="02020603050405020304" pitchFamily="18" charset="0"/>
              <a:ea typeface="#9Slide03 Arima Madurai Black"/>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Con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rất</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yêu</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ông</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bà</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bố</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mẹ</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a:t>
            </a:r>
          </a:p>
        </p:txBody>
      </p:sp>
      <p:cxnSp>
        <p:nvCxnSpPr>
          <p:cNvPr id="26" name="Straight Connector 25">
            <a:extLst>
              <a:ext uri="{FF2B5EF4-FFF2-40B4-BE49-F238E27FC236}">
                <a16:creationId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Em</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biết</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ơn</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thầy</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cô</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bảo</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ban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dìu</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dắt</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chúng</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em</a:t>
            </a:r>
            <a:endPar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Để</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mình</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trực</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nhật</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cùng</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bạn</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nhé</a:t>
            </a:r>
            <a:endPar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Bố</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có</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mệt</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a:t>
            </a:r>
            <a:r>
              <a:rPr lang="en-SG" altLang="en-US" sz="2600" dirty="0" err="1">
                <a:solidFill>
                  <a:srgbClr val="000000"/>
                </a:solidFill>
                <a:latin typeface="Times New Roman" panose="02020603050405020304" pitchFamily="18" charset="0"/>
                <a:ea typeface="#9Slide03 Arima Madurai Black"/>
                <a:cs typeface="Times New Roman" panose="02020603050405020304" pitchFamily="18" charset="0"/>
              </a:rPr>
              <a:t>không</a:t>
            </a:r>
            <a:r>
              <a:rPr lang="en-SG" altLang="en-US" sz="2600" dirty="0">
                <a:solidFill>
                  <a:srgbClr val="000000"/>
                </a:solidFill>
                <a:latin typeface="Times New Roman" panose="02020603050405020304" pitchFamily="18" charset="0"/>
                <a:ea typeface="#9Slide03 Arima Madurai Black"/>
                <a:cs typeface="Times New Roman" panose="02020603050405020304" pitchFamily="18" charset="0"/>
              </a:rPr>
              <a:t> ạ</a:t>
            </a:r>
            <a:r>
              <a:rPr lang="en-SG" altLang="en-US" sz="2400" dirty="0">
                <a:solidFill>
                  <a:srgbClr val="000000"/>
                </a:solidFill>
                <a:latin typeface="#9Slide03 Arima Madurai Black"/>
                <a:ea typeface="#9Slide03 Arima Madurai Black"/>
                <a:cs typeface="#9Slide03 Arima Madurai Black"/>
              </a:rPr>
              <a:t>?</a:t>
            </a:r>
          </a:p>
        </p:txBody>
      </p:sp>
      <p:sp>
        <p:nvSpPr>
          <p:cNvPr id="2" name="TextBox 1"/>
          <p:cNvSpPr txBox="1"/>
          <p:nvPr/>
        </p:nvSpPr>
        <p:spPr>
          <a:xfrm>
            <a:off x="4924425" y="3113664"/>
            <a:ext cx="2046216"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thương</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người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717276" y="2373568"/>
            <a:ext cx="2439920" cy="1815882"/>
          </a:xfrm>
          <a:prstGeom prst="rect">
            <a:avLst/>
          </a:prstGeom>
          <a:noFill/>
        </p:spPr>
        <p:txBody>
          <a:bodyPr wrap="square" rtlCol="0">
            <a:spAutoFit/>
          </a:bodyPr>
          <a:lstStyle/>
          <a:p>
            <a:r>
              <a:rPr lang="vi-VN" sz="2800" b="1" dirty="0">
                <a:solidFill>
                  <a:srgbClr val="0000FF"/>
                </a:solidFill>
                <a:latin typeface="+mj-lt"/>
                <a:ea typeface="Times New Roman" panose="02020603050405020304" pitchFamily="18" charset="0"/>
              </a:rPr>
              <a:t>Quan tâm, </a:t>
            </a:r>
            <a:endParaRPr lang="en-US" sz="2800" b="1" dirty="0">
              <a:solidFill>
                <a:srgbClr val="0000FF"/>
              </a:solidFill>
              <a:latin typeface="+mj-lt"/>
              <a:ea typeface="Times New Roman" panose="02020603050405020304" pitchFamily="18" charset="0"/>
            </a:endParaRPr>
          </a:p>
          <a:p>
            <a:r>
              <a:rPr lang="vi-VN" sz="2800" b="1" dirty="0">
                <a:solidFill>
                  <a:srgbClr val="0000FF"/>
                </a:solidFill>
                <a:latin typeface="+mj-lt"/>
                <a:ea typeface="Times New Roman" panose="02020603050405020304" pitchFamily="18" charset="0"/>
              </a:rPr>
              <a:t>chăm sóc các thành viên </a:t>
            </a:r>
            <a:endParaRPr lang="en-US" sz="2800" b="1" dirty="0">
              <a:solidFill>
                <a:srgbClr val="0000FF"/>
              </a:solidFill>
              <a:latin typeface="+mj-lt"/>
              <a:ea typeface="Times New Roman" panose="02020603050405020304" pitchFamily="18" charset="0"/>
            </a:endParaRPr>
          </a:p>
          <a:p>
            <a:r>
              <a:rPr lang="vi-VN" sz="2800" b="1" dirty="0">
                <a:solidFill>
                  <a:srgbClr val="0000FF"/>
                </a:solidFill>
                <a:latin typeface="+mj-lt"/>
                <a:ea typeface="Times New Roman" panose="02020603050405020304" pitchFamily="18" charset="0"/>
              </a:rPr>
              <a:t>trong gia đình </a:t>
            </a:r>
            <a:endParaRPr lang="en-US" sz="2800" b="1" dirty="0">
              <a:solidFill>
                <a:srgbClr val="0000FF"/>
              </a:solidFill>
              <a:latin typeface="+mj-lt"/>
              <a:cs typeface="Arial" pitchFamily="34" charset="0"/>
            </a:endParaRPr>
          </a:p>
        </p:txBody>
      </p:sp>
      <p:sp>
        <p:nvSpPr>
          <p:cNvPr id="5" name="TextBox 4"/>
          <p:cNvSpPr txBox="1"/>
          <p:nvPr/>
        </p:nvSpPr>
        <p:spPr>
          <a:xfrm>
            <a:off x="7519369" y="2826808"/>
            <a:ext cx="1678052" cy="1384995"/>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84030" y="4847699"/>
            <a:ext cx="209402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ỗ trợ, giúp đỡ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65817" y="5159863"/>
            <a:ext cx="2300669" cy="954107"/>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cô</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a:spLocks noChangeArrowheads="1"/>
          </p:cNvSpPr>
          <p:nvPr/>
        </p:nvSpPr>
        <p:spPr bwMode="auto">
          <a:xfrm>
            <a:off x="-18934" y="20350"/>
            <a:ext cx="110526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a:solidFill>
                  <a:srgbClr val="FF0000"/>
                </a:solidFill>
                <a:latin typeface="Times New Roman" panose="02020603050405020304" pitchFamily="18" charset="0"/>
                <a:ea typeface="Helvetica Neue"/>
                <a:cs typeface="Times New Roman" panose="02020603050405020304" pitchFamily="18" charset="0"/>
              </a:rPr>
              <a:t>LỜI YÊU THƯƠNG CON DÀNH TẶNG</a:t>
            </a:r>
            <a:endParaRPr lang="en-SG"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3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905827"/>
            <a:ext cx="9739685" cy="5016625"/>
            <a:chOff x="1259802" y="905827"/>
            <a:chExt cx="9739685" cy="5016625"/>
          </a:xfrm>
        </p:grpSpPr>
        <p:pic>
          <p:nvPicPr>
            <p:cNvPr id="20" name="Google Shape;155;p8"/>
            <p:cNvPicPr preferRelativeResize="0"/>
            <p:nvPr/>
          </p:nvPicPr>
          <p:blipFill rotWithShape="1">
            <a:blip r:embed="rId4">
              <a:alphaModFix/>
            </a:blip>
            <a:srcRect/>
            <a:stretch/>
          </p:blipFill>
          <p:spPr>
            <a:xfrm>
              <a:off x="1259802" y="3573933"/>
              <a:ext cx="1097306" cy="1774775"/>
            </a:xfrm>
            <a:prstGeom prst="rect">
              <a:avLst/>
            </a:prstGeom>
            <a:noFill/>
            <a:ln>
              <a:noFill/>
            </a:ln>
          </p:spPr>
        </p:pic>
        <p:pic>
          <p:nvPicPr>
            <p:cNvPr id="13" name="Picture 2" descr="F:\360安全浏览器下载\六一\Nipic_2531170_60e991fb751d3f8f\Nipic_2531170_20140501162158900000 [转换].png"/>
            <p:cNvPicPr>
              <a:picLocks noChangeAspect="1" noChangeArrowheads="1"/>
            </p:cNvPicPr>
            <p:nvPr/>
          </p:nvPicPr>
          <p:blipFill>
            <a:blip r:embed="rId5"/>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XIN CHÀO VÀ HẸN GẶP LẠI</a:t>
              </a:r>
            </a:p>
          </p:txBody>
        </p:sp>
      </p:grpSp>
    </p:spTree>
    <p:extLst>
      <p:ext uri="{BB962C8B-B14F-4D97-AF65-F5344CB8AC3E}">
        <p14:creationId xmlns:p14="http://schemas.microsoft.com/office/powerpoint/2010/main" val="197707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2390775" y="2015490"/>
            <a:ext cx="2967355" cy="82677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a:solidFill>
                  <a:srgbClr val="FFFF00"/>
                </a:solidFill>
                <a:effectLst/>
                <a:ea typeface="Calibri" panose="020F0502020204030204" pitchFamily="34" charset="0"/>
                <a:cs typeface="Times New Roman" panose="02020603050405020304" pitchFamily="18" charset="0"/>
              </a:rPr>
              <a:t>Đạo đức và kỷ lật</a:t>
            </a:r>
            <a:endParaRPr lang="en-US" sz="1100">
              <a:effectLst/>
              <a:ea typeface="Calibri" panose="020F0502020204030204" pitchFamily="34" charset="0"/>
              <a:cs typeface="Times New Roman" panose="02020603050405020304" pitchFamily="18" charset="0"/>
            </a:endParaRPr>
          </a:p>
        </p:txBody>
      </p:sp>
      <p:cxnSp>
        <p:nvCxnSpPr>
          <p:cNvPr id="3" name="Curved Connector 2"/>
          <p:cNvCxnSpPr/>
          <p:nvPr/>
        </p:nvCxnSpPr>
        <p:spPr>
          <a:xfrm flipH="1">
            <a:off x="2102485" y="2755900"/>
            <a:ext cx="957580" cy="61785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urved Connector 3"/>
          <p:cNvCxnSpPr/>
          <p:nvPr/>
        </p:nvCxnSpPr>
        <p:spPr>
          <a:xfrm>
            <a:off x="4533265" y="2761615"/>
            <a:ext cx="54610" cy="50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urved Connector 4"/>
          <p:cNvCxnSpPr/>
          <p:nvPr/>
        </p:nvCxnSpPr>
        <p:spPr>
          <a:xfrm>
            <a:off x="4544060" y="2772410"/>
            <a:ext cx="793115" cy="58610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Hexagon 5"/>
          <p:cNvSpPr/>
          <p:nvPr/>
        </p:nvSpPr>
        <p:spPr>
          <a:xfrm>
            <a:off x="933450" y="3203575"/>
            <a:ext cx="2939415" cy="68961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a:effectLst/>
                <a:ea typeface="Calibri" panose="020F0502020204030204" pitchFamily="34" charset="0"/>
                <a:cs typeface="Times New Roman" panose="02020603050405020304" pitchFamily="18" charset="0"/>
              </a:rPr>
              <a:t>Đạo đức: </a:t>
            </a:r>
            <a:r>
              <a:rPr lang="en-US" sz="8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là những quy định, những</a:t>
            </a:r>
            <a:r>
              <a:rPr lang="en-US" sz="135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chuẩn mực ứng xử của</a:t>
            </a:r>
            <a:r>
              <a:rPr lang="en-US" sz="135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con người</a:t>
            </a:r>
            <a:endParaRPr lang="en-US" sz="1100">
              <a:effectLst/>
              <a:ea typeface="Calibri" panose="020F0502020204030204" pitchFamily="34" charset="0"/>
              <a:cs typeface="Times New Roman" panose="02020603050405020304" pitchFamily="18" charset="0"/>
            </a:endParaRPr>
          </a:p>
        </p:txBody>
      </p:sp>
      <p:sp>
        <p:nvSpPr>
          <p:cNvPr id="7" name="Wave 6"/>
          <p:cNvSpPr/>
          <p:nvPr/>
        </p:nvSpPr>
        <p:spPr>
          <a:xfrm>
            <a:off x="4297680" y="3127375"/>
            <a:ext cx="2649220" cy="930275"/>
          </a:xfrm>
          <a:prstGeom prst="wave">
            <a:avLst>
              <a:gd name="adj1" fmla="val 12500"/>
              <a:gd name="adj2" fmla="val 503"/>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100">
                <a:effectLst/>
                <a:ea typeface="Calibri" panose="020F0502020204030204" pitchFamily="34" charset="0"/>
                <a:cs typeface="Times New Roman" panose="02020603050405020304" pitchFamily="18" charset="0"/>
              </a:rPr>
              <a:t>Kỷ luật:</a:t>
            </a:r>
            <a:r>
              <a:rPr lang="en-US" sz="13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hững quy</a:t>
            </a:r>
            <a:r>
              <a:rPr lang="en-US" sz="13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định</a:t>
            </a:r>
            <a:r>
              <a:rPr lang="en-US" sz="135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chung của một cộng đồng hoặc tổ chức xã hội</a:t>
            </a:r>
            <a:endParaRPr lang="en-US" sz="1100">
              <a:effectLst/>
              <a:ea typeface="Calibri" panose="020F0502020204030204" pitchFamily="34" charset="0"/>
              <a:cs typeface="Times New Roman" panose="02020603050405020304" pitchFamily="18" charset="0"/>
            </a:endParaRPr>
          </a:p>
        </p:txBody>
      </p:sp>
      <p:sp>
        <p:nvSpPr>
          <p:cNvPr id="8" name="7-Point Star 7"/>
          <p:cNvSpPr/>
          <p:nvPr/>
        </p:nvSpPr>
        <p:spPr>
          <a:xfrm>
            <a:off x="4856480" y="635635"/>
            <a:ext cx="1987550" cy="95758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8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Ý nghĩa:</a:t>
            </a:r>
            <a:r>
              <a:rPr lang="en-US" sz="135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thoải mái, tự tin, được mọi nười quý mến</a:t>
            </a:r>
            <a:endParaRPr lang="en-US" sz="1100">
              <a:effectLst/>
              <a:ea typeface="Calibri" panose="020F0502020204030204" pitchFamily="34" charset="0"/>
              <a:cs typeface="Times New Roman" panose="02020603050405020304" pitchFamily="18" charset="0"/>
            </a:endParaRPr>
          </a:p>
        </p:txBody>
      </p:sp>
      <p:sp>
        <p:nvSpPr>
          <p:cNvPr id="9" name="6-Point Star 8"/>
          <p:cNvSpPr/>
          <p:nvPr/>
        </p:nvSpPr>
        <p:spPr>
          <a:xfrm>
            <a:off x="1154430" y="652145"/>
            <a:ext cx="1839595" cy="95758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8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Mối quan hệ đạo đức và kỉ luật:</a:t>
            </a: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Có mối quan hệ chặt chẽ</a:t>
            </a:r>
            <a:endParaRPr lang="en-US" sz="1100">
              <a:effectLst/>
              <a:ea typeface="Calibri" panose="020F0502020204030204" pitchFamily="34" charset="0"/>
              <a:cs typeface="Times New Roman" panose="02020603050405020304" pitchFamily="18" charset="0"/>
            </a:endParaRPr>
          </a:p>
        </p:txBody>
      </p:sp>
      <p:cxnSp>
        <p:nvCxnSpPr>
          <p:cNvPr id="10" name="Curved Connector 9"/>
          <p:cNvCxnSpPr/>
          <p:nvPr/>
        </p:nvCxnSpPr>
        <p:spPr>
          <a:xfrm flipH="1" flipV="1">
            <a:off x="2277745" y="1412240"/>
            <a:ext cx="755015" cy="64579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flipV="1">
            <a:off x="4166235" y="1264285"/>
            <a:ext cx="1170305" cy="7391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7"/>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0393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591168"/>
            <a:ext cx="9902459" cy="5402845"/>
            <a:chOff x="1259802" y="591168"/>
            <a:chExt cx="9902459" cy="5402845"/>
          </a:xfrm>
        </p:grpSpPr>
        <p:grpSp>
          <p:nvGrpSpPr>
            <p:cNvPr id="18" name="Group 17"/>
            <p:cNvGrpSpPr/>
            <p:nvPr/>
          </p:nvGrpSpPr>
          <p:grpSpPr>
            <a:xfrm>
              <a:off x="1259802" y="591168"/>
              <a:ext cx="4131814" cy="5330758"/>
              <a:chOff x="90694" y="2106661"/>
              <a:chExt cx="5645020" cy="4502962"/>
            </a:xfrm>
          </p:grpSpPr>
          <p:pic>
            <p:nvPicPr>
              <p:cNvPr id="19" name="Google Shape;154;p8"/>
              <p:cNvPicPr preferRelativeResize="0"/>
              <p:nvPr/>
            </p:nvPicPr>
            <p:blipFill rotWithShape="1">
              <a:blip r:embed="rId4">
                <a:alphaModFix/>
              </a:blip>
              <a:srcRect l="16992" t="-937" r="50159" b="17086"/>
              <a:stretch/>
            </p:blipFill>
            <p:spPr>
              <a:xfrm>
                <a:off x="90694" y="2106661"/>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spTree>
    <p:extLst>
      <p:ext uri="{BB962C8B-B14F-4D97-AF65-F5344CB8AC3E}">
        <p14:creationId xmlns:p14="http://schemas.microsoft.com/office/powerpoint/2010/main" val="171523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582606" y="2704490"/>
            <a:ext cx="5558449" cy="729430"/>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98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2" y="566556"/>
            <a:ext cx="2892424" cy="1600200"/>
          </a:xfrm>
        </p:spPr>
        <p:txBody>
          <a:bodyPr>
            <a:normAutofit fontScale="90000"/>
          </a:bodyPr>
          <a:lstStyle/>
          <a:p>
            <a:pPr marL="0" indent="0" algn="ctr"/>
            <a:br>
              <a:rPr lang="en-US" b="1" dirty="0"/>
            </a:br>
            <a:br>
              <a:rPr lang="en-US" b="1" dirty="0"/>
            </a:br>
            <a:br>
              <a:rPr lang="en-US" b="1" dirty="0"/>
            </a:br>
            <a:r>
              <a:rPr lang="vi-VN" b="1" dirty="0">
                <a:solidFill>
                  <a:srgbClr val="7030A0"/>
                </a:solidFill>
              </a:rPr>
              <a:t>Đọc thông tin </a:t>
            </a:r>
            <a:br>
              <a:rPr lang="en-US" b="1" dirty="0">
                <a:solidFill>
                  <a:srgbClr val="7030A0"/>
                </a:solidFill>
              </a:rPr>
            </a:br>
            <a:br>
              <a:rPr lang="en-US" b="1" dirty="0">
                <a:solidFill>
                  <a:srgbClr val="7030A0"/>
                </a:solidFill>
              </a:rPr>
            </a:br>
            <a:r>
              <a:rPr lang="vi-VN" sz="2700" b="1" dirty="0">
                <a:solidFill>
                  <a:srgbClr val="FF66FF"/>
                </a:solidFill>
              </a:rPr>
              <a:t>THIÊN SỨ 7 TUỔI HIẾN GIÁC MẠC</a:t>
            </a:r>
            <a:br>
              <a:rPr lang="vi-VN" b="1" dirty="0">
                <a:solidFill>
                  <a:srgbClr val="FF66FF"/>
                </a:solidFill>
              </a:rPr>
            </a:br>
            <a:endParaRPr lang="en-US" b="1" dirty="0">
              <a:solidFill>
                <a:srgbClr val="FF66FF"/>
              </a:solidFill>
            </a:endParaRPr>
          </a:p>
        </p:txBody>
      </p:sp>
      <p:sp>
        <p:nvSpPr>
          <p:cNvPr id="4" name="Text Placeholder 3"/>
          <p:cNvSpPr>
            <a:spLocks noGrp="1"/>
          </p:cNvSpPr>
          <p:nvPr>
            <p:ph type="body" sz="half" idx="2"/>
          </p:nvPr>
        </p:nvSpPr>
        <p:spPr>
          <a:xfrm>
            <a:off x="346077" y="2501106"/>
            <a:ext cx="2495550" cy="2859088"/>
          </a:xfrm>
        </p:spPr>
        <p:txBody>
          <a:bodyPr/>
          <a:lstStyle/>
          <a:p>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Rectangle 5"/>
          <p:cNvSpPr/>
          <p:nvPr/>
        </p:nvSpPr>
        <p:spPr>
          <a:xfrm>
            <a:off x="2841628" y="269530"/>
            <a:ext cx="9350372" cy="6834179"/>
          </a:xfrm>
          <a:prstGeom prst="rect">
            <a:avLst/>
          </a:prstGeom>
        </p:spPr>
        <p:txBody>
          <a:bodyPr wrap="square">
            <a:spAutoFit/>
          </a:bodyPr>
          <a:lstStyle/>
          <a:p>
            <a:pPr lvl="0" algn="just">
              <a:lnSpc>
                <a:spcPct val="90000"/>
              </a:lnSpc>
              <a:spcBef>
                <a:spcPts val="1000"/>
              </a:spcBef>
            </a:pPr>
            <a:r>
              <a:rPr lang="vi-VN" sz="2700" dirty="0">
                <a:solidFill>
                  <a:srgbClr val="0000FF"/>
                </a:solidFill>
                <a:latin typeface="+mj-lt"/>
              </a:rPr>
              <a:t>Cũng giống như những người bạn cùng tuổi, Nguyễn Hải An cũng là một cô bé có nhiều ước mơ. Em thích vẽ tranh và ca hát mỗi ngày. </a:t>
            </a:r>
          </a:p>
          <a:p>
            <a:pPr lvl="0" algn="just">
              <a:lnSpc>
                <a:spcPct val="90000"/>
              </a:lnSpc>
              <a:spcBef>
                <a:spcPts val="1000"/>
              </a:spcBef>
            </a:pPr>
            <a:r>
              <a:rPr lang="vi-VN" sz="2700" dirty="0">
                <a:solidFill>
                  <a:srgbClr val="0000FF"/>
                </a:solidFill>
                <a:latin typeface="+mj-lt"/>
              </a:rPr>
              <a:t>Tháng 9/2017, Hải An bị u não. Khối u đã chèn lên dây thần kinh nên y học không thể can thiệp được. Từ đó, mẹ em đã xin nghỉ việc để đồng hành cùng con gái nhỏ.</a:t>
            </a:r>
            <a:r>
              <a:rPr lang="en-US" sz="2700" dirty="0">
                <a:solidFill>
                  <a:srgbClr val="0000FF"/>
                </a:solidFill>
                <a:latin typeface="+mj-lt"/>
              </a:rPr>
              <a:t> </a:t>
            </a:r>
          </a:p>
          <a:p>
            <a:pPr lvl="0" algn="just">
              <a:lnSpc>
                <a:spcPct val="90000"/>
              </a:lnSpc>
              <a:spcBef>
                <a:spcPts val="1000"/>
              </a:spcBef>
            </a:pPr>
            <a:r>
              <a:rPr lang="en-US" sz="2700" dirty="0" err="1">
                <a:solidFill>
                  <a:srgbClr val="0000FF"/>
                </a:solidFill>
                <a:latin typeface="Times New Roman" panose="02020603050405020304" pitchFamily="18" charset="0"/>
                <a:cs typeface="Times New Roman" panose="02020603050405020304" pitchFamily="18" charset="0"/>
              </a:rPr>
              <a:t>Mẹ</a:t>
            </a:r>
            <a:r>
              <a:rPr lang="en-US" sz="2700" dirty="0">
                <a:solidFill>
                  <a:srgbClr val="0000FF"/>
                </a:solidFill>
                <a:latin typeface="Times New Roman" panose="02020603050405020304" pitchFamily="18" charset="0"/>
                <a:cs typeface="Times New Roman" panose="02020603050405020304" pitchFamily="18" charset="0"/>
              </a:rPr>
              <a:t> hay </a:t>
            </a:r>
            <a:r>
              <a:rPr lang="en-US" sz="2700" dirty="0" err="1">
                <a:solidFill>
                  <a:srgbClr val="0000FF"/>
                </a:solidFill>
                <a:latin typeface="Times New Roman" panose="02020603050405020304" pitchFamily="18" charset="0"/>
                <a:cs typeface="Times New Roman" panose="02020603050405020304" pitchFamily="18" charset="0"/>
              </a:rPr>
              <a:t>kể</a:t>
            </a:r>
            <a:r>
              <a:rPr lang="en-US" sz="2700" dirty="0">
                <a:solidFill>
                  <a:srgbClr val="0000FF"/>
                </a:solidFill>
                <a:latin typeface="Times New Roman" panose="02020603050405020304" pitchFamily="18" charset="0"/>
                <a:cs typeface="Times New Roman" panose="02020603050405020304" pitchFamily="18" charset="0"/>
              </a:rPr>
              <a:t> cho </a:t>
            </a:r>
            <a:r>
              <a:rPr lang="en-US" sz="2700" dirty="0" err="1">
                <a:solidFill>
                  <a:srgbClr val="0000FF"/>
                </a:solidFill>
                <a:latin typeface="Times New Roman" panose="02020603050405020304" pitchFamily="18" charset="0"/>
                <a:cs typeface="Times New Roman" panose="02020603050405020304" pitchFamily="18" charset="0"/>
              </a:rPr>
              <a:t>Hải</a:t>
            </a:r>
            <a:r>
              <a:rPr lang="en-US" sz="2700" dirty="0">
                <a:solidFill>
                  <a:srgbClr val="0000FF"/>
                </a:solidFill>
                <a:latin typeface="Times New Roman" panose="02020603050405020304" pitchFamily="18" charset="0"/>
                <a:cs typeface="Times New Roman" panose="02020603050405020304" pitchFamily="18" charset="0"/>
              </a:rPr>
              <a:t> an </a:t>
            </a:r>
            <a:r>
              <a:rPr lang="en-US" sz="2700" dirty="0" err="1">
                <a:solidFill>
                  <a:srgbClr val="0000FF"/>
                </a:solidFill>
                <a:latin typeface="Times New Roman" panose="02020603050405020304" pitchFamily="18" charset="0"/>
                <a:cs typeface="Times New Roman" panose="02020603050405020304" pitchFamily="18" charset="0"/>
              </a:rPr>
              <a:t>nghe</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về</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chuyện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hiến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tặng</a:t>
            </a:r>
            <a:r>
              <a:rPr lang="en-US" sz="2700" dirty="0">
                <a:solidFill>
                  <a:srgbClr val="0000FF"/>
                </a:solidFill>
                <a:latin typeface="Times New Roman" panose="02020603050405020304" pitchFamily="18" charset="0"/>
                <a:cs typeface="Times New Roman" panose="02020603050405020304" pitchFamily="18" charset="0"/>
              </a:rPr>
              <a:t> nội </a:t>
            </a:r>
            <a:r>
              <a:rPr lang="en-US" sz="2700" dirty="0" err="1">
                <a:solidFill>
                  <a:srgbClr val="0000FF"/>
                </a:solidFill>
                <a:latin typeface="Times New Roman" panose="02020603050405020304" pitchFamily="18" charset="0"/>
                <a:cs typeface="Times New Roman" panose="02020603050405020304" pitchFamily="18" charset="0"/>
              </a:rPr>
              <a:t>tạng</a:t>
            </a:r>
            <a:r>
              <a:rPr lang="en-US" sz="2700" dirty="0">
                <a:solidFill>
                  <a:srgbClr val="0000FF"/>
                </a:solidFill>
                <a:latin typeface="Times New Roman" panose="02020603050405020304" pitchFamily="18" charset="0"/>
                <a:cs typeface="Times New Roman" panose="02020603050405020304" pitchFamily="18" charset="0"/>
              </a:rPr>
              <a:t> cho </a:t>
            </a:r>
            <a:r>
              <a:rPr lang="en-US" sz="2700" dirty="0" err="1">
                <a:solidFill>
                  <a:srgbClr val="0000FF"/>
                </a:solidFill>
                <a:latin typeface="Times New Roman" panose="02020603050405020304" pitchFamily="18" charset="0"/>
                <a:cs typeface="Times New Roman" panose="02020603050405020304" pitchFamily="18" charset="0"/>
              </a:rPr>
              <a:t>người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bị</a:t>
            </a:r>
            <a:r>
              <a:rPr lang="en-US" sz="2700" dirty="0">
                <a:solidFill>
                  <a:srgbClr val="0000FF"/>
                </a:solidFill>
                <a:latin typeface="Times New Roman" panose="02020603050405020304" pitchFamily="18" charset="0"/>
                <a:cs typeface="Times New Roman" panose="02020603050405020304" pitchFamily="18" charset="0"/>
              </a:rPr>
              <a:t> bệnh. </a:t>
            </a:r>
            <a:r>
              <a:rPr lang="en-US" sz="2700" dirty="0" err="1">
                <a:solidFill>
                  <a:srgbClr val="0000FF"/>
                </a:solidFill>
                <a:latin typeface="Times New Roman" panose="02020603050405020304" pitchFamily="18" charset="0"/>
                <a:cs typeface="Times New Roman" panose="02020603050405020304" pitchFamily="18" charset="0"/>
              </a:rPr>
              <a:t>Một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lần</a:t>
            </a:r>
            <a:r>
              <a:rPr lang="en-US" sz="2700" dirty="0">
                <a:solidFill>
                  <a:srgbClr val="0000FF"/>
                </a:solidFill>
                <a:latin typeface="Times New Roman" panose="02020603050405020304" pitchFamily="18" charset="0"/>
                <a:cs typeface="Times New Roman" panose="02020603050405020304" pitchFamily="18" charset="0"/>
              </a:rPr>
              <a:t>, khi </a:t>
            </a:r>
            <a:r>
              <a:rPr lang="en-US" sz="2700" dirty="0" err="1">
                <a:solidFill>
                  <a:srgbClr val="0000FF"/>
                </a:solidFill>
                <a:latin typeface="Times New Roman" panose="02020603050405020304" pitchFamily="18" charset="0"/>
                <a:cs typeface="Times New Roman" panose="02020603050405020304" pitchFamily="18" charset="0"/>
              </a:rPr>
              <a:t>còn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tỉnh</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táo</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em</a:t>
            </a:r>
            <a:r>
              <a:rPr lang="en-US" sz="2700" dirty="0">
                <a:solidFill>
                  <a:srgbClr val="0000FF"/>
                </a:solidFill>
                <a:latin typeface="Times New Roman" panose="02020603050405020304" pitchFamily="18" charset="0"/>
                <a:cs typeface="Times New Roman" panose="02020603050405020304" pitchFamily="18" charset="0"/>
              </a:rPr>
              <a:t> tâm </a:t>
            </a:r>
            <a:r>
              <a:rPr lang="en-US" sz="2700" dirty="0" err="1">
                <a:solidFill>
                  <a:srgbClr val="0000FF"/>
                </a:solidFill>
                <a:latin typeface="Times New Roman" panose="02020603050405020304" pitchFamily="18" charset="0"/>
                <a:cs typeface="Times New Roman" panose="02020603050405020304" pitchFamily="18" charset="0"/>
              </a:rPr>
              <a:t>sựu</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với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mẹ</a:t>
            </a:r>
            <a:r>
              <a:rPr lang="en-US" sz="2700" dirty="0">
                <a:solidFill>
                  <a:srgbClr val="0000FF"/>
                </a:solidFill>
                <a:latin typeface="Times New Roman" panose="02020603050405020304" pitchFamily="18" charset="0"/>
                <a:cs typeface="Times New Roman" panose="02020603050405020304" pitchFamily="18" charset="0"/>
              </a:rPr>
              <a:t>: “ con </a:t>
            </a:r>
            <a:r>
              <a:rPr lang="en-US" sz="2700" dirty="0" err="1">
                <a:solidFill>
                  <a:srgbClr val="0000FF"/>
                </a:solidFill>
                <a:latin typeface="Times New Roman" panose="02020603050405020304" pitchFamily="18" charset="0"/>
                <a:cs typeface="Times New Roman" panose="02020603050405020304" pitchFamily="18" charset="0"/>
              </a:rPr>
              <a:t>cũng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muốn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thế</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nào</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để</a:t>
            </a:r>
            <a:r>
              <a:rPr lang="en-US" sz="2700" dirty="0">
                <a:solidFill>
                  <a:srgbClr val="0000FF"/>
                </a:solidFill>
                <a:latin typeface="Times New Roman" panose="02020603050405020304" pitchFamily="18" charset="0"/>
                <a:cs typeface="Times New Roman" panose="02020603050405020304" pitchFamily="18" charset="0"/>
              </a:rPr>
              <a:t> khi </a:t>
            </a:r>
            <a:r>
              <a:rPr lang="en-US" sz="2700" dirty="0" err="1">
                <a:solidFill>
                  <a:srgbClr val="0000FF"/>
                </a:solidFill>
                <a:latin typeface="Times New Roman" panose="02020603050405020304" pitchFamily="18" charset="0"/>
                <a:cs typeface="Times New Roman" panose="02020603050405020304" pitchFamily="18" charset="0"/>
              </a:rPr>
              <a:t>mất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những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bộ</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phận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vẫn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còn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tồn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tại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vẫn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sống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trên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cơ</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thể</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của</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người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khác</a:t>
            </a:r>
            <a:r>
              <a:rPr lang="en-US" sz="2700" dirty="0">
                <a:solidFill>
                  <a:srgbClr val="0000FF"/>
                </a:solidFill>
                <a:latin typeface="Times New Roman" panose="02020603050405020304" pitchFamily="18" charset="0"/>
                <a:cs typeface="Times New Roman" panose="02020603050405020304" pitchFamily="18" charset="0"/>
              </a:rPr>
              <a:t>…”</a:t>
            </a:r>
          </a:p>
          <a:p>
            <a:pPr lvl="0" algn="just">
              <a:lnSpc>
                <a:spcPct val="90000"/>
              </a:lnSpc>
              <a:spcBef>
                <a:spcPts val="1000"/>
              </a:spcBef>
            </a:pPr>
            <a:r>
              <a:rPr lang="vi-VN" sz="2700" dirty="0">
                <a:solidFill>
                  <a:srgbClr val="0000FF"/>
                </a:solidFill>
                <a:latin typeface="+mj-lt"/>
              </a:rPr>
              <a:t>Hải An qua đời sau sáu tháng điều trị. Chiều ngày 26/02/2018, tại Bệnh viện mắt Trung ương đã diễn ra 2 ca cấy ghép giác mạc thành công – món quà nhỏ bé của Hải An để lại sau gần một giờ phẫu thuật. Hai người may mắn nhận được giác mạc là bệnh nhân 42 tuổi mắc bệnh loạn dưỡng giác mạc di truyền và bệnh nhân 70 tuổi bị bệnh sẹo đục giác mạc. Nhờ vậy, hai bệnh nhân được ghép giác mạc đã nhìn rõ như bình thường.</a:t>
            </a:r>
            <a:r>
              <a:rPr lang="vi-VN" sz="2400" dirty="0">
                <a:solidFill>
                  <a:srgbClr val="0000FF"/>
                </a:solidFill>
                <a:latin typeface="+mj-lt"/>
              </a:rPr>
              <a:t> </a:t>
            </a:r>
            <a:endParaRPr lang="en-US" sz="2400" dirty="0">
              <a:solidFill>
                <a:srgbClr val="0000FF"/>
              </a:solidFill>
              <a:latin typeface="+mj-lt"/>
            </a:endParaRPr>
          </a:p>
        </p:txBody>
      </p:sp>
      <p:pic>
        <p:nvPicPr>
          <p:cNvPr id="7" name="Picture 4" descr="Mẹ bé Hải An trải lòng về những câu chuyện phía sau quyết định hiến giác  mạc của em bé thiên thầ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04" y="2501106"/>
            <a:ext cx="2559049" cy="25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2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Bé</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Hải</a:t>
            </a:r>
            <a:r>
              <a:rPr lang="en-US" sz="2800" b="1" dirty="0">
                <a:solidFill>
                  <a:prstClr val="black"/>
                </a:solidFill>
                <a:latin typeface="Times New Roman" panose="02020603050405020304" pitchFamily="18" charset="0"/>
                <a:cs typeface="Times New Roman" panose="02020603050405020304" pitchFamily="18" charset="0"/>
              </a:rPr>
              <a:t> An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mang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Hải</a:t>
            </a:r>
            <a:r>
              <a:rPr lang="en-US" sz="2800" b="1" dirty="0">
                <a:solidFill>
                  <a:prstClr val="black"/>
                </a:solidFill>
                <a:latin typeface="Times New Roman" panose="02020603050405020304" pitchFamily="18" charset="0"/>
                <a:cs typeface="Times New Roman" panose="02020603050405020304" pitchFamily="18" charset="0"/>
              </a:rPr>
              <a:t> An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bé</a:t>
            </a:r>
            <a:r>
              <a:rPr lang="en-US" sz="2800" b="1"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3. Theo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yêu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thương</a:t>
            </a:r>
            <a:r>
              <a:rPr lang="en-US" sz="2800" b="1" dirty="0">
                <a:solidFill>
                  <a:prstClr val="black"/>
                </a:solidFill>
                <a:latin typeface="Times New Roman" panose="02020603050405020304" pitchFamily="18" charset="0"/>
                <a:cs typeface="Times New Roman" panose="02020603050405020304" pitchFamily="18" charset="0"/>
              </a:rPr>
              <a:t> con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Bé</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Hải</a:t>
            </a:r>
            <a:r>
              <a:rPr lang="en-US" sz="2800" b="1" dirty="0">
                <a:solidFill>
                  <a:prstClr val="black"/>
                </a:solidFill>
                <a:latin typeface="Times New Roman" panose="02020603050405020304" pitchFamily="18" charset="0"/>
                <a:cs typeface="Times New Roman" panose="02020603050405020304" pitchFamily="18" charset="0"/>
              </a:rPr>
              <a:t> An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đó</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mang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Hải</a:t>
            </a:r>
            <a:r>
              <a:rPr lang="en-US" sz="2800" b="1" dirty="0">
                <a:solidFill>
                  <a:prstClr val="black"/>
                </a:solidFill>
                <a:latin typeface="Times New Roman" panose="02020603050405020304" pitchFamily="18" charset="0"/>
                <a:cs typeface="Times New Roman" panose="02020603050405020304" pitchFamily="18" charset="0"/>
              </a:rPr>
              <a:t> An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bé</a:t>
            </a:r>
            <a:r>
              <a:rPr lang="en-US" sz="2800" b="1"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3" idx="0"/>
          </p:cNvCxnSpPr>
          <p:nvPr/>
        </p:nvCxnSpPr>
        <p:spPr>
          <a:xfrm flipH="1">
            <a:off x="5995284" y="3902765"/>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pPr algn="just"/>
            <a:r>
              <a:rPr lang="en-US" sz="2800" b="1" dirty="0">
                <a:solidFill>
                  <a:prstClr val="black"/>
                </a:solidFill>
                <a:latin typeface="SVN-Vanilla Daisy Pro" panose="00000500000000000000" pitchFamily="2" charset="0"/>
                <a:cs typeface="Times" panose="02020603050405020304" pitchFamily="18" charset="0"/>
              </a:rPr>
              <a:t>3</a:t>
            </a:r>
            <a:r>
              <a:rPr lang="en-US" sz="2800" b="1" dirty="0">
                <a:solidFill>
                  <a:prstClr val="black"/>
                </a:solidFill>
                <a:latin typeface="Times New Roman" panose="02020603050405020304" pitchFamily="18" charset="0"/>
                <a:cs typeface="Times New Roman" panose="02020603050405020304" pitchFamily="18" charset="0"/>
              </a:rPr>
              <a:t>. Theo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yêu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thương</a:t>
            </a:r>
            <a:r>
              <a:rPr lang="en-US" sz="2800" b="1" dirty="0">
                <a:solidFill>
                  <a:prstClr val="black"/>
                </a:solidFill>
                <a:latin typeface="Times New Roman" panose="02020603050405020304" pitchFamily="18" charset="0"/>
                <a:cs typeface="Times New Roman" panose="02020603050405020304" pitchFamily="18" charset="0"/>
              </a:rPr>
              <a:t> con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2862322"/>
          </a:xfrm>
          <a:prstGeom prst="rect">
            <a:avLst/>
          </a:prstGeom>
        </p:spPr>
        <p:txBody>
          <a:bodyPr wrap="square">
            <a:spAutoFit/>
          </a:bodyPr>
          <a:lstStyle/>
          <a:p>
            <a:pPr marL="292100" marR="0" algn="just">
              <a:lnSpc>
                <a:spcPct val="125000"/>
              </a:lnSpc>
              <a:spcBef>
                <a:spcPts val="0"/>
              </a:spcBef>
              <a:spcAft>
                <a:spcPts val="0"/>
              </a:spcAft>
            </a:pPr>
            <a:r>
              <a:rPr lang="en-US"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ớc 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713259" y="4237081"/>
            <a:ext cx="4564049" cy="3139321"/>
          </a:xfrm>
          <a:prstGeom prst="rect">
            <a:avLst/>
          </a:prstGeom>
        </p:spPr>
        <p:txBody>
          <a:bodyPr wrap="square">
            <a:spAutoFit/>
          </a:bodyPr>
          <a:lstStyle/>
          <a:p>
            <a:pPr algn="just"/>
            <a:r>
              <a:rPr lang="vi-VN" sz="2200" dirty="0">
                <a:solidFill>
                  <a:srgbClr val="000000"/>
                </a:solidFill>
                <a:latin typeface="+mj-lt"/>
                <a:ea typeface="Courier New" panose="02070309020205020404" pitchFamily="49" charset="0"/>
              </a:rPr>
              <a:t>Ước nguyện đó thật cao cả, lớn lao và việc làm đó viết nên c</a:t>
            </a:r>
            <a:r>
              <a:rPr lang="en-US" sz="2200" dirty="0">
                <a:solidFill>
                  <a:srgbClr val="000000"/>
                </a:solidFill>
                <a:latin typeface="+mj-lt"/>
                <a:ea typeface="Courier New" panose="02070309020205020404" pitchFamily="49" charset="0"/>
              </a:rPr>
              <a:t>â</a:t>
            </a:r>
            <a:r>
              <a:rPr lang="vi-VN" sz="2200" dirty="0">
                <a:solidFill>
                  <a:srgbClr val="000000"/>
                </a:solidFill>
                <a:latin typeface="+mj-lt"/>
                <a:ea typeface="Courier New" panose="02070309020205020404" pitchFamily="49"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mj-lt"/>
                <a:ea typeface="Courier New" panose="02070309020205020404" pitchFamily="49" charset="0"/>
              </a:rPr>
              <a:t>ề</a:t>
            </a:r>
            <a:r>
              <a:rPr lang="vi-VN" sz="2200" dirty="0">
                <a:solidFill>
                  <a:srgbClr val="000000"/>
                </a:solidFill>
                <a:latin typeface="+mj-lt"/>
                <a:ea typeface="Courier New" panose="02070309020205020404" pitchFamily="49" charset="0"/>
              </a:rPr>
              <a:t> tình yêu thương con người</a:t>
            </a:r>
            <a:endParaRPr lang="en-US" sz="2200" dirty="0">
              <a:latin typeface="+mj-lt"/>
            </a:endParaRPr>
          </a:p>
        </p:txBody>
      </p:sp>
      <p:sp>
        <p:nvSpPr>
          <p:cNvPr id="5" name="Rectangle 4"/>
          <p:cNvSpPr/>
          <p:nvPr/>
        </p:nvSpPr>
        <p:spPr>
          <a:xfrm>
            <a:off x="8530590" y="4695766"/>
            <a:ext cx="3325436" cy="2677656"/>
          </a:xfrm>
          <a:prstGeom prst="rect">
            <a:avLst/>
          </a:prstGeom>
        </p:spPr>
        <p:txBody>
          <a:bodyPr wrap="square">
            <a:spAutoFit/>
          </a:bodyPr>
          <a:lstStyle/>
          <a:p>
            <a:pPr marL="279400" marR="0" algn="just">
              <a:spcBef>
                <a:spcPts val="0"/>
              </a:spcBef>
              <a:spcAft>
                <a:spcPts val="300"/>
              </a:spcAft>
            </a:pPr>
            <a:r>
              <a:rPr lang="vi-VN" sz="2400"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590396"/>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9Slide05 Kathya" panose="02000000000000000000" pitchFamily="2"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9Slide05 SVNTradeMark" panose="02000000000000000000" pitchFamily="2" charset="0"/>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288560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9195</TotalTime>
  <Words>2900</Words>
  <Application>Microsoft Office PowerPoint</Application>
  <PresentationFormat>Widescreen</PresentationFormat>
  <Paragraphs>208</Paragraphs>
  <Slides>37</Slides>
  <Notes>5</Notes>
  <HiddenSlides>0</HiddenSlides>
  <MMClips>1</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37</vt:i4>
      </vt:variant>
    </vt:vector>
  </HeadingPairs>
  <TitlesOfParts>
    <vt:vector size="63" baseType="lpstr">
      <vt:lpstr>#9Slide03 Arima Madurai Black</vt:lpstr>
      <vt:lpstr>#9Slide05 Brannboll Ny</vt:lpstr>
      <vt:lpstr>#9Slide05 Fourth</vt:lpstr>
      <vt:lpstr>#9Slide05 IcielSanelma</vt:lpstr>
      <vt:lpstr>#9Slide05 Israquella</vt:lpstr>
      <vt:lpstr>#9Slide05 Kathya</vt:lpstr>
      <vt:lpstr>#9Slide05 Motion Picture</vt:lpstr>
      <vt:lpstr>#9Slide05 Phobia</vt:lpstr>
      <vt:lpstr>#9Slide05 SVNTradeMark</vt:lpstr>
      <vt:lpstr>#9Slide06 SVNSlow Attack</vt:lpstr>
      <vt:lpstr>#9Slide07 Marbelia Regular</vt:lpstr>
      <vt:lpstr>Arial</vt:lpstr>
      <vt:lpstr>Calibri</vt:lpstr>
      <vt:lpstr>Calibri Light</vt:lpstr>
      <vt:lpstr>Cambria</vt:lpstr>
      <vt:lpstr>SVN-Clementine</vt:lpstr>
      <vt:lpstr>SVN-Student</vt:lpstr>
      <vt:lpstr>SVN-Vanilla Daisy Pro</vt:lpstr>
      <vt:lpstr>Symbol</vt:lpstr>
      <vt:lpstr>Times New Roman</vt:lpstr>
      <vt:lpstr>Office Theme</vt:lpstr>
      <vt:lpstr>1_Office Theme</vt:lpstr>
      <vt:lpstr>2_Office Theme</vt:lpstr>
      <vt:lpstr>24_Office Theme</vt:lpstr>
      <vt:lpstr>1_Default Design</vt:lpstr>
      <vt:lpstr>18_Office Theme</vt:lpstr>
      <vt:lpstr>PowerPoint Presentation</vt:lpstr>
      <vt:lpstr>PowerPoint Presentation</vt:lpstr>
      <vt:lpstr>PowerPoint Presentation</vt:lpstr>
      <vt:lpstr>PowerPoint Presentation</vt:lpstr>
      <vt:lpstr>PowerPoint Presentation</vt:lpstr>
      <vt:lpstr>   Đọc thông tin   THIÊN SỨ 7 TUỔI HIẾN GIÁC MẠC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cp:lastModifiedBy>
  <cp:revision>246</cp:revision>
  <dcterms:created xsi:type="dcterms:W3CDTF">2021-06-28T15:32:15Z</dcterms:created>
  <dcterms:modified xsi:type="dcterms:W3CDTF">2025-10-29T02:13:59Z</dcterms:modified>
</cp:coreProperties>
</file>