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52"/>
  </p:notesMasterIdLst>
  <p:sldIdLst>
    <p:sldId id="333" r:id="rId5"/>
    <p:sldId id="384" r:id="rId6"/>
    <p:sldId id="467" r:id="rId7"/>
    <p:sldId id="404" r:id="rId8"/>
    <p:sldId id="406" r:id="rId9"/>
    <p:sldId id="403" r:id="rId10"/>
    <p:sldId id="500" r:id="rId11"/>
    <p:sldId id="502" r:id="rId12"/>
    <p:sldId id="498" r:id="rId13"/>
    <p:sldId id="365" r:id="rId14"/>
    <p:sldId id="471" r:id="rId15"/>
    <p:sldId id="504" r:id="rId16"/>
    <p:sldId id="368" r:id="rId17"/>
    <p:sldId id="391" r:id="rId18"/>
    <p:sldId id="400" r:id="rId19"/>
    <p:sldId id="412" r:id="rId20"/>
    <p:sldId id="414" r:id="rId21"/>
    <p:sldId id="473" r:id="rId22"/>
    <p:sldId id="416" r:id="rId23"/>
    <p:sldId id="425" r:id="rId24"/>
    <p:sldId id="371" r:id="rId25"/>
    <p:sldId id="422" r:id="rId26"/>
    <p:sldId id="386" r:id="rId27"/>
    <p:sldId id="427" r:id="rId28"/>
    <p:sldId id="431" r:id="rId29"/>
    <p:sldId id="401" r:id="rId30"/>
    <p:sldId id="482" r:id="rId31"/>
    <p:sldId id="475" r:id="rId32"/>
    <p:sldId id="477" r:id="rId33"/>
    <p:sldId id="453" r:id="rId34"/>
    <p:sldId id="455" r:id="rId35"/>
    <p:sldId id="457" r:id="rId36"/>
    <p:sldId id="479" r:id="rId37"/>
    <p:sldId id="480" r:id="rId38"/>
    <p:sldId id="463" r:id="rId39"/>
    <p:sldId id="484" r:id="rId40"/>
    <p:sldId id="486" r:id="rId41"/>
    <p:sldId id="387" r:id="rId42"/>
    <p:sldId id="437" r:id="rId43"/>
    <p:sldId id="488" r:id="rId44"/>
    <p:sldId id="445" r:id="rId45"/>
    <p:sldId id="447" r:id="rId46"/>
    <p:sldId id="390" r:id="rId47"/>
    <p:sldId id="435" r:id="rId48"/>
    <p:sldId id="490" r:id="rId49"/>
    <p:sldId id="398" r:id="rId50"/>
    <p:sldId id="5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0" d="100"/>
          <a:sy n="70" d="100"/>
        </p:scale>
        <p:origin x="-66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2/6/2023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2/6/2023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2/6/2023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06-02-2023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1.emf"/><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wmf"/><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52.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Times New Roman" pitchFamily="18" charset="0"/>
                <a:ea typeface="Helvetica Neue"/>
                <a:cs typeface="Times New Roman" pitchFamily="18" charset="0"/>
              </a:rPr>
              <a:t>Bài</a:t>
            </a:r>
            <a:r>
              <a:rPr lang="en-US" altLang="en-US" sz="6000" b="1" dirty="0">
                <a:solidFill>
                  <a:srgbClr val="0000FF"/>
                </a:solidFill>
                <a:latin typeface="Times New Roman" pitchFamily="18" charset="0"/>
                <a:ea typeface="Helvetica Neue"/>
                <a:cs typeface="Times New Roman" pitchFamily="18" charset="0"/>
              </a:rPr>
              <a:t> 12:</a:t>
            </a:r>
            <a:r>
              <a:rPr lang="en-US" altLang="en-US" sz="6000" b="1" dirty="0">
                <a:solidFill>
                  <a:srgbClr val="FF0000"/>
                </a:solidFill>
                <a:latin typeface="Times New Roman" pitchFamily="18" charset="0"/>
                <a:ea typeface="Helvetica Neue"/>
                <a:cs typeface="Times New Roman" pitchFamily="18" charset="0"/>
              </a:rPr>
              <a:t> QUYỀN TRẺ EM</a:t>
            </a:r>
            <a:endParaRPr lang="en-SG" altLang="en-US" sz="6000" b="1" dirty="0">
              <a:solidFill>
                <a:srgbClr val="0000FF"/>
              </a:solidFill>
              <a:latin typeface="Times New Roman" pitchFamily="18" charset="0"/>
              <a:cs typeface="Times New Roman"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3" name="Picture 2"/>
          <p:cNvPicPr>
            <a:picLocks noChangeAspect="1"/>
          </p:cNvPicPr>
          <p:nvPr/>
        </p:nvPicPr>
        <p:blipFill>
          <a:blip r:embed="rId3"/>
          <a:stretch>
            <a:fillRect/>
          </a:stretch>
        </p:blipFill>
        <p:spPr>
          <a:xfrm>
            <a:off x="455197" y="3276390"/>
            <a:ext cx="4237574" cy="3089904"/>
          </a:xfrm>
          <a:prstGeom prst="rect">
            <a:avLst/>
          </a:prstGeom>
        </p:spPr>
      </p:pic>
      <p:pic>
        <p:nvPicPr>
          <p:cNvPr id="4" name="Picture 3"/>
          <p:cNvPicPr>
            <a:picLocks noChangeAspect="1"/>
          </p:cNvPicPr>
          <p:nvPr/>
        </p:nvPicPr>
        <p:blipFill>
          <a:blip r:embed="rId4"/>
          <a:stretch>
            <a:fillRect/>
          </a:stretch>
        </p:blipFill>
        <p:spPr>
          <a:xfrm>
            <a:off x="5981543" y="3276390"/>
            <a:ext cx="5158628" cy="3089904"/>
          </a:xfrm>
          <a:prstGeom prst="rect">
            <a:avLst/>
          </a:prstGeom>
        </p:spPr>
      </p:pic>
      <p:pic>
        <p:nvPicPr>
          <p:cNvPr id="5" name="Picture 4"/>
          <p:cNvPicPr>
            <a:picLocks noChangeAspect="1"/>
          </p:cNvPicPr>
          <p:nvPr/>
        </p:nvPicPr>
        <p:blipFill>
          <a:blip r:embed="rId5"/>
          <a:stretch>
            <a:fillRect/>
          </a:stretch>
        </p:blipFill>
        <p:spPr>
          <a:xfrm>
            <a:off x="77639" y="155277"/>
            <a:ext cx="4037161" cy="2642222"/>
          </a:xfrm>
          <a:prstGeom prst="rect">
            <a:avLst/>
          </a:prstGeom>
        </p:spPr>
      </p:pic>
      <p:pic>
        <p:nvPicPr>
          <p:cNvPr id="6" name="Picture 5"/>
          <p:cNvPicPr>
            <a:picLocks noChangeAspect="1"/>
          </p:cNvPicPr>
          <p:nvPr/>
        </p:nvPicPr>
        <p:blipFill>
          <a:blip r:embed="rId6"/>
          <a:stretch>
            <a:fillRect/>
          </a:stretch>
        </p:blipFill>
        <p:spPr>
          <a:xfrm>
            <a:off x="7867291" y="155276"/>
            <a:ext cx="3252157"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48943" y="599077"/>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Times New Roman" pitchFamily="18" charset="0"/>
                <a:ea typeface="Arial" panose="020B0604020202020204" pitchFamily="34" charset="0"/>
                <a:cs typeface="Times New Roman" pitchFamily="18" charset="0"/>
              </a:rPr>
              <a:t>1. </a:t>
            </a:r>
            <a:r>
              <a:rPr lang="en-US" sz="3600" b="1" dirty="0" err="1">
                <a:solidFill>
                  <a:srgbClr val="FF0000"/>
                </a:solidFill>
                <a:latin typeface="Times New Roman" pitchFamily="18" charset="0"/>
                <a:ea typeface="Arial" panose="020B0604020202020204" pitchFamily="34" charset="0"/>
                <a:cs typeface="Times New Roman" pitchFamily="18" charset="0"/>
              </a:rPr>
              <a:t>Thế</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nào</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là</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quyền</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trẻ</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em</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và</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các</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nhóm</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quyền</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trẻ</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em</a:t>
            </a:r>
            <a:r>
              <a:rPr lang="en-US" sz="3600" b="1" dirty="0">
                <a:solidFill>
                  <a:srgbClr val="FF0000"/>
                </a:solidFill>
                <a:latin typeface="Times New Roman" pitchFamily="18" charset="0"/>
                <a:ea typeface="Arial" panose="020B0604020202020204" pitchFamily="34" charset="0"/>
                <a:cs typeface="Times New Roman" pitchFamily="18" charset="0"/>
              </a:rPr>
              <a:t>.</a:t>
            </a:r>
          </a:p>
        </p:txBody>
      </p:sp>
    </p:spTree>
    <p:extLst>
      <p:ext uri="{BB962C8B-B14F-4D97-AF65-F5344CB8AC3E}">
        <p14:creationId xmlns:p14="http://schemas.microsoft.com/office/powerpoint/2010/main" val="193398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95534" y="-5140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en-US" sz="3600" b="1" i="1" dirty="0">
                <a:solidFill>
                  <a:srgbClr val="FF0000"/>
                </a:solidFill>
                <a:latin typeface="Times New Roman" panose="02020603050405020304" pitchFamily="18" charset="0"/>
                <a:cs typeface="Times New Roman" panose="02020603050405020304" pitchFamily="18" charset="0"/>
              </a:rPr>
              <a:t>a. </a:t>
            </a:r>
            <a:r>
              <a:rPr lang="en-US" sz="3600" b="1" i="1" dirty="0" err="1">
                <a:solidFill>
                  <a:srgbClr val="FF0000"/>
                </a:solidFill>
                <a:latin typeface="Times New Roman" panose="02020603050405020304" pitchFamily="18" charset="0"/>
                <a:cs typeface="Times New Roman" panose="02020603050405020304" pitchFamily="18" charset="0"/>
              </a:rPr>
              <a:t>Quyền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trẻ</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em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những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lợi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ích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được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hưởng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để</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được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sống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triển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toàn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diện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về</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thể</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chất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tinh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thần</a:t>
            </a:r>
            <a:r>
              <a:rPr lang="vi-VN" sz="3600" b="1" i="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New Roman" pitchFamily="18" charset="0"/>
                <a:cs typeface="Times New Roman" pitchFamily="18" charset="0"/>
              </a:rPr>
              <a:t>Nhóm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quyền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được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sống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còn</a:t>
            </a:r>
            <a:r>
              <a:rPr lang="en-US" sz="2400" b="1" i="1"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New Roman" pitchFamily="18" charset="0"/>
                <a:cs typeface="Times New Roman" pitchFamily="18" charset="0"/>
              </a:rPr>
              <a:t>Nhóm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quyền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được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bảo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vệ</a:t>
            </a:r>
            <a:r>
              <a:rPr lang="en-US" sz="2400" b="1" i="1" dirty="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229002" y="2231304"/>
            <a:ext cx="2887701"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New Roman" pitchFamily="18" charset="0"/>
                <a:cs typeface="Times New Roman" pitchFamily="18" charset="0"/>
              </a:rPr>
              <a:t>Nhóm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quyền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được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phát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triển</a:t>
            </a:r>
            <a:endParaRPr lang="en-US" dirty="0">
              <a:solidFill>
                <a:srgbClr val="FF0000"/>
              </a:solidFill>
              <a:latin typeface="Times New Roman" pitchFamily="18" charset="0"/>
              <a:ea typeface="Times New Roman" panose="02020603050405020304" pitchFamily="18" charset="0"/>
              <a:cs typeface="Times New Roman"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Times New Roman" pitchFamily="18" charset="0"/>
                <a:cs typeface="Times New Roman" pitchFamily="18" charset="0"/>
              </a:rPr>
              <a:t>Nhóm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quyền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được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tham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gia</a:t>
            </a:r>
            <a:endParaRPr lang="en-US" dirty="0">
              <a:solidFill>
                <a:srgbClr val="FF0000"/>
              </a:solidFill>
              <a:latin typeface="Times New Roman" pitchFamily="18" charset="0"/>
              <a:ea typeface="Times New Roman" panose="02020603050405020304" pitchFamily="18" charset="0"/>
              <a:cs typeface="Times New Roman"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231461" y="1531679"/>
            <a:ext cx="2450691" cy="911064"/>
          </a:xfrm>
          <a:prstGeom prst="rect">
            <a:avLst/>
          </a:prstGeom>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pPr algn="just"/>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6854" y="624234"/>
            <a:ext cx="10918209"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678327"/>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Times New Roman" pitchFamily="18" charset="0"/>
                <a:ea typeface="Arial" panose="020B0604020202020204" pitchFamily="34" charset="0"/>
                <a:cs typeface="Times New Roman" pitchFamily="18" charset="0"/>
              </a:rPr>
              <a:t>2. Ý </a:t>
            </a:r>
            <a:r>
              <a:rPr lang="en-US" sz="3600" b="1" dirty="0" err="1">
                <a:solidFill>
                  <a:srgbClr val="FF0000"/>
                </a:solidFill>
                <a:latin typeface="Times New Roman" pitchFamily="18" charset="0"/>
                <a:ea typeface="Arial" panose="020B0604020202020204" pitchFamily="34" charset="0"/>
                <a:cs typeface="Times New Roman" pitchFamily="18" charset="0"/>
              </a:rPr>
              <a:t>nghĩa</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của</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quyền</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trẻ</a:t>
            </a:r>
            <a:r>
              <a:rPr lang="en-US" sz="3600" b="1" dirty="0">
                <a:solidFill>
                  <a:srgbClr val="FF0000"/>
                </a:solidFill>
                <a:latin typeface="Times New Roman" pitchFamily="18" charset="0"/>
                <a:ea typeface="Arial" panose="020B0604020202020204" pitchFamily="34" charset="0"/>
                <a:cs typeface="Times New Roman" pitchFamily="18" charset="0"/>
              </a:rPr>
              <a:t> </a:t>
            </a:r>
            <a:r>
              <a:rPr lang="en-US" sz="3600" b="1" dirty="0" err="1">
                <a:solidFill>
                  <a:srgbClr val="FF0000"/>
                </a:solidFill>
                <a:latin typeface="Times New Roman" pitchFamily="18" charset="0"/>
                <a:ea typeface="Arial" panose="020B0604020202020204" pitchFamily="34" charset="0"/>
                <a:cs typeface="Times New Roman" pitchFamily="18" charset="0"/>
              </a:rPr>
              <a:t>em</a:t>
            </a:r>
            <a:r>
              <a:rPr lang="en-US" sz="3600" b="1" dirty="0">
                <a:solidFill>
                  <a:srgbClr val="FF0000"/>
                </a:solidFill>
                <a:latin typeface="Times New Roman" pitchFamily="18" charset="0"/>
                <a:ea typeface="Arial" panose="020B0604020202020204" pitchFamily="34" charset="0"/>
                <a:cs typeface="Times New Roman" pitchFamily="18" charset="0"/>
              </a:rPr>
              <a:t> </a:t>
            </a:r>
            <a:endParaRPr lang="en-US" sz="3600" dirty="0">
              <a:solidFill>
                <a:srgbClr val="FF0000"/>
              </a:solidFill>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93924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4176215" y="132917"/>
            <a:ext cx="3398292"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13648" y="1916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886590"/>
            <a:ext cx="3205433" cy="2697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886589"/>
            <a:ext cx="7954970" cy="2308324"/>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 </a:t>
            </a:r>
            <a:r>
              <a:rPr lang="en-US" sz="2400" i="1" dirty="0">
                <a:latin typeface="Times New Roman" panose="02020603050405020304" pitchFamily="18" charset="0"/>
                <a:cs typeface="Times New Roman" panose="02020603050405020304" pitchFamily="18" charset="0"/>
              </a:rPr>
              <a:t>Lan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giỏi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múa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Lan </a:t>
            </a:r>
            <a:r>
              <a:rPr lang="en-US" sz="2400" i="1" dirty="0" err="1">
                <a:latin typeface="Times New Roman" panose="02020603050405020304" pitchFamily="18" charset="0"/>
                <a:cs typeface="Times New Roman" panose="02020603050405020304" pitchFamily="18" charset="0"/>
              </a:rPr>
              <a:t>luôn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khuyến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lớp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hỏi</a:t>
            </a:r>
            <a:r>
              <a:rPr lang="en-US" sz="2400" b="1" i="1" dirty="0">
                <a:latin typeface="Times New Roman" panose="02020603050405020304" pitchFamily="18" charset="0"/>
                <a:cs typeface="Times New Roman" panose="02020603050405020304" pitchFamily="18" charset="0"/>
              </a:rPr>
              <a:t>: Theo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vì</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sao</a:t>
            </a:r>
            <a:r>
              <a:rPr lang="en-US" sz="2400" b="1" i="1" dirty="0">
                <a:latin typeface="Times New Roman" panose="02020603050405020304" pitchFamily="18" charset="0"/>
                <a:cs typeface="Times New Roman" panose="02020603050405020304" pitchFamily="18" charset="0"/>
              </a:rPr>
              <a:t> Lan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tham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tốt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hoạt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hóa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nghệ</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lớp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phương</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3959524" y="3583765"/>
            <a:ext cx="7954971" cy="3046988"/>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 </a:t>
            </a:r>
            <a:r>
              <a:rPr lang="en-US" sz="2400" i="1" dirty="0">
                <a:latin typeface="Times New Roman" panose="02020603050405020304" pitchFamily="18" charset="0"/>
                <a:cs typeface="Times New Roman" panose="02020603050405020304" pitchFamily="18" charset="0"/>
              </a:rPr>
              <a:t>Gia </a:t>
            </a:r>
            <a:r>
              <a:rPr lang="en-US" sz="2400" i="1" dirty="0" err="1">
                <a:latin typeface="Times New Roman" panose="02020603050405020304" pitchFamily="18" charset="0"/>
                <a:cs typeface="Times New Roman" panose="02020603050405020304" pitchFamily="18" charset="0"/>
              </a:rPr>
              <a:t>đình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Tuấn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2 </a:t>
            </a:r>
            <a:r>
              <a:rPr lang="en-US" sz="2400" i="1" dirty="0" err="1">
                <a:latin typeface="Times New Roman" panose="02020603050405020304" pitchFamily="18" charset="0"/>
                <a:cs typeface="Times New Roman" panose="02020603050405020304" pitchFamily="18" charset="0"/>
              </a:rPr>
              <a:t>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Dù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Tuấn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2 </a:t>
            </a:r>
            <a:r>
              <a:rPr lang="en-US" sz="2400" i="1" dirty="0" err="1">
                <a:latin typeface="Times New Roman" panose="02020603050405020304" pitchFamily="18" charset="0"/>
                <a:cs typeface="Times New Roman" panose="02020603050405020304" pitchFamily="18" charset="0"/>
              </a:rPr>
              <a:t>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Tuấn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ngoan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giỏi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bè</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quý</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hỏi:Vì</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Tuấn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luôn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ngoan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giỏi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thầy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cô</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bè</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yêu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quý</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7818494"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2" y="4299757"/>
            <a:ext cx="7645965"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343881"/>
            <a:ext cx="12010030" cy="6585527"/>
          </a:xfrm>
          <a:prstGeom prst="rect">
            <a:avLst/>
          </a:prstGeom>
        </p:spPr>
      </p:pic>
      <p:sp>
        <p:nvSpPr>
          <p:cNvPr id="14" name="Text Box 5"/>
          <p:cNvSpPr txBox="1">
            <a:spLocks noChangeArrowheads="1"/>
          </p:cNvSpPr>
          <p:nvPr/>
        </p:nvSpPr>
        <p:spPr bwMode="auto">
          <a:xfrm>
            <a:off x="2208362" y="833014"/>
            <a:ext cx="749905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solidFill>
                  <a:srgbClr val="FF0000"/>
                </a:solidFill>
                <a:latin typeface="Times New Roman" pitchFamily="18" charset="0"/>
                <a:cs typeface="Times New Roman" pitchFamily="18" charset="0"/>
              </a:rPr>
              <a:t>2. Ý </a:t>
            </a:r>
            <a:r>
              <a:rPr lang="en-US" b="1" dirty="0" err="1">
                <a:solidFill>
                  <a:srgbClr val="FF0000"/>
                </a:solidFill>
                <a:latin typeface="Times New Roman" pitchFamily="18" charset="0"/>
                <a:cs typeface="Times New Roman" pitchFamily="18" charset="0"/>
              </a:rPr>
              <a:t>nghĩa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quyền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trẻ</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việc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thực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quyền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trẻ</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p:txBody>
      </p:sp>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1" y="2031011"/>
            <a:ext cx="8436247" cy="2400657"/>
          </a:xfrm>
          <a:prstGeom prst="rect">
            <a:avLst/>
          </a:prstGeom>
          <a:noFill/>
        </p:spPr>
        <p:txBody>
          <a:bodyPr wrap="square" rtlCol="0">
            <a:spAutoFit/>
          </a:bodyPr>
          <a:lstStyle/>
          <a:p>
            <a:pPr lvl="0"/>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Trẻ</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hôm</a:t>
            </a:r>
            <a:r>
              <a:rPr lang="en-US" sz="2500" dirty="0">
                <a:latin typeface="Times New Roman" pitchFamily="18" charset="0"/>
                <a:cs typeface="Times New Roman" pitchFamily="18" charset="0"/>
              </a:rPr>
              <a:t> nay </a:t>
            </a:r>
            <a:r>
              <a:rPr lang="en-US" sz="2500" dirty="0" err="1">
                <a:latin typeface="Times New Roman" pitchFamily="18" charset="0"/>
                <a:cs typeface="Times New Roman" pitchFamily="18" charset="0"/>
              </a:rPr>
              <a:t>sẽ</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thế</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giới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ngày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mai</a:t>
            </a:r>
            <a:r>
              <a:rPr lang="en-US" sz="2500" dirty="0">
                <a:latin typeface="Times New Roman" pitchFamily="18" charset="0"/>
                <a:cs typeface="Times New Roman" pitchFamily="18" charset="0"/>
              </a:rPr>
              <a:t>. </a:t>
            </a:r>
          </a:p>
          <a:p>
            <a:pPr lvl="0"/>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Thực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quyền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trẻ</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để</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trẻ</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được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yêu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thương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chăm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sóc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giáo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dục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vui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giải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trí</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được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sống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hạnh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phúc</a:t>
            </a:r>
            <a:r>
              <a:rPr lang="en-US" sz="2500" dirty="0">
                <a:latin typeface="Times New Roman" pitchFamily="18" charset="0"/>
                <a:cs typeface="Times New Roman" pitchFamily="18" charset="0"/>
              </a:rPr>
              <a:t> , </a:t>
            </a:r>
            <a:r>
              <a:rPr lang="en-US" sz="2500" dirty="0" err="1">
                <a:latin typeface="Times New Roman" pitchFamily="18" charset="0"/>
                <a:cs typeface="Times New Roman" pitchFamily="18" charset="0"/>
              </a:rPr>
              <a:t>tạo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điều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để</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xây</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dựng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gia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đình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hạnh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phúc</a:t>
            </a:r>
            <a:r>
              <a:rPr lang="en-US" sz="2500" dirty="0">
                <a:latin typeface="Times New Roman" pitchFamily="18" charset="0"/>
                <a:cs typeface="Times New Roman" pitchFamily="18" charset="0"/>
              </a:rPr>
              <a:t>.</a:t>
            </a:r>
          </a:p>
          <a:p>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điều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tốt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nhất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sự</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triển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toàn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diện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về</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thể</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chất</a:t>
            </a:r>
            <a:r>
              <a:rPr lang="en-US" sz="2500" dirty="0">
                <a:latin typeface="Times New Roman" pitchFamily="18" charset="0"/>
                <a:cs typeface="Times New Roman" pitchFamily="18" charset="0"/>
              </a:rPr>
              <a:t> , </a:t>
            </a:r>
            <a:r>
              <a:rPr lang="en-US" sz="2500" dirty="0" err="1">
                <a:latin typeface="Times New Roman" pitchFamily="18" charset="0"/>
                <a:cs typeface="Times New Roman" pitchFamily="18" charset="0"/>
              </a:rPr>
              <a:t>trí</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tuệ</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tinh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thần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của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trẻ</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chủ</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nhân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tương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lai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của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đất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nước</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4" name="Shape 1"/>
          <p:cNvPicPr/>
          <p:nvPr/>
        </p:nvPicPr>
        <p:blipFill>
          <a:blip r:embed="rId2"/>
          <a:stretch/>
        </p:blipFill>
        <p:spPr>
          <a:xfrm>
            <a:off x="11033760" y="0"/>
            <a:ext cx="1158240" cy="1048385"/>
          </a:xfrm>
          <a:prstGeom prst="rect">
            <a:avLst/>
          </a:prstGeom>
          <a:noFill/>
          <a:ln>
            <a:noFill/>
          </a:ln>
        </p:spPr>
      </p:pic>
      <p:pic>
        <p:nvPicPr>
          <p:cNvPr id="4" name="Picture 3"/>
          <p:cNvPicPr>
            <a:picLocks noChangeAspect="1"/>
          </p:cNvPicPr>
          <p:nvPr/>
        </p:nvPicPr>
        <p:blipFill>
          <a:blip r:embed="rId3"/>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48212" y="239464"/>
            <a:ext cx="11612880" cy="5435283"/>
            <a:chOff x="1259802" y="248267"/>
            <a:chExt cx="10115170" cy="5816743"/>
          </a:xfrm>
        </p:grpSpPr>
        <p:grpSp>
          <p:nvGrpSpPr>
            <p:cNvPr id="18" name="Group 17"/>
            <p:cNvGrpSpPr/>
            <p:nvPr/>
          </p:nvGrpSpPr>
          <p:grpSpPr>
            <a:xfrm>
              <a:off x="1259802" y="248267"/>
              <a:ext cx="5756417" cy="5330758"/>
              <a:chOff x="90694" y="1817008"/>
              <a:chExt cx="7864606" cy="4502962"/>
            </a:xfrm>
          </p:grpSpPr>
          <p:pic>
            <p:nvPicPr>
              <p:cNvPr id="19" name="Google Shape;154;p8"/>
              <p:cNvPicPr preferRelativeResize="0"/>
              <p:nvPr/>
            </p:nvPicPr>
            <p:blipFill rotWithShape="1">
              <a:blip r:embed="rId4">
                <a:alphaModFix/>
              </a:blip>
              <a:srcRect l="16992" t="-937" r="50159" b="17086"/>
              <a:stretch/>
            </p:blipFill>
            <p:spPr>
              <a:xfrm>
                <a:off x="840282" y="1817008"/>
                <a:ext cx="7115018"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4" y="1760932"/>
              <a:ext cx="4185258" cy="15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Times New Roman" pitchFamily="18" charset="0"/>
                  <a:ea typeface="Helvetica Neue"/>
                  <a:cs typeface="Times New Roman" pitchFamily="18" charset="0"/>
                </a:rPr>
                <a:t>Bài</a:t>
              </a:r>
              <a:r>
                <a:rPr lang="en-US" altLang="en-US" sz="4400" b="1" dirty="0">
                  <a:solidFill>
                    <a:srgbClr val="0000FF"/>
                  </a:solidFill>
                  <a:latin typeface="Times New Roman" pitchFamily="18" charset="0"/>
                  <a:ea typeface="Helvetica Neue"/>
                  <a:cs typeface="Times New Roman" pitchFamily="18" charset="0"/>
                </a:rPr>
                <a:t> 12:</a:t>
              </a:r>
              <a:r>
                <a:rPr lang="en-US" altLang="en-US" sz="4400" b="1" dirty="0">
                  <a:solidFill>
                    <a:srgbClr val="FF0000"/>
                  </a:solidFill>
                  <a:latin typeface="Times New Roman" pitchFamily="18" charset="0"/>
                  <a:ea typeface="Helvetica Neue"/>
                  <a:cs typeface="Times New Roman" pitchFamily="18" charset="0"/>
                </a:rPr>
                <a:t> </a:t>
              </a:r>
              <a:r>
                <a:rPr lang="en-US" altLang="en-US" sz="4400" b="1" dirty="0">
                  <a:solidFill>
                    <a:srgbClr val="FF0000"/>
                  </a:solidFill>
                  <a:latin typeface="Times New Roman" pitchFamily="18" charset="0"/>
                  <a:cs typeface="Times New Roman" pitchFamily="18" charset="0"/>
                </a:rPr>
                <a:t>QUYỀN TRẺ EM</a:t>
              </a:r>
              <a:endParaRPr lang="en-SG" altLang="en-US" sz="4400" b="1" dirty="0">
                <a:solidFill>
                  <a:srgbClr val="0000FF"/>
                </a:solidFill>
                <a:latin typeface="Times New Roman" pitchFamily="18" charset="0"/>
                <a:cs typeface="Times New Roman" pitchFamily="18"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633242"/>
              <a:ext cx="3093955" cy="1152820"/>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I.</a:t>
              </a:r>
            </a:p>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KHỞI </a:t>
              </a:r>
              <a:r>
                <a:rPr lang="en-US" altLang="zh-CN" sz="3200" b="1" kern="0" dirty="0" smtClean="0">
                  <a:solidFill>
                    <a:srgbClr val="0000FF"/>
                  </a:solidFill>
                  <a:latin typeface="Times New Roman" pitchFamily="18" charset="0"/>
                  <a:ea typeface="微软雅黑" pitchFamily="34" charset="-122"/>
                  <a:cs typeface="Times New Roman" pitchFamily="18" charset="0"/>
                </a:rPr>
                <a:t>ĐỘNG</a:t>
              </a:r>
              <a:endParaRPr lang="en-US" altLang="zh-CN" sz="3200" b="1" kern="0" dirty="0">
                <a:solidFill>
                  <a:srgbClr val="0000FF"/>
                </a:solidFill>
                <a:latin typeface="Times New Roman" pitchFamily="18" charset="0"/>
                <a:ea typeface="微软雅黑" pitchFamily="34" charset="-122"/>
                <a:cs typeface="Times New Roman"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6001643"/>
          </a:xfrm>
          <a:prstGeom prst="rect">
            <a:avLst/>
          </a:prstGeom>
          <a:noFill/>
        </p:spPr>
        <p:txBody>
          <a:bodyPr wrap="square" rtlCol="0">
            <a:spAutoFit/>
          </a:bodyPr>
          <a:lstStyle/>
          <a:p>
            <a:pPr algn="just"/>
            <a:r>
              <a:rPr lang="vi-VN" sz="2400" b="1" dirty="0">
                <a:solidFill>
                  <a:srgbClr val="FF0000"/>
                </a:solidFill>
                <a:latin typeface="Times New Roman" pitchFamily="18" charset="0"/>
                <a:cs typeface="Times New Roman" pitchFamily="18" charset="0"/>
              </a:rPr>
              <a:t>Thông tin 1:</a:t>
            </a:r>
            <a:endParaRPr lang="en-US" sz="2400" b="1" dirty="0">
              <a:solidFill>
                <a:srgbClr val="FF0000"/>
              </a:solidFill>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Là một xã </a:t>
            </a:r>
            <a:r>
              <a:rPr lang="en-US" sz="2400" dirty="0">
                <a:latin typeface="Times New Roman" pitchFamily="18" charset="0"/>
                <a:cs typeface="Times New Roman" pitchFamily="18" charset="0"/>
              </a:rPr>
              <a:t>ở</a:t>
            </a:r>
            <a:r>
              <a:rPr lang="vi-VN" sz="2400" dirty="0">
                <a:latin typeface="Times New Roman" pitchFamily="18" charset="0"/>
                <a:cs typeface="Times New Roman" pitchFamily="18" charset="0"/>
              </a:rPr>
              <a:t> Đồng bằng sông Cửu Long, mặc dù đ</a:t>
            </a:r>
            <a:r>
              <a:rPr lang="en-US" sz="2400" dirty="0" err="1">
                <a:latin typeface="Times New Roman" pitchFamily="18" charset="0"/>
                <a:cs typeface="Times New Roman" pitchFamily="18" charset="0"/>
              </a:rPr>
              <a:t>i</a:t>
            </a:r>
            <a:r>
              <a:rPr lang="vi-VN" sz="2400" dirty="0">
                <a:latin typeface="Times New Roman" pitchFamily="18" charset="0"/>
                <a:cs typeface="Times New Roman" pitchFamily="18" charset="0"/>
              </a:rPr>
              <a:t>ều kiện kinh tế - xã hội còn có khó khăn, nhưng Uỷ ban nhân dân xã T luôn quan tâm đến việc thực hiện quyền trẻ em. Xã đã huy động nguồn lực trong xã hội để có kinh phi sửa sang trường l</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p, mua trang </a:t>
            </a:r>
            <a:r>
              <a:rPr lang="en-US" sz="2400" dirty="0" err="1">
                <a:latin typeface="Times New Roman" pitchFamily="18" charset="0"/>
                <a:cs typeface="Times New Roman" pitchFamily="18" charset="0"/>
              </a:rPr>
              <a:t>thiết</a:t>
            </a:r>
            <a:r>
              <a:rPr lang="vi-VN" sz="2400" dirty="0">
                <a:latin typeface="Times New Roman" pitchFamily="18" charset="0"/>
                <a:cs typeface="Times New Roman" pitchFamily="18" charset="0"/>
              </a:rPr>
              <a:t> bị và đồ dùng học tập cho trư</a:t>
            </a:r>
            <a:r>
              <a:rPr lang="en-US" sz="2400" dirty="0">
                <a:latin typeface="Times New Roman" pitchFamily="18" charset="0"/>
                <a:cs typeface="Times New Roman" pitchFamily="18" charset="0"/>
              </a:rPr>
              <a:t>ờ</a:t>
            </a:r>
            <a:r>
              <a:rPr lang="vi-VN" sz="2400" dirty="0">
                <a:latin typeface="Times New Roman" pitchFamily="18" charset="0"/>
                <a:cs typeface="Times New Roman" pitchFamily="18" charset="0"/>
              </a:rPr>
              <a:t>ng trung học cơ sở và hai trường ti</a:t>
            </a:r>
            <a:r>
              <a:rPr lang="en-US" sz="2400" dirty="0">
                <a:latin typeface="Times New Roman" pitchFamily="18" charset="0"/>
                <a:cs typeface="Times New Roman" pitchFamily="18" charset="0"/>
              </a:rPr>
              <a:t>ể</a:t>
            </a:r>
            <a:r>
              <a:rPr lang="vi-VN" sz="2400" dirty="0">
                <a:latin typeface="Times New Roman" pitchFamily="18" charset="0"/>
                <a:cs typeface="Times New Roman" pitchFamily="18" charset="0"/>
              </a:rPr>
              <a:t>u học. Phong trào học tập c</a:t>
            </a:r>
            <a:r>
              <a:rPr lang="en-US" sz="2400" dirty="0">
                <a:latin typeface="Times New Roman" pitchFamily="18" charset="0"/>
                <a:cs typeface="Times New Roman" pitchFamily="18" charset="0"/>
              </a:rPr>
              <a:t>ủ</a:t>
            </a:r>
            <a:r>
              <a:rPr lang="vi-VN" sz="2400" dirty="0">
                <a:latin typeface="Times New Roman" pitchFamily="18" charset="0"/>
                <a:cs typeface="Times New Roman" pitchFamily="18" charset="0"/>
              </a:rPr>
              <a:t>a xã được đẩy mạnh đến mỗi gia đinh có trẻ em. Vi vậy 100% trẻ em trong xã đều đến trường đúng tuổi quy định, trong đó nhiều cháu là học sinh giỏi c</a:t>
            </a:r>
            <a:r>
              <a:rPr lang="en-US" sz="2400" dirty="0">
                <a:latin typeface="Times New Roman" pitchFamily="18" charset="0"/>
                <a:cs typeface="Times New Roman" pitchFamily="18" charset="0"/>
              </a:rPr>
              <a:t>ủ</a:t>
            </a:r>
            <a:r>
              <a:rPr lang="vi-VN" sz="2400" dirty="0">
                <a:latin typeface="Times New Roman" pitchFamily="18" charset="0"/>
                <a:cs typeface="Times New Roman" pitchFamily="18" charset="0"/>
              </a:rPr>
              <a:t>a lớp, của trường và đạt danh hiệu trong các ki t</a:t>
            </a:r>
            <a:r>
              <a:rPr lang="en-US" sz="2400" dirty="0">
                <a:latin typeface="Times New Roman" pitchFamily="18" charset="0"/>
                <a:cs typeface="Times New Roman" pitchFamily="18" charset="0"/>
              </a:rPr>
              <a:t>hi</a:t>
            </a:r>
            <a:r>
              <a:rPr lang="vi-VN" sz="2400" dirty="0">
                <a:latin typeface="Times New Roman" pitchFamily="18" charset="0"/>
                <a:cs typeface="Times New Roman" pitchFamily="18" charset="0"/>
              </a:rPr>
              <a:t> học sinh giỏi cấp huyện và cấp tỉnh.</a:t>
            </a:r>
            <a:endParaRPr lang="en-US" sz="2400" dirty="0">
              <a:latin typeface="Times New Roman" pitchFamily="18" charset="0"/>
              <a:cs typeface="Times New Roman" pitchFamily="18" charset="0"/>
            </a:endParaRPr>
          </a:p>
        </p:txBody>
      </p:sp>
      <p:sp>
        <p:nvSpPr>
          <p:cNvPr id="5" name="TextBox 4"/>
          <p:cNvSpPr txBox="1"/>
          <p:nvPr/>
        </p:nvSpPr>
        <p:spPr>
          <a:xfrm>
            <a:off x="6211019" y="569345"/>
            <a:ext cx="5305245" cy="2862322"/>
          </a:xfrm>
          <a:prstGeom prst="rect">
            <a:avLst/>
          </a:prstGeom>
          <a:noFill/>
        </p:spPr>
        <p:txBody>
          <a:bodyPr wrap="square" rtlCol="0">
            <a:spAutoFit/>
          </a:bodyPr>
          <a:lstStyle/>
          <a:p>
            <a:pPr algn="just"/>
            <a:r>
              <a:rPr lang="vi-VN" sz="2000" b="1" dirty="0">
                <a:solidFill>
                  <a:srgbClr val="FF0000"/>
                </a:solidFill>
                <a:latin typeface="+mj-lt"/>
              </a:rPr>
              <a:t>Thông tin 2:</a:t>
            </a:r>
            <a:endParaRPr lang="en-US" sz="2000" b="1" dirty="0">
              <a:solidFill>
                <a:srgbClr val="FF0000"/>
              </a:solidFill>
              <a:latin typeface="+mj-lt"/>
            </a:endParaRPr>
          </a:p>
          <a:p>
            <a:pPr algn="just"/>
            <a:r>
              <a:rPr lang="vi-VN" sz="2000" dirty="0">
                <a:latin typeface="+mj-lt"/>
              </a:rPr>
              <a:t>Vốn thông minh, chăm ch</a:t>
            </a:r>
            <a:r>
              <a:rPr lang="en-US" sz="2000" dirty="0">
                <a:latin typeface="+mj-lt"/>
              </a:rPr>
              <a:t>ỉ</a:t>
            </a:r>
            <a:r>
              <a:rPr lang="vi-VN" sz="2000" dirty="0">
                <a:latin typeface="+mj-lt"/>
              </a:rPr>
              <a:t>, nhưng vì nhà nghèo nên m</a:t>
            </a:r>
            <a:r>
              <a:rPr lang="en-US" sz="2000" dirty="0">
                <a:latin typeface="+mj-lt"/>
              </a:rPr>
              <a:t>ớ</a:t>
            </a:r>
            <a:r>
              <a:rPr lang="vi-VN" sz="2000" dirty="0">
                <a:latin typeface="+mj-lt"/>
              </a:rPr>
              <a:t>i học hết l</a:t>
            </a:r>
            <a:r>
              <a:rPr lang="en-US" sz="2000" dirty="0">
                <a:latin typeface="+mj-lt"/>
              </a:rPr>
              <a:t>ớ</a:t>
            </a:r>
            <a:r>
              <a:rPr lang="vi-VN" sz="2000" dirty="0">
                <a:latin typeface="+mj-lt"/>
              </a:rPr>
              <a:t>p 5, Hoà đã phải nghĩ đến chuyện thôi học, </a:t>
            </a:r>
            <a:r>
              <a:rPr lang="en-US" sz="2000" dirty="0">
                <a:latin typeface="+mj-lt"/>
              </a:rPr>
              <a:t>ở</a:t>
            </a:r>
            <a:r>
              <a:rPr lang="vi-VN" sz="2000" dirty="0">
                <a:latin typeface="+mj-lt"/>
              </a:rPr>
              <a:t> nhà lao động để kiếm sống. Nhưng khi được c</a:t>
            </a:r>
            <a:r>
              <a:rPr lang="en-US" sz="2000" dirty="0">
                <a:latin typeface="+mj-lt"/>
              </a:rPr>
              <a:t>ô</a:t>
            </a:r>
            <a:r>
              <a:rPr lang="vi-VN" sz="2000" dirty="0">
                <a:latin typeface="+mj-lt"/>
              </a:rPr>
              <a:t> giáo và bạn bè </a:t>
            </a:r>
            <a:r>
              <a:rPr lang="en-US" sz="2000" dirty="0">
                <a:latin typeface="+mj-lt"/>
              </a:rPr>
              <a:t>ở</a:t>
            </a:r>
            <a:r>
              <a:rPr lang="vi-VN" sz="2000" dirty="0">
                <a:latin typeface="+mj-lt"/>
              </a:rPr>
              <a:t> lớp khuyên nhủ, Hoà đã bỏ ý định th</a:t>
            </a:r>
            <a:r>
              <a:rPr lang="en-US" sz="2000" dirty="0">
                <a:latin typeface="+mj-lt"/>
              </a:rPr>
              <a:t>ô</a:t>
            </a:r>
            <a:r>
              <a:rPr lang="vi-VN" sz="2000" dirty="0">
                <a:latin typeface="+mj-lt"/>
              </a:rPr>
              <a:t>i học, vừa đi học vừa làm việc nhà phụ giúp bố mẹ. Hoà không những không phải bỏ học, mà còn trở thành học sinh gi</a:t>
            </a:r>
            <a:r>
              <a:rPr lang="en-US" sz="2000" dirty="0">
                <a:latin typeface="+mj-lt"/>
              </a:rPr>
              <a:t>ỏ</a:t>
            </a:r>
            <a:r>
              <a:rPr lang="vi-VN" sz="2000" dirty="0">
                <a:latin typeface="+mj-lt"/>
              </a:rPr>
              <a:t>i của </a:t>
            </a:r>
            <a:r>
              <a:rPr lang="en-US" sz="2000" dirty="0" err="1">
                <a:latin typeface="+mj-lt"/>
              </a:rPr>
              <a:t>lớp</a:t>
            </a:r>
            <a:r>
              <a:rPr lang="en-US" sz="2000" dirty="0">
                <a:latin typeface="+mj-lt"/>
              </a:rPr>
              <a:t> 6A</a:t>
            </a:r>
          </a:p>
        </p:txBody>
      </p:sp>
      <p:sp>
        <p:nvSpPr>
          <p:cNvPr id="6" name="TextBox 5"/>
          <p:cNvSpPr txBox="1"/>
          <p:nvPr/>
        </p:nvSpPr>
        <p:spPr>
          <a:xfrm>
            <a:off x="6211019" y="3088258"/>
            <a:ext cx="5305245" cy="3416320"/>
          </a:xfrm>
          <a:prstGeom prst="rect">
            <a:avLst/>
          </a:prstGeom>
          <a:noFill/>
        </p:spPr>
        <p:txBody>
          <a:bodyPr wrap="square" rtlCol="0">
            <a:spAutoFit/>
          </a:bodyPr>
          <a:lstStyle/>
          <a:p>
            <a:pPr algn="ctr"/>
            <a:endParaRPr lang="en-US" b="1" dirty="0" smtClean="0">
              <a:solidFill>
                <a:srgbClr val="FF0000"/>
              </a:solidFill>
            </a:endParaRPr>
          </a:p>
          <a:p>
            <a:pPr algn="just"/>
            <a:r>
              <a:rPr lang="vi-VN" sz="2000" b="1" dirty="0" smtClean="0">
                <a:solidFill>
                  <a:srgbClr val="FF0000"/>
                </a:solidFill>
                <a:latin typeface="Times New Roman" pitchFamily="18" charset="0"/>
                <a:cs typeface="Times New Roman" pitchFamily="18" charset="0"/>
              </a:rPr>
              <a:t>Thông </a:t>
            </a:r>
            <a:r>
              <a:rPr lang="en-US" sz="2000" b="1" dirty="0">
                <a:solidFill>
                  <a:srgbClr val="FF0000"/>
                </a:solidFill>
                <a:latin typeface="Times New Roman" pitchFamily="18" charset="0"/>
                <a:cs typeface="Times New Roman" pitchFamily="18" charset="0"/>
              </a:rPr>
              <a:t>tin </a:t>
            </a:r>
            <a:r>
              <a:rPr lang="vi-VN" sz="2000" b="1" dirty="0">
                <a:solidFill>
                  <a:srgbClr val="FF0000"/>
                </a:solidFill>
                <a:latin typeface="Times New Roman" pitchFamily="18" charset="0"/>
                <a:cs typeface="Times New Roman" pitchFamily="18" charset="0"/>
              </a:rPr>
              <a:t>3:</a:t>
            </a:r>
            <a:endParaRPr lang="en-US" sz="2000" b="1" dirty="0">
              <a:solidFill>
                <a:srgbClr val="FF0000"/>
              </a:solidFill>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Gia đinh Minh có bố mẹ, Minh và em gái đang học l</a:t>
            </a:r>
            <a:r>
              <a:rPr lang="en-US" sz="2000" dirty="0">
                <a:latin typeface="Times New Roman" pitchFamily="18" charset="0"/>
                <a:cs typeface="Times New Roman" pitchFamily="18" charset="0"/>
              </a:rPr>
              <a:t>ớ</a:t>
            </a:r>
            <a:r>
              <a:rPr lang="vi-VN" sz="2000" dirty="0">
                <a:latin typeface="Times New Roman" pitchFamily="18" charset="0"/>
                <a:cs typeface="Times New Roman" pitchFamily="18" charset="0"/>
              </a:rPr>
              <a:t>p 4. </a:t>
            </a:r>
            <a:r>
              <a:rPr lang="en-US" sz="2000" dirty="0">
                <a:latin typeface="Times New Roman" pitchFamily="18" charset="0"/>
                <a:cs typeface="Times New Roman" pitchFamily="18" charset="0"/>
              </a:rPr>
              <a:t>Ở</a:t>
            </a:r>
            <a:r>
              <a:rPr lang="vi-VN" sz="2000" dirty="0">
                <a:latin typeface="Times New Roman" pitchFamily="18" charset="0"/>
                <a:cs typeface="Times New Roman" pitchFamily="18" charset="0"/>
              </a:rPr>
              <a:t> nông thôn, điều kiện kinh tế gia đình còn khó khăn, nhưng Minh luôn đư</a:t>
            </a:r>
            <a:r>
              <a:rPr lang="en-US" sz="2000" dirty="0">
                <a:latin typeface="Times New Roman" pitchFamily="18" charset="0"/>
                <a:cs typeface="Times New Roman" pitchFamily="18" charset="0"/>
              </a:rPr>
              <a:t>ợ</a:t>
            </a:r>
            <a:r>
              <a:rPr lang="vi-VN" sz="2000" dirty="0">
                <a:latin typeface="Times New Roman" pitchFamily="18" charset="0"/>
                <a:cs typeface="Times New Roman" pitchFamily="18" charset="0"/>
              </a:rPr>
              <a:t>c sống trong t</a:t>
            </a:r>
            <a:r>
              <a:rPr lang="en-US" sz="2000" dirty="0">
                <a:latin typeface="Times New Roman" pitchFamily="18" charset="0"/>
                <a:cs typeface="Times New Roman" pitchFamily="18" charset="0"/>
              </a:rPr>
              <a:t>ì</a:t>
            </a:r>
            <a:r>
              <a:rPr lang="vi-VN" sz="2000" dirty="0">
                <a:latin typeface="Times New Roman" pitchFamily="18" charset="0"/>
                <a:cs typeface="Times New Roman" pitchFamily="18" charset="0"/>
              </a:rPr>
              <a:t>nh thư</a:t>
            </a:r>
            <a:r>
              <a:rPr lang="en-US" sz="2000" dirty="0">
                <a:latin typeface="Times New Roman" pitchFamily="18" charset="0"/>
                <a:cs typeface="Times New Roman" pitchFamily="18" charset="0"/>
              </a:rPr>
              <a:t>ơ</a:t>
            </a:r>
            <a:r>
              <a:rPr lang="vi-VN" sz="2000" dirty="0">
                <a:latin typeface="Times New Roman" pitchFamily="18" charset="0"/>
                <a:cs typeface="Times New Roman" pitchFamily="18" charset="0"/>
              </a:rPr>
              <a:t>ng yêu của bố mẹ. Bố mẹ Minh lu</a:t>
            </a:r>
            <a:r>
              <a:rPr lang="en-US" sz="2000" dirty="0">
                <a:latin typeface="Times New Roman" pitchFamily="18" charset="0"/>
                <a:cs typeface="Times New Roman" pitchFamily="18" charset="0"/>
              </a:rPr>
              <a:t>ô</a:t>
            </a:r>
            <a:r>
              <a:rPr lang="vi-VN" sz="2000" dirty="0">
                <a:latin typeface="Times New Roman" pitchFamily="18" charset="0"/>
                <a:cs typeface="Times New Roman" pitchFamily="18" charset="0"/>
              </a:rPr>
              <a:t>n chăm sóc, quan t</a:t>
            </a:r>
            <a:r>
              <a:rPr lang="en-US" sz="2000" dirty="0">
                <a:latin typeface="Times New Roman" pitchFamily="18" charset="0"/>
                <a:cs typeface="Times New Roman" pitchFamily="18" charset="0"/>
              </a:rPr>
              <a:t>â</a:t>
            </a:r>
            <a:r>
              <a:rPr lang="vi-VN" sz="2000" dirty="0">
                <a:latin typeface="Times New Roman" pitchFamily="18" charset="0"/>
                <a:cs typeface="Times New Roman" pitchFamily="18" charset="0"/>
              </a:rPr>
              <a:t>m đến học hành c</a:t>
            </a:r>
            <a:r>
              <a:rPr lang="en-US" sz="2000" dirty="0">
                <a:latin typeface="Times New Roman" pitchFamily="18" charset="0"/>
                <a:cs typeface="Times New Roman" pitchFamily="18" charset="0"/>
              </a:rPr>
              <a:t>ủ</a:t>
            </a:r>
            <a:r>
              <a:rPr lang="vi-VN" sz="2000" dirty="0">
                <a:latin typeface="Times New Roman" pitchFamily="18" charset="0"/>
                <a:cs typeface="Times New Roman" pitchFamily="18" charset="0"/>
              </a:rPr>
              <a:t>a bạn và em gái, dành th</a:t>
            </a:r>
            <a:r>
              <a:rPr lang="en-US" sz="2000" dirty="0">
                <a:latin typeface="Times New Roman" pitchFamily="18" charset="0"/>
                <a:cs typeface="Times New Roman" pitchFamily="18" charset="0"/>
              </a:rPr>
              <a:t>ờ</a:t>
            </a:r>
            <a:r>
              <a:rPr lang="vi-VN" sz="2000" dirty="0">
                <a:latin typeface="Times New Roman" pitchFamily="18" charset="0"/>
                <a:cs typeface="Times New Roman" pitchFamily="18" charset="0"/>
              </a:rPr>
              <a:t>i gian cho các con học tập và vui ch</a:t>
            </a:r>
            <a:r>
              <a:rPr lang="en-US" sz="2000" dirty="0">
                <a:latin typeface="Times New Roman" pitchFamily="18" charset="0"/>
                <a:cs typeface="Times New Roman" pitchFamily="18" charset="0"/>
              </a:rPr>
              <a:t>ơ</a:t>
            </a:r>
            <a:r>
              <a:rPr lang="vi-VN" sz="2000" dirty="0">
                <a:latin typeface="Times New Roman" pitchFamily="18" charset="0"/>
                <a:cs typeface="Times New Roman" pitchFamily="18" charset="0"/>
              </a:rPr>
              <a:t>i. Nghe l</a:t>
            </a:r>
            <a:r>
              <a:rPr lang="en-US" sz="2000" dirty="0">
                <a:latin typeface="Times New Roman" pitchFamily="18" charset="0"/>
                <a:cs typeface="Times New Roman" pitchFamily="18" charset="0"/>
              </a:rPr>
              <a:t>ờ</a:t>
            </a:r>
            <a:r>
              <a:rPr lang="vi-VN" sz="2000" dirty="0">
                <a:latin typeface="Times New Roman" pitchFamily="18" charset="0"/>
                <a:cs typeface="Times New Roman" pitchFamily="18" charset="0"/>
              </a:rPr>
              <a:t>i bố mẹ, Minh và em gái luôn chăm chỉ học hành nên năm nào cũng là họ</a:t>
            </a:r>
            <a:r>
              <a:rPr lang="vi-VN" dirty="0"/>
              <a:t>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873" y="845389"/>
            <a:ext cx="5201728" cy="4524315"/>
          </a:xfrm>
          <a:prstGeom prst="rect">
            <a:avLst/>
          </a:prstGeom>
          <a:noFill/>
        </p:spPr>
        <p:txBody>
          <a:bodyPr wrap="square" rtlCol="0">
            <a:spAutoFit/>
          </a:bodyPr>
          <a:lstStyle/>
          <a:p>
            <a:pPr lvl="1"/>
            <a:r>
              <a:rPr lang="en-US" sz="2400" b="1" dirty="0" smtClean="0">
                <a:solidFill>
                  <a:srgbClr val="FF0000"/>
                </a:solidFill>
                <a:latin typeface="Times New Roman" panose="02020603050405020304" pitchFamily="18" charset="0"/>
                <a:cs typeface="Times New Roman" panose="02020603050405020304" pitchFamily="18" charset="0"/>
              </a:rPr>
              <a:t>a. </a:t>
            </a:r>
            <a:r>
              <a:rPr lang="en-US" sz="2400" b="1" dirty="0" err="1" smtClean="0">
                <a:solidFill>
                  <a:srgbClr val="FF0000"/>
                </a:solidFill>
                <a:latin typeface="Times New Roman" panose="02020603050405020304" pitchFamily="18" charset="0"/>
                <a:cs typeface="Times New Roman" panose="02020603050405020304" pitchFamily="18" charset="0"/>
              </a:rPr>
              <a:t>Trách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g</a:t>
            </a:r>
            <a:r>
              <a:rPr lang="vi-VN" sz="2400" b="1" dirty="0">
                <a:solidFill>
                  <a:srgbClr val="FF0000"/>
                </a:solidFill>
                <a:latin typeface="Times New Roman" panose="02020603050405020304" pitchFamily="18" charset="0"/>
                <a:cs typeface="Times New Roman" panose="02020603050405020304" pitchFamily="18" charset="0"/>
              </a:rPr>
              <a:t>ia đình, nhà trường và xã hội </a:t>
            </a:r>
            <a:r>
              <a:rPr lang="en-US" sz="2400" b="1" dirty="0">
                <a:solidFill>
                  <a:srgbClr val="FF0000"/>
                </a:solidFill>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solidFill>
                  <a:srgbClr val="FF0000"/>
                </a:solidFill>
                <a:latin typeface="Times New Roman" panose="02020603050405020304" pitchFamily="18" charset="0"/>
                <a:cs typeface="Times New Roman" panose="02020603050405020304" pitchFamily="18" charset="0"/>
              </a:rPr>
              <a:t>b. </a:t>
            </a:r>
            <a:r>
              <a:rPr lang="vi-VN" sz="2400" b="1" dirty="0">
                <a:solidFill>
                  <a:srgbClr val="FF0000"/>
                </a:solidFill>
                <a:latin typeface="Times New Roman" panose="02020603050405020304" pitchFamily="18" charset="0"/>
                <a:cs typeface="Times New Roman" panose="02020603050405020304" pitchFamily="18" charset="0"/>
              </a:rPr>
              <a:t>Bổn phận của trẻ em </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Times New Roman" pitchFamily="18" charset="0"/>
                  <a:ea typeface="Helvetica Neue"/>
                  <a:cs typeface="Times New Roman" pitchFamily="18" charset="0"/>
                </a:rPr>
                <a:t>QUYỀN TRẺ EM </a:t>
              </a:r>
              <a:endParaRPr lang="en-SG" altLang="en-US" sz="4400" b="1" dirty="0">
                <a:solidFill>
                  <a:srgbClr val="0000FF"/>
                </a:solidFill>
                <a:latin typeface="Times New Roman" pitchFamily="18" charset="0"/>
                <a:cs typeface="Times New Roman" pitchFamily="18"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III.</a:t>
              </a:r>
            </a:p>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Rounded Corners 15">
            <a:extLst>
              <a:ext uri="{FF2B5EF4-FFF2-40B4-BE49-F238E27FC236}">
                <a16:creationId xmlns:a16="http://schemas.microsoft.com/office/drawing/2014/main" xmlns=""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xmlns=""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lgn="just">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Rounded Corners 15">
            <a:extLst>
              <a:ext uri="{FF2B5EF4-FFF2-40B4-BE49-F238E27FC236}">
                <a16:creationId xmlns:a16="http://schemas.microsoft.com/office/drawing/2014/main" xmlns=""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lgn="just">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lgn="just">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lgn="just">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lgn="just"/>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lgn="just"/>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xmlns=""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xmlns="" val="20000"/>
                    </a:ext>
                  </a:extLst>
                </a:gridCol>
                <a:gridCol w="4685118">
                  <a:extLst>
                    <a:ext uri="{9D8B030D-6E8A-4147-A177-3AD203B41FA5}">
                      <a16:colId xmlns:a16="http://schemas.microsoft.com/office/drawing/2014/main" xmlns="" val="20001"/>
                    </a:ext>
                  </a:extLst>
                </a:gridCol>
                <a:gridCol w="1809594">
                  <a:extLst>
                    <a:ext uri="{9D8B030D-6E8A-4147-A177-3AD203B41FA5}">
                      <a16:colId xmlns:a16="http://schemas.microsoft.com/office/drawing/2014/main" xmlns="" val="20002"/>
                    </a:ext>
                  </a:extLst>
                </a:gridCol>
                <a:gridCol w="1747062">
                  <a:extLst>
                    <a:ext uri="{9D8B030D-6E8A-4147-A177-3AD203B41FA5}">
                      <a16:colId xmlns:a16="http://schemas.microsoft.com/office/drawing/2014/main" xmlns=""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xmlns="" val="20000"/>
                    </a:ext>
                  </a:extLst>
                </a:gridCol>
                <a:gridCol w="4685118">
                  <a:extLst>
                    <a:ext uri="{9D8B030D-6E8A-4147-A177-3AD203B41FA5}">
                      <a16:colId xmlns:a16="http://schemas.microsoft.com/office/drawing/2014/main" xmlns="" val="20001"/>
                    </a:ext>
                  </a:extLst>
                </a:gridCol>
                <a:gridCol w="1809594">
                  <a:extLst>
                    <a:ext uri="{9D8B030D-6E8A-4147-A177-3AD203B41FA5}">
                      <a16:colId xmlns:a16="http://schemas.microsoft.com/office/drawing/2014/main" xmlns="" val="20002"/>
                    </a:ext>
                  </a:extLst>
                </a:gridCol>
                <a:gridCol w="1747062">
                  <a:extLst>
                    <a:ext uri="{9D8B030D-6E8A-4147-A177-3AD203B41FA5}">
                      <a16:colId xmlns:a16="http://schemas.microsoft.com/office/drawing/2014/main" xmlns=""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latin typeface="Times New Roman" pitchFamily="18" charset="0"/>
                <a:cs typeface="Times New Roman" pitchFamily="18" charset="0"/>
              </a:rPr>
              <a:t>Dạy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nghề</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côi</a:t>
            </a:r>
            <a:r>
              <a:rPr lang="en-US" sz="2400" b="1" i="1" dirty="0">
                <a:latin typeface="Times New Roman" pitchFamily="18" charset="0"/>
                <a:cs typeface="Times New Roman" pitchFamily="18" charset="0"/>
              </a:rPr>
              <a:t>.</a:t>
            </a:r>
          </a:p>
          <a:p>
            <a:pPr marL="342900" indent="-342900">
              <a:lnSpc>
                <a:spcPct val="100000"/>
              </a:lnSpc>
              <a:spcBef>
                <a:spcPct val="0"/>
              </a:spcBef>
              <a:buFontTx/>
              <a:buChar char="-"/>
            </a:pPr>
            <a:r>
              <a:rPr lang="en-US" sz="2400" b="1" i="1" dirty="0" err="1">
                <a:latin typeface="Times New Roman" pitchFamily="18" charset="0"/>
                <a:cs typeface="Times New Roman" pitchFamily="18" charset="0"/>
              </a:rPr>
              <a:t>Mở</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lớp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em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lang</a:t>
            </a:r>
            <a:r>
              <a:rPr lang="en-US" sz="2400" b="1" i="1" dirty="0">
                <a:latin typeface="Times New Roman" pitchFamily="18" charset="0"/>
                <a:cs typeface="Times New Roman" pitchFamily="18" charset="0"/>
              </a:rPr>
              <a:t> thang </a:t>
            </a:r>
            <a:r>
              <a:rPr lang="en-US" sz="2400" b="1" i="1" dirty="0" err="1">
                <a:latin typeface="Times New Roman" pitchFamily="18" charset="0"/>
                <a:cs typeface="Times New Roman" pitchFamily="18" charset="0"/>
              </a:rPr>
              <a:t>cơ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em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khuyết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tật</a:t>
            </a:r>
            <a:endParaRPr lang="en-US" sz="2400" b="1" i="1" dirty="0">
              <a:latin typeface="Times New Roman" pitchFamily="18" charset="0"/>
              <a:cs typeface="Times New Roman" pitchFamily="18" charset="0"/>
            </a:endParaRPr>
          </a:p>
          <a:p>
            <a:pPr marL="342900" indent="-342900">
              <a:lnSpc>
                <a:spcPct val="100000"/>
              </a:lnSpc>
              <a:spcBef>
                <a:spcPct val="0"/>
              </a:spcBef>
              <a:buFontTx/>
              <a:buChar cha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Khám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chữa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bệnh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miễn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phí</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em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nghèo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phẫu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nụ</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cười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tim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bẩm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miễn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phí</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trẻ</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em</a:t>
            </a:r>
            <a:r>
              <a:rPr lang="en-US" altLang="en-US" sz="24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Times New Roman" pitchFamily="18" charset="0"/>
                <a:cs typeface="Times New Roman" pitchFamily="18" charset="0"/>
              </a:rPr>
              <a:t>Hành</a:t>
            </a:r>
            <a:r>
              <a:rPr lang="en-US" sz="2800" b="1" i="1" dirty="0">
                <a:solidFill>
                  <a:srgbClr val="FF0000"/>
                </a:solidFill>
                <a:latin typeface="Times New Roman" pitchFamily="18" charset="0"/>
                <a:cs typeface="Times New Roman" pitchFamily="18" charset="0"/>
              </a:rPr>
              <a:t> vi </a:t>
            </a:r>
            <a:r>
              <a:rPr lang="en-US" sz="2800" b="1" i="1" dirty="0" err="1">
                <a:solidFill>
                  <a:srgbClr val="FF0000"/>
                </a:solidFill>
                <a:latin typeface="Times New Roman" pitchFamily="18" charset="0"/>
                <a:cs typeface="Times New Roman" pitchFamily="18" charset="0"/>
              </a:rPr>
              <a:t>xâm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phạm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quyền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a:t>
            </a:r>
          </a:p>
          <a:p>
            <a:pPr marL="285750" lvl="0" indent="-285750">
              <a:buFontTx/>
              <a:buChar char="-"/>
            </a:pP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p>
          <a:p>
            <a:pPr marL="285750" lvl="0" indent="-285750">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endParaRPr lang="en-US" sz="2800" dirty="0">
              <a:latin typeface="Times New Roman" pitchFamily="18" charset="0"/>
              <a:cs typeface="Times New Roman" pitchFamily="18" charset="0"/>
            </a:endParaRPr>
          </a:p>
          <a:p>
            <a:pPr marL="285750" lvl="0" indent="-285750">
              <a:buFontTx/>
              <a:buChar char="-"/>
            </a:pP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61131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1" y="414068"/>
            <a:ext cx="393737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Times New Roman" pitchFamily="18" charset="0"/>
                <a:ea typeface="Helvetica Neue"/>
                <a:cs typeface="Times New Roman" pitchFamily="18" charset="0"/>
              </a:rPr>
              <a:t>NGHE BÀI HÁT TRẺ EM HÔM NAY THẾ GIỚI NGÀY MAI</a:t>
            </a:r>
            <a:endParaRPr lang="en-SG" altLang="en-US" sz="4000" b="1" dirty="0">
              <a:solidFill>
                <a:srgbClr val="0000FF"/>
              </a:solidFill>
              <a:latin typeface="Times New Roman" pitchFamily="18" charset="0"/>
              <a:cs typeface="Times New Roman" pitchFamily="18" charset="0"/>
            </a:endParaRPr>
          </a:p>
        </p:txBody>
      </p:sp>
      <p:pic>
        <p:nvPicPr>
          <p:cNvPr id="15" name="Shape 1"/>
          <p:cNvPicPr/>
          <p:nvPr/>
        </p:nvPicPr>
        <p:blipFill>
          <a:blip r:embed="rId4"/>
          <a:stretch/>
        </p:blipFill>
        <p:spPr>
          <a:xfrm>
            <a:off x="11033760" y="0"/>
            <a:ext cx="1158240" cy="1048385"/>
          </a:xfrm>
          <a:prstGeom prst="rect">
            <a:avLst/>
          </a:prstGeom>
          <a:noFill/>
          <a:ln>
            <a:noFill/>
          </a:ln>
        </p:spPr>
      </p:pic>
      <p:pic>
        <p:nvPicPr>
          <p:cNvPr id="3" name="Picture 2"/>
          <p:cNvPicPr>
            <a:picLocks noChangeAspect="1"/>
          </p:cNvPicPr>
          <p:nvPr/>
        </p:nvPicPr>
        <p:blipFill>
          <a:blip r:embed="rId5"/>
          <a:stretch>
            <a:fillRect/>
          </a:stretch>
        </p:blipFill>
        <p:spPr>
          <a:xfrm>
            <a:off x="455197" y="3381554"/>
            <a:ext cx="4237574" cy="2984740"/>
          </a:xfrm>
          <a:prstGeom prst="rect">
            <a:avLst/>
          </a:prstGeom>
        </p:spPr>
      </p:pic>
      <p:pic>
        <p:nvPicPr>
          <p:cNvPr id="4" name="Picture 3"/>
          <p:cNvPicPr>
            <a:picLocks noChangeAspect="1"/>
          </p:cNvPicPr>
          <p:nvPr/>
        </p:nvPicPr>
        <p:blipFill>
          <a:blip r:embed="rId6"/>
          <a:stretch>
            <a:fillRect/>
          </a:stretch>
        </p:blipFill>
        <p:spPr>
          <a:xfrm>
            <a:off x="5981543" y="3381554"/>
            <a:ext cx="5158628" cy="2984739"/>
          </a:xfrm>
          <a:prstGeom prst="rect">
            <a:avLst/>
          </a:prstGeom>
        </p:spPr>
      </p:pic>
      <p:pic>
        <p:nvPicPr>
          <p:cNvPr id="5" name="Picture 4"/>
          <p:cNvPicPr>
            <a:picLocks noChangeAspect="1"/>
          </p:cNvPicPr>
          <p:nvPr/>
        </p:nvPicPr>
        <p:blipFill>
          <a:blip r:embed="rId7"/>
          <a:stretch>
            <a:fillRect/>
          </a:stretch>
        </p:blipFill>
        <p:spPr>
          <a:xfrm>
            <a:off x="77639" y="155277"/>
            <a:ext cx="4037161" cy="2642222"/>
          </a:xfrm>
          <a:prstGeom prst="rect">
            <a:avLst/>
          </a:prstGeom>
        </p:spPr>
      </p:pic>
      <p:pic>
        <p:nvPicPr>
          <p:cNvPr id="6" name="Picture 5"/>
          <p:cNvPicPr>
            <a:picLocks noChangeAspect="1"/>
          </p:cNvPicPr>
          <p:nvPr/>
        </p:nvPicPr>
        <p:blipFill>
          <a:blip r:embed="rId8"/>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9654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2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p>
          <a:p>
            <a:pPr marL="285750" lvl="0" indent="-285750">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endParaRPr lang="en-US" sz="2800" dirty="0">
              <a:latin typeface="Times New Roman" pitchFamily="18" charset="0"/>
              <a:cs typeface="Times New Roman" pitchFamily="18" charset="0"/>
            </a:endParaRPr>
          </a:p>
          <a:p>
            <a:pPr marL="285750" lvl="0" indent="-285750">
              <a:buFontTx/>
              <a:buChar char="-"/>
            </a:pP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40858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gn="just">
              <a:lnSpc>
                <a:spcPct val="100000"/>
              </a:lnSpc>
              <a:spcBef>
                <a:spcPct val="0"/>
              </a:spcBef>
              <a:buFontTx/>
              <a:buNone/>
            </a:pPr>
            <a:r>
              <a:rPr lang="en-US" altLang="en-US" sz="2000" dirty="0" err="1">
                <a:solidFill>
                  <a:srgbClr val="000000"/>
                </a:solidFill>
                <a:latin typeface="Times New Roman" pitchFamily="18" charset="0"/>
                <a:cs typeface="Times New Roman" pitchFamily="18" charset="0"/>
              </a:rPr>
              <a:t>Trên</a:t>
            </a:r>
            <a:r>
              <a:rPr lang="en-US" altLang="en-US" sz="2000" dirty="0">
                <a:solidFill>
                  <a:srgbClr val="000000"/>
                </a:solidFill>
                <a:latin typeface="Times New Roman" pitchFamily="18" charset="0"/>
                <a:cs typeface="Times New Roman" pitchFamily="18" charset="0"/>
              </a:rPr>
              <a:t> 1 </a:t>
            </a:r>
            <a:r>
              <a:rPr lang="en-US" altLang="en-US" sz="2000" dirty="0" err="1">
                <a:solidFill>
                  <a:srgbClr val="000000"/>
                </a:solidFill>
                <a:latin typeface="Times New Roman" pitchFamily="18" charset="0"/>
                <a:cs typeface="Times New Roman" pitchFamily="18" charset="0"/>
              </a:rPr>
              <a:t>đoạn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báo</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có</a:t>
            </a:r>
            <a:r>
              <a:rPr lang="en-US" altLang="en-US" sz="2000" dirty="0">
                <a:solidFill>
                  <a:srgbClr val="000000"/>
                </a:solidFill>
                <a:latin typeface="Times New Roman" pitchFamily="18" charset="0"/>
                <a:cs typeface="Times New Roman" pitchFamily="18" charset="0"/>
              </a:rPr>
              <a:t> tin </a:t>
            </a:r>
            <a:r>
              <a:rPr lang="en-US" altLang="en-US" sz="2000" dirty="0" err="1">
                <a:solidFill>
                  <a:srgbClr val="000000"/>
                </a:solidFill>
                <a:latin typeface="Times New Roman" pitchFamily="18" charset="0"/>
                <a:cs typeface="Times New Roman" pitchFamily="18" charset="0"/>
              </a:rPr>
              <a:t>vắn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Hải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mở</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một</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quán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giải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khát</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tại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trung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tâm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thị</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trấn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Quán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của</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rất</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đông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khách</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ngoài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những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người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trong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thị</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trấn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khách</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đường</a:t>
            </a:r>
            <a:r>
              <a:rPr lang="en-US" altLang="en-US" sz="2000" dirty="0">
                <a:solidFill>
                  <a:srgbClr val="000000"/>
                </a:solidFill>
                <a:latin typeface="Times New Roman" pitchFamily="18" charset="0"/>
                <a:cs typeface="Times New Roman" pitchFamily="18" charset="0"/>
              </a:rPr>
              <a:t> qua </a:t>
            </a:r>
            <a:r>
              <a:rPr lang="en-US" altLang="en-US" sz="2000" dirty="0" err="1">
                <a:solidFill>
                  <a:srgbClr val="000000"/>
                </a:solidFill>
                <a:latin typeface="Times New Roman" pitchFamily="18" charset="0"/>
                <a:cs typeface="Times New Roman" pitchFamily="18" charset="0"/>
              </a:rPr>
              <a:t>lại,quán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của</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luôn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là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tụ</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điểm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tập</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trung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ăn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chơi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của</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nhóm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trẻ</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em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từ</a:t>
            </a:r>
            <a:r>
              <a:rPr lang="en-US" altLang="en-US" sz="2000" dirty="0">
                <a:solidFill>
                  <a:srgbClr val="000000"/>
                </a:solidFill>
                <a:latin typeface="Times New Roman" pitchFamily="18" charset="0"/>
                <a:cs typeface="Times New Roman" pitchFamily="18" charset="0"/>
              </a:rPr>
              <a:t> 12-15 </a:t>
            </a:r>
            <a:r>
              <a:rPr lang="en-US" altLang="en-US" sz="2000" dirty="0" err="1">
                <a:solidFill>
                  <a:srgbClr val="000000"/>
                </a:solidFill>
                <a:latin typeface="Times New Roman" pitchFamily="18" charset="0"/>
                <a:cs typeface="Times New Roman" pitchFamily="18" charset="0"/>
              </a:rPr>
              <a:t>tuổi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Nhóm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trẻ</a:t>
            </a:r>
            <a:r>
              <a:rPr lang="en-US" altLang="en-US" sz="2000" dirty="0">
                <a:solidFill>
                  <a:srgbClr val="000000"/>
                </a:solidFill>
                <a:latin typeface="Times New Roman" pitchFamily="18" charset="0"/>
                <a:cs typeface="Times New Roman" pitchFamily="18" charset="0"/>
              </a:rPr>
              <a:t> hay </a:t>
            </a:r>
            <a:r>
              <a:rPr lang="en-US" altLang="en-US" sz="2000" dirty="0" err="1">
                <a:solidFill>
                  <a:srgbClr val="000000"/>
                </a:solidFill>
                <a:latin typeface="Times New Roman" pitchFamily="18" charset="0"/>
                <a:cs typeface="Times New Roman" pitchFamily="18" charset="0"/>
              </a:rPr>
              <a:t>tập</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trung</a:t>
            </a:r>
            <a:r>
              <a:rPr lang="en-US" altLang="en-US" sz="2000" dirty="0">
                <a:solidFill>
                  <a:srgbClr val="000000"/>
                </a:solidFill>
                <a:latin typeface="Times New Roman" pitchFamily="18" charset="0"/>
                <a:cs typeface="Times New Roman" pitchFamily="18" charset="0"/>
              </a:rPr>
              <a:t> tai </a:t>
            </a:r>
            <a:r>
              <a:rPr lang="en-US" altLang="en-US" sz="2000" dirty="0" err="1">
                <a:solidFill>
                  <a:srgbClr val="000000"/>
                </a:solidFill>
                <a:latin typeface="Times New Roman" pitchFamily="18" charset="0"/>
                <a:cs typeface="Times New Roman" pitchFamily="18" charset="0"/>
              </a:rPr>
              <a:t>quán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của</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vào</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mỗi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buổi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chiều</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để</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ăn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uống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đánh</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Một</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lần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nhóm</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trẻ</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đang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ăn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uống</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đánh</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thì</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công</a:t>
            </a:r>
            <a:r>
              <a:rPr lang="en-US" altLang="en-US" sz="2000" dirty="0">
                <a:solidFill>
                  <a:srgbClr val="000000"/>
                </a:solidFill>
                <a:latin typeface="Times New Roman" pitchFamily="18" charset="0"/>
                <a:cs typeface="Times New Roman" pitchFamily="18" charset="0"/>
              </a:rPr>
              <a:t> an </a:t>
            </a:r>
            <a:r>
              <a:rPr lang="en-US" altLang="en-US" sz="2000" dirty="0" err="1">
                <a:solidFill>
                  <a:srgbClr val="000000"/>
                </a:solidFill>
                <a:latin typeface="Times New Roman" pitchFamily="18" charset="0"/>
                <a:cs typeface="Times New Roman" pitchFamily="18" charset="0"/>
              </a:rPr>
              <a:t>ập</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vào</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giải</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tán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và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lập</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biên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bản</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xử</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lí</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bà</a:t>
            </a:r>
            <a:r>
              <a:rPr lang="en-US" altLang="en-US" sz="2000" dirty="0">
                <a:solidFill>
                  <a:srgbClr val="000000"/>
                </a:solidFill>
                <a:latin typeface="Times New Roman" pitchFamily="18" charset="0"/>
                <a:cs typeface="Times New Roman" pitchFamily="18" charset="0"/>
              </a:rPr>
              <a:t> </a:t>
            </a:r>
            <a:r>
              <a:rPr lang="en-US" altLang="en-US" sz="2000" dirty="0" err="1">
                <a:solidFill>
                  <a:srgbClr val="000000"/>
                </a:solidFill>
                <a:latin typeface="Times New Roman" pitchFamily="18" charset="0"/>
                <a:cs typeface="Times New Roman" pitchFamily="18" charset="0"/>
              </a:rPr>
              <a:t>Hải</a:t>
            </a:r>
            <a:r>
              <a:rPr lang="en-US" altLang="en-US" sz="2000" dirty="0">
                <a:solidFill>
                  <a:srgbClr val="000000"/>
                </a:solidFill>
                <a:latin typeface="Times New Roman" pitchFamily="18" charset="0"/>
                <a:cs typeface="Times New Roman" pitchFamily="18"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1692322" y="2078966"/>
            <a:ext cx="7670042" cy="3416320"/>
          </a:xfrm>
          <a:prstGeom prst="rect">
            <a:avLst/>
          </a:prstGeom>
          <a:noFill/>
        </p:spPr>
        <p:txBody>
          <a:bodyPr wrap="square" rtlCol="0">
            <a:spAutoFit/>
          </a:bodyPr>
          <a:lstStyle/>
          <a:p>
            <a:pPr>
              <a:buNone/>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phi vi </a:t>
            </a:r>
            <a:r>
              <a:rPr lang="en-US" sz="2400" dirty="0" err="1">
                <a:latin typeface="Times New Roman" pitchFamily="18" charset="0"/>
                <a:cs typeface="Times New Roman" pitchFamily="18" charset="0"/>
              </a:rPr>
              <a:t>phạm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phạm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a:t>
            </a:r>
          </a:p>
          <a:p>
            <a:pPr>
              <a:buNone/>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a:t>
            </a:r>
          </a:p>
          <a:p>
            <a:pPr>
              <a:buNone/>
            </a:pPr>
            <a:r>
              <a:rPr lang="en-US" sz="2400" dirty="0">
                <a:latin typeface="Times New Roman" pitchFamily="18" charset="0"/>
                <a:cs typeface="Times New Roman" pitchFamily="18" charset="0"/>
              </a:rPr>
              <a:t>c.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chặn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2765" y="1016319"/>
            <a:ext cx="4694830" cy="400110"/>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tranh</a:t>
            </a:r>
            <a:endParaRPr lang="en-US" sz="2000" b="1" dirty="0">
              <a:latin typeface="Times New Roman" pitchFamily="18" charset="0"/>
              <a:cs typeface="Times New Roman" pitchFamily="18"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just"/>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hỏi</a:t>
            </a:r>
            <a:r>
              <a:rPr lang="en-US" sz="2400" b="1"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a:p>
            <a:pPr algn="just"/>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1 :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p>
          <a:p>
            <a:pPr algn="just"/>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3 :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405651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xmlns=""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xmlns=""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4"/>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5"/>
          <a:stretch>
            <a:fillRect/>
          </a:stretch>
        </p:blipFill>
        <p:spPr>
          <a:xfrm>
            <a:off x="1242204" y="1296026"/>
            <a:ext cx="4278702" cy="4129989"/>
          </a:xfrm>
          <a:prstGeom prst="rect">
            <a:avLst/>
          </a:prstGeom>
        </p:spPr>
      </p:pic>
      <p:pic>
        <p:nvPicPr>
          <p:cNvPr id="6" name="Picture 5"/>
          <p:cNvPicPr>
            <a:picLocks noChangeAspect="1"/>
          </p:cNvPicPr>
          <p:nvPr/>
        </p:nvPicPr>
        <p:blipFill>
          <a:blip r:embed="rId6"/>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latin typeface="Times New Roman" pitchFamily="18" charset="0"/>
                <a:cs typeface="Times New Roman" pitchFamily="18" charset="0"/>
              </a:rPr>
              <a:t>2. </a:t>
            </a:r>
            <a:r>
              <a:rPr lang="en-US" altLang="en-US" sz="2400" dirty="0" err="1">
                <a:latin typeface="Times New Roman" pitchFamily="18" charset="0"/>
                <a:cs typeface="Times New Roman" pitchFamily="18" charset="0"/>
              </a:rPr>
              <a:t>Hãy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xây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dựng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kế</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hoạch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hiện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quyền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trẻ</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em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theo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hương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dẫn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dưới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đây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chia </a:t>
            </a:r>
            <a:r>
              <a:rPr lang="en-US" altLang="en-US" sz="2400" dirty="0" err="1">
                <a:latin typeface="Times New Roman" pitchFamily="18" charset="0"/>
                <a:cs typeface="Times New Roman" pitchFamily="18" charset="0"/>
              </a:rPr>
              <a:t>sẻ</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cùng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bạn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nhóm</a:t>
            </a:r>
            <a:r>
              <a:rPr lang="en-US" altLang="en-US" sz="2400" dirty="0">
                <a:latin typeface="Times New Roman" pitchFamily="18" charset="0"/>
                <a:cs typeface="Times New Roman"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2090822836"/>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xmlns="" val="20000"/>
                    </a:ext>
                  </a:extLst>
                </a:gridCol>
                <a:gridCol w="3068624">
                  <a:extLst>
                    <a:ext uri="{9D8B030D-6E8A-4147-A177-3AD203B41FA5}">
                      <a16:colId xmlns:a16="http://schemas.microsoft.com/office/drawing/2014/main" xmlns="" val="20001"/>
                    </a:ext>
                  </a:extLst>
                </a:gridCol>
                <a:gridCol w="5221361">
                  <a:extLst>
                    <a:ext uri="{9D8B030D-6E8A-4147-A177-3AD203B41FA5}">
                      <a16:colId xmlns:a16="http://schemas.microsoft.com/office/drawing/2014/main" xmlns="" val="20002"/>
                    </a:ext>
                  </a:extLst>
                </a:gridCol>
              </a:tblGrid>
              <a:tr h="575081">
                <a:tc>
                  <a:txBody>
                    <a:bodyPr/>
                    <a:lstStyle/>
                    <a:p>
                      <a:pPr algn="ctr"/>
                      <a:r>
                        <a:rPr lang="en-US" dirty="0">
                          <a:latin typeface="Times New Roman" pitchFamily="18" charset="0"/>
                          <a:cs typeface="Times New Roman" pitchFamily="18" charset="0"/>
                        </a:rPr>
                        <a:t>STT</a:t>
                      </a:r>
                    </a:p>
                  </a:txBody>
                  <a:tcPr/>
                </a:tc>
                <a:tc>
                  <a:txBody>
                    <a:bodyPr/>
                    <a:lstStyle/>
                    <a:p>
                      <a:pPr algn="ctr"/>
                      <a:r>
                        <a:rPr lang="en-US" dirty="0">
                          <a:latin typeface="Times New Roman" pitchFamily="18" charset="0"/>
                          <a:cs typeface="Times New Roman" pitchFamily="18" charset="0"/>
                        </a:rPr>
                        <a:t>THỜI</a:t>
                      </a:r>
                      <a:r>
                        <a:rPr lang="en-US" baseline="0" dirty="0">
                          <a:latin typeface="Times New Roman" pitchFamily="18" charset="0"/>
                          <a:cs typeface="Times New Roman" pitchFamily="18" charset="0"/>
                        </a:rPr>
                        <a:t> ĐIỂM</a:t>
                      </a:r>
                      <a:endParaRPr lang="en-US" dirty="0">
                        <a:latin typeface="Times New Roman" pitchFamily="18" charset="0"/>
                        <a:cs typeface="Times New Roman" pitchFamily="18" charset="0"/>
                      </a:endParaRPr>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xmlns="" val="10000"/>
                  </a:ext>
                </a:extLst>
              </a:tr>
              <a:tr h="575081">
                <a:tc>
                  <a:txBody>
                    <a:bodyPr/>
                    <a:lstStyle/>
                    <a:p>
                      <a:pPr algn="ctr"/>
                      <a:r>
                        <a:rPr lang="en-US" dirty="0">
                          <a:latin typeface="Times New Roman" pitchFamily="18" charset="0"/>
                          <a:cs typeface="Times New Roman" pitchFamily="18" charset="0"/>
                        </a:rPr>
                        <a:t>1</a:t>
                      </a:r>
                    </a:p>
                  </a:txBody>
                  <a:tcPr/>
                </a:tc>
                <a:tc>
                  <a:txBody>
                    <a:bodyPr/>
                    <a:lstStyle/>
                    <a:p>
                      <a:pPr algn="l"/>
                      <a:r>
                        <a:rPr lang="en-US" dirty="0" err="1">
                          <a:latin typeface="Times New Roman" pitchFamily="18" charset="0"/>
                          <a:cs typeface="Times New Roman" pitchFamily="18" charset="0"/>
                        </a:rPr>
                        <a:t>Trong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học</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tập</a:t>
                      </a:r>
                      <a:endParaRPr lang="en-US" dirty="0">
                        <a:latin typeface="Times New Roman" pitchFamily="18" charset="0"/>
                        <a:cs typeface="Times New Roman" pitchFamily="18" charset="0"/>
                      </a:endParaRPr>
                    </a:p>
                  </a:txBody>
                  <a:tcPr/>
                </a:tc>
                <a:tc>
                  <a:txBody>
                    <a:bodyPr/>
                    <a:lstStyle/>
                    <a:p>
                      <a:endParaRPr lang="en-US" dirty="0"/>
                    </a:p>
                  </a:txBody>
                  <a:tcPr/>
                </a:tc>
                <a:extLst>
                  <a:ext uri="{0D108BD9-81ED-4DB2-BD59-A6C34878D82A}">
                    <a16:rowId xmlns:a16="http://schemas.microsoft.com/office/drawing/2014/main" xmlns="" val="10001"/>
                  </a:ext>
                </a:extLst>
              </a:tr>
              <a:tr h="720794">
                <a:tc>
                  <a:txBody>
                    <a:bodyPr/>
                    <a:lstStyle/>
                    <a:p>
                      <a:pPr algn="ctr"/>
                      <a:r>
                        <a:rPr lang="en-US" dirty="0">
                          <a:latin typeface="Times New Roman" pitchFamily="18" charset="0"/>
                          <a:cs typeface="Times New Roman" pitchFamily="18" charset="0"/>
                        </a:rPr>
                        <a:t>2</a:t>
                      </a:r>
                    </a:p>
                  </a:txBody>
                  <a:tcPr/>
                </a:tc>
                <a:tc>
                  <a:txBody>
                    <a:bodyPr/>
                    <a:lstStyle/>
                    <a:p>
                      <a:pPr algn="l"/>
                      <a:r>
                        <a:rPr lang="en-US" dirty="0" err="1">
                          <a:latin typeface="Times New Roman" pitchFamily="18" charset="0"/>
                          <a:cs typeface="Times New Roman" pitchFamily="18" charset="0"/>
                        </a:rPr>
                        <a:t>Trong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quan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hệ</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với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mọi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người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khi</a:t>
                      </a:r>
                      <a:r>
                        <a:rPr lang="en-US" baseline="0" dirty="0">
                          <a:latin typeface="Times New Roman" pitchFamily="18" charset="0"/>
                          <a:cs typeface="Times New Roman" pitchFamily="18" charset="0"/>
                        </a:rPr>
                        <a:t> ở </a:t>
                      </a:r>
                      <a:r>
                        <a:rPr lang="en-US" baseline="0" dirty="0" err="1">
                          <a:latin typeface="Times New Roman" pitchFamily="18" charset="0"/>
                          <a:cs typeface="Times New Roman" pitchFamily="18" charset="0"/>
                        </a:rPr>
                        <a:t>nhà</a:t>
                      </a:r>
                      <a:endParaRPr lang="en-US" dirty="0">
                        <a:latin typeface="Times New Roman" pitchFamily="18" charset="0"/>
                        <a:cs typeface="Times New Roman" pitchFamily="18" charset="0"/>
                      </a:endParaRPr>
                    </a:p>
                  </a:txBody>
                  <a:tcPr/>
                </a:tc>
                <a:tc>
                  <a:txBody>
                    <a:bodyPr/>
                    <a:lstStyle/>
                    <a:p>
                      <a:endParaRPr lang="en-US" dirty="0"/>
                    </a:p>
                  </a:txBody>
                  <a:tcPr/>
                </a:tc>
                <a:extLst>
                  <a:ext uri="{0D108BD9-81ED-4DB2-BD59-A6C34878D82A}">
                    <a16:rowId xmlns:a16="http://schemas.microsoft.com/office/drawing/2014/main" xmlns="" val="10002"/>
                  </a:ext>
                </a:extLst>
              </a:tr>
              <a:tr h="720794">
                <a:tc>
                  <a:txBody>
                    <a:bodyPr/>
                    <a:lstStyle/>
                    <a:p>
                      <a:pPr algn="ctr"/>
                      <a:r>
                        <a:rPr lang="en-US" dirty="0">
                          <a:latin typeface="Times New Roman" pitchFamily="18" charset="0"/>
                          <a:cs typeface="Times New Roman" pitchFamily="18" charset="0"/>
                        </a:rPr>
                        <a:t>3</a:t>
                      </a:r>
                    </a:p>
                  </a:txBody>
                  <a:tcPr/>
                </a:tc>
                <a:tc>
                  <a:txBody>
                    <a:bodyPr/>
                    <a:lstStyle/>
                    <a:p>
                      <a:pPr algn="l"/>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với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mọi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người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khi</a:t>
                      </a:r>
                      <a:r>
                        <a:rPr lang="en-US" baseline="0" dirty="0">
                          <a:latin typeface="Times New Roman" pitchFamily="18" charset="0"/>
                          <a:cs typeface="Times New Roman" pitchFamily="18" charset="0"/>
                        </a:rPr>
                        <a:t> ở </a:t>
                      </a:r>
                      <a:r>
                        <a:rPr lang="en-US" baseline="0" dirty="0" err="1">
                          <a:latin typeface="Times New Roman" pitchFamily="18" charset="0"/>
                          <a:cs typeface="Times New Roman" pitchFamily="18" charset="0"/>
                        </a:rPr>
                        <a:t>trường</a:t>
                      </a:r>
                      <a:endParaRPr lang="en-US" dirty="0">
                        <a:latin typeface="Times New Roman" pitchFamily="18" charset="0"/>
                        <a:cs typeface="Times New Roman" pitchFamily="18" charset="0"/>
                      </a:endParaRPr>
                    </a:p>
                  </a:txBody>
                  <a:tcPr/>
                </a:tc>
                <a:tc>
                  <a:txBody>
                    <a:bodyPr/>
                    <a:lstStyle/>
                    <a:p>
                      <a:endParaRPr lang="en-US"/>
                    </a:p>
                  </a:txBody>
                  <a:tcPr/>
                </a:tc>
                <a:extLst>
                  <a:ext uri="{0D108BD9-81ED-4DB2-BD59-A6C34878D82A}">
                    <a16:rowId xmlns:a16="http://schemas.microsoft.com/office/drawing/2014/main" xmlns="" val="10003"/>
                  </a:ext>
                </a:extLst>
              </a:tr>
              <a:tr h="720794">
                <a:tc>
                  <a:txBody>
                    <a:bodyPr/>
                    <a:lstStyle/>
                    <a:p>
                      <a:pPr algn="ctr"/>
                      <a:r>
                        <a:rPr lang="en-US" dirty="0">
                          <a:latin typeface="Times New Roman" pitchFamily="18" charset="0"/>
                          <a:cs typeface="Times New Roman" pitchFamily="18" charset="0"/>
                        </a:rPr>
                        <a:t>4</a:t>
                      </a:r>
                    </a:p>
                  </a:txBody>
                  <a:tcPr/>
                </a:tc>
                <a:tc>
                  <a:txBody>
                    <a:bodyPr/>
                    <a:lstStyle/>
                    <a:p>
                      <a:pPr algn="l"/>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với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mọi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người</a:t>
                      </a:r>
                      <a:r>
                        <a:rPr lang="en-US" baseline="0" dirty="0">
                          <a:latin typeface="Times New Roman" pitchFamily="18" charset="0"/>
                          <a:cs typeface="Times New Roman" pitchFamily="18" charset="0"/>
                        </a:rPr>
                        <a:t> ở </a:t>
                      </a:r>
                      <a:r>
                        <a:rPr lang="en-US" baseline="0" dirty="0" err="1">
                          <a:latin typeface="Times New Roman" pitchFamily="18" charset="0"/>
                          <a:cs typeface="Times New Roman" pitchFamily="18" charset="0"/>
                        </a:rPr>
                        <a:t>ngoài</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xã</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hội</a:t>
                      </a:r>
                      <a:endParaRPr lang="en-US" dirty="0">
                        <a:latin typeface="Times New Roman" pitchFamily="18" charset="0"/>
                        <a:cs typeface="Times New Roman" pitchFamily="18" charset="0"/>
                      </a:endParaRPr>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mj-lt"/>
                <a:ea typeface="Helvetica Neue"/>
                <a:cs typeface="Helvetica Neue"/>
              </a:rPr>
              <a:t>QUYỀN TRẺ EM</a:t>
            </a:r>
            <a:endParaRPr lang="en-SG" altLang="en-US" sz="5400" b="1" dirty="0">
              <a:solidFill>
                <a:srgbClr val="0000FF"/>
              </a:solidFill>
              <a:latin typeface="+mj-lt"/>
            </a:endParaRPr>
          </a:p>
        </p:txBody>
      </p:sp>
      <p:pic>
        <p:nvPicPr>
          <p:cNvPr id="2" name="Picture 1"/>
          <p:cNvPicPr>
            <a:picLocks noChangeAspect="1"/>
          </p:cNvPicPr>
          <p:nvPr/>
        </p:nvPicPr>
        <p:blipFill>
          <a:blip r:embed="rId2"/>
          <a:stretch>
            <a:fillRect/>
          </a:stretch>
        </p:blipFill>
        <p:spPr>
          <a:xfrm>
            <a:off x="401220" y="118615"/>
            <a:ext cx="3269411" cy="2819401"/>
          </a:xfrm>
          <a:prstGeom prst="rect">
            <a:avLst/>
          </a:prstGeom>
        </p:spPr>
      </p:pic>
      <p:pic>
        <p:nvPicPr>
          <p:cNvPr id="3" name="Picture 2"/>
          <p:cNvPicPr>
            <a:picLocks noChangeAspect="1"/>
          </p:cNvPicPr>
          <p:nvPr/>
        </p:nvPicPr>
        <p:blipFill>
          <a:blip r:embed="rId3"/>
          <a:stretch>
            <a:fillRect/>
          </a:stretch>
        </p:blipFill>
        <p:spPr>
          <a:xfrm>
            <a:off x="4093043" y="152401"/>
            <a:ext cx="3722490" cy="2819400"/>
          </a:xfrm>
          <a:prstGeom prst="rect">
            <a:avLst/>
          </a:prstGeom>
        </p:spPr>
      </p:pic>
      <p:pic>
        <p:nvPicPr>
          <p:cNvPr id="4" name="Picture 3"/>
          <p:cNvPicPr>
            <a:picLocks noChangeAspect="1"/>
          </p:cNvPicPr>
          <p:nvPr/>
        </p:nvPicPr>
        <p:blipFill>
          <a:blip r:embed="rId4"/>
          <a:stretch>
            <a:fillRect/>
          </a:stretch>
        </p:blipFill>
        <p:spPr>
          <a:xfrm>
            <a:off x="8105687" y="236500"/>
            <a:ext cx="3681577" cy="2819401"/>
          </a:xfrm>
          <a:prstGeom prst="rect">
            <a:avLst/>
          </a:prstGeom>
        </p:spPr>
      </p:pic>
      <p:pic>
        <p:nvPicPr>
          <p:cNvPr id="5" name="Picture 4"/>
          <p:cNvPicPr>
            <a:picLocks noChangeAspect="1"/>
          </p:cNvPicPr>
          <p:nvPr/>
        </p:nvPicPr>
        <p:blipFill>
          <a:blip r:embed="rId5"/>
          <a:stretch>
            <a:fillRect/>
          </a:stretch>
        </p:blipFill>
        <p:spPr>
          <a:xfrm>
            <a:off x="401220" y="3939148"/>
            <a:ext cx="3269411" cy="2867407"/>
          </a:xfrm>
          <a:prstGeom prst="rect">
            <a:avLst/>
          </a:prstGeom>
        </p:spPr>
      </p:pic>
      <p:pic>
        <p:nvPicPr>
          <p:cNvPr id="6" name="Picture 5"/>
          <p:cNvPicPr>
            <a:picLocks noChangeAspect="1"/>
          </p:cNvPicPr>
          <p:nvPr/>
        </p:nvPicPr>
        <p:blipFill>
          <a:blip r:embed="rId6"/>
          <a:stretch>
            <a:fillRect/>
          </a:stretch>
        </p:blipFill>
        <p:spPr>
          <a:xfrm>
            <a:off x="4093042" y="4086112"/>
            <a:ext cx="3722490" cy="2573480"/>
          </a:xfrm>
          <a:prstGeom prst="rect">
            <a:avLst/>
          </a:prstGeom>
        </p:spPr>
      </p:pic>
      <p:pic>
        <p:nvPicPr>
          <p:cNvPr id="7" name="Picture 6"/>
          <p:cNvPicPr>
            <a:picLocks noChangeAspect="1"/>
          </p:cNvPicPr>
          <p:nvPr/>
        </p:nvPicPr>
        <p:blipFill>
          <a:blip r:embed="rId7"/>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58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Times New Roman" pitchFamily="18" charset="0"/>
                  <a:ea typeface="Helvetica Neue"/>
                  <a:cs typeface="Times New Roman" pitchFamily="18" charset="0"/>
                </a:rPr>
                <a:t>QUYỀN TRẺ EM</a:t>
              </a:r>
              <a:endParaRPr lang="en-SG" altLang="en-US" sz="4400" b="1" dirty="0">
                <a:solidFill>
                  <a:srgbClr val="0000FF"/>
                </a:solidFill>
                <a:latin typeface="Times New Roman" pitchFamily="18" charset="0"/>
                <a:cs typeface="Times New Roman" pitchFamily="18"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II.</a:t>
              </a:r>
            </a:p>
            <a:p>
              <a:pPr algn="ctr">
                <a:defRPr/>
              </a:pPr>
              <a:r>
                <a:rPr lang="en-US" altLang="zh-CN" sz="3200" b="1" kern="0" dirty="0">
                  <a:solidFill>
                    <a:srgbClr val="0000FF"/>
                  </a:solidFill>
                  <a:latin typeface="Times New Roman" pitchFamily="18"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3533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Times New Roman" pitchFamily="18" charset="0"/>
                <a:ea typeface="微软雅黑" panose="020B0503020204020204" pitchFamily="34" charset="-122"/>
                <a:cs typeface="Times New Roman" pitchFamily="18" charset="0"/>
              </a:rPr>
              <a:t>THẨM THẤU ÂM NHẠC</a:t>
            </a:r>
            <a:endParaRPr lang="it-IT" altLang="en-US" sz="4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3" name="Rectangle 2"/>
          <p:cNvSpPr/>
          <p:nvPr/>
        </p:nvSpPr>
        <p:spPr>
          <a:xfrm>
            <a:off x="808892" y="3909202"/>
            <a:ext cx="10242281" cy="1811971"/>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Times New Roman" pitchFamily="18" charset="0"/>
                <a:ea typeface="Arial" panose="020B0604020202020204" pitchFamily="34" charset="0"/>
                <a:cs typeface="Times New Roman" pitchFamily="18" charset="0"/>
              </a:rPr>
              <a:t>Nghe</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bài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hát</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Quyền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trẻ</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em</a:t>
            </a:r>
            <a:r>
              <a:rPr lang="en-US" sz="2400" dirty="0">
                <a:solidFill>
                  <a:srgbClr val="1D02DA"/>
                </a:solidFill>
                <a:latin typeface="Times New Roman" pitchFamily="18" charset="0"/>
                <a:ea typeface="Arial" panose="020B0604020202020204" pitchFamily="34" charset="0"/>
                <a:cs typeface="Times New Roman" pitchFamily="18" charset="0"/>
              </a:rPr>
              <a:t>” ( </a:t>
            </a:r>
            <a:r>
              <a:rPr lang="en-US" sz="2400" dirty="0" err="1">
                <a:solidFill>
                  <a:srgbClr val="1D02DA"/>
                </a:solidFill>
                <a:latin typeface="Times New Roman" pitchFamily="18" charset="0"/>
                <a:ea typeface="Arial" panose="020B0604020202020204" pitchFamily="34" charset="0"/>
                <a:cs typeface="Times New Roman" pitchFamily="18" charset="0"/>
              </a:rPr>
              <a:t>Nhạc</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và</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lời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Trịnh</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Vĩnh</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Thành</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và</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trả</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lời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câu</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hỏi</a:t>
            </a:r>
            <a:r>
              <a:rPr lang="en-US" sz="2400" dirty="0">
                <a:solidFill>
                  <a:srgbClr val="1D02DA"/>
                </a:solidFill>
                <a:latin typeface="Times New Roman" pitchFamily="18" charset="0"/>
                <a:ea typeface="Arial" panose="020B0604020202020204" pitchFamily="34" charset="0"/>
                <a:cs typeface="Times New Roman"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Times New Roman" pitchFamily="18" charset="0"/>
                <a:ea typeface="Arial" panose="020B0604020202020204" pitchFamily="34" charset="0"/>
                <a:cs typeface="Times New Roman" pitchFamily="18" charset="0"/>
              </a:rPr>
              <a:t>1. </a:t>
            </a:r>
            <a:r>
              <a:rPr lang="en-US" sz="2400" dirty="0" err="1">
                <a:solidFill>
                  <a:srgbClr val="1D02DA"/>
                </a:solidFill>
                <a:latin typeface="Times New Roman" pitchFamily="18" charset="0"/>
                <a:ea typeface="Arial" panose="020B0604020202020204" pitchFamily="34" charset="0"/>
                <a:cs typeface="Times New Roman" pitchFamily="18" charset="0"/>
              </a:rPr>
              <a:t>Nội</a:t>
            </a:r>
            <a:r>
              <a:rPr lang="en-US" sz="2400" dirty="0">
                <a:solidFill>
                  <a:srgbClr val="1D02DA"/>
                </a:solidFill>
                <a:latin typeface="Times New Roman" pitchFamily="18" charset="0"/>
                <a:ea typeface="Arial" panose="020B0604020202020204" pitchFamily="34" charset="0"/>
                <a:cs typeface="Times New Roman" pitchFamily="18" charset="0"/>
              </a:rPr>
              <a:t> dung </a:t>
            </a:r>
            <a:r>
              <a:rPr lang="en-US" sz="2400" dirty="0" err="1">
                <a:solidFill>
                  <a:srgbClr val="1D02DA"/>
                </a:solidFill>
                <a:latin typeface="Times New Roman" pitchFamily="18" charset="0"/>
                <a:ea typeface="Arial" panose="020B0604020202020204" pitchFamily="34" charset="0"/>
                <a:cs typeface="Times New Roman" pitchFamily="18" charset="0"/>
              </a:rPr>
              <a:t>bài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hát</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thể</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hiện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điều</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gì</a:t>
            </a:r>
            <a:r>
              <a:rPr lang="vi-VN" sz="2400" dirty="0">
                <a:solidFill>
                  <a:srgbClr val="1D02DA"/>
                </a:solidFill>
                <a:latin typeface="Times New Roman" pitchFamily="18" charset="0"/>
                <a:ea typeface="Arial" panose="020B0604020202020204" pitchFamily="34" charset="0"/>
                <a:cs typeface="Times New Roman" pitchFamily="18" charset="0"/>
              </a:rPr>
              <a:t>?</a:t>
            </a:r>
            <a:endParaRPr lang="en-US" sz="2400" dirty="0">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Times New Roman" pitchFamily="18" charset="0"/>
                <a:ea typeface="Arial" panose="020B0604020202020204" pitchFamily="34" charset="0"/>
                <a:cs typeface="Times New Roman" pitchFamily="18" charset="0"/>
              </a:rPr>
              <a:t>2. </a:t>
            </a:r>
            <a:r>
              <a:rPr lang="en-US" sz="2400" dirty="0" err="1">
                <a:solidFill>
                  <a:srgbClr val="1D02DA"/>
                </a:solidFill>
                <a:latin typeface="Times New Roman" pitchFamily="18" charset="0"/>
                <a:ea typeface="Arial" panose="020B0604020202020204" pitchFamily="34" charset="0"/>
                <a:cs typeface="Times New Roman" pitchFamily="18" charset="0"/>
              </a:rPr>
              <a:t>Những</a:t>
            </a:r>
            <a:r>
              <a:rPr lang="en-US" sz="2400" dirty="0">
                <a:solidFill>
                  <a:srgbClr val="1D02DA"/>
                </a:solidFill>
                <a:latin typeface="Times New Roman" pitchFamily="18" charset="0"/>
                <a:ea typeface="Arial" panose="020B0604020202020204" pitchFamily="34" charset="0"/>
                <a:cs typeface="Times New Roman" pitchFamily="18" charset="0"/>
              </a:rPr>
              <a:t> ca </a:t>
            </a:r>
            <a:r>
              <a:rPr lang="en-US" sz="2400" dirty="0" err="1">
                <a:solidFill>
                  <a:srgbClr val="1D02DA"/>
                </a:solidFill>
                <a:latin typeface="Times New Roman" pitchFamily="18" charset="0"/>
                <a:ea typeface="Arial" panose="020B0604020202020204" pitchFamily="34" charset="0"/>
                <a:cs typeface="Times New Roman" pitchFamily="18" charset="0"/>
              </a:rPr>
              <a:t>từ</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nào</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trong</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bài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hát</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thể</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hiện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nội</a:t>
            </a:r>
            <a:r>
              <a:rPr lang="en-US" sz="2400" dirty="0">
                <a:solidFill>
                  <a:srgbClr val="1D02DA"/>
                </a:solidFill>
                <a:latin typeface="Times New Roman" pitchFamily="18" charset="0"/>
                <a:ea typeface="Arial" panose="020B0604020202020204" pitchFamily="34" charset="0"/>
                <a:cs typeface="Times New Roman" pitchFamily="18" charset="0"/>
              </a:rPr>
              <a:t> dung </a:t>
            </a:r>
            <a:r>
              <a:rPr lang="en-US" sz="2400" dirty="0" err="1">
                <a:solidFill>
                  <a:srgbClr val="1D02DA"/>
                </a:solidFill>
                <a:latin typeface="Times New Roman" pitchFamily="18" charset="0"/>
                <a:ea typeface="Arial" panose="020B0604020202020204" pitchFamily="34" charset="0"/>
                <a:cs typeface="Times New Roman" pitchFamily="18" charset="0"/>
              </a:rPr>
              <a:t>đó</a:t>
            </a:r>
            <a:r>
              <a:rPr lang="vi-VN" sz="2400" dirty="0">
                <a:solidFill>
                  <a:srgbClr val="1D02DA"/>
                </a:solidFill>
                <a:latin typeface="Times New Roman" pitchFamily="18" charset="0"/>
                <a:ea typeface="Arial" panose="020B0604020202020204" pitchFamily="34" charset="0"/>
                <a:cs typeface="Times New Roman" pitchFamily="18" charset="0"/>
              </a:rPr>
              <a:t>?</a:t>
            </a:r>
            <a:endParaRPr lang="en-US" sz="2400" dirty="0">
              <a:solidFill>
                <a:srgbClr val="1D02DA"/>
              </a:solidFill>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Times New Roman" pitchFamily="18" charset="0"/>
                <a:ea typeface="Arial" panose="020B0604020202020204" pitchFamily="34" charset="0"/>
                <a:cs typeface="Times New Roman" pitchFamily="18" charset="0"/>
              </a:rPr>
              <a:t>3. </a:t>
            </a:r>
            <a:r>
              <a:rPr lang="en-US" sz="2400" dirty="0" err="1">
                <a:solidFill>
                  <a:srgbClr val="1D02DA"/>
                </a:solidFill>
                <a:latin typeface="Times New Roman" pitchFamily="18" charset="0"/>
                <a:ea typeface="Arial" panose="020B0604020202020204" pitchFamily="34" charset="0"/>
                <a:cs typeface="Times New Roman" pitchFamily="18" charset="0"/>
              </a:rPr>
              <a:t>Liệt</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kê</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những</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quyền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mà</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trẻ</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em</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mong</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muốn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được</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thể</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hiện</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trong</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bài</a:t>
            </a:r>
            <a:r>
              <a:rPr lang="en-US" sz="2400" dirty="0">
                <a:solidFill>
                  <a:srgbClr val="1D02DA"/>
                </a:solidFill>
                <a:latin typeface="Times New Roman" pitchFamily="18" charset="0"/>
                <a:ea typeface="Arial" panose="020B0604020202020204" pitchFamily="34" charset="0"/>
                <a:cs typeface="Times New Roman" pitchFamily="18" charset="0"/>
              </a:rPr>
              <a:t> </a:t>
            </a:r>
            <a:r>
              <a:rPr lang="en-US" sz="2400" dirty="0" err="1">
                <a:solidFill>
                  <a:srgbClr val="1D02DA"/>
                </a:solidFill>
                <a:latin typeface="Times New Roman" pitchFamily="18" charset="0"/>
                <a:ea typeface="Arial" panose="020B0604020202020204" pitchFamily="34" charset="0"/>
                <a:cs typeface="Times New Roman" pitchFamily="18" charset="0"/>
              </a:rPr>
              <a:t>hát</a:t>
            </a:r>
            <a:endParaRPr lang="en-US" sz="2400" dirty="0">
              <a:latin typeface="Times New Roman" pitchFamily="18" charset="0"/>
              <a:ea typeface="Arial" panose="020B0604020202020204" pitchFamily="34" charset="0"/>
              <a:cs typeface="Times New Roman" pitchFamily="18"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8" name="Picture 7"/>
          <p:cNvPicPr>
            <a:picLocks noChangeAspect="1"/>
          </p:cNvPicPr>
          <p:nvPr/>
        </p:nvPicPr>
        <p:blipFill>
          <a:blip r:embed="rId6"/>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Times New Roman" pitchFamily="18" charset="0"/>
                <a:ea typeface="微软雅黑" panose="020B0503020204020204" pitchFamily="34" charset="-122"/>
                <a:cs typeface="Times New Roman" pitchFamily="18" charset="0"/>
              </a:rPr>
              <a:t>Quan</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sát</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tranh</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và</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đặt</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tên</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cho</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từng</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hình</a:t>
            </a:r>
            <a:r>
              <a:rPr lang="en-US" altLang="en-US" b="1" dirty="0">
                <a:solidFill>
                  <a:srgbClr val="FF0000"/>
                </a:solidFill>
                <a:latin typeface="Times New Roman" pitchFamily="18" charset="0"/>
                <a:ea typeface="微软雅黑" panose="020B0503020204020204" pitchFamily="34" charset="-122"/>
                <a:cs typeface="Times New Roman" pitchFamily="18" charset="0"/>
              </a:rPr>
              <a:t> </a:t>
            </a:r>
            <a:r>
              <a:rPr lang="en-US" altLang="en-US" b="1" dirty="0" err="1">
                <a:solidFill>
                  <a:srgbClr val="FF0000"/>
                </a:solidFill>
                <a:latin typeface="Times New Roman" pitchFamily="18" charset="0"/>
                <a:ea typeface="微软雅黑" panose="020B0503020204020204" pitchFamily="34" charset="-122"/>
                <a:cs typeface="Times New Roman" pitchFamily="18" charset="0"/>
              </a:rPr>
              <a:t>ảnh</a:t>
            </a:r>
            <a:endParaRPr lang="it-IT" altLang="en-US"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500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Times New Roman" pitchFamily="18" charset="0"/>
                <a:cs typeface="Times New Roman" pitchFamily="18" charset="0"/>
              </a:rPr>
              <a:t>PHIẾU HỌC TẬP</a:t>
            </a:r>
          </a:p>
          <a:p>
            <a:pPr algn="ctr">
              <a:lnSpc>
                <a:spcPct val="100000"/>
              </a:lnSpc>
              <a:spcBef>
                <a:spcPct val="0"/>
              </a:spcBef>
              <a:buFontTx/>
              <a:buNone/>
            </a:pPr>
            <a:r>
              <a:rPr lang="en-US" altLang="en-US" dirty="0" err="1">
                <a:solidFill>
                  <a:srgbClr val="FF0000"/>
                </a:solidFill>
                <a:latin typeface="Times New Roman" pitchFamily="18" charset="0"/>
                <a:cs typeface="Times New Roman" pitchFamily="18" charset="0"/>
              </a:rPr>
              <a:t>Họ</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và</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tên</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Tổ</a:t>
            </a:r>
            <a:r>
              <a:rPr lang="en-US" altLang="en-US" dirty="0">
                <a:solidFill>
                  <a:srgbClr val="FF0000"/>
                </a:solidFill>
                <a:latin typeface="Times New Roman" pitchFamily="18" charset="0"/>
                <a:cs typeface="Times New Roman" pitchFamily="18" charset="0"/>
              </a:rPr>
              <a:t>:……………………………</a:t>
            </a:r>
          </a:p>
          <a:p>
            <a:pPr marL="457200" lvl="0" indent="-457200">
              <a:buAutoNum type="arabicPeriod"/>
            </a:pPr>
            <a:r>
              <a:rPr lang="en-US" sz="2400" i="1" dirty="0" err="1">
                <a:latin typeface="Times New Roman" pitchFamily="18" charset="0"/>
                <a:cs typeface="Times New Roman" pitchFamily="18" charset="0"/>
              </a:rPr>
              <a:t>Cảm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nghe</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hát</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lvl="0">
              <a:buNone/>
            </a:pPr>
            <a:r>
              <a:rPr lang="en-US" sz="2400" dirty="0">
                <a:latin typeface="Times New Roman" pitchFamily="18" charset="0"/>
                <a:cs typeface="Times New Roman" pitchFamily="18" charset="0"/>
              </a:rPr>
              <a:t>………………………………………………………………………………………….</a:t>
            </a:r>
          </a:p>
          <a:p>
            <a:pPr>
              <a:buNone/>
            </a:pPr>
            <a:r>
              <a:rPr lang="en-US" sz="2400" i="1" dirty="0">
                <a:latin typeface="Times New Roman" pitchFamily="18" charset="0"/>
                <a:cs typeface="Times New Roman" pitchFamily="18" charset="0"/>
              </a:rPr>
              <a:t>2. </a:t>
            </a:r>
            <a:r>
              <a:rPr lang="en-US" sz="2400" i="1" dirty="0" err="1">
                <a:latin typeface="Times New Roman" pitchFamily="18" charset="0"/>
                <a:cs typeface="Times New Roman" pitchFamily="18" charset="0"/>
              </a:rPr>
              <a:t>Những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trẻ</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muốn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hát</a:t>
            </a:r>
            <a:r>
              <a:rPr lang="en-US" sz="2400" i="1"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a:t>
            </a:r>
          </a:p>
          <a:p>
            <a:pPr>
              <a:lnSpc>
                <a:spcPct val="100000"/>
              </a:lnSpc>
              <a:spcBef>
                <a:spcPct val="0"/>
              </a:spcBef>
              <a:buFontTx/>
              <a:buNone/>
            </a:pPr>
            <a:r>
              <a:rPr lang="en-US" altLang="en-US" sz="2400" i="1" dirty="0">
                <a:solidFill>
                  <a:srgbClr val="000000"/>
                </a:solidFill>
                <a:latin typeface="Times New Roman" pitchFamily="18" charset="0"/>
                <a:cs typeface="Times New Roman" pitchFamily="18" charset="0"/>
              </a:rPr>
              <a:t>3. </a:t>
            </a:r>
            <a:r>
              <a:rPr lang="en-US" altLang="en-US" sz="2400" i="1" dirty="0" err="1">
                <a:solidFill>
                  <a:srgbClr val="000000"/>
                </a:solidFill>
                <a:latin typeface="Times New Roman" pitchFamily="18" charset="0"/>
                <a:cs typeface="Times New Roman" pitchFamily="18" charset="0"/>
              </a:rPr>
              <a:t>Đặt</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tên</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cho</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các</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hình</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ảnh</a:t>
            </a:r>
            <a:endParaRPr lang="en-US" altLang="en-US" sz="2400" i="1" dirty="0">
              <a:solidFill>
                <a:srgbClr val="000000"/>
              </a:solidFill>
              <a:latin typeface="Times New Roman" pitchFamily="18" charset="0"/>
              <a:cs typeface="Times New Roman" pitchFamily="18" charset="0"/>
            </a:endParaRPr>
          </a:p>
          <a:p>
            <a:pPr>
              <a:lnSpc>
                <a:spcPct val="100000"/>
              </a:lnSpc>
              <a:spcBef>
                <a:spcPct val="0"/>
              </a:spcBef>
              <a:buFontTx/>
              <a:buNone/>
            </a:pPr>
            <a:r>
              <a:rPr lang="en-US" altLang="en-US" sz="2400" i="1" dirty="0">
                <a:solidFill>
                  <a:srgbClr val="000000"/>
                </a:solidFill>
                <a:latin typeface="Times New Roman" pitchFamily="18" charset="0"/>
                <a:cs typeface="Times New Roman" pitchFamily="18"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Times New Roman" pitchFamily="18" charset="0"/>
                <a:cs typeface="Times New Roman" pitchFamily="18" charset="0"/>
              </a:rPr>
              <a:t>PHIẾU HỌC TẬP</a:t>
            </a:r>
          </a:p>
          <a:p>
            <a:pPr algn="ctr">
              <a:lnSpc>
                <a:spcPct val="100000"/>
              </a:lnSpc>
              <a:spcBef>
                <a:spcPct val="0"/>
              </a:spcBef>
              <a:buFontTx/>
              <a:buNone/>
            </a:pPr>
            <a:r>
              <a:rPr lang="en-US" altLang="en-US" dirty="0" err="1">
                <a:solidFill>
                  <a:srgbClr val="FF0000"/>
                </a:solidFill>
                <a:latin typeface="Times New Roman" pitchFamily="18" charset="0"/>
                <a:cs typeface="Times New Roman" pitchFamily="18" charset="0"/>
              </a:rPr>
              <a:t>Họ</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và</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tên</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Lớp</a:t>
            </a:r>
            <a:r>
              <a:rPr lang="en-US" altLang="en-US" dirty="0">
                <a:solidFill>
                  <a:srgbClr val="FF0000"/>
                </a:solidFill>
                <a:latin typeface="Times New Roman" pitchFamily="18" charset="0"/>
                <a:cs typeface="Times New Roman" pitchFamily="18" charset="0"/>
              </a:rPr>
              <a:t>:……………………………</a:t>
            </a:r>
          </a:p>
          <a:p>
            <a:pPr lvl="0">
              <a:buNone/>
            </a:pPr>
            <a:r>
              <a:rPr lang="en-US" sz="2400" i="1" dirty="0" smtClean="0">
                <a:latin typeface="Times New Roman" pitchFamily="18" charset="0"/>
                <a:cs typeface="Times New Roman" pitchFamily="18" charset="0"/>
              </a:rPr>
              <a:t>1.Cảm </a:t>
            </a:r>
            <a:r>
              <a:rPr lang="en-US" sz="2400" i="1" dirty="0" err="1">
                <a:latin typeface="Times New Roman" pitchFamily="18" charset="0"/>
                <a:cs typeface="Times New Roman" pitchFamily="18" charset="0"/>
              </a:rPr>
              <a:t>nghĩ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nghe</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hát</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lvl="0">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endParaRPr lang="en-US" sz="2400" dirty="0">
              <a:latin typeface="Times New Roman" pitchFamily="18" charset="0"/>
              <a:cs typeface="Times New Roman" pitchFamily="18" charset="0"/>
            </a:endParaRPr>
          </a:p>
          <a:p>
            <a:pPr>
              <a:buNone/>
            </a:pPr>
            <a:r>
              <a:rPr lang="en-US" sz="2400" i="1" dirty="0">
                <a:latin typeface="Times New Roman" pitchFamily="18" charset="0"/>
                <a:cs typeface="Times New Roman" pitchFamily="18" charset="0"/>
              </a:rPr>
              <a:t>2. </a:t>
            </a:r>
            <a:r>
              <a:rPr lang="en-US" sz="2400" i="1" dirty="0" err="1">
                <a:latin typeface="Times New Roman" pitchFamily="18" charset="0"/>
                <a:cs typeface="Times New Roman" pitchFamily="18" charset="0"/>
              </a:rPr>
              <a:t>Những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trẻ</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muốn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hát</a:t>
            </a:r>
            <a:r>
              <a:rPr lang="en-US" sz="2400" i="1"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endParaRPr lang="en-US" sz="2400" dirty="0">
              <a:latin typeface="Times New Roman" pitchFamily="18" charset="0"/>
              <a:cs typeface="Times New Roman" pitchFamily="18" charset="0"/>
            </a:endParaRPr>
          </a:p>
          <a:p>
            <a:pPr>
              <a:lnSpc>
                <a:spcPct val="100000"/>
              </a:lnSpc>
              <a:spcBef>
                <a:spcPct val="0"/>
              </a:spcBef>
              <a:buFontTx/>
              <a:buNone/>
            </a:pPr>
            <a:r>
              <a:rPr lang="en-US" altLang="en-US" sz="2400" i="1" dirty="0">
                <a:solidFill>
                  <a:srgbClr val="000000"/>
                </a:solidFill>
                <a:latin typeface="Times New Roman" pitchFamily="18" charset="0"/>
                <a:cs typeface="Times New Roman" pitchFamily="18" charset="0"/>
              </a:rPr>
              <a:t>3. </a:t>
            </a:r>
            <a:r>
              <a:rPr lang="en-US" altLang="en-US" sz="2400" i="1" dirty="0" err="1">
                <a:solidFill>
                  <a:srgbClr val="000000"/>
                </a:solidFill>
                <a:latin typeface="Times New Roman" pitchFamily="18" charset="0"/>
                <a:cs typeface="Times New Roman" pitchFamily="18" charset="0"/>
              </a:rPr>
              <a:t>Đặt</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tên</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cho</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các</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hình</a:t>
            </a:r>
            <a:r>
              <a:rPr lang="en-US" altLang="en-US" sz="2400" i="1" dirty="0">
                <a:solidFill>
                  <a:srgbClr val="000000"/>
                </a:solidFill>
                <a:latin typeface="Times New Roman" pitchFamily="18" charset="0"/>
                <a:cs typeface="Times New Roman" pitchFamily="18" charset="0"/>
              </a:rPr>
              <a:t> </a:t>
            </a:r>
            <a:r>
              <a:rPr lang="en-US" altLang="en-US" sz="2400" i="1" dirty="0" err="1">
                <a:solidFill>
                  <a:srgbClr val="000000"/>
                </a:solidFill>
                <a:latin typeface="Times New Roman" pitchFamily="18" charset="0"/>
                <a:cs typeface="Times New Roman" pitchFamily="18" charset="0"/>
              </a:rPr>
              <a:t>ảnh</a:t>
            </a:r>
            <a:endParaRPr lang="en-US" altLang="en-US" sz="2400" i="1" dirty="0">
              <a:solidFill>
                <a:srgbClr val="000000"/>
              </a:solidFill>
              <a:latin typeface="Times New Roman" pitchFamily="18" charset="0"/>
              <a:cs typeface="Times New Roman" pitchFamily="18" charset="0"/>
            </a:endParaRPr>
          </a:p>
          <a:p>
            <a:pPr>
              <a:lnSpc>
                <a:spcPct val="100000"/>
              </a:lnSpc>
              <a:spcBef>
                <a:spcPct val="0"/>
              </a:spcBef>
              <a:buFontTx/>
              <a:buNone/>
            </a:pPr>
            <a:endParaRPr lang="en-US" altLang="en-US" sz="2400" dirty="0">
              <a:solidFill>
                <a:srgbClr val="000000"/>
              </a:solidFill>
              <a:latin typeface="Times New Roman" pitchFamily="18" charset="0"/>
              <a:cs typeface="Times New Roman" pitchFamily="18" charset="0"/>
            </a:endParaRPr>
          </a:p>
        </p:txBody>
      </p:sp>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xmlns="" val="20000"/>
                    </a:ext>
                  </a:extLst>
                </a:gridCol>
                <a:gridCol w="3567998">
                  <a:extLst>
                    <a:ext uri="{9D8B030D-6E8A-4147-A177-3AD203B41FA5}">
                      <a16:colId xmlns:a16="http://schemas.microsoft.com/office/drawing/2014/main" xmlns=""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90301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9115</TotalTime>
  <Words>3323</Words>
  <Application>Microsoft Office PowerPoint</Application>
  <PresentationFormat>Custom</PresentationFormat>
  <Paragraphs>332</Paragraphs>
  <Slides>47</Slides>
  <Notes>5</Notes>
  <HiddenSlides>0</HiddenSlides>
  <MMClips>2</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TRÒ CHƠI Ô CHỮ</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271</cp:revision>
  <dcterms:created xsi:type="dcterms:W3CDTF">2021-06-28T15:32:15Z</dcterms:created>
  <dcterms:modified xsi:type="dcterms:W3CDTF">2023-02-06T02:40:00Z</dcterms:modified>
</cp:coreProperties>
</file>