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1542" r:id="rId2"/>
    <p:sldId id="1564" r:id="rId3"/>
    <p:sldId id="275" r:id="rId4"/>
    <p:sldId id="1574" r:id="rId5"/>
    <p:sldId id="586" r:id="rId6"/>
    <p:sldId id="1602" r:id="rId7"/>
    <p:sldId id="1577" r:id="rId8"/>
    <p:sldId id="1575" r:id="rId9"/>
    <p:sldId id="1573" r:id="rId10"/>
    <p:sldId id="1579" r:id="rId11"/>
    <p:sldId id="1580" r:id="rId12"/>
    <p:sldId id="1576" r:id="rId13"/>
    <p:sldId id="1582" r:id="rId14"/>
    <p:sldId id="1578" r:id="rId15"/>
    <p:sldId id="1583" r:id="rId16"/>
    <p:sldId id="1570" r:id="rId17"/>
    <p:sldId id="1586" r:id="rId18"/>
    <p:sldId id="1581" r:id="rId19"/>
    <p:sldId id="1566" r:id="rId20"/>
    <p:sldId id="1590" r:id="rId21"/>
    <p:sldId id="1591" r:id="rId22"/>
    <p:sldId id="1589" r:id="rId23"/>
    <p:sldId id="1569" r:id="rId24"/>
    <p:sldId id="1592" r:id="rId25"/>
    <p:sldId id="1597" r:id="rId26"/>
    <p:sldId id="1598" r:id="rId27"/>
    <p:sldId id="1595" r:id="rId28"/>
    <p:sldId id="279" r:id="rId29"/>
    <p:sldId id="1471" r:id="rId30"/>
    <p:sldId id="1600" r:id="rId31"/>
    <p:sldId id="330" r:id="rId32"/>
    <p:sldId id="317" r:id="rId33"/>
    <p:sldId id="625" r:id="rId34"/>
  </p:sldIdLst>
  <p:sldSz cx="12192000"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6F6"/>
    <a:srgbClr val="FFFFD7"/>
    <a:srgbClr val="FF3399"/>
    <a:srgbClr val="FF00FF"/>
    <a:srgbClr val="FFFF9B"/>
    <a:srgbClr val="FFB989"/>
    <a:srgbClr val="FFFF8F"/>
    <a:srgbClr val="1C11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09" autoAdjust="0"/>
    <p:restoredTop sz="93832" autoAdjust="0"/>
  </p:normalViewPr>
  <p:slideViewPr>
    <p:cSldViewPr snapToGrid="0">
      <p:cViewPr varScale="1">
        <p:scale>
          <a:sx n="58" d="100"/>
          <a:sy n="58" d="100"/>
        </p:scale>
        <p:origin x="864" y="4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2BAC25-1D03-492A-B25E-BAD2F7B1DAF3}" type="datetimeFigureOut">
              <a:rPr lang="en-US" smtClean="0"/>
              <a:pPr/>
              <a:t>7/13/2022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9C52CD-A8C5-484B-B00E-2101948BB170}" type="slidenum">
              <a:rPr lang="en-US" smtClean="0"/>
              <a:pPr/>
              <a:t>‹#›</a:t>
            </a:fld>
            <a:endParaRPr lang="en-US"/>
          </a:p>
        </p:txBody>
      </p:sp>
    </p:spTree>
    <p:extLst>
      <p:ext uri="{BB962C8B-B14F-4D97-AF65-F5344CB8AC3E}">
        <p14:creationId xmlns:p14="http://schemas.microsoft.com/office/powerpoint/2010/main" val="1773459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Hành trình củ Ma-gien-lăng và các thủy thủ chứng minh một cách thuyết phục nhất Trái Đất có dạng hình cầu</a:t>
            </a: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21</a:t>
            </a:fld>
            <a:endParaRPr lang="en-US"/>
          </a:p>
        </p:txBody>
      </p:sp>
    </p:spTree>
    <p:extLst>
      <p:ext uri="{BB962C8B-B14F-4D97-AF65-F5344CB8AC3E}">
        <p14:creationId xmlns:p14="http://schemas.microsoft.com/office/powerpoint/2010/main" val="2657252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FF0000"/>
                </a:solidFill>
              </a:rPr>
              <a:t>Với vị trí địa lí thuận lợi, Bồ Đào Nha và Tây Ban Nha là những nước tiên phong trong các cuộc thám hiểm,khám phá những vùng đất mới</a:t>
            </a:r>
            <a:r>
              <a:rPr lang="en-US" sz="1200">
                <a:solidFill>
                  <a:srgbClr val="FF0000"/>
                </a:solidFill>
              </a:rPr>
              <a:t>. Các cuộc phát kiến của Cô-lôm-bô và Ma-gien-lăng đều đ</a:t>
            </a:r>
            <a:r>
              <a:rPr lang="vi-VN" sz="1200">
                <a:solidFill>
                  <a:srgbClr val="FF0000"/>
                </a:solidFill>
              </a:rPr>
              <a:t>ư</a:t>
            </a:r>
            <a:r>
              <a:rPr lang="en-US" sz="1200">
                <a:solidFill>
                  <a:srgbClr val="FF0000"/>
                </a:solidFill>
              </a:rPr>
              <a:t>ợc xuất phát từ đất n</a:t>
            </a:r>
            <a:r>
              <a:rPr lang="vi-VN" sz="1200">
                <a:solidFill>
                  <a:srgbClr val="FF0000"/>
                </a:solidFill>
              </a:rPr>
              <a:t>ư</a:t>
            </a:r>
            <a:r>
              <a:rPr lang="en-US" sz="1200">
                <a:solidFill>
                  <a:srgbClr val="FF0000"/>
                </a:solidFill>
              </a:rPr>
              <a:t>ớc Tây Ban Nha</a:t>
            </a:r>
            <a:endParaRPr lang="vi-VN" sz="1200">
              <a:solidFill>
                <a:srgbClr val="FF0000"/>
              </a:solidFill>
            </a:endParaRP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22</a:t>
            </a:fld>
            <a:endParaRPr lang="en-US"/>
          </a:p>
        </p:txBody>
      </p:sp>
    </p:spTree>
    <p:extLst>
      <p:ext uri="{BB962C8B-B14F-4D97-AF65-F5344CB8AC3E}">
        <p14:creationId xmlns:p14="http://schemas.microsoft.com/office/powerpoint/2010/main" val="3929584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24</a:t>
            </a:fld>
            <a:endParaRPr lang="en-US"/>
          </a:p>
        </p:txBody>
      </p:sp>
    </p:spTree>
    <p:extLst>
      <p:ext uri="{BB962C8B-B14F-4D97-AF65-F5344CB8AC3E}">
        <p14:creationId xmlns:p14="http://schemas.microsoft.com/office/powerpoint/2010/main" val="2632293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25</a:t>
            </a:fld>
            <a:endParaRPr lang="en-US"/>
          </a:p>
        </p:txBody>
      </p:sp>
    </p:spTree>
    <p:extLst>
      <p:ext uri="{BB962C8B-B14F-4D97-AF65-F5344CB8AC3E}">
        <p14:creationId xmlns:p14="http://schemas.microsoft.com/office/powerpoint/2010/main" val="1942335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26</a:t>
            </a:fld>
            <a:endParaRPr lang="en-US"/>
          </a:p>
        </p:txBody>
      </p:sp>
    </p:spTree>
    <p:extLst>
      <p:ext uri="{BB962C8B-B14F-4D97-AF65-F5344CB8AC3E}">
        <p14:creationId xmlns:p14="http://schemas.microsoft.com/office/powerpoint/2010/main" val="81427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t>Khám phá ra vùng đất mới,con đ</a:t>
            </a:r>
            <a:r>
              <a:rPr lang="vi-VN"/>
              <a:t>ư</a:t>
            </a:r>
            <a:r>
              <a:rPr lang="en-US"/>
              <a:t>ờng mới trong tiến trình lịch sử,thúc đẩy nền kinh tế phát triển</a:t>
            </a:r>
          </a:p>
        </p:txBody>
      </p:sp>
      <p:sp>
        <p:nvSpPr>
          <p:cNvPr id="4" name="Slide Number Placeholder 3"/>
          <p:cNvSpPr>
            <a:spLocks noGrp="1"/>
          </p:cNvSpPr>
          <p:nvPr>
            <p:ph type="sldNum" sz="quarter" idx="5"/>
          </p:nvPr>
        </p:nvSpPr>
        <p:spPr/>
        <p:txBody>
          <a:bodyPr/>
          <a:lstStyle/>
          <a:p>
            <a:fld id="{849C52CD-A8C5-484B-B00E-2101948BB170}" type="slidenum">
              <a:rPr lang="en-US" smtClean="0"/>
              <a:pPr/>
              <a:t>31</a:t>
            </a:fld>
            <a:endParaRPr lang="en-US"/>
          </a:p>
        </p:txBody>
      </p:sp>
    </p:spTree>
    <p:extLst>
      <p:ext uri="{BB962C8B-B14F-4D97-AF65-F5344CB8AC3E}">
        <p14:creationId xmlns:p14="http://schemas.microsoft.com/office/powerpoint/2010/main" val="815276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32</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a:t>
            </a:fld>
            <a:endParaRPr lang="en-US"/>
          </a:p>
        </p:txBody>
      </p:sp>
    </p:spTree>
    <p:extLst>
      <p:ext uri="{BB962C8B-B14F-4D97-AF65-F5344CB8AC3E}">
        <p14:creationId xmlns:p14="http://schemas.microsoft.com/office/powerpoint/2010/main" val="1374990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a:t>
            </a:fld>
            <a:endParaRPr lang="zh-CN" sz="1200" dirty="0"/>
          </a:p>
        </p:txBody>
      </p:sp>
    </p:spTree>
    <p:extLst>
      <p:ext uri="{BB962C8B-B14F-4D97-AF65-F5344CB8AC3E}">
        <p14:creationId xmlns:p14="http://schemas.microsoft.com/office/powerpoint/2010/main" val="2759880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https://kenh14.vn/kham-pha/xem-ban-do-the-gioi-tu-co-dai-den-hien-dai-20121126090929166.chn</a:t>
            </a:r>
          </a:p>
        </p:txBody>
      </p:sp>
      <p:sp>
        <p:nvSpPr>
          <p:cNvPr id="4" name="Slide Number Placeholder 3"/>
          <p:cNvSpPr>
            <a:spLocks noGrp="1"/>
          </p:cNvSpPr>
          <p:nvPr>
            <p:ph type="sldNum" sz="quarter" idx="5"/>
          </p:nvPr>
        </p:nvSpPr>
        <p:spPr/>
        <p:txBody>
          <a:bodyPr/>
          <a:lstStyle/>
          <a:p>
            <a:fld id="{849C52CD-A8C5-484B-B00E-2101948BB170}" type="slidenum">
              <a:rPr lang="en-US" smtClean="0"/>
              <a:pPr/>
              <a:t>5</a:t>
            </a:fld>
            <a:endParaRPr lang="en-US"/>
          </a:p>
        </p:txBody>
      </p:sp>
    </p:spTree>
    <p:extLst>
      <p:ext uri="{BB962C8B-B14F-4D97-AF65-F5344CB8AC3E}">
        <p14:creationId xmlns:p14="http://schemas.microsoft.com/office/powerpoint/2010/main" val="970408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BẢN ĐỒ A: </a:t>
            </a:r>
            <a:r>
              <a:rPr lang="en-US" sz="1200" b="0" i="0" kern="1200">
                <a:solidFill>
                  <a:schemeClr val="tx1"/>
                </a:solidFill>
                <a:effectLst/>
                <a:latin typeface="+mn-lt"/>
                <a:ea typeface="+mn-ea"/>
                <a:cs typeface="+mn-cs"/>
              </a:rPr>
              <a:t>Nó có dạng hình tròn, tâm bản đồ cho thấy các vùng đất nổi tiếng của thế giới xung quanh biển Aegean.</a:t>
            </a:r>
            <a:endParaRPr lang="vi-VN"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Năm 1490, Heinrich Hammer, một chuyên gia vẽ bản đồ người Đức, tạo ra một bản đồ khá  chính xác với các địa điểm trên mặt đất.</a:t>
            </a: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9</a:t>
            </a:fld>
            <a:endParaRPr lang="en-US"/>
          </a:p>
        </p:txBody>
      </p:sp>
    </p:spTree>
    <p:extLst>
      <p:ext uri="{BB962C8B-B14F-4D97-AF65-F5344CB8AC3E}">
        <p14:creationId xmlns:p14="http://schemas.microsoft.com/office/powerpoint/2010/main" val="1016645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vi-VN" sz="1200" b="1" i="0" kern="1200">
                <a:solidFill>
                  <a:schemeClr val="tx1"/>
                </a:solidFill>
                <a:effectLst/>
                <a:latin typeface="+mn-lt"/>
                <a:ea typeface="+mn-ea"/>
                <a:cs typeface="+mn-cs"/>
              </a:rPr>
              <a:t>Thế kỷ V TCN </a:t>
            </a:r>
            <a:r>
              <a:rPr lang="vi-VN" sz="1200" b="0" i="0" kern="1200">
                <a:solidFill>
                  <a:schemeClr val="tx1"/>
                </a:solidFill>
                <a:effectLst/>
                <a:latin typeface="+mn-lt"/>
                <a:ea typeface="+mn-ea"/>
                <a:cs typeface="+mn-cs"/>
              </a:rPr>
              <a:t>Anaximandros - nhà triết học người Hy Lạp được biết đến là người sáng tạo ra một trong những chiếc bản đồ đầu tiên của thế giới, một thành tựu đã có đóng góp to lớn cho sự phát triển của lĩnh vực địa lý.</a:t>
            </a:r>
          </a:p>
          <a:p>
            <a:pPr fontAlgn="base"/>
            <a:br>
              <a:rPr lang="vi-VN" sz="1200" b="0" i="0" kern="1200">
                <a:solidFill>
                  <a:schemeClr val="tx1"/>
                </a:solidFill>
                <a:effectLst/>
                <a:latin typeface="+mn-lt"/>
                <a:ea typeface="+mn-ea"/>
                <a:cs typeface="+mn-cs"/>
              </a:rPr>
            </a:br>
            <a:endParaRPr lang="vi-VN" sz="1200" b="0" i="0" kern="1200">
              <a:solidFill>
                <a:schemeClr val="tx1"/>
              </a:solidFill>
              <a:effectLst/>
              <a:latin typeface="+mn-lt"/>
              <a:ea typeface="+mn-ea"/>
              <a:cs typeface="+mn-cs"/>
            </a:endParaRPr>
          </a:p>
          <a:p>
            <a:pPr fontAlgn="base"/>
            <a:r>
              <a:rPr lang="vi-VN" sz="1200" b="0" i="0" kern="1200">
                <a:solidFill>
                  <a:schemeClr val="tx1"/>
                </a:solidFill>
                <a:effectLst/>
                <a:latin typeface="+mn-lt"/>
                <a:ea typeface="+mn-ea"/>
                <a:cs typeface="+mn-cs"/>
              </a:rPr>
              <a:t>Anaximandros - nhà triết học người Hy Lạp được biết đến là người sáng tạo ra một trong những chiếc bản đồ đầu tiên của thế giới, một thành tựu đã có đóng góp to lớn cho sự phát triển của lĩnh vực địa lý. </a:t>
            </a: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10</a:t>
            </a:fld>
            <a:endParaRPr lang="en-US"/>
          </a:p>
        </p:txBody>
      </p:sp>
    </p:spTree>
    <p:extLst>
      <p:ext uri="{BB962C8B-B14F-4D97-AF65-F5344CB8AC3E}">
        <p14:creationId xmlns:p14="http://schemas.microsoft.com/office/powerpoint/2010/main" val="1370633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vi-VN" sz="1200" b="0" i="0" kern="1200">
                <a:solidFill>
                  <a:schemeClr val="tx1"/>
                </a:solidFill>
                <a:effectLst/>
                <a:latin typeface="+mn-lt"/>
                <a:ea typeface="+mn-ea"/>
                <a:cs typeface="+mn-cs"/>
              </a:rPr>
              <a:t>Tăng số lượng cánh buồm</a:t>
            </a:r>
            <a:br>
              <a:rPr lang="vi-VN"/>
            </a:br>
            <a:r>
              <a:rPr lang="vi-VN" sz="1200" b="0" i="0" kern="1200">
                <a:solidFill>
                  <a:schemeClr val="tx1"/>
                </a:solidFill>
                <a:effectLst/>
                <a:latin typeface="+mn-lt"/>
                <a:ea typeface="+mn-ea"/>
                <a:cs typeface="+mn-cs"/>
              </a:rPr>
              <a:t>2. Tăng số lượng cột buồm</a:t>
            </a:r>
            <a:br>
              <a:rPr lang="vi-VN"/>
            </a:br>
            <a:r>
              <a:rPr lang="vi-VN" sz="1200" b="0" i="0" kern="1200">
                <a:solidFill>
                  <a:schemeClr val="tx1"/>
                </a:solidFill>
                <a:effectLst/>
                <a:latin typeface="+mn-lt"/>
                <a:ea typeface="+mn-ea"/>
                <a:cs typeface="+mn-cs"/>
              </a:rPr>
              <a:t>3. Thay đổi cấu hình cánh buồm</a:t>
            </a:r>
          </a:p>
          <a:p>
            <a:pPr marL="228600" indent="-228600">
              <a:buAutoNum type="arabicPeriod"/>
            </a:pPr>
            <a:r>
              <a:rPr lang="vi-VN" sz="1200" b="0" i="0" kern="1200">
                <a:solidFill>
                  <a:schemeClr val="tx1"/>
                </a:solidFill>
                <a:effectLst/>
                <a:latin typeface="+mn-lt"/>
                <a:ea typeface="+mn-ea"/>
                <a:cs typeface="+mn-cs"/>
              </a:rPr>
              <a:t>số lượng và hình dáng cánh buồm thay đổi</a:t>
            </a:r>
            <a:br>
              <a:rPr lang="vi-VN"/>
            </a:br>
            <a:r>
              <a:rPr lang="vi-VN" sz="1200" b="0" i="0" kern="1200">
                <a:solidFill>
                  <a:schemeClr val="tx1"/>
                </a:solidFill>
                <a:effectLst/>
                <a:latin typeface="+mn-lt"/>
                <a:ea typeface="+mn-ea"/>
                <a:cs typeface="+mn-cs"/>
              </a:rPr>
              <a:t>kết cấu thuyền thay đổi </a:t>
            </a: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15</a:t>
            </a:fld>
            <a:endParaRPr lang="en-US"/>
          </a:p>
        </p:txBody>
      </p:sp>
    </p:spTree>
    <p:extLst>
      <p:ext uri="{BB962C8B-B14F-4D97-AF65-F5344CB8AC3E}">
        <p14:creationId xmlns:p14="http://schemas.microsoft.com/office/powerpoint/2010/main" val="3339686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FF0000"/>
                </a:solidFill>
              </a:rPr>
              <a:t>Với vị trí địa lí thuận lợi, Bồ Đào Nha và Tây Ban Nha là những nước tiên phong trong các cuộc thám hiểm,khám phá những vùng đất mới</a:t>
            </a:r>
            <a:r>
              <a:rPr lang="en-US" sz="1200">
                <a:solidFill>
                  <a:srgbClr val="FF0000"/>
                </a:solidFill>
              </a:rPr>
              <a:t>. Các cuộc phát kiến của Cô-lôm-bô và Ma-gien-lăng đều đ</a:t>
            </a:r>
            <a:r>
              <a:rPr lang="vi-VN" sz="1200">
                <a:solidFill>
                  <a:srgbClr val="FF0000"/>
                </a:solidFill>
              </a:rPr>
              <a:t>ư</a:t>
            </a:r>
            <a:r>
              <a:rPr lang="en-US" sz="1200">
                <a:solidFill>
                  <a:srgbClr val="FF0000"/>
                </a:solidFill>
              </a:rPr>
              <a:t>ợc xuất phát từ đất n</a:t>
            </a:r>
            <a:r>
              <a:rPr lang="vi-VN" sz="1200">
                <a:solidFill>
                  <a:srgbClr val="FF0000"/>
                </a:solidFill>
              </a:rPr>
              <a:t>ư</a:t>
            </a:r>
            <a:r>
              <a:rPr lang="en-US" sz="1200">
                <a:solidFill>
                  <a:srgbClr val="FF0000"/>
                </a:solidFill>
              </a:rPr>
              <a:t>ớc Tây Ban Nha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HS có thể mô tả hành trình của 2 cuộc phát kiến theo cách riêng của mình,có thể là vạch một con đ</a:t>
            </a:r>
            <a:r>
              <a:rPr lang="vi-VN"/>
              <a:t>ư</a:t>
            </a:r>
            <a:r>
              <a:rPr lang="en-US"/>
              <a:t>ờng sau đó đánh dấu mốc địa danh mà đoàn thủy thủ của </a:t>
            </a:r>
            <a:r>
              <a:rPr lang="en-US">
                <a:solidFill>
                  <a:srgbClr val="FF0000"/>
                </a:solidFill>
                <a:latin typeface="Arial" panose="020B0604020202020204" pitchFamily="34" charset="0"/>
                <a:cs typeface="Arial" panose="020B0604020202020204" pitchFamily="34" charset="0"/>
              </a:rPr>
              <a:t>C. Cô-lôm-bô và Ph. Ma-gien-lăng đi qua.</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1200">
              <a:solidFill>
                <a:srgbClr val="FF0000"/>
              </a:solidFill>
            </a:endParaRP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19</a:t>
            </a:fld>
            <a:endParaRPr lang="en-US"/>
          </a:p>
        </p:txBody>
      </p:sp>
    </p:spTree>
    <p:extLst>
      <p:ext uri="{BB962C8B-B14F-4D97-AF65-F5344CB8AC3E}">
        <p14:creationId xmlns:p14="http://schemas.microsoft.com/office/powerpoint/2010/main" val="4092122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Hành trình của Cô-lôm-bô đã giúp ông và đoàn thủy thủ phát hiện ra vùng đất “Đông Ấn Độ” nh</a:t>
            </a:r>
            <a:r>
              <a:rPr lang="vi-VN"/>
              <a:t>ư</a:t>
            </a:r>
            <a:r>
              <a:rPr lang="en-US"/>
              <a:t>ng thực chất là vùng đất mới – châu Mĩ. Ông đ</a:t>
            </a:r>
            <a:r>
              <a:rPr lang="vi-VN"/>
              <a:t>ư</a:t>
            </a:r>
            <a:r>
              <a:rPr lang="en-US"/>
              <a:t>ợc coi là ng</a:t>
            </a:r>
            <a:r>
              <a:rPr lang="vi-VN"/>
              <a:t>ư</a:t>
            </a:r>
            <a:r>
              <a:rPr lang="en-US"/>
              <a:t>ời phát hiện ra châu lục này.</a:t>
            </a: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20</a:t>
            </a:fld>
            <a:endParaRPr lang="en-US"/>
          </a:p>
        </p:txBody>
      </p:sp>
    </p:spTree>
    <p:extLst>
      <p:ext uri="{BB962C8B-B14F-4D97-AF65-F5344CB8AC3E}">
        <p14:creationId xmlns:p14="http://schemas.microsoft.com/office/powerpoint/2010/main" val="3012986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BE645-5850-43F1-99CA-B223C24E70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5F04ED-F4D5-4A19-87C9-D374C6E5CA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85A3C1-3DF7-4A0A-A234-F2B70A4604CD}"/>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ADADD268-7451-4CC5-A041-892E4D83A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49B0A-F08F-4C0E-B299-1A8FE9A7A1B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738802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108193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713638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499870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549996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781316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286005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051230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052084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5005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483567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BE645-5850-43F1-99CA-B223C24E70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5F04ED-F4D5-4A19-87C9-D374C6E5CA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85A3C1-3DF7-4A0A-A234-F2B70A4604CD}"/>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ADADD268-7451-4CC5-A041-892E4D83A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49B0A-F08F-4C0E-B299-1A8FE9A7A1B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035120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200706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5906437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407240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873317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35ED8-7771-4490-9B48-5EEA041F62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F0905C-976A-4BCD-98FD-B0B6B94040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0FF6E9-EA51-4DAD-88B2-9725071B7293}"/>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5F5DEC9A-8551-42C8-B307-DAE5440A7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4773B-BD54-4A78-A5F7-B7F09F7CD04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5041011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E8871-2290-4442-B1B0-F78F1D949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2A54E4-6BE3-45CC-8AFD-F5754AEDEC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E6762A-4958-4CB1-9CD3-5CB7381269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38811F-87E2-4F66-8EEF-B52A79E80DF9}"/>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6" name="Footer Placeholder 5">
            <a:extLst>
              <a:ext uri="{FF2B5EF4-FFF2-40B4-BE49-F238E27FC236}">
                <a16:creationId xmlns:a16="http://schemas.microsoft.com/office/drawing/2014/main" id="{4B800C67-C337-4917-A702-FE4C54DFC0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C26EE6-755B-47FA-9F4A-33A9998D9318}"/>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4830390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F57D8-22C6-45A0-A44B-E25D3B81A9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B22E7B-3605-4D12-8D49-58FE6CA85F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FA4480-5B25-43BC-B25D-4283BBD06E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493A61-490C-46DC-ABDC-F79C8045F2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816ABB-CAA7-4BED-B996-257F01AB08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1C9B53-C5CD-4975-B06B-262015F58AC9}"/>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8" name="Footer Placeholder 7">
            <a:extLst>
              <a:ext uri="{FF2B5EF4-FFF2-40B4-BE49-F238E27FC236}">
                <a16:creationId xmlns:a16="http://schemas.microsoft.com/office/drawing/2014/main" id="{2D94CB1E-EAA7-4A62-A257-515007F8C3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05D1CB-DBE8-462F-9F03-A81C87E530F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904814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692FC-0B28-4080-AD7E-425190645A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C81F8B-9252-4534-B4C8-0778826049BF}"/>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4" name="Footer Placeholder 3">
            <a:extLst>
              <a:ext uri="{FF2B5EF4-FFF2-40B4-BE49-F238E27FC236}">
                <a16:creationId xmlns:a16="http://schemas.microsoft.com/office/drawing/2014/main" id="{3BA64DA9-80DD-42DC-BFF0-AEA0799458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945AB1-2D9A-40AA-B782-52C3CBF3BFD4}"/>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7034769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32673-2A6E-4813-9C93-B385EE430A3D}"/>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3" name="Footer Placeholder 2">
            <a:extLst>
              <a:ext uri="{FF2B5EF4-FFF2-40B4-BE49-F238E27FC236}">
                <a16:creationId xmlns:a16="http://schemas.microsoft.com/office/drawing/2014/main"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4269685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32673-2A6E-4813-9C93-B385EE430A3D}"/>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3" name="Footer Placeholder 2">
            <a:extLst>
              <a:ext uri="{FF2B5EF4-FFF2-40B4-BE49-F238E27FC236}">
                <a16:creationId xmlns:a16="http://schemas.microsoft.com/office/drawing/2014/main"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16817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225402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32673-2A6E-4813-9C93-B385EE430A3D}"/>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3" name="Footer Placeholder 2">
            <a:extLst>
              <a:ext uri="{FF2B5EF4-FFF2-40B4-BE49-F238E27FC236}">
                <a16:creationId xmlns:a16="http://schemas.microsoft.com/office/drawing/2014/main"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5587239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F6A07-33DA-448E-984D-B8E39E8960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2F3DF5-94EF-45C3-8A4A-5C5B646EA1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7C1C83-5748-4E4F-8445-5CBA1EBE46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9A21B-B563-478D-AA9F-A58EE7AEB9BA}"/>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6" name="Footer Placeholder 5">
            <a:extLst>
              <a:ext uri="{FF2B5EF4-FFF2-40B4-BE49-F238E27FC236}">
                <a16:creationId xmlns:a16="http://schemas.microsoft.com/office/drawing/2014/main" id="{5BC7BEFE-BF8D-4ADC-A7D1-FED389117C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89EBE9-E56F-4D66-97F7-B372A000B42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621946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5C19A-EA9D-4B7C-94D8-6DFE573539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243141-7125-48B2-B01A-33D85B325E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708F97-721D-4C25-9C16-6BF2DD99EB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7F0E93-DB8D-4BC9-9F36-F17892E4DD6C}"/>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6" name="Footer Placeholder 5">
            <a:extLst>
              <a:ext uri="{FF2B5EF4-FFF2-40B4-BE49-F238E27FC236}">
                <a16:creationId xmlns:a16="http://schemas.microsoft.com/office/drawing/2014/main" id="{C44A21C2-0F10-423F-A34F-8EA753AC3D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D5D8A2-D818-4342-A37A-BA3540C7EC6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6252894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CD9E-C117-448F-8045-3AD1D4ED5C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73533D-32C0-499E-B8F5-16E9480A77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4A5682-6C09-4DC4-A6BE-1A4D68165A3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E4CE585E-A603-405C-88C3-598AF4326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1CE439-A908-488B-AFA4-2D4D063D224D}"/>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3055199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03FD90-E573-4B89-A945-1CE7473957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10EAA5-00C4-4410-B3F9-7ACD1EDF57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8A7F3C-20E4-459D-943D-41A163D2C1A1}"/>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CC3F4130-A27A-4A9C-B423-F60CA29F3F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40066-4B1C-404C-8527-751471E6BA96}"/>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6160774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2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1A3DE625-CA4F-462E-8DB3-8520A8050893}"/>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201DCBC5-C84B-4894-B436-6D46EE766ABA}"/>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A6EBA0ED-851D-4A79-A9D4-1A1D542D1C40}"/>
              </a:ext>
            </a:extLst>
          </p:cNvPr>
          <p:cNvSpPr>
            <a:spLocks noGrp="1"/>
          </p:cNvSpPr>
          <p:nvPr>
            <p:ph type="sldNum" sz="quarter" idx="12"/>
          </p:nvPr>
        </p:nvSpPr>
        <p:spPr>
          <a:xfrm>
            <a:off x="8737600" y="6245225"/>
            <a:ext cx="2844800" cy="476250"/>
          </a:xfrm>
        </p:spPr>
        <p:txBody>
          <a:bodyPr/>
          <a:lstStyle>
            <a:lvl1pPr>
              <a:defRPr/>
            </a:lvl1pPr>
          </a:lstStyle>
          <a:p>
            <a:pPr>
              <a:defRPr/>
            </a:pPr>
            <a:fld id="{CC6CE742-7651-4188-8554-2C96CFF60BF3}" type="slidenum">
              <a:rPr lang="en-US" altLang="en-US"/>
              <a:pPr>
                <a:defRPr/>
              </a:pPr>
              <a:t>‹#›</a:t>
            </a:fld>
            <a:endParaRPr lang="en-US" altLang="en-US"/>
          </a:p>
        </p:txBody>
      </p:sp>
    </p:spTree>
    <p:extLst>
      <p:ext uri="{BB962C8B-B14F-4D97-AF65-F5344CB8AC3E}">
        <p14:creationId xmlns:p14="http://schemas.microsoft.com/office/powerpoint/2010/main" val="40187803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1A3DE625-CA4F-462E-8DB3-8520A8050893}"/>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201DCBC5-C84B-4894-B436-6D46EE766ABA}"/>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A6EBA0ED-851D-4A79-A9D4-1A1D542D1C40}"/>
              </a:ext>
            </a:extLst>
          </p:cNvPr>
          <p:cNvSpPr>
            <a:spLocks noGrp="1"/>
          </p:cNvSpPr>
          <p:nvPr>
            <p:ph type="sldNum" sz="quarter" idx="12"/>
          </p:nvPr>
        </p:nvSpPr>
        <p:spPr>
          <a:xfrm>
            <a:off x="8737600" y="6245225"/>
            <a:ext cx="2844800" cy="476250"/>
          </a:xfrm>
        </p:spPr>
        <p:txBody>
          <a:bodyPr/>
          <a:lstStyle>
            <a:lvl1pPr>
              <a:defRPr/>
            </a:lvl1pPr>
          </a:lstStyle>
          <a:p>
            <a:pPr>
              <a:defRPr/>
            </a:pPr>
            <a:fld id="{CC6CE742-7651-4188-8554-2C96CFF60BF3}" type="slidenum">
              <a:rPr lang="en-US" altLang="en-US"/>
              <a:pPr>
                <a:defRPr/>
              </a:pPr>
              <a:t>‹#›</a:t>
            </a:fld>
            <a:endParaRPr lang="en-US" altLang="en-US"/>
          </a:p>
        </p:txBody>
      </p:sp>
    </p:spTree>
    <p:extLst>
      <p:ext uri="{BB962C8B-B14F-4D97-AF65-F5344CB8AC3E}">
        <p14:creationId xmlns:p14="http://schemas.microsoft.com/office/powerpoint/2010/main" val="1803599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8557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24565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477813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509213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85441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3756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D1219-0CB0-4206-A867-4A210F30D4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7B0190-AB16-4C40-8B3C-38AE19D3A2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88C8CD-29AE-4906-B413-FD0FF2268C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92EB7-1D61-4500-B31C-363A84C88370}" type="datetimeFigureOut">
              <a:rPr lang="en-US" smtClean="0"/>
              <a:pPr/>
              <a:t>7/13/2022</a:t>
            </a:fld>
            <a:endParaRPr lang="en-US"/>
          </a:p>
        </p:txBody>
      </p:sp>
      <p:sp>
        <p:nvSpPr>
          <p:cNvPr id="5" name="Footer Placeholder 4">
            <a:extLst>
              <a:ext uri="{FF2B5EF4-FFF2-40B4-BE49-F238E27FC236}">
                <a16:creationId xmlns:a16="http://schemas.microsoft.com/office/drawing/2014/main" id="{D7258325-0170-4D2A-AEDD-1F64EEF049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44E4D0-9345-4960-8FE4-872568F69C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FB06AE-31DD-4DB5-89F5-1D3EF10FDE39}" type="slidenum">
              <a:rPr lang="en-US" smtClean="0"/>
              <a:pPr/>
              <a:t>‹#›</a:t>
            </a:fld>
            <a:endParaRPr lang="en-US"/>
          </a:p>
        </p:txBody>
      </p:sp>
    </p:spTree>
    <p:extLst>
      <p:ext uri="{BB962C8B-B14F-4D97-AF65-F5344CB8AC3E}">
        <p14:creationId xmlns:p14="http://schemas.microsoft.com/office/powerpoint/2010/main" val="246007747"/>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50" r:id="rId3"/>
    <p:sldLayoutId id="2147483684" r:id="rId4"/>
    <p:sldLayoutId id="2147483683" r:id="rId5"/>
    <p:sldLayoutId id="2147483682" r:id="rId6"/>
    <p:sldLayoutId id="2147483681" r:id="rId7"/>
    <p:sldLayoutId id="2147483680" r:id="rId8"/>
    <p:sldLayoutId id="2147483678" r:id="rId9"/>
    <p:sldLayoutId id="2147483676" r:id="rId10"/>
    <p:sldLayoutId id="2147483675" r:id="rId11"/>
    <p:sldLayoutId id="2147483673" r:id="rId12"/>
    <p:sldLayoutId id="2147483672" r:id="rId13"/>
    <p:sldLayoutId id="2147483671" r:id="rId14"/>
    <p:sldLayoutId id="2147483670" r:id="rId15"/>
    <p:sldLayoutId id="2147483669" r:id="rId16"/>
    <p:sldLayoutId id="2147483668" r:id="rId17"/>
    <p:sldLayoutId id="2147483667" r:id="rId18"/>
    <p:sldLayoutId id="2147483665" r:id="rId19"/>
    <p:sldLayoutId id="2147483664" r:id="rId20"/>
    <p:sldLayoutId id="2147483663" r:id="rId21"/>
    <p:sldLayoutId id="2147483662" r:id="rId22"/>
    <p:sldLayoutId id="2147483661" r:id="rId23"/>
    <p:sldLayoutId id="2147483651" r:id="rId24"/>
    <p:sldLayoutId id="2147483652" r:id="rId25"/>
    <p:sldLayoutId id="2147483653" r:id="rId26"/>
    <p:sldLayoutId id="2147483654" r:id="rId27"/>
    <p:sldLayoutId id="2147483655" r:id="rId28"/>
    <p:sldLayoutId id="2147483685" r:id="rId29"/>
    <p:sldLayoutId id="2147483666" r:id="rId30"/>
    <p:sldLayoutId id="2147483656" r:id="rId31"/>
    <p:sldLayoutId id="2147483657" r:id="rId32"/>
    <p:sldLayoutId id="2147483658" r:id="rId33"/>
    <p:sldLayoutId id="2147483659" r:id="rId34"/>
    <p:sldLayoutId id="2147483679" r:id="rId35"/>
    <p:sldLayoutId id="2147483674"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8.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8.xml"/><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11" Type="http://schemas.microsoft.com/office/2007/relationships/hdphoto" Target="../media/hdphoto3.wdp"/><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notesSlide" Target="../notesSlides/notesSlide7.xml"/><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gif"/><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4.png"/><Relationship Id="rId10" Type="http://schemas.microsoft.com/office/2007/relationships/hdphoto" Target="../media/hdphoto2.wdp"/><Relationship Id="rId4" Type="http://schemas.openxmlformats.org/officeDocument/2006/relationships/notesSlide" Target="../notesSlides/notesSlide8.xml"/><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5" Type="http://schemas.openxmlformats.org/officeDocument/2006/relationships/image" Target="../media/image3.png"/><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8.xml"/><Relationship Id="rId7" Type="http://schemas.microsoft.com/office/2007/relationships/hdphoto" Target="../media/hdphoto5.wdp"/><Relationship Id="rId12" Type="http://schemas.microsoft.com/office/2007/relationships/hdphoto" Target="../media/hdphoto2.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png"/><Relationship Id="rId11" Type="http://schemas.openxmlformats.org/officeDocument/2006/relationships/image" Target="../media/image7.png"/><Relationship Id="rId5" Type="http://schemas.microsoft.com/office/2007/relationships/hdphoto" Target="../media/hdphoto4.wdp"/><Relationship Id="rId10" Type="http://schemas.microsoft.com/office/2007/relationships/hdphoto" Target="../media/hdphoto1.wdp"/><Relationship Id="rId4" Type="http://schemas.openxmlformats.org/officeDocument/2006/relationships/image" Target="../media/image36.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8.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png"/><Relationship Id="rId4" Type="http://schemas.openxmlformats.org/officeDocument/2006/relationships/notesSlide" Target="../notesSlides/notesSlide4.xml"/><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3.png"/><Relationship Id="rId4" Type="http://schemas.openxmlformats.org/officeDocument/2006/relationships/notesSlide" Target="../notesSlides/notesSlide5.xml"/><Relationship Id="rId9"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26C1CB4-0AEA-4D21-B5C4-D93778FBC5CF}"/>
              </a:ext>
            </a:extLst>
          </p:cNvPr>
          <p:cNvGrpSpPr/>
          <p:nvPr/>
        </p:nvGrpSpPr>
        <p:grpSpPr>
          <a:xfrm>
            <a:off x="20" y="-154379"/>
            <a:ext cx="12191980" cy="7375936"/>
            <a:chOff x="20" y="-154379"/>
            <a:chExt cx="12191980" cy="7375936"/>
          </a:xfrm>
        </p:grpSpPr>
        <p:pic>
          <p:nvPicPr>
            <p:cNvPr id="4" name="Picture 3">
              <a:extLst>
                <a:ext uri="{FF2B5EF4-FFF2-40B4-BE49-F238E27FC236}">
                  <a16:creationId xmlns:a16="http://schemas.microsoft.com/office/drawing/2014/main" id="{F9428B22-2DC3-4C02-9EB0-8BEDB98D74FF}"/>
                </a:ext>
              </a:extLst>
            </p:cNvPr>
            <p:cNvPicPr>
              <a:picLocks noChangeAspect="1"/>
            </p:cNvPicPr>
            <p:nvPr/>
          </p:nvPicPr>
          <p:blipFill rotWithShape="1">
            <a:blip r:embed="rId3"/>
            <a:srcRect t="10449" b="23192"/>
            <a:stretch/>
          </p:blipFill>
          <p:spPr>
            <a:xfrm>
              <a:off x="20" y="165253"/>
              <a:ext cx="12191980" cy="7056304"/>
            </a:xfrm>
            <a:prstGeom prst="rect">
              <a:avLst/>
            </a:prstGeom>
          </p:spPr>
        </p:pic>
        <p:sp>
          <p:nvSpPr>
            <p:cNvPr id="5" name="TextBox 4">
              <a:extLst>
                <a:ext uri="{FF2B5EF4-FFF2-40B4-BE49-F238E27FC236}">
                  <a16:creationId xmlns:a16="http://schemas.microsoft.com/office/drawing/2014/main" id="{C57B7748-C1A4-4E34-9CDF-FE094E7B5801}"/>
                </a:ext>
              </a:extLst>
            </p:cNvPr>
            <p:cNvSpPr txBox="1"/>
            <p:nvPr/>
          </p:nvSpPr>
          <p:spPr>
            <a:xfrm>
              <a:off x="6529907" y="-154379"/>
              <a:ext cx="1080655" cy="1538883"/>
            </a:xfrm>
            <a:prstGeom prst="rect">
              <a:avLst/>
            </a:prstGeom>
            <a:noFill/>
          </p:spPr>
          <p:txBody>
            <a:bodyPr wrap="square" rtlCol="0">
              <a:spAutoFit/>
            </a:bodyPr>
            <a:lstStyle/>
            <a:p>
              <a:r>
                <a:rPr lang="en-US" sz="9400">
                  <a:solidFill>
                    <a:schemeClr val="accent5">
                      <a:lumMod val="75000"/>
                    </a:schemeClr>
                  </a:solidFill>
                  <a:latin typeface="#9Slide03 Bebas Neue Bold" panose="020B0606020202050201" pitchFamily="34" charset="0"/>
                </a:rPr>
                <a:t>7</a:t>
              </a:r>
            </a:p>
          </p:txBody>
        </p:sp>
      </p:grpSp>
    </p:spTree>
    <p:extLst>
      <p:ext uri="{BB962C8B-B14F-4D97-AF65-F5344CB8AC3E}">
        <p14:creationId xmlns:p14="http://schemas.microsoft.com/office/powerpoint/2010/main" val="1200390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17C5684-3CD9-4C75-8696-FD10EA98B198}"/>
              </a:ext>
            </a:extLst>
          </p:cNvPr>
          <p:cNvGrpSpPr/>
          <p:nvPr/>
        </p:nvGrpSpPr>
        <p:grpSpPr>
          <a:xfrm>
            <a:off x="3738868" y="89125"/>
            <a:ext cx="4185456" cy="4725247"/>
            <a:chOff x="111122" y="3361135"/>
            <a:chExt cx="3091430" cy="3588908"/>
          </a:xfrm>
        </p:grpSpPr>
        <p:pic>
          <p:nvPicPr>
            <p:cNvPr id="5" name="Picture 4">
              <a:extLst>
                <a:ext uri="{FF2B5EF4-FFF2-40B4-BE49-F238E27FC236}">
                  <a16:creationId xmlns:a16="http://schemas.microsoft.com/office/drawing/2014/main" id="{9B48EBA0-EAD1-4FD7-A93E-FD451243439B}"/>
                </a:ext>
              </a:extLst>
            </p:cNvPr>
            <p:cNvPicPr>
              <a:picLocks noChangeAspect="1"/>
            </p:cNvPicPr>
            <p:nvPr/>
          </p:nvPicPr>
          <p:blipFill>
            <a:blip r:embed="rId3"/>
            <a:stretch>
              <a:fillRect/>
            </a:stretch>
          </p:blipFill>
          <p:spPr>
            <a:xfrm>
              <a:off x="111122" y="3361135"/>
              <a:ext cx="3091430" cy="3031022"/>
            </a:xfrm>
            <a:prstGeom prst="rect">
              <a:avLst/>
            </a:prstGeom>
          </p:spPr>
        </p:pic>
        <p:sp>
          <p:nvSpPr>
            <p:cNvPr id="6" name="TextBox 5">
              <a:extLst>
                <a:ext uri="{FF2B5EF4-FFF2-40B4-BE49-F238E27FC236}">
                  <a16:creationId xmlns:a16="http://schemas.microsoft.com/office/drawing/2014/main" id="{1A0B24FA-62BF-4173-9AB4-57D727A4C03F}"/>
                </a:ext>
              </a:extLst>
            </p:cNvPr>
            <p:cNvSpPr txBox="1"/>
            <p:nvPr/>
          </p:nvSpPr>
          <p:spPr>
            <a:xfrm>
              <a:off x="1192887" y="6488378"/>
              <a:ext cx="1905919" cy="461665"/>
            </a:xfrm>
            <a:prstGeom prst="rect">
              <a:avLst/>
            </a:prstGeom>
            <a:noFill/>
          </p:spPr>
          <p:txBody>
            <a:bodyPr wrap="square" rtlCol="0">
              <a:spAutoFit/>
            </a:bodyPr>
            <a:lstStyle/>
            <a:p>
              <a:r>
                <a:rPr lang="vi-VN" sz="2400">
                  <a:solidFill>
                    <a:srgbClr val="2B26F6"/>
                  </a:solidFill>
                </a:rPr>
                <a:t>Bản đồ A</a:t>
              </a:r>
              <a:endParaRPr lang="en-US" sz="2400">
                <a:solidFill>
                  <a:srgbClr val="2B26F6"/>
                </a:solidFill>
              </a:endParaRPr>
            </a:p>
          </p:txBody>
        </p:sp>
      </p:grpSp>
      <p:sp>
        <p:nvSpPr>
          <p:cNvPr id="7" name="Rectangle 6">
            <a:extLst>
              <a:ext uri="{FF2B5EF4-FFF2-40B4-BE49-F238E27FC236}">
                <a16:creationId xmlns:a16="http://schemas.microsoft.com/office/drawing/2014/main" id="{084895C6-7092-4D03-8136-6048A0E116B9}"/>
              </a:ext>
            </a:extLst>
          </p:cNvPr>
          <p:cNvSpPr/>
          <p:nvPr/>
        </p:nvSpPr>
        <p:spPr>
          <a:xfrm>
            <a:off x="618781" y="5243107"/>
            <a:ext cx="10425629" cy="1200329"/>
          </a:xfrm>
          <a:prstGeom prst="rect">
            <a:avLst/>
          </a:prstGeom>
        </p:spPr>
        <p:txBody>
          <a:bodyPr wrap="square">
            <a:spAutoFit/>
          </a:bodyPr>
          <a:lstStyle/>
          <a:p>
            <a:pPr algn="just"/>
            <a:r>
              <a:rPr lang="en-US" sz="3600">
                <a:solidFill>
                  <a:srgbClr val="7030A0"/>
                </a:solidFill>
                <a:latin typeface="Arial" panose="020B0604020202020204" pitchFamily="34" charset="0"/>
                <a:cs typeface="Arial" panose="020B0604020202020204" pitchFamily="34" charset="0"/>
              </a:rPr>
              <a:t>Nó có dạng hình tròn, tâm bản đồ cho thấy các vùng đất nổi tiếng của thế giới xung quanh</a:t>
            </a:r>
            <a:r>
              <a:rPr lang="vi-VN" sz="3600">
                <a:solidFill>
                  <a:srgbClr val="7030A0"/>
                </a:solidFill>
                <a:latin typeface="Arial" panose="020B0604020202020204" pitchFamily="34" charset="0"/>
                <a:cs typeface="Arial" panose="020B0604020202020204" pitchFamily="34" charset="0"/>
              </a:rPr>
              <a:t> là</a:t>
            </a:r>
            <a:r>
              <a:rPr lang="en-US" sz="3600">
                <a:solidFill>
                  <a:srgbClr val="7030A0"/>
                </a:solidFill>
                <a:latin typeface="Arial" panose="020B0604020202020204" pitchFamily="34" charset="0"/>
                <a:cs typeface="Arial" panose="020B0604020202020204" pitchFamily="34" charset="0"/>
              </a:rPr>
              <a:t> biển</a:t>
            </a:r>
          </a:p>
        </p:txBody>
      </p:sp>
      <p:pic>
        <p:nvPicPr>
          <p:cNvPr id="8" name="Picture 7">
            <a:extLst>
              <a:ext uri="{FF2B5EF4-FFF2-40B4-BE49-F238E27FC236}">
                <a16:creationId xmlns:a16="http://schemas.microsoft.com/office/drawing/2014/main" id="{62E03A58-60AC-4AC0-B0B4-56CDE08FC639}"/>
              </a:ext>
            </a:extLst>
          </p:cNvPr>
          <p:cNvPicPr>
            <a:picLocks noChangeAspect="1"/>
          </p:cNvPicPr>
          <p:nvPr/>
        </p:nvPicPr>
        <p:blipFill rotWithShape="1">
          <a:blip r:embed="rId4"/>
          <a:srcRect l="49250" t="16517" r="40417" b="67812"/>
          <a:stretch/>
        </p:blipFill>
        <p:spPr>
          <a:xfrm>
            <a:off x="11112952" y="9911"/>
            <a:ext cx="1082398" cy="923330"/>
          </a:xfrm>
          <a:prstGeom prst="rect">
            <a:avLst/>
          </a:prstGeom>
        </p:spPr>
      </p:pic>
    </p:spTree>
    <p:extLst>
      <p:ext uri="{BB962C8B-B14F-4D97-AF65-F5344CB8AC3E}">
        <p14:creationId xmlns:p14="http://schemas.microsoft.com/office/powerpoint/2010/main" val="66484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2AA56C2-C483-45E9-B5BF-F0268907672E}"/>
              </a:ext>
            </a:extLst>
          </p:cNvPr>
          <p:cNvGrpSpPr/>
          <p:nvPr/>
        </p:nvGrpSpPr>
        <p:grpSpPr>
          <a:xfrm>
            <a:off x="2553160" y="459613"/>
            <a:ext cx="7085680" cy="5140753"/>
            <a:chOff x="3413394" y="3507489"/>
            <a:chExt cx="4341163" cy="3336212"/>
          </a:xfrm>
        </p:grpSpPr>
        <p:pic>
          <p:nvPicPr>
            <p:cNvPr id="3" name="Picture 2">
              <a:extLst>
                <a:ext uri="{FF2B5EF4-FFF2-40B4-BE49-F238E27FC236}">
                  <a16:creationId xmlns:a16="http://schemas.microsoft.com/office/drawing/2014/main" id="{7B375116-73EE-4ADB-B4AD-7ED6E82826BB}"/>
                </a:ext>
              </a:extLst>
            </p:cNvPr>
            <p:cNvPicPr>
              <a:picLocks noChangeAspect="1"/>
            </p:cNvPicPr>
            <p:nvPr/>
          </p:nvPicPr>
          <p:blipFill rotWithShape="1">
            <a:blip r:embed="rId2"/>
            <a:srcRect t="944" r="949"/>
            <a:stretch/>
          </p:blipFill>
          <p:spPr>
            <a:xfrm>
              <a:off x="3413394" y="3507489"/>
              <a:ext cx="4341163" cy="2816803"/>
            </a:xfrm>
            <a:prstGeom prst="rect">
              <a:avLst/>
            </a:prstGeom>
          </p:spPr>
        </p:pic>
        <p:sp>
          <p:nvSpPr>
            <p:cNvPr id="4" name="TextBox 3">
              <a:extLst>
                <a:ext uri="{FF2B5EF4-FFF2-40B4-BE49-F238E27FC236}">
                  <a16:creationId xmlns:a16="http://schemas.microsoft.com/office/drawing/2014/main" id="{A3B03CE1-6456-4E81-8221-47F840BBF6D4}"/>
                </a:ext>
              </a:extLst>
            </p:cNvPr>
            <p:cNvSpPr txBox="1"/>
            <p:nvPr/>
          </p:nvSpPr>
          <p:spPr>
            <a:xfrm>
              <a:off x="5168022" y="6382036"/>
              <a:ext cx="1905919" cy="461665"/>
            </a:xfrm>
            <a:prstGeom prst="rect">
              <a:avLst/>
            </a:prstGeom>
            <a:noFill/>
          </p:spPr>
          <p:txBody>
            <a:bodyPr wrap="square" rtlCol="0">
              <a:spAutoFit/>
            </a:bodyPr>
            <a:lstStyle/>
            <a:p>
              <a:r>
                <a:rPr lang="vi-VN" sz="2400">
                  <a:solidFill>
                    <a:srgbClr val="2B26F6"/>
                  </a:solidFill>
                </a:rPr>
                <a:t>Bản đồ B</a:t>
              </a:r>
              <a:endParaRPr lang="en-US" sz="2400">
                <a:solidFill>
                  <a:srgbClr val="2B26F6"/>
                </a:solidFill>
              </a:endParaRPr>
            </a:p>
          </p:txBody>
        </p:sp>
      </p:grpSp>
      <p:sp>
        <p:nvSpPr>
          <p:cNvPr id="5" name="Rectangle 4">
            <a:extLst>
              <a:ext uri="{FF2B5EF4-FFF2-40B4-BE49-F238E27FC236}">
                <a16:creationId xmlns:a16="http://schemas.microsoft.com/office/drawing/2014/main" id="{F8A489F3-AB1D-4E00-87A7-E5F35FEC0CEF}"/>
              </a:ext>
            </a:extLst>
          </p:cNvPr>
          <p:cNvSpPr/>
          <p:nvPr/>
        </p:nvSpPr>
        <p:spPr>
          <a:xfrm>
            <a:off x="414967" y="5600366"/>
            <a:ext cx="11777033" cy="954107"/>
          </a:xfrm>
          <a:prstGeom prst="rect">
            <a:avLst/>
          </a:prstGeom>
        </p:spPr>
        <p:txBody>
          <a:bodyPr wrap="square">
            <a:spAutoFit/>
          </a:bodyPr>
          <a:lstStyle/>
          <a:p>
            <a:r>
              <a:rPr lang="vi-VN" sz="2800">
                <a:solidFill>
                  <a:srgbClr val="7030A0"/>
                </a:solidFill>
                <a:latin typeface="Arial" panose="020B0604020202020204" pitchFamily="34" charset="0"/>
                <a:cs typeface="Arial" panose="020B0604020202020204" pitchFamily="34" charset="0"/>
              </a:rPr>
              <a:t>Năm 1490, Heinrich Hammer, một chuyên gia vẽ bản đồ người Đức,</a:t>
            </a:r>
          </a:p>
          <a:p>
            <a:pPr algn="just"/>
            <a:r>
              <a:rPr lang="vi-VN" sz="2800">
                <a:solidFill>
                  <a:srgbClr val="7030A0"/>
                </a:solidFill>
                <a:latin typeface="Arial" panose="020B0604020202020204" pitchFamily="34" charset="0"/>
                <a:cs typeface="Arial" panose="020B0604020202020204" pitchFamily="34" charset="0"/>
              </a:rPr>
              <a:t> tạo ra một bản đồ khá  chính xác với các địa điểm trên mặt đất.</a:t>
            </a:r>
            <a:endParaRPr lang="en-US" sz="2800">
              <a:solidFill>
                <a:srgbClr val="7030A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DED6E62-BE7C-4FAF-8E97-DF0597CBEBF1}"/>
              </a:ext>
            </a:extLst>
          </p:cNvPr>
          <p:cNvPicPr>
            <a:picLocks noChangeAspect="1"/>
          </p:cNvPicPr>
          <p:nvPr/>
        </p:nvPicPr>
        <p:blipFill rotWithShape="1">
          <a:blip r:embed="rId3"/>
          <a:srcRect l="49250" t="16517" r="40417" b="67812"/>
          <a:stretch/>
        </p:blipFill>
        <p:spPr>
          <a:xfrm>
            <a:off x="11112952" y="9911"/>
            <a:ext cx="1082398" cy="923330"/>
          </a:xfrm>
          <a:prstGeom prst="rect">
            <a:avLst/>
          </a:prstGeom>
        </p:spPr>
      </p:pic>
    </p:spTree>
    <p:extLst>
      <p:ext uri="{BB962C8B-B14F-4D97-AF65-F5344CB8AC3E}">
        <p14:creationId xmlns:p14="http://schemas.microsoft.com/office/powerpoint/2010/main" val="413716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barn(inVertical)">
                                      <p:cBhvr>
                                        <p:cTn id="1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2583475C-6ACA-4929-8055-9F3064DB43AF}"/>
              </a:ext>
            </a:extLst>
          </p:cNvPr>
          <p:cNvGrpSpPr/>
          <p:nvPr/>
        </p:nvGrpSpPr>
        <p:grpSpPr>
          <a:xfrm>
            <a:off x="846345" y="97839"/>
            <a:ext cx="10266607" cy="872949"/>
            <a:chOff x="1133366" y="2220084"/>
            <a:chExt cx="5681780" cy="914400"/>
          </a:xfrm>
        </p:grpSpPr>
        <p:sp>
          <p:nvSpPr>
            <p:cNvPr id="24" name="Arrow: Pentagon 23">
              <a:extLst>
                <a:ext uri="{FF2B5EF4-FFF2-40B4-BE49-F238E27FC236}">
                  <a16:creationId xmlns:a16="http://schemas.microsoft.com/office/drawing/2014/main" id="{F117FB7A-1DFD-416B-968F-06875198E01B}"/>
                </a:ext>
              </a:extLst>
            </p:cNvPr>
            <p:cNvSpPr/>
            <p:nvPr/>
          </p:nvSpPr>
          <p:spPr>
            <a:xfrm>
              <a:off x="1133366" y="2220084"/>
              <a:ext cx="5681780" cy="914400"/>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5" name="TextBox 24">
              <a:extLst>
                <a:ext uri="{FF2B5EF4-FFF2-40B4-BE49-F238E27FC236}">
                  <a16:creationId xmlns:a16="http://schemas.microsoft.com/office/drawing/2014/main" id="{D506AEA1-DA90-49B2-88DD-3ADF4873D32D}"/>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6" name="TextBox 25">
            <a:extLst>
              <a:ext uri="{FF2B5EF4-FFF2-40B4-BE49-F238E27FC236}">
                <a16:creationId xmlns:a16="http://schemas.microsoft.com/office/drawing/2014/main" id="{E8E26F5F-5115-46C6-AB82-B3C5CC34BDAB}"/>
              </a:ext>
            </a:extLst>
          </p:cNvPr>
          <p:cNvSpPr txBox="1"/>
          <p:nvPr/>
        </p:nvSpPr>
        <p:spPr>
          <a:xfrm>
            <a:off x="1684873" y="242825"/>
            <a:ext cx="8794318" cy="923330"/>
          </a:xfrm>
          <a:prstGeom prst="rect">
            <a:avLst/>
          </a:prstGeom>
          <a:noFill/>
        </p:spPr>
        <p:txBody>
          <a:bodyPr wrap="square" rtlCol="0">
            <a:spAutoFit/>
          </a:bodyPr>
          <a:lstStyle/>
          <a:p>
            <a:r>
              <a:rPr lang="vi-VN" sz="2600">
                <a:solidFill>
                  <a:srgbClr val="0070C0"/>
                </a:solidFill>
                <a:latin typeface="Arial" panose="020B0604020202020204" pitchFamily="34" charset="0"/>
                <a:cs typeface="Arial" panose="020B0604020202020204" pitchFamily="34" charset="0"/>
              </a:rPr>
              <a:t>Nguyên nhân và điều kiện của các cuộc đại phát kiến địa lí</a:t>
            </a:r>
            <a:endParaRPr lang="en-US" sz="2600">
              <a:solidFill>
                <a:srgbClr val="0070C0"/>
              </a:solidFill>
              <a:latin typeface="Arial" panose="020B0604020202020204" pitchFamily="34" charset="0"/>
              <a:cs typeface="Arial" panose="020B0604020202020204" pitchFamily="34" charset="0"/>
            </a:endParaRPr>
          </a:p>
          <a:p>
            <a:endParaRPr lang="en-US" sz="2800">
              <a:solidFill>
                <a:srgbClr val="0070C0"/>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7BBB1736-B91A-41D9-A721-F5EC8B3A4E48}"/>
              </a:ext>
            </a:extLst>
          </p:cNvPr>
          <p:cNvGrpSpPr/>
          <p:nvPr/>
        </p:nvGrpSpPr>
        <p:grpSpPr>
          <a:xfrm>
            <a:off x="84118" y="97839"/>
            <a:ext cx="1301952" cy="872949"/>
            <a:chOff x="344605" y="154323"/>
            <a:chExt cx="1301952" cy="872949"/>
          </a:xfrm>
        </p:grpSpPr>
        <p:sp>
          <p:nvSpPr>
            <p:cNvPr id="28" name="Arrow: Pentagon 27">
              <a:extLst>
                <a:ext uri="{FF2B5EF4-FFF2-40B4-BE49-F238E27FC236}">
                  <a16:creationId xmlns:a16="http://schemas.microsoft.com/office/drawing/2014/main" id="{06CB66D5-8B97-42C0-9958-60A7369E4C2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9" name="Isosceles Triangle 28">
              <a:extLst>
                <a:ext uri="{FF2B5EF4-FFF2-40B4-BE49-F238E27FC236}">
                  <a16:creationId xmlns:a16="http://schemas.microsoft.com/office/drawing/2014/main" id="{0642DC6A-F2E0-4EDD-B488-3CF4EFE9FB3C}"/>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163C956E-D47E-49F6-8AF0-DAD949B3A363}"/>
              </a:ext>
            </a:extLst>
          </p:cNvPr>
          <p:cNvSpPr txBox="1"/>
          <p:nvPr/>
        </p:nvSpPr>
        <p:spPr>
          <a:xfrm>
            <a:off x="536790" y="1207721"/>
            <a:ext cx="2705644" cy="523220"/>
          </a:xfrm>
          <a:prstGeom prst="rect">
            <a:avLst/>
          </a:prstGeom>
          <a:noFill/>
        </p:spPr>
        <p:txBody>
          <a:bodyPr wrap="square" rtlCol="0">
            <a:spAutoFit/>
          </a:bodyPr>
          <a:lstStyle/>
          <a:p>
            <a:r>
              <a:rPr lang="vi-VN" sz="2800" b="1">
                <a:solidFill>
                  <a:srgbClr val="00B050"/>
                </a:solidFill>
              </a:rPr>
              <a:t>* Điều kiện</a:t>
            </a:r>
            <a:endParaRPr lang="en-US" sz="2800" b="1">
              <a:solidFill>
                <a:srgbClr val="00B050"/>
              </a:solidFill>
            </a:endParaRPr>
          </a:p>
        </p:txBody>
      </p:sp>
      <p:sp>
        <p:nvSpPr>
          <p:cNvPr id="11" name="TextBox 10">
            <a:extLst>
              <a:ext uri="{FF2B5EF4-FFF2-40B4-BE49-F238E27FC236}">
                <a16:creationId xmlns:a16="http://schemas.microsoft.com/office/drawing/2014/main" id="{CA4FCFED-BE4E-43F0-81AE-EDE06117D497}"/>
              </a:ext>
            </a:extLst>
          </p:cNvPr>
          <p:cNvSpPr txBox="1"/>
          <p:nvPr/>
        </p:nvSpPr>
        <p:spPr>
          <a:xfrm>
            <a:off x="360098" y="1730941"/>
            <a:ext cx="11714390" cy="1077218"/>
          </a:xfrm>
          <a:prstGeom prst="rect">
            <a:avLst/>
          </a:prstGeom>
          <a:noFill/>
        </p:spPr>
        <p:txBody>
          <a:bodyPr wrap="square" rtlCol="0">
            <a:spAutoFit/>
          </a:bodyPr>
          <a:lstStyle/>
          <a:p>
            <a:r>
              <a:rPr lang="vi-VN" sz="3200">
                <a:solidFill>
                  <a:srgbClr val="2B26F6"/>
                </a:solidFill>
              </a:rPr>
              <a:t>- </a:t>
            </a:r>
            <a:r>
              <a:rPr lang="vi-VN" sz="3200">
                <a:solidFill>
                  <a:srgbClr val="FF0000"/>
                </a:solidFill>
              </a:rPr>
              <a:t>Quan điểm đúng </a:t>
            </a:r>
            <a:r>
              <a:rPr lang="vi-VN" sz="3200">
                <a:solidFill>
                  <a:srgbClr val="2B26F6"/>
                </a:solidFill>
              </a:rPr>
              <a:t>về Trái Đất, đại dương, các nghiên cứu về hải lưu, hướng gió -&gt; </a:t>
            </a:r>
            <a:r>
              <a:rPr lang="vi-VN" sz="3200">
                <a:solidFill>
                  <a:srgbClr val="FF0000"/>
                </a:solidFill>
              </a:rPr>
              <a:t>Vẽ được bản đồ, hải đồ</a:t>
            </a:r>
            <a:r>
              <a:rPr lang="vi-VN" sz="3200">
                <a:solidFill>
                  <a:srgbClr val="2B26F6"/>
                </a:solidFill>
              </a:rPr>
              <a:t>.</a:t>
            </a:r>
            <a:endParaRPr lang="en-US" sz="3200">
              <a:solidFill>
                <a:srgbClr val="2B26F6"/>
              </a:solidFill>
            </a:endParaRPr>
          </a:p>
        </p:txBody>
      </p:sp>
      <p:pic>
        <p:nvPicPr>
          <p:cNvPr id="14" name="Picture 13">
            <a:extLst>
              <a:ext uri="{FF2B5EF4-FFF2-40B4-BE49-F238E27FC236}">
                <a16:creationId xmlns:a16="http://schemas.microsoft.com/office/drawing/2014/main" id="{94B84357-168E-4312-8C7B-08753B0FB19D}"/>
              </a:ext>
            </a:extLst>
          </p:cNvPr>
          <p:cNvPicPr>
            <a:picLocks noChangeAspect="1"/>
          </p:cNvPicPr>
          <p:nvPr/>
        </p:nvPicPr>
        <p:blipFill rotWithShape="1">
          <a:blip r:embed="rId2"/>
          <a:srcRect l="49250" t="16517" r="40417" b="67812"/>
          <a:stretch/>
        </p:blipFill>
        <p:spPr>
          <a:xfrm>
            <a:off x="11112952" y="9911"/>
            <a:ext cx="1082398" cy="923330"/>
          </a:xfrm>
          <a:prstGeom prst="rect">
            <a:avLst/>
          </a:prstGeom>
        </p:spPr>
      </p:pic>
    </p:spTree>
    <p:extLst>
      <p:ext uri="{BB962C8B-B14F-4D97-AF65-F5344CB8AC3E}">
        <p14:creationId xmlns:p14="http://schemas.microsoft.com/office/powerpoint/2010/main" val="374431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2583475C-6ACA-4929-8055-9F3064DB43AF}"/>
              </a:ext>
            </a:extLst>
          </p:cNvPr>
          <p:cNvGrpSpPr/>
          <p:nvPr/>
        </p:nvGrpSpPr>
        <p:grpSpPr>
          <a:xfrm>
            <a:off x="846345" y="97839"/>
            <a:ext cx="10266607" cy="872949"/>
            <a:chOff x="1133366" y="2220084"/>
            <a:chExt cx="5681780" cy="914400"/>
          </a:xfrm>
        </p:grpSpPr>
        <p:sp>
          <p:nvSpPr>
            <p:cNvPr id="24" name="Arrow: Pentagon 23">
              <a:extLst>
                <a:ext uri="{FF2B5EF4-FFF2-40B4-BE49-F238E27FC236}">
                  <a16:creationId xmlns:a16="http://schemas.microsoft.com/office/drawing/2014/main" id="{F117FB7A-1DFD-416B-968F-06875198E01B}"/>
                </a:ext>
              </a:extLst>
            </p:cNvPr>
            <p:cNvSpPr/>
            <p:nvPr/>
          </p:nvSpPr>
          <p:spPr>
            <a:xfrm>
              <a:off x="1133366" y="2220084"/>
              <a:ext cx="5681780" cy="914400"/>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5" name="TextBox 24">
              <a:extLst>
                <a:ext uri="{FF2B5EF4-FFF2-40B4-BE49-F238E27FC236}">
                  <a16:creationId xmlns:a16="http://schemas.microsoft.com/office/drawing/2014/main" id="{D506AEA1-DA90-49B2-88DD-3ADF4873D32D}"/>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6" name="TextBox 25">
            <a:extLst>
              <a:ext uri="{FF2B5EF4-FFF2-40B4-BE49-F238E27FC236}">
                <a16:creationId xmlns:a16="http://schemas.microsoft.com/office/drawing/2014/main" id="{E8E26F5F-5115-46C6-AB82-B3C5CC34BDAB}"/>
              </a:ext>
            </a:extLst>
          </p:cNvPr>
          <p:cNvSpPr txBox="1"/>
          <p:nvPr/>
        </p:nvSpPr>
        <p:spPr>
          <a:xfrm>
            <a:off x="1684873" y="242825"/>
            <a:ext cx="8794318" cy="923330"/>
          </a:xfrm>
          <a:prstGeom prst="rect">
            <a:avLst/>
          </a:prstGeom>
          <a:noFill/>
        </p:spPr>
        <p:txBody>
          <a:bodyPr wrap="square" rtlCol="0">
            <a:spAutoFit/>
          </a:bodyPr>
          <a:lstStyle/>
          <a:p>
            <a:r>
              <a:rPr lang="vi-VN" sz="2600">
                <a:solidFill>
                  <a:srgbClr val="0070C0"/>
                </a:solidFill>
                <a:latin typeface="Arial" panose="020B0604020202020204" pitchFamily="34" charset="0"/>
                <a:cs typeface="Arial" panose="020B0604020202020204" pitchFamily="34" charset="0"/>
              </a:rPr>
              <a:t>Nguyên nhân và điều kiện của các cuộc đại phát kiến địa lí</a:t>
            </a:r>
            <a:endParaRPr lang="en-US" sz="2600">
              <a:solidFill>
                <a:srgbClr val="0070C0"/>
              </a:solidFill>
              <a:latin typeface="Arial" panose="020B0604020202020204" pitchFamily="34" charset="0"/>
              <a:cs typeface="Arial" panose="020B0604020202020204" pitchFamily="34" charset="0"/>
            </a:endParaRPr>
          </a:p>
          <a:p>
            <a:endParaRPr lang="en-US" sz="2800">
              <a:solidFill>
                <a:srgbClr val="0070C0"/>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7BBB1736-B91A-41D9-A721-F5EC8B3A4E48}"/>
              </a:ext>
            </a:extLst>
          </p:cNvPr>
          <p:cNvGrpSpPr/>
          <p:nvPr/>
        </p:nvGrpSpPr>
        <p:grpSpPr>
          <a:xfrm>
            <a:off x="84118" y="97839"/>
            <a:ext cx="1301952" cy="872949"/>
            <a:chOff x="344605" y="154323"/>
            <a:chExt cx="1301952" cy="872949"/>
          </a:xfrm>
        </p:grpSpPr>
        <p:sp>
          <p:nvSpPr>
            <p:cNvPr id="28" name="Arrow: Pentagon 27">
              <a:extLst>
                <a:ext uri="{FF2B5EF4-FFF2-40B4-BE49-F238E27FC236}">
                  <a16:creationId xmlns:a16="http://schemas.microsoft.com/office/drawing/2014/main" id="{06CB66D5-8B97-42C0-9958-60A7369E4C2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9" name="Isosceles Triangle 28">
              <a:extLst>
                <a:ext uri="{FF2B5EF4-FFF2-40B4-BE49-F238E27FC236}">
                  <a16:creationId xmlns:a16="http://schemas.microsoft.com/office/drawing/2014/main" id="{0642DC6A-F2E0-4EDD-B488-3CF4EFE9FB3C}"/>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43F90C42-053C-4B3F-AAFC-FE1D9B6F266F}"/>
              </a:ext>
            </a:extLst>
          </p:cNvPr>
          <p:cNvGrpSpPr/>
          <p:nvPr/>
        </p:nvGrpSpPr>
        <p:grpSpPr>
          <a:xfrm>
            <a:off x="1333047" y="1469331"/>
            <a:ext cx="9711577" cy="2005070"/>
            <a:chOff x="1079047" y="2629667"/>
            <a:chExt cx="9711577" cy="2005070"/>
          </a:xfrm>
        </p:grpSpPr>
        <p:sp>
          <p:nvSpPr>
            <p:cNvPr id="3" name="Speech Bubble: Rectangle with Corners Rounded 2">
              <a:extLst>
                <a:ext uri="{FF2B5EF4-FFF2-40B4-BE49-F238E27FC236}">
                  <a16:creationId xmlns:a16="http://schemas.microsoft.com/office/drawing/2014/main" id="{E8A50773-F50D-4256-B957-1CEA0D301DE2}"/>
                </a:ext>
              </a:extLst>
            </p:cNvPr>
            <p:cNvSpPr/>
            <p:nvPr/>
          </p:nvSpPr>
          <p:spPr>
            <a:xfrm>
              <a:off x="1079047" y="2629667"/>
              <a:ext cx="9629348" cy="2005070"/>
            </a:xfrm>
            <a:prstGeom prst="wedgeRoundRectCallout">
              <a:avLst>
                <a:gd name="adj1" fmla="val -46774"/>
                <a:gd name="adj2" fmla="val 141621"/>
                <a:gd name="adj3" fmla="val 16667"/>
              </a:avLst>
            </a:prstGeom>
            <a:solidFill>
              <a:srgbClr val="FFFF9B">
                <a:alpha val="5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1DE0694-1630-47E4-8406-71BCD9B9F5F9}"/>
                </a:ext>
              </a:extLst>
            </p:cNvPr>
            <p:cNvSpPr/>
            <p:nvPr/>
          </p:nvSpPr>
          <p:spPr>
            <a:xfrm>
              <a:off x="1161276" y="3032037"/>
              <a:ext cx="9629348" cy="1200329"/>
            </a:xfrm>
            <a:prstGeom prst="rect">
              <a:avLst/>
            </a:prstGeom>
            <a:ln>
              <a:noFill/>
              <a:prstDash val="sysDash"/>
            </a:ln>
          </p:spPr>
          <p:txBody>
            <a:bodyPr wrap="square">
              <a:spAutoFit/>
            </a:bodyPr>
            <a:lstStyle/>
            <a:p>
              <a:pPr algn="ctr" fontAlgn="base"/>
              <a:r>
                <a:rPr lang="vi-VN" sz="3600">
                  <a:solidFill>
                    <a:srgbClr val="FF0000"/>
                  </a:solidFill>
                  <a:latin typeface="Arial" panose="020B0604020202020204" pitchFamily="34" charset="0"/>
                  <a:cs typeface="Arial" panose="020B0604020202020204" pitchFamily="34" charset="0"/>
                </a:rPr>
                <a:t>Để xác định vị trí và phương hướng trên biển cần sử dụng thiết bị nào? </a:t>
              </a:r>
              <a:endParaRPr lang="vi-VN" sz="3600">
                <a:solidFill>
                  <a:srgbClr val="FF0000"/>
                </a:solidFill>
                <a:effectLst/>
                <a:latin typeface="Arial" panose="020B0604020202020204" pitchFamily="34" charset="0"/>
                <a:cs typeface="Arial" panose="020B0604020202020204" pitchFamily="34" charset="0"/>
              </a:endParaRPr>
            </a:p>
          </p:txBody>
        </p:sp>
      </p:grpSp>
      <p:pic>
        <p:nvPicPr>
          <p:cNvPr id="15" name="Picture 14">
            <a:extLst>
              <a:ext uri="{FF2B5EF4-FFF2-40B4-BE49-F238E27FC236}">
                <a16:creationId xmlns:a16="http://schemas.microsoft.com/office/drawing/2014/main" id="{15E5B262-99ED-496D-813C-D297BDBB4659}"/>
              </a:ext>
            </a:extLst>
          </p:cNvPr>
          <p:cNvPicPr>
            <a:picLocks noChangeAspect="1"/>
          </p:cNvPicPr>
          <p:nvPr/>
        </p:nvPicPr>
        <p:blipFill rotWithShape="1">
          <a:blip r:embed="rId2"/>
          <a:srcRect l="39749" t="43556" r="43417" b="27111"/>
          <a:stretch/>
        </p:blipFill>
        <p:spPr>
          <a:xfrm>
            <a:off x="275549" y="5476583"/>
            <a:ext cx="1409324" cy="1381417"/>
          </a:xfrm>
          <a:prstGeom prst="rect">
            <a:avLst/>
          </a:prstGeom>
        </p:spPr>
      </p:pic>
      <p:pic>
        <p:nvPicPr>
          <p:cNvPr id="16" name="Picture 15">
            <a:extLst>
              <a:ext uri="{FF2B5EF4-FFF2-40B4-BE49-F238E27FC236}">
                <a16:creationId xmlns:a16="http://schemas.microsoft.com/office/drawing/2014/main" id="{BF690DD8-08D1-493D-B626-986DBF51CD99}"/>
              </a:ext>
            </a:extLst>
          </p:cNvPr>
          <p:cNvPicPr>
            <a:picLocks noChangeAspect="1"/>
          </p:cNvPicPr>
          <p:nvPr/>
        </p:nvPicPr>
        <p:blipFill rotWithShape="1">
          <a:blip r:embed="rId3"/>
          <a:srcRect l="-5864" t="-309" r="10188" b="43891"/>
          <a:stretch/>
        </p:blipFill>
        <p:spPr>
          <a:xfrm>
            <a:off x="5299726" y="3571862"/>
            <a:ext cx="5541484" cy="1904721"/>
          </a:xfrm>
          <a:prstGeom prst="rect">
            <a:avLst/>
          </a:prstGeom>
        </p:spPr>
      </p:pic>
      <p:pic>
        <p:nvPicPr>
          <p:cNvPr id="17" name="Picture 16">
            <a:extLst>
              <a:ext uri="{FF2B5EF4-FFF2-40B4-BE49-F238E27FC236}">
                <a16:creationId xmlns:a16="http://schemas.microsoft.com/office/drawing/2014/main" id="{91A102F1-8435-4513-B30E-A392BB0351A7}"/>
              </a:ext>
            </a:extLst>
          </p:cNvPr>
          <p:cNvPicPr>
            <a:picLocks noChangeAspect="1"/>
          </p:cNvPicPr>
          <p:nvPr/>
        </p:nvPicPr>
        <p:blipFill rotWithShape="1">
          <a:blip r:embed="rId4"/>
          <a:srcRect l="49250" t="16517" r="40417" b="67812"/>
          <a:stretch/>
        </p:blipFill>
        <p:spPr>
          <a:xfrm>
            <a:off x="11112952" y="9911"/>
            <a:ext cx="1082398" cy="923330"/>
          </a:xfrm>
          <a:prstGeom prst="rect">
            <a:avLst/>
          </a:prstGeom>
        </p:spPr>
      </p:pic>
    </p:spTree>
    <p:extLst>
      <p:ext uri="{BB962C8B-B14F-4D97-AF65-F5344CB8AC3E}">
        <p14:creationId xmlns:p14="http://schemas.microsoft.com/office/powerpoint/2010/main" val="131086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170C62F-2CB9-4B2D-8621-04FDC61345E2}"/>
              </a:ext>
            </a:extLst>
          </p:cNvPr>
          <p:cNvGraphicFramePr>
            <a:graphicFrameLocks noGrp="1"/>
          </p:cNvGraphicFramePr>
          <p:nvPr>
            <p:extLst>
              <p:ext uri="{D42A27DB-BD31-4B8C-83A1-F6EECF244321}">
                <p14:modId xmlns:p14="http://schemas.microsoft.com/office/powerpoint/2010/main" val="1996796534"/>
              </p:ext>
            </p:extLst>
          </p:nvPr>
        </p:nvGraphicFramePr>
        <p:xfrm>
          <a:off x="522318" y="172895"/>
          <a:ext cx="11353866" cy="6512209"/>
        </p:xfrm>
        <a:graphic>
          <a:graphicData uri="http://schemas.openxmlformats.org/drawingml/2006/table">
            <a:tbl>
              <a:tblPr firstRow="1" bandRow="1">
                <a:tableStyleId>{5C22544A-7EE6-4342-B048-85BDC9FD1C3A}</a:tableStyleId>
              </a:tblPr>
              <a:tblGrid>
                <a:gridCol w="3157316">
                  <a:extLst>
                    <a:ext uri="{9D8B030D-6E8A-4147-A177-3AD203B41FA5}">
                      <a16:colId xmlns:a16="http://schemas.microsoft.com/office/drawing/2014/main" val="511143574"/>
                    </a:ext>
                  </a:extLst>
                </a:gridCol>
                <a:gridCol w="3723701">
                  <a:extLst>
                    <a:ext uri="{9D8B030D-6E8A-4147-A177-3AD203B41FA5}">
                      <a16:colId xmlns:a16="http://schemas.microsoft.com/office/drawing/2014/main" val="3662651803"/>
                    </a:ext>
                  </a:extLst>
                </a:gridCol>
                <a:gridCol w="4472849">
                  <a:extLst>
                    <a:ext uri="{9D8B030D-6E8A-4147-A177-3AD203B41FA5}">
                      <a16:colId xmlns:a16="http://schemas.microsoft.com/office/drawing/2014/main" val="2772839559"/>
                    </a:ext>
                  </a:extLst>
                </a:gridCol>
              </a:tblGrid>
              <a:tr h="385415">
                <a:tc>
                  <a:txBody>
                    <a:bodyPr/>
                    <a:lstStyle/>
                    <a:p>
                      <a:pPr algn="ctr"/>
                      <a:r>
                        <a:rPr lang="vi-VN" sz="2400"/>
                        <a:t>Thiết bị</a:t>
                      </a:r>
                      <a:endParaRPr lang="en-US" sz="2400"/>
                    </a:p>
                  </a:txBody>
                  <a:tcPr/>
                </a:tc>
                <a:tc>
                  <a:txBody>
                    <a:bodyPr/>
                    <a:lstStyle/>
                    <a:p>
                      <a:pPr algn="ctr"/>
                      <a:r>
                        <a:rPr lang="vi-VN" sz="2400"/>
                        <a:t>Công dụng</a:t>
                      </a:r>
                      <a:endParaRPr lang="en-US" sz="2400"/>
                    </a:p>
                  </a:txBody>
                  <a:tcPr/>
                </a:tc>
                <a:tc>
                  <a:txBody>
                    <a:bodyPr/>
                    <a:lstStyle/>
                    <a:p>
                      <a:pPr algn="ctr"/>
                      <a:r>
                        <a:rPr lang="vi-VN" sz="2400"/>
                        <a:t>Nguồn gốc</a:t>
                      </a:r>
                      <a:endParaRPr lang="en-US" sz="2400"/>
                    </a:p>
                  </a:txBody>
                  <a:tcPr/>
                </a:tc>
                <a:extLst>
                  <a:ext uri="{0D108BD9-81ED-4DB2-BD59-A6C34878D82A}">
                    <a16:rowId xmlns:a16="http://schemas.microsoft.com/office/drawing/2014/main" val="3063476309"/>
                  </a:ext>
                </a:extLst>
              </a:tr>
              <a:tr h="2946049">
                <a:tc>
                  <a:txBody>
                    <a:bodyPr/>
                    <a:lstStyle/>
                    <a:p>
                      <a:endParaRPr lang="vi-VN">
                        <a:solidFill>
                          <a:srgbClr val="2B26F6"/>
                        </a:solidFill>
                      </a:endParaRPr>
                    </a:p>
                    <a:p>
                      <a:endParaRPr lang="vi-VN">
                        <a:solidFill>
                          <a:srgbClr val="2B26F6"/>
                        </a:solidFill>
                      </a:endParaRPr>
                    </a:p>
                    <a:p>
                      <a:endParaRPr lang="vi-VN">
                        <a:solidFill>
                          <a:srgbClr val="2B26F6"/>
                        </a:solidFill>
                      </a:endParaRPr>
                    </a:p>
                    <a:p>
                      <a:endParaRPr lang="vi-VN">
                        <a:solidFill>
                          <a:srgbClr val="2B26F6"/>
                        </a:solidFill>
                      </a:endParaRPr>
                    </a:p>
                    <a:p>
                      <a:endParaRPr lang="vi-VN">
                        <a:solidFill>
                          <a:srgbClr val="2B26F6"/>
                        </a:solidFill>
                      </a:endParaRPr>
                    </a:p>
                    <a:p>
                      <a:endParaRPr lang="vi-VN">
                        <a:solidFill>
                          <a:srgbClr val="2B26F6"/>
                        </a:solidFill>
                      </a:endParaRPr>
                    </a:p>
                    <a:p>
                      <a:endParaRPr lang="vi-VN">
                        <a:solidFill>
                          <a:srgbClr val="2B26F6"/>
                        </a:solidFill>
                      </a:endParaRPr>
                    </a:p>
                    <a:p>
                      <a:endParaRPr lang="vi-VN">
                        <a:solidFill>
                          <a:srgbClr val="2B26F6"/>
                        </a:solidFill>
                      </a:endParaRPr>
                    </a:p>
                    <a:p>
                      <a:endParaRPr lang="vi-VN">
                        <a:solidFill>
                          <a:srgbClr val="2B26F6"/>
                        </a:solidFill>
                      </a:endParaRPr>
                    </a:p>
                    <a:p>
                      <a:endParaRPr lang="en-US">
                        <a:solidFill>
                          <a:srgbClr val="2B26F6"/>
                        </a:solidFill>
                      </a:endParaRPr>
                    </a:p>
                  </a:txBody>
                  <a:tcPr>
                    <a:solidFill>
                      <a:srgbClr val="FFFF9B">
                        <a:alpha val="49804"/>
                      </a:srgbClr>
                    </a:solidFill>
                  </a:tcPr>
                </a:tc>
                <a:tc>
                  <a:txBody>
                    <a:bodyPr/>
                    <a:lstStyle/>
                    <a:p>
                      <a:endParaRPr lang="en-US"/>
                    </a:p>
                  </a:txBody>
                  <a:tcPr>
                    <a:solidFill>
                      <a:srgbClr val="FFFF9B">
                        <a:alpha val="49804"/>
                      </a:srgbClr>
                    </a:solidFill>
                  </a:tcPr>
                </a:tc>
                <a:tc>
                  <a:txBody>
                    <a:bodyPr/>
                    <a:lstStyle/>
                    <a:p>
                      <a:endParaRPr lang="en-US"/>
                    </a:p>
                  </a:txBody>
                  <a:tcPr>
                    <a:solidFill>
                      <a:srgbClr val="FFFF9B">
                        <a:alpha val="49804"/>
                      </a:srgbClr>
                    </a:solidFill>
                  </a:tcPr>
                </a:tc>
                <a:extLst>
                  <a:ext uri="{0D108BD9-81ED-4DB2-BD59-A6C34878D82A}">
                    <a16:rowId xmlns:a16="http://schemas.microsoft.com/office/drawing/2014/main" val="3762928972"/>
                  </a:ext>
                </a:extLst>
              </a:tr>
              <a:tr h="2660947">
                <a:tc>
                  <a:txBody>
                    <a:bodyPr/>
                    <a:lstStyle/>
                    <a:p>
                      <a:endParaRPr lang="vi-VN">
                        <a:solidFill>
                          <a:srgbClr val="2B26F6"/>
                        </a:solidFill>
                      </a:endParaRPr>
                    </a:p>
                    <a:p>
                      <a:endParaRPr lang="vi-VN">
                        <a:solidFill>
                          <a:srgbClr val="2B26F6"/>
                        </a:solidFill>
                      </a:endParaRPr>
                    </a:p>
                    <a:p>
                      <a:endParaRPr lang="vi-VN">
                        <a:solidFill>
                          <a:srgbClr val="2B26F6"/>
                        </a:solidFill>
                      </a:endParaRPr>
                    </a:p>
                    <a:p>
                      <a:endParaRPr lang="vi-VN">
                        <a:solidFill>
                          <a:srgbClr val="2B26F6"/>
                        </a:solidFill>
                      </a:endParaRPr>
                    </a:p>
                    <a:p>
                      <a:endParaRPr lang="vi-VN">
                        <a:solidFill>
                          <a:srgbClr val="2B26F6"/>
                        </a:solidFill>
                      </a:endParaRPr>
                    </a:p>
                    <a:p>
                      <a:endParaRPr lang="vi-VN">
                        <a:solidFill>
                          <a:srgbClr val="2B26F6"/>
                        </a:solidFill>
                      </a:endParaRPr>
                    </a:p>
                    <a:p>
                      <a:endParaRPr lang="vi-VN">
                        <a:solidFill>
                          <a:srgbClr val="2B26F6"/>
                        </a:solidFill>
                      </a:endParaRPr>
                    </a:p>
                    <a:p>
                      <a:endParaRPr lang="vi-VN">
                        <a:solidFill>
                          <a:srgbClr val="2B26F6"/>
                        </a:solidFill>
                      </a:endParaRPr>
                    </a:p>
                    <a:p>
                      <a:endParaRPr lang="vi-VN">
                        <a:solidFill>
                          <a:srgbClr val="2B26F6"/>
                        </a:solidFill>
                      </a:endParaRPr>
                    </a:p>
                    <a:p>
                      <a:endParaRPr lang="vi-VN">
                        <a:solidFill>
                          <a:srgbClr val="2B26F6"/>
                        </a:solidFill>
                      </a:endParaRPr>
                    </a:p>
                    <a:p>
                      <a:endParaRPr lang="en-US">
                        <a:solidFill>
                          <a:srgbClr val="2B26F6"/>
                        </a:solidFill>
                      </a:endParaRPr>
                    </a:p>
                  </a:txBody>
                  <a:tcPr>
                    <a:solidFill>
                      <a:schemeClr val="accent2">
                        <a:lumMod val="20000"/>
                        <a:lumOff val="80000"/>
                        <a:alpha val="69000"/>
                      </a:schemeClr>
                    </a:solidFill>
                  </a:tcPr>
                </a:tc>
                <a:tc>
                  <a:txBody>
                    <a:bodyPr/>
                    <a:lstStyle/>
                    <a:p>
                      <a:endParaRPr lang="en-US"/>
                    </a:p>
                  </a:txBody>
                  <a:tcPr>
                    <a:solidFill>
                      <a:schemeClr val="accent2">
                        <a:lumMod val="20000"/>
                        <a:lumOff val="80000"/>
                        <a:alpha val="69000"/>
                      </a:schemeClr>
                    </a:solidFill>
                  </a:tcPr>
                </a:tc>
                <a:tc>
                  <a:txBody>
                    <a:bodyPr/>
                    <a:lstStyle/>
                    <a:p>
                      <a:endParaRPr lang="en-US"/>
                    </a:p>
                  </a:txBody>
                  <a:tcPr>
                    <a:solidFill>
                      <a:schemeClr val="accent2">
                        <a:lumMod val="20000"/>
                        <a:lumOff val="80000"/>
                        <a:alpha val="69000"/>
                      </a:schemeClr>
                    </a:solidFill>
                  </a:tcPr>
                </a:tc>
                <a:extLst>
                  <a:ext uri="{0D108BD9-81ED-4DB2-BD59-A6C34878D82A}">
                    <a16:rowId xmlns:a16="http://schemas.microsoft.com/office/drawing/2014/main" val="3447210430"/>
                  </a:ext>
                </a:extLst>
              </a:tr>
            </a:tbl>
          </a:graphicData>
        </a:graphic>
      </p:graphicFrame>
      <p:sp>
        <p:nvSpPr>
          <p:cNvPr id="4" name="TextBox 3">
            <a:extLst>
              <a:ext uri="{FF2B5EF4-FFF2-40B4-BE49-F238E27FC236}">
                <a16:creationId xmlns:a16="http://schemas.microsoft.com/office/drawing/2014/main" id="{E6D695C1-B5D5-4E06-8996-A5A6253F4A48}"/>
              </a:ext>
            </a:extLst>
          </p:cNvPr>
          <p:cNvSpPr txBox="1"/>
          <p:nvPr/>
        </p:nvSpPr>
        <p:spPr>
          <a:xfrm>
            <a:off x="3826622" y="1203978"/>
            <a:ext cx="2673330" cy="1200329"/>
          </a:xfrm>
          <a:prstGeom prst="rect">
            <a:avLst/>
          </a:prstGeom>
          <a:noFill/>
        </p:spPr>
        <p:txBody>
          <a:bodyPr wrap="square" rtlCol="0">
            <a:spAutoFit/>
          </a:bodyPr>
          <a:lstStyle/>
          <a:p>
            <a:r>
              <a:rPr lang="vi-VN" sz="2400">
                <a:solidFill>
                  <a:srgbClr val="2B26F6"/>
                </a:solidFill>
              </a:rPr>
              <a:t>Dùng để xác định hướng mà tàu đang di chuyển</a:t>
            </a:r>
            <a:endParaRPr lang="en-US" sz="2400">
              <a:solidFill>
                <a:srgbClr val="2B26F6"/>
              </a:solidFill>
            </a:endParaRPr>
          </a:p>
        </p:txBody>
      </p:sp>
      <p:sp>
        <p:nvSpPr>
          <p:cNvPr id="14" name="TextBox 13">
            <a:extLst>
              <a:ext uri="{FF2B5EF4-FFF2-40B4-BE49-F238E27FC236}">
                <a16:creationId xmlns:a16="http://schemas.microsoft.com/office/drawing/2014/main" id="{C3A2561B-B20C-403C-98E0-585258F783E5}"/>
              </a:ext>
            </a:extLst>
          </p:cNvPr>
          <p:cNvSpPr txBox="1"/>
          <p:nvPr/>
        </p:nvSpPr>
        <p:spPr>
          <a:xfrm>
            <a:off x="7526404" y="931190"/>
            <a:ext cx="4107408" cy="2308324"/>
          </a:xfrm>
          <a:prstGeom prst="rect">
            <a:avLst/>
          </a:prstGeom>
          <a:noFill/>
        </p:spPr>
        <p:txBody>
          <a:bodyPr wrap="square" rtlCol="0">
            <a:spAutoFit/>
          </a:bodyPr>
          <a:lstStyle/>
          <a:p>
            <a:pPr algn="just"/>
            <a:r>
              <a:rPr lang="vi-VN" sz="2400">
                <a:solidFill>
                  <a:srgbClr val="2B26F6"/>
                </a:solidFill>
              </a:rPr>
              <a:t>Được phát hiện bởi người Trung Quốc khoảng 1700 năm trước, được sử dụng bởi những người theo đạo Hồi trong việc xác định phương hướng</a:t>
            </a:r>
            <a:endParaRPr lang="en-US" sz="2400">
              <a:solidFill>
                <a:srgbClr val="2B26F6"/>
              </a:solidFill>
            </a:endParaRPr>
          </a:p>
        </p:txBody>
      </p:sp>
      <p:sp>
        <p:nvSpPr>
          <p:cNvPr id="15" name="TextBox 14">
            <a:extLst>
              <a:ext uri="{FF2B5EF4-FFF2-40B4-BE49-F238E27FC236}">
                <a16:creationId xmlns:a16="http://schemas.microsoft.com/office/drawing/2014/main" id="{42ABBEF6-A539-4C33-ABAE-382A3367CA66}"/>
              </a:ext>
            </a:extLst>
          </p:cNvPr>
          <p:cNvSpPr txBox="1"/>
          <p:nvPr/>
        </p:nvSpPr>
        <p:spPr>
          <a:xfrm>
            <a:off x="3826622" y="4009184"/>
            <a:ext cx="3587730" cy="1938992"/>
          </a:xfrm>
          <a:prstGeom prst="rect">
            <a:avLst/>
          </a:prstGeom>
          <a:noFill/>
        </p:spPr>
        <p:txBody>
          <a:bodyPr wrap="square" rtlCol="0">
            <a:spAutoFit/>
          </a:bodyPr>
          <a:lstStyle/>
          <a:p>
            <a:pPr algn="just"/>
            <a:r>
              <a:rPr lang="vi-VN" sz="2400">
                <a:solidFill>
                  <a:srgbClr val="2B26F6"/>
                </a:solidFill>
              </a:rPr>
              <a:t>Sử dụng sao Bắc đẩu hoặc mặt trời để tính toán vĩ độ và khoảng cách về phía bắc hoặc nam của Xích  đạo</a:t>
            </a:r>
            <a:endParaRPr lang="en-US" sz="2400">
              <a:solidFill>
                <a:srgbClr val="2B26F6"/>
              </a:solidFill>
            </a:endParaRPr>
          </a:p>
        </p:txBody>
      </p:sp>
      <p:sp>
        <p:nvSpPr>
          <p:cNvPr id="16" name="TextBox 15">
            <a:extLst>
              <a:ext uri="{FF2B5EF4-FFF2-40B4-BE49-F238E27FC236}">
                <a16:creationId xmlns:a16="http://schemas.microsoft.com/office/drawing/2014/main" id="{272E6A55-18DB-4755-B50F-C467A81324E6}"/>
              </a:ext>
            </a:extLst>
          </p:cNvPr>
          <p:cNvSpPr txBox="1"/>
          <p:nvPr/>
        </p:nvSpPr>
        <p:spPr>
          <a:xfrm>
            <a:off x="7654914" y="4008494"/>
            <a:ext cx="3980708" cy="1569660"/>
          </a:xfrm>
          <a:prstGeom prst="rect">
            <a:avLst/>
          </a:prstGeom>
          <a:noFill/>
        </p:spPr>
        <p:txBody>
          <a:bodyPr wrap="square" rtlCol="0">
            <a:spAutoFit/>
          </a:bodyPr>
          <a:lstStyle/>
          <a:p>
            <a:pPr algn="just"/>
            <a:r>
              <a:rPr lang="vi-VN" sz="2400">
                <a:solidFill>
                  <a:srgbClr val="2B26F6"/>
                </a:solidFill>
              </a:rPr>
              <a:t>Được phát minh bởi người Hi Lạp cổ đại,được phát triển thêm bởi các nhà toán học và thiên văn Ả Rập.</a:t>
            </a:r>
            <a:endParaRPr lang="en-US" sz="2400">
              <a:solidFill>
                <a:srgbClr val="2B26F6"/>
              </a:solidFill>
            </a:endParaRPr>
          </a:p>
        </p:txBody>
      </p:sp>
      <p:pic>
        <p:nvPicPr>
          <p:cNvPr id="5" name="Picture 4">
            <a:extLst>
              <a:ext uri="{FF2B5EF4-FFF2-40B4-BE49-F238E27FC236}">
                <a16:creationId xmlns:a16="http://schemas.microsoft.com/office/drawing/2014/main" id="{5D9033BE-1B77-41AC-BBFF-946680EDDCB8}"/>
              </a:ext>
            </a:extLst>
          </p:cNvPr>
          <p:cNvPicPr>
            <a:picLocks noChangeAspect="1"/>
          </p:cNvPicPr>
          <p:nvPr/>
        </p:nvPicPr>
        <p:blipFill>
          <a:blip r:embed="rId2"/>
          <a:stretch>
            <a:fillRect/>
          </a:stretch>
        </p:blipFill>
        <p:spPr>
          <a:xfrm>
            <a:off x="874868" y="818350"/>
            <a:ext cx="2503083" cy="2421164"/>
          </a:xfrm>
          <a:prstGeom prst="rect">
            <a:avLst/>
          </a:prstGeom>
        </p:spPr>
      </p:pic>
      <p:sp>
        <p:nvSpPr>
          <p:cNvPr id="6" name="TextBox 5">
            <a:extLst>
              <a:ext uri="{FF2B5EF4-FFF2-40B4-BE49-F238E27FC236}">
                <a16:creationId xmlns:a16="http://schemas.microsoft.com/office/drawing/2014/main" id="{E47EF22D-4631-49CC-A6FD-4A326ED90106}"/>
              </a:ext>
            </a:extLst>
          </p:cNvPr>
          <p:cNvSpPr txBox="1"/>
          <p:nvPr/>
        </p:nvSpPr>
        <p:spPr>
          <a:xfrm>
            <a:off x="1543342" y="3351587"/>
            <a:ext cx="1823592" cy="461665"/>
          </a:xfrm>
          <a:prstGeom prst="rect">
            <a:avLst/>
          </a:prstGeom>
          <a:noFill/>
        </p:spPr>
        <p:txBody>
          <a:bodyPr wrap="square" rtlCol="0">
            <a:spAutoFit/>
          </a:bodyPr>
          <a:lstStyle/>
          <a:p>
            <a:r>
              <a:rPr lang="vi-VN" sz="2400">
                <a:solidFill>
                  <a:srgbClr val="00B050"/>
                </a:solidFill>
              </a:rPr>
              <a:t>La bàn</a:t>
            </a:r>
            <a:endParaRPr lang="en-US" sz="2400">
              <a:solidFill>
                <a:srgbClr val="00B050"/>
              </a:solidFill>
            </a:endParaRPr>
          </a:p>
        </p:txBody>
      </p:sp>
      <p:grpSp>
        <p:nvGrpSpPr>
          <p:cNvPr id="8" name="Group 7">
            <a:extLst>
              <a:ext uri="{FF2B5EF4-FFF2-40B4-BE49-F238E27FC236}">
                <a16:creationId xmlns:a16="http://schemas.microsoft.com/office/drawing/2014/main" id="{BFE0234C-C415-4D38-A5F1-E605F879CFF8}"/>
              </a:ext>
            </a:extLst>
          </p:cNvPr>
          <p:cNvGrpSpPr/>
          <p:nvPr/>
        </p:nvGrpSpPr>
        <p:grpSpPr>
          <a:xfrm>
            <a:off x="786733" y="3780420"/>
            <a:ext cx="2591218" cy="2770990"/>
            <a:chOff x="863851" y="3827777"/>
            <a:chExt cx="2339612" cy="2770990"/>
          </a:xfrm>
        </p:grpSpPr>
        <p:pic>
          <p:nvPicPr>
            <p:cNvPr id="7" name="Picture 6">
              <a:extLst>
                <a:ext uri="{FF2B5EF4-FFF2-40B4-BE49-F238E27FC236}">
                  <a16:creationId xmlns:a16="http://schemas.microsoft.com/office/drawing/2014/main" id="{99D76C9C-2BF3-45E1-A2BC-89ACAA226A0A}"/>
                </a:ext>
              </a:extLst>
            </p:cNvPr>
            <p:cNvPicPr>
              <a:picLocks noChangeAspect="1"/>
            </p:cNvPicPr>
            <p:nvPr/>
          </p:nvPicPr>
          <p:blipFill>
            <a:blip r:embed="rId3"/>
            <a:stretch>
              <a:fillRect/>
            </a:stretch>
          </p:blipFill>
          <p:spPr>
            <a:xfrm>
              <a:off x="863851" y="3827777"/>
              <a:ext cx="2275956" cy="2350713"/>
            </a:xfrm>
            <a:prstGeom prst="rect">
              <a:avLst/>
            </a:prstGeom>
          </p:spPr>
        </p:pic>
        <p:sp>
          <p:nvSpPr>
            <p:cNvPr id="20" name="TextBox 19">
              <a:extLst>
                <a:ext uri="{FF2B5EF4-FFF2-40B4-BE49-F238E27FC236}">
                  <a16:creationId xmlns:a16="http://schemas.microsoft.com/office/drawing/2014/main" id="{2A6355F6-CD8F-4EDD-919E-2F2DF83669D8}"/>
                </a:ext>
              </a:extLst>
            </p:cNvPr>
            <p:cNvSpPr txBox="1"/>
            <p:nvPr/>
          </p:nvSpPr>
          <p:spPr>
            <a:xfrm>
              <a:off x="1027321" y="6137102"/>
              <a:ext cx="2176142" cy="461665"/>
            </a:xfrm>
            <a:prstGeom prst="rect">
              <a:avLst/>
            </a:prstGeom>
            <a:noFill/>
          </p:spPr>
          <p:txBody>
            <a:bodyPr wrap="square" rtlCol="0">
              <a:spAutoFit/>
            </a:bodyPr>
            <a:lstStyle/>
            <a:p>
              <a:r>
                <a:rPr lang="vi-VN" sz="2400">
                  <a:solidFill>
                    <a:srgbClr val="00B050"/>
                  </a:solidFill>
                </a:rPr>
                <a:t>Thước đo sao</a:t>
              </a:r>
              <a:endParaRPr lang="en-US" sz="2400">
                <a:solidFill>
                  <a:srgbClr val="00B050"/>
                </a:solidFill>
              </a:endParaRPr>
            </a:p>
          </p:txBody>
        </p:sp>
      </p:grpSp>
    </p:spTree>
    <p:extLst>
      <p:ext uri="{BB962C8B-B14F-4D97-AF65-F5344CB8AC3E}">
        <p14:creationId xmlns:p14="http://schemas.microsoft.com/office/powerpoint/2010/main" val="85527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16"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40F08F-17BF-4C62-9DA8-26EBC492C4E8}"/>
              </a:ext>
            </a:extLst>
          </p:cNvPr>
          <p:cNvSpPr/>
          <p:nvPr/>
        </p:nvSpPr>
        <p:spPr>
          <a:xfrm>
            <a:off x="156761" y="1377491"/>
            <a:ext cx="11852910" cy="1015663"/>
          </a:xfrm>
          <a:prstGeom prst="rect">
            <a:avLst/>
          </a:prstGeom>
          <a:ln>
            <a:solidFill>
              <a:srgbClr val="2B26F6"/>
            </a:solidFill>
            <a:prstDash val="sysDash"/>
          </a:ln>
        </p:spPr>
        <p:txBody>
          <a:bodyPr wrap="square">
            <a:spAutoFit/>
          </a:bodyPr>
          <a:lstStyle/>
          <a:p>
            <a:pPr algn="ctr" fontAlgn="base"/>
            <a:r>
              <a:rPr lang="vi-VN" sz="3000" b="1">
                <a:solidFill>
                  <a:srgbClr val="FF0000"/>
                </a:solidFill>
                <a:latin typeface="Arial" panose="020B0604020202020204" pitchFamily="34" charset="0"/>
                <a:cs typeface="Arial" panose="020B0604020202020204" pitchFamily="34" charset="0"/>
              </a:rPr>
              <a:t>Quan sát hình ảnh các tàu biển</a:t>
            </a:r>
          </a:p>
          <a:p>
            <a:pPr algn="ctr" fontAlgn="base"/>
            <a:r>
              <a:rPr lang="vi-VN" sz="3000">
                <a:solidFill>
                  <a:srgbClr val="FF0000"/>
                </a:solidFill>
                <a:latin typeface="Arial" panose="020B0604020202020204" pitchFamily="34" charset="0"/>
                <a:cs typeface="Arial" panose="020B0604020202020204" pitchFamily="34" charset="0"/>
              </a:rPr>
              <a:t>Đưa ra 1-3 cụm từ để mô tả sự thay đổi của tàu biển qua các thời kì.</a:t>
            </a:r>
          </a:p>
        </p:txBody>
      </p:sp>
      <p:grpSp>
        <p:nvGrpSpPr>
          <p:cNvPr id="5" name="Group 4">
            <a:extLst>
              <a:ext uri="{FF2B5EF4-FFF2-40B4-BE49-F238E27FC236}">
                <a16:creationId xmlns:a16="http://schemas.microsoft.com/office/drawing/2014/main" id="{AF2900FC-EFE0-408A-9A32-7C4EBD86C4C4}"/>
              </a:ext>
            </a:extLst>
          </p:cNvPr>
          <p:cNvGrpSpPr/>
          <p:nvPr/>
        </p:nvGrpSpPr>
        <p:grpSpPr>
          <a:xfrm>
            <a:off x="0" y="2561245"/>
            <a:ext cx="5736115" cy="3703649"/>
            <a:chOff x="169545" y="2470761"/>
            <a:chExt cx="5736115" cy="3703649"/>
          </a:xfrm>
        </p:grpSpPr>
        <p:pic>
          <p:nvPicPr>
            <p:cNvPr id="11" name="Picture 10">
              <a:extLst>
                <a:ext uri="{FF2B5EF4-FFF2-40B4-BE49-F238E27FC236}">
                  <a16:creationId xmlns:a16="http://schemas.microsoft.com/office/drawing/2014/main" id="{A50E87A4-3ECC-4DBA-8863-07EAB16F8FDC}"/>
                </a:ext>
              </a:extLst>
            </p:cNvPr>
            <p:cNvPicPr>
              <a:picLocks noChangeAspect="1"/>
            </p:cNvPicPr>
            <p:nvPr/>
          </p:nvPicPr>
          <p:blipFill>
            <a:blip r:embed="rId5"/>
            <a:stretch>
              <a:fillRect/>
            </a:stretch>
          </p:blipFill>
          <p:spPr>
            <a:xfrm>
              <a:off x="169545" y="2470761"/>
              <a:ext cx="5736115" cy="3157938"/>
            </a:xfrm>
            <a:prstGeom prst="rect">
              <a:avLst/>
            </a:prstGeom>
          </p:spPr>
        </p:pic>
        <p:sp>
          <p:nvSpPr>
            <p:cNvPr id="4" name="TextBox 3">
              <a:extLst>
                <a:ext uri="{FF2B5EF4-FFF2-40B4-BE49-F238E27FC236}">
                  <a16:creationId xmlns:a16="http://schemas.microsoft.com/office/drawing/2014/main" id="{36958BE7-B698-44C6-A4A8-3B991532CBAA}"/>
                </a:ext>
              </a:extLst>
            </p:cNvPr>
            <p:cNvSpPr txBox="1"/>
            <p:nvPr/>
          </p:nvSpPr>
          <p:spPr>
            <a:xfrm>
              <a:off x="1751682" y="5712745"/>
              <a:ext cx="3801438" cy="461665"/>
            </a:xfrm>
            <a:prstGeom prst="rect">
              <a:avLst/>
            </a:prstGeom>
            <a:noFill/>
          </p:spPr>
          <p:txBody>
            <a:bodyPr wrap="square" rtlCol="0">
              <a:spAutoFit/>
            </a:bodyPr>
            <a:lstStyle/>
            <a:p>
              <a:r>
                <a:rPr lang="vi-VN" sz="2400">
                  <a:solidFill>
                    <a:srgbClr val="2B26F6"/>
                  </a:solidFill>
                </a:rPr>
                <a:t>Tàu buôn Hi Lạp</a:t>
              </a:r>
              <a:endParaRPr lang="en-US" sz="2400">
                <a:solidFill>
                  <a:srgbClr val="2B26F6"/>
                </a:solidFill>
              </a:endParaRPr>
            </a:p>
          </p:txBody>
        </p:sp>
      </p:grpSp>
      <p:grpSp>
        <p:nvGrpSpPr>
          <p:cNvPr id="6" name="Group 5">
            <a:extLst>
              <a:ext uri="{FF2B5EF4-FFF2-40B4-BE49-F238E27FC236}">
                <a16:creationId xmlns:a16="http://schemas.microsoft.com/office/drawing/2014/main" id="{16C24AF3-AC34-4822-A3F1-613F883E1E3A}"/>
              </a:ext>
            </a:extLst>
          </p:cNvPr>
          <p:cNvGrpSpPr/>
          <p:nvPr/>
        </p:nvGrpSpPr>
        <p:grpSpPr>
          <a:xfrm>
            <a:off x="5926455" y="2477200"/>
            <a:ext cx="5824251" cy="3703648"/>
            <a:chOff x="6096000" y="2386716"/>
            <a:chExt cx="5824251" cy="3703648"/>
          </a:xfrm>
        </p:grpSpPr>
        <p:pic>
          <p:nvPicPr>
            <p:cNvPr id="3" name="Picture 2">
              <a:extLst>
                <a:ext uri="{FF2B5EF4-FFF2-40B4-BE49-F238E27FC236}">
                  <a16:creationId xmlns:a16="http://schemas.microsoft.com/office/drawing/2014/main" id="{353777B0-3537-4FE0-98C4-6F648C623723}"/>
                </a:ext>
              </a:extLst>
            </p:cNvPr>
            <p:cNvPicPr>
              <a:picLocks noChangeAspect="1"/>
            </p:cNvPicPr>
            <p:nvPr/>
          </p:nvPicPr>
          <p:blipFill rotWithShape="1">
            <a:blip r:embed="rId6"/>
            <a:srcRect b="6911"/>
            <a:stretch/>
          </p:blipFill>
          <p:spPr>
            <a:xfrm>
              <a:off x="6096000" y="2386716"/>
              <a:ext cx="5824251" cy="3241983"/>
            </a:xfrm>
            <a:prstGeom prst="rect">
              <a:avLst/>
            </a:prstGeom>
          </p:spPr>
        </p:pic>
        <p:sp>
          <p:nvSpPr>
            <p:cNvPr id="14" name="TextBox 13">
              <a:extLst>
                <a:ext uri="{FF2B5EF4-FFF2-40B4-BE49-F238E27FC236}">
                  <a16:creationId xmlns:a16="http://schemas.microsoft.com/office/drawing/2014/main" id="{72F09253-130F-4428-B7AB-BB32CA69EE11}"/>
                </a:ext>
              </a:extLst>
            </p:cNvPr>
            <p:cNvSpPr txBox="1"/>
            <p:nvPr/>
          </p:nvSpPr>
          <p:spPr>
            <a:xfrm>
              <a:off x="7599803" y="5628699"/>
              <a:ext cx="3801438" cy="461665"/>
            </a:xfrm>
            <a:prstGeom prst="rect">
              <a:avLst/>
            </a:prstGeom>
            <a:noFill/>
          </p:spPr>
          <p:txBody>
            <a:bodyPr wrap="square" rtlCol="0">
              <a:spAutoFit/>
            </a:bodyPr>
            <a:lstStyle/>
            <a:p>
              <a:r>
                <a:rPr lang="vi-VN" sz="2400">
                  <a:solidFill>
                    <a:srgbClr val="2B26F6"/>
                  </a:solidFill>
                </a:rPr>
                <a:t>Hình 1. Tàu Ca-ra-ven</a:t>
              </a:r>
              <a:endParaRPr lang="en-US" sz="2400">
                <a:solidFill>
                  <a:srgbClr val="2B26F6"/>
                </a:solidFill>
              </a:endParaRPr>
            </a:p>
          </p:txBody>
        </p:sp>
      </p:grpSp>
      <p:grpSp>
        <p:nvGrpSpPr>
          <p:cNvPr id="17" name="Group 16">
            <a:extLst>
              <a:ext uri="{FF2B5EF4-FFF2-40B4-BE49-F238E27FC236}">
                <a16:creationId xmlns:a16="http://schemas.microsoft.com/office/drawing/2014/main" id="{4BE89CCD-4EDB-4E0C-8275-46A4FBF4B713}"/>
              </a:ext>
            </a:extLst>
          </p:cNvPr>
          <p:cNvGrpSpPr/>
          <p:nvPr/>
        </p:nvGrpSpPr>
        <p:grpSpPr>
          <a:xfrm>
            <a:off x="3975191" y="471576"/>
            <a:ext cx="3810866" cy="827835"/>
            <a:chOff x="3199789" y="1093088"/>
            <a:chExt cx="3514971" cy="682233"/>
          </a:xfrm>
        </p:grpSpPr>
        <p:sp>
          <p:nvSpPr>
            <p:cNvPr id="18" name="Rectangle: Rounded Corners 17">
              <a:extLst>
                <a:ext uri="{FF2B5EF4-FFF2-40B4-BE49-F238E27FC236}">
                  <a16:creationId xmlns:a16="http://schemas.microsoft.com/office/drawing/2014/main" id="{B475D02A-25EB-4D36-960D-100D21A92377}"/>
                </a:ext>
              </a:extLst>
            </p:cNvPr>
            <p:cNvSpPr/>
            <p:nvPr/>
          </p:nvSpPr>
          <p:spPr>
            <a:xfrm>
              <a:off x="3199789" y="1093088"/>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9" name="TextBox 18">
              <a:extLst>
                <a:ext uri="{FF2B5EF4-FFF2-40B4-BE49-F238E27FC236}">
                  <a16:creationId xmlns:a16="http://schemas.microsoft.com/office/drawing/2014/main" id="{D8140516-7EC9-4F36-AA8F-5E95C36E76D5}"/>
                </a:ext>
              </a:extLst>
            </p:cNvPr>
            <p:cNvSpPr txBox="1"/>
            <p:nvPr/>
          </p:nvSpPr>
          <p:spPr>
            <a:xfrm>
              <a:off x="3261733" y="1193243"/>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20" name="3 Minute Timer (Nho)">
            <a:hlinkClick r:id="" action="ppaction://media"/>
            <a:extLst>
              <a:ext uri="{FF2B5EF4-FFF2-40B4-BE49-F238E27FC236}">
                <a16:creationId xmlns:a16="http://schemas.microsoft.com/office/drawing/2014/main" id="{A2AE79AE-7CB3-4762-AD78-7D43CCFB581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805141" y="471576"/>
            <a:ext cx="1472856" cy="827835"/>
          </a:xfrm>
          <a:prstGeom prst="rect">
            <a:avLst/>
          </a:prstGeom>
        </p:spPr>
      </p:pic>
      <p:pic>
        <p:nvPicPr>
          <p:cNvPr id="21" name="Picture 20">
            <a:extLst>
              <a:ext uri="{FF2B5EF4-FFF2-40B4-BE49-F238E27FC236}">
                <a16:creationId xmlns:a16="http://schemas.microsoft.com/office/drawing/2014/main" id="{F07FD4C2-AE39-462F-A8DE-BE98674F4FBF}"/>
              </a:ext>
            </a:extLst>
          </p:cNvPr>
          <p:cNvPicPr>
            <a:picLocks noChangeAspect="1"/>
          </p:cNvPicPr>
          <p:nvPr/>
        </p:nvPicPr>
        <p:blipFill rotWithShape="1">
          <a:blip r:embed="rId8"/>
          <a:srcRect l="49250" t="16517" r="40417" b="67812"/>
          <a:stretch/>
        </p:blipFill>
        <p:spPr>
          <a:xfrm>
            <a:off x="11112952" y="9911"/>
            <a:ext cx="1082398" cy="923330"/>
          </a:xfrm>
          <a:prstGeom prst="rect">
            <a:avLst/>
          </a:prstGeom>
        </p:spPr>
      </p:pic>
      <p:pic>
        <p:nvPicPr>
          <p:cNvPr id="7" name="Picture 6">
            <a:extLst>
              <a:ext uri="{FF2B5EF4-FFF2-40B4-BE49-F238E27FC236}">
                <a16:creationId xmlns:a16="http://schemas.microsoft.com/office/drawing/2014/main" id="{03179594-B281-469E-9C20-60C1A4399620}"/>
              </a:ext>
            </a:extLst>
          </p:cNvPr>
          <p:cNvPicPr>
            <a:picLocks noChangeAspect="1"/>
          </p:cNvPicPr>
          <p:nvPr/>
        </p:nvPicPr>
        <p:blipFill>
          <a:blip r:embed="rId9"/>
          <a:stretch>
            <a:fillRect/>
          </a:stretch>
        </p:blipFill>
        <p:spPr>
          <a:xfrm>
            <a:off x="5326649" y="5719183"/>
            <a:ext cx="1199612" cy="1071449"/>
          </a:xfrm>
          <a:prstGeom prst="rect">
            <a:avLst/>
          </a:prstGeom>
        </p:spPr>
      </p:pic>
      <p:pic>
        <p:nvPicPr>
          <p:cNvPr id="15" name="Hình ảnh 4">
            <a:extLst>
              <a:ext uri="{FF2B5EF4-FFF2-40B4-BE49-F238E27FC236}">
                <a16:creationId xmlns:a16="http://schemas.microsoft.com/office/drawing/2014/main" id="{5688F06D-1445-4BB9-97EE-0612C396A1D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504472" y="181649"/>
            <a:ext cx="819062" cy="1308147"/>
          </a:xfrm>
          <a:prstGeom prst="rect">
            <a:avLst/>
          </a:prstGeom>
        </p:spPr>
      </p:pic>
    </p:spTree>
    <p:extLst>
      <p:ext uri="{BB962C8B-B14F-4D97-AF65-F5344CB8AC3E}">
        <p14:creationId xmlns:p14="http://schemas.microsoft.com/office/powerpoint/2010/main" val="64500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95118"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0"/>
                                        </p:tgtEl>
                                      </p:cBhvr>
                                    </p:cmd>
                                  </p:childTnLst>
                                </p:cTn>
                              </p:par>
                            </p:childTnLst>
                          </p:cTn>
                        </p:par>
                      </p:childTnLst>
                    </p:cTn>
                  </p:par>
                </p:childTnLst>
              </p:cTn>
              <p:nextCondLst>
                <p:cond evt="onClick" delay="0">
                  <p:tgtEl>
                    <p:spTgt spid="20"/>
                  </p:tgtEl>
                </p:cond>
              </p:nextCondLst>
            </p:seq>
            <p:video>
              <p:cMediaNode vol="80000">
                <p:cTn id="17" fill="hold" display="0">
                  <p:stCondLst>
                    <p:cond delay="indefinite"/>
                  </p:stCondLst>
                </p:cTn>
                <p:tgtEl>
                  <p:spTgt spid="20"/>
                </p:tgtEl>
              </p:cMediaNode>
            </p:video>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684479-E336-46CB-A097-2B2EDB272066}"/>
              </a:ext>
            </a:extLst>
          </p:cNvPr>
          <p:cNvSpPr/>
          <p:nvPr/>
        </p:nvSpPr>
        <p:spPr>
          <a:xfrm>
            <a:off x="1620099" y="4163299"/>
            <a:ext cx="11060934" cy="523220"/>
          </a:xfrm>
          <a:prstGeom prst="rect">
            <a:avLst/>
          </a:prstGeom>
        </p:spPr>
        <p:txBody>
          <a:bodyPr wrap="square">
            <a:spAutoFit/>
          </a:bodyPr>
          <a:lstStyle/>
          <a:p>
            <a:pPr marL="457200" indent="-457200">
              <a:buFont typeface="Wingdings" panose="05000000000000000000" pitchFamily="2" charset="2"/>
              <a:buChar char="ü"/>
            </a:pPr>
            <a:r>
              <a:rPr lang="vi-VN" sz="2800">
                <a:solidFill>
                  <a:srgbClr val="FF00FF"/>
                </a:solidFill>
                <a:latin typeface="Arial" panose="020B0604020202020204" pitchFamily="34" charset="0"/>
                <a:cs typeface="Arial" panose="020B0604020202020204" pitchFamily="34" charset="0"/>
              </a:rPr>
              <a:t>C</a:t>
            </a:r>
            <a:r>
              <a:rPr lang="en-US" sz="2800">
                <a:solidFill>
                  <a:srgbClr val="FF00FF"/>
                </a:solidFill>
                <a:latin typeface="Arial" panose="020B0604020202020204" pitchFamily="34" charset="0"/>
                <a:cs typeface="Arial" panose="020B0604020202020204" pitchFamily="34" charset="0"/>
              </a:rPr>
              <a:t>hỉ có 1 cột buồm, cánh buồm hình vuông</a:t>
            </a:r>
          </a:p>
        </p:txBody>
      </p:sp>
      <p:grpSp>
        <p:nvGrpSpPr>
          <p:cNvPr id="6" name="Group 5">
            <a:extLst>
              <a:ext uri="{FF2B5EF4-FFF2-40B4-BE49-F238E27FC236}">
                <a16:creationId xmlns:a16="http://schemas.microsoft.com/office/drawing/2014/main" id="{0A71C4EE-67C5-4519-BBFF-1006C960B9F1}"/>
              </a:ext>
            </a:extLst>
          </p:cNvPr>
          <p:cNvGrpSpPr/>
          <p:nvPr/>
        </p:nvGrpSpPr>
        <p:grpSpPr>
          <a:xfrm>
            <a:off x="3133083" y="198040"/>
            <a:ext cx="5736115" cy="3703649"/>
            <a:chOff x="169545" y="2470761"/>
            <a:chExt cx="5736115" cy="3703649"/>
          </a:xfrm>
        </p:grpSpPr>
        <p:pic>
          <p:nvPicPr>
            <p:cNvPr id="7" name="Picture 6">
              <a:extLst>
                <a:ext uri="{FF2B5EF4-FFF2-40B4-BE49-F238E27FC236}">
                  <a16:creationId xmlns:a16="http://schemas.microsoft.com/office/drawing/2014/main" id="{B9F57322-3794-4060-9DDB-C9513049ADC3}"/>
                </a:ext>
              </a:extLst>
            </p:cNvPr>
            <p:cNvPicPr>
              <a:picLocks noChangeAspect="1"/>
            </p:cNvPicPr>
            <p:nvPr/>
          </p:nvPicPr>
          <p:blipFill>
            <a:blip r:embed="rId2"/>
            <a:stretch>
              <a:fillRect/>
            </a:stretch>
          </p:blipFill>
          <p:spPr>
            <a:xfrm>
              <a:off x="169545" y="2470761"/>
              <a:ext cx="5736115" cy="3157938"/>
            </a:xfrm>
            <a:prstGeom prst="rect">
              <a:avLst/>
            </a:prstGeom>
          </p:spPr>
        </p:pic>
        <p:sp>
          <p:nvSpPr>
            <p:cNvPr id="8" name="TextBox 7">
              <a:extLst>
                <a:ext uri="{FF2B5EF4-FFF2-40B4-BE49-F238E27FC236}">
                  <a16:creationId xmlns:a16="http://schemas.microsoft.com/office/drawing/2014/main" id="{EBD98491-352F-48F0-A01B-4A80D4824023}"/>
                </a:ext>
              </a:extLst>
            </p:cNvPr>
            <p:cNvSpPr txBox="1"/>
            <p:nvPr/>
          </p:nvSpPr>
          <p:spPr>
            <a:xfrm>
              <a:off x="1751682" y="5712745"/>
              <a:ext cx="3801438" cy="461665"/>
            </a:xfrm>
            <a:prstGeom prst="rect">
              <a:avLst/>
            </a:prstGeom>
            <a:noFill/>
          </p:spPr>
          <p:txBody>
            <a:bodyPr wrap="square" rtlCol="0">
              <a:spAutoFit/>
            </a:bodyPr>
            <a:lstStyle/>
            <a:p>
              <a:r>
                <a:rPr lang="vi-VN" sz="2400">
                  <a:solidFill>
                    <a:srgbClr val="2B26F6"/>
                  </a:solidFill>
                </a:rPr>
                <a:t>Tàu buôn Hi Lạp</a:t>
              </a:r>
              <a:endParaRPr lang="en-US" sz="2400">
                <a:solidFill>
                  <a:srgbClr val="2B26F6"/>
                </a:solidFill>
              </a:endParaRPr>
            </a:p>
          </p:txBody>
        </p:sp>
      </p:grpSp>
      <p:sp>
        <p:nvSpPr>
          <p:cNvPr id="9" name="Rectangle 8">
            <a:extLst>
              <a:ext uri="{FF2B5EF4-FFF2-40B4-BE49-F238E27FC236}">
                <a16:creationId xmlns:a16="http://schemas.microsoft.com/office/drawing/2014/main" id="{97014B69-4C7F-48D4-A118-83B6E91F08C5}"/>
              </a:ext>
            </a:extLst>
          </p:cNvPr>
          <p:cNvSpPr/>
          <p:nvPr/>
        </p:nvSpPr>
        <p:spPr>
          <a:xfrm>
            <a:off x="1620099" y="4685800"/>
            <a:ext cx="11060934" cy="523220"/>
          </a:xfrm>
          <a:prstGeom prst="rect">
            <a:avLst/>
          </a:prstGeom>
        </p:spPr>
        <p:txBody>
          <a:bodyPr wrap="square">
            <a:spAutoFit/>
          </a:bodyPr>
          <a:lstStyle/>
          <a:p>
            <a:pPr marL="457200" indent="-457200">
              <a:buFont typeface="Wingdings" panose="05000000000000000000" pitchFamily="2" charset="2"/>
              <a:buChar char="ü"/>
            </a:pPr>
            <a:r>
              <a:rPr lang="en-US" sz="2800">
                <a:solidFill>
                  <a:srgbClr val="FF00FF"/>
                </a:solidFill>
                <a:latin typeface="Arial" panose="020B0604020202020204" pitchFamily="34" charset="0"/>
                <a:cs typeface="Arial" panose="020B0604020202020204" pitchFamily="34" charset="0"/>
              </a:rPr>
              <a:t>Khó khăn khi tận dụng sức gió.</a:t>
            </a:r>
          </a:p>
        </p:txBody>
      </p:sp>
      <p:sp>
        <p:nvSpPr>
          <p:cNvPr id="10" name="Rectangle 9">
            <a:extLst>
              <a:ext uri="{FF2B5EF4-FFF2-40B4-BE49-F238E27FC236}">
                <a16:creationId xmlns:a16="http://schemas.microsoft.com/office/drawing/2014/main" id="{ED841F60-0B8A-404F-BA26-9B074A44E8FF}"/>
              </a:ext>
            </a:extLst>
          </p:cNvPr>
          <p:cNvSpPr/>
          <p:nvPr/>
        </p:nvSpPr>
        <p:spPr>
          <a:xfrm>
            <a:off x="1620099" y="5214777"/>
            <a:ext cx="11060934" cy="523220"/>
          </a:xfrm>
          <a:prstGeom prst="rect">
            <a:avLst/>
          </a:prstGeom>
        </p:spPr>
        <p:txBody>
          <a:bodyPr wrap="square">
            <a:spAutoFit/>
          </a:bodyPr>
          <a:lstStyle/>
          <a:p>
            <a:pPr marL="457200" indent="-457200">
              <a:buFont typeface="Wingdings" panose="05000000000000000000" pitchFamily="2" charset="2"/>
              <a:buChar char="ü"/>
            </a:pPr>
            <a:r>
              <a:rPr lang="en-US" sz="2800">
                <a:solidFill>
                  <a:srgbClr val="FF00FF"/>
                </a:solidFill>
                <a:latin typeface="Arial" panose="020B0604020202020204" pitchFamily="34" charset="0"/>
                <a:cs typeface="Arial" panose="020B0604020202020204" pitchFamily="34" charset="0"/>
              </a:rPr>
              <a:t>Chạy chậm, kiểm soát tốt khi biển động.</a:t>
            </a:r>
          </a:p>
        </p:txBody>
      </p:sp>
      <p:sp>
        <p:nvSpPr>
          <p:cNvPr id="11" name="Rectangle 10">
            <a:extLst>
              <a:ext uri="{FF2B5EF4-FFF2-40B4-BE49-F238E27FC236}">
                <a16:creationId xmlns:a16="http://schemas.microsoft.com/office/drawing/2014/main" id="{7187C8EE-CEA2-4153-B595-52E448061378}"/>
              </a:ext>
            </a:extLst>
          </p:cNvPr>
          <p:cNvSpPr/>
          <p:nvPr/>
        </p:nvSpPr>
        <p:spPr>
          <a:xfrm>
            <a:off x="1620099" y="5737997"/>
            <a:ext cx="11060934" cy="523220"/>
          </a:xfrm>
          <a:prstGeom prst="rect">
            <a:avLst/>
          </a:prstGeom>
        </p:spPr>
        <p:txBody>
          <a:bodyPr wrap="square">
            <a:spAutoFit/>
          </a:bodyPr>
          <a:lstStyle/>
          <a:p>
            <a:pPr marL="457200" indent="-457200">
              <a:buFont typeface="Wingdings" panose="05000000000000000000" pitchFamily="2" charset="2"/>
              <a:buChar char="ü"/>
            </a:pPr>
            <a:r>
              <a:rPr lang="en-US" sz="2800">
                <a:solidFill>
                  <a:srgbClr val="FF00FF"/>
                </a:solidFill>
                <a:latin typeface="Arial" panose="020B0604020202020204" pitchFamily="34" charset="0"/>
                <a:cs typeface="Arial" panose="020B0604020202020204" pitchFamily="34" charset="0"/>
              </a:rPr>
              <a:t>Tốn kém không gian và nhân lực chèo thuyền.</a:t>
            </a:r>
          </a:p>
        </p:txBody>
      </p:sp>
      <p:pic>
        <p:nvPicPr>
          <p:cNvPr id="12" name="Picture 11">
            <a:extLst>
              <a:ext uri="{FF2B5EF4-FFF2-40B4-BE49-F238E27FC236}">
                <a16:creationId xmlns:a16="http://schemas.microsoft.com/office/drawing/2014/main" id="{F7A106F4-C5ED-4E89-902E-11EC8122D9B2}"/>
              </a:ext>
            </a:extLst>
          </p:cNvPr>
          <p:cNvPicPr>
            <a:picLocks noChangeAspect="1"/>
          </p:cNvPicPr>
          <p:nvPr/>
        </p:nvPicPr>
        <p:blipFill rotWithShape="1">
          <a:blip r:embed="rId3"/>
          <a:srcRect l="49250" t="16517" r="40417" b="67812"/>
          <a:stretch/>
        </p:blipFill>
        <p:spPr>
          <a:xfrm>
            <a:off x="11109602" y="0"/>
            <a:ext cx="1082398" cy="923330"/>
          </a:xfrm>
          <a:prstGeom prst="rect">
            <a:avLst/>
          </a:prstGeom>
        </p:spPr>
      </p:pic>
    </p:spTree>
    <p:extLst>
      <p:ext uri="{BB962C8B-B14F-4D97-AF65-F5344CB8AC3E}">
        <p14:creationId xmlns:p14="http://schemas.microsoft.com/office/powerpoint/2010/main" val="56549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C073888-5F14-468F-9C3A-9F5D864685EA}"/>
              </a:ext>
            </a:extLst>
          </p:cNvPr>
          <p:cNvGrpSpPr/>
          <p:nvPr/>
        </p:nvGrpSpPr>
        <p:grpSpPr>
          <a:xfrm>
            <a:off x="6096000" y="1690240"/>
            <a:ext cx="5368886" cy="4110990"/>
            <a:chOff x="6096000" y="2386716"/>
            <a:chExt cx="5824251" cy="3703648"/>
          </a:xfrm>
        </p:grpSpPr>
        <p:pic>
          <p:nvPicPr>
            <p:cNvPr id="5" name="Picture 4">
              <a:extLst>
                <a:ext uri="{FF2B5EF4-FFF2-40B4-BE49-F238E27FC236}">
                  <a16:creationId xmlns:a16="http://schemas.microsoft.com/office/drawing/2014/main" id="{19FB49E9-CEA2-440E-9EA9-C9B62BDC8647}"/>
                </a:ext>
              </a:extLst>
            </p:cNvPr>
            <p:cNvPicPr>
              <a:picLocks noChangeAspect="1"/>
            </p:cNvPicPr>
            <p:nvPr/>
          </p:nvPicPr>
          <p:blipFill rotWithShape="1">
            <a:blip r:embed="rId2"/>
            <a:srcRect b="6911"/>
            <a:stretch/>
          </p:blipFill>
          <p:spPr>
            <a:xfrm>
              <a:off x="6096000" y="2386716"/>
              <a:ext cx="5824251" cy="3241983"/>
            </a:xfrm>
            <a:prstGeom prst="rect">
              <a:avLst/>
            </a:prstGeom>
          </p:spPr>
        </p:pic>
        <p:sp>
          <p:nvSpPr>
            <p:cNvPr id="6" name="TextBox 5">
              <a:extLst>
                <a:ext uri="{FF2B5EF4-FFF2-40B4-BE49-F238E27FC236}">
                  <a16:creationId xmlns:a16="http://schemas.microsoft.com/office/drawing/2014/main" id="{5DEDD490-9E22-4FD5-B60D-8FEE5A45A148}"/>
                </a:ext>
              </a:extLst>
            </p:cNvPr>
            <p:cNvSpPr txBox="1"/>
            <p:nvPr/>
          </p:nvSpPr>
          <p:spPr>
            <a:xfrm>
              <a:off x="7599803" y="5628699"/>
              <a:ext cx="3801438" cy="461665"/>
            </a:xfrm>
            <a:prstGeom prst="rect">
              <a:avLst/>
            </a:prstGeom>
            <a:noFill/>
          </p:spPr>
          <p:txBody>
            <a:bodyPr wrap="square" rtlCol="0">
              <a:spAutoFit/>
            </a:bodyPr>
            <a:lstStyle/>
            <a:p>
              <a:r>
                <a:rPr lang="vi-VN" sz="2400">
                  <a:solidFill>
                    <a:srgbClr val="2B26F6"/>
                  </a:solidFill>
                </a:rPr>
                <a:t>Hình 1. Tàu Ca-ra-ven</a:t>
              </a:r>
              <a:endParaRPr lang="en-US" sz="2400">
                <a:solidFill>
                  <a:srgbClr val="2B26F6"/>
                </a:solidFill>
              </a:endParaRPr>
            </a:p>
          </p:txBody>
        </p:sp>
      </p:grpSp>
      <p:pic>
        <p:nvPicPr>
          <p:cNvPr id="7" name="Picture 6">
            <a:extLst>
              <a:ext uri="{FF2B5EF4-FFF2-40B4-BE49-F238E27FC236}">
                <a16:creationId xmlns:a16="http://schemas.microsoft.com/office/drawing/2014/main" id="{6053B588-3555-4BD0-AC87-9E66DD67EEE3}"/>
              </a:ext>
            </a:extLst>
          </p:cNvPr>
          <p:cNvPicPr>
            <a:picLocks noChangeAspect="1"/>
          </p:cNvPicPr>
          <p:nvPr/>
        </p:nvPicPr>
        <p:blipFill>
          <a:blip r:embed="rId3"/>
          <a:stretch>
            <a:fillRect/>
          </a:stretch>
        </p:blipFill>
        <p:spPr>
          <a:xfrm>
            <a:off x="1846516" y="0"/>
            <a:ext cx="2903760" cy="2103135"/>
          </a:xfrm>
          <a:prstGeom prst="rect">
            <a:avLst/>
          </a:prstGeom>
        </p:spPr>
      </p:pic>
      <p:pic>
        <p:nvPicPr>
          <p:cNvPr id="8" name="Picture 7">
            <a:extLst>
              <a:ext uri="{FF2B5EF4-FFF2-40B4-BE49-F238E27FC236}">
                <a16:creationId xmlns:a16="http://schemas.microsoft.com/office/drawing/2014/main" id="{6FF61184-380C-4107-8ECA-7DE3EAE5A89A}"/>
              </a:ext>
            </a:extLst>
          </p:cNvPr>
          <p:cNvPicPr>
            <a:picLocks noChangeAspect="1"/>
          </p:cNvPicPr>
          <p:nvPr/>
        </p:nvPicPr>
        <p:blipFill>
          <a:blip r:embed="rId4"/>
          <a:stretch>
            <a:fillRect/>
          </a:stretch>
        </p:blipFill>
        <p:spPr>
          <a:xfrm>
            <a:off x="2307657" y="3189473"/>
            <a:ext cx="1981477" cy="1705213"/>
          </a:xfrm>
          <a:prstGeom prst="rect">
            <a:avLst/>
          </a:prstGeom>
        </p:spPr>
      </p:pic>
      <p:sp>
        <p:nvSpPr>
          <p:cNvPr id="9" name="TextBox 8">
            <a:extLst>
              <a:ext uri="{FF2B5EF4-FFF2-40B4-BE49-F238E27FC236}">
                <a16:creationId xmlns:a16="http://schemas.microsoft.com/office/drawing/2014/main" id="{7F4728DB-2F12-46A6-AB89-CD9AD2717A3D}"/>
              </a:ext>
            </a:extLst>
          </p:cNvPr>
          <p:cNvSpPr txBox="1"/>
          <p:nvPr/>
        </p:nvSpPr>
        <p:spPr>
          <a:xfrm>
            <a:off x="1068638" y="2173810"/>
            <a:ext cx="4605050" cy="1015663"/>
          </a:xfrm>
          <a:prstGeom prst="rect">
            <a:avLst/>
          </a:prstGeom>
          <a:noFill/>
          <a:ln>
            <a:solidFill>
              <a:srgbClr val="00B0F0"/>
            </a:solidFill>
            <a:prstDash val="sysDash"/>
          </a:ln>
        </p:spPr>
        <p:txBody>
          <a:bodyPr wrap="square" rtlCol="0">
            <a:spAutoFit/>
          </a:bodyPr>
          <a:lstStyle/>
          <a:p>
            <a:r>
              <a:rPr lang="vi-VN" sz="2000">
                <a:solidFill>
                  <a:srgbClr val="00B050"/>
                </a:solidFill>
                <a:latin typeface="Arial" panose="020B0604020202020204" pitchFamily="34" charset="0"/>
                <a:cs typeface="Arial" panose="020B0604020202020204" pitchFamily="34" charset="0"/>
              </a:rPr>
              <a:t>Cánh buồm tam giác, đi nhanh nhưng trọng lượng nhẹ. Chỉ có thể di chuyển gần bờ biển trong khoảng cách ngắn</a:t>
            </a:r>
            <a:endParaRPr lang="en-US" sz="2000">
              <a:solidFill>
                <a:srgbClr val="00B05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A773BCF-3E77-48D5-8EF1-18492910361F}"/>
              </a:ext>
            </a:extLst>
          </p:cNvPr>
          <p:cNvSpPr txBox="1"/>
          <p:nvPr/>
        </p:nvSpPr>
        <p:spPr>
          <a:xfrm>
            <a:off x="1168282" y="5151909"/>
            <a:ext cx="4605050" cy="1015663"/>
          </a:xfrm>
          <a:prstGeom prst="rect">
            <a:avLst/>
          </a:prstGeom>
          <a:noFill/>
          <a:ln>
            <a:solidFill>
              <a:srgbClr val="00B0F0"/>
            </a:solidFill>
            <a:prstDash val="sysDash"/>
          </a:ln>
        </p:spPr>
        <p:txBody>
          <a:bodyPr wrap="square" rtlCol="0">
            <a:spAutoFit/>
          </a:bodyPr>
          <a:lstStyle/>
          <a:p>
            <a:r>
              <a:rPr lang="vi-VN" sz="2000">
                <a:solidFill>
                  <a:srgbClr val="00B050"/>
                </a:solidFill>
                <a:latin typeface="Arial" panose="020B0604020202020204" pitchFamily="34" charset="0"/>
                <a:cs typeface="Arial" panose="020B0604020202020204" pitchFamily="34" charset="0"/>
              </a:rPr>
              <a:t>Cánh buồm hình vuông chạy chậm nhưng có thể kiểm soát tàu khi biển động tốt hơn.</a:t>
            </a:r>
            <a:endParaRPr lang="en-US" sz="2000">
              <a:solidFill>
                <a:srgbClr val="00B050"/>
              </a:solidFill>
              <a:latin typeface="Arial" panose="020B0604020202020204" pitchFamily="34" charset="0"/>
              <a:cs typeface="Arial" panose="020B0604020202020204" pitchFamily="34" charset="0"/>
            </a:endParaRPr>
          </a:p>
        </p:txBody>
      </p:sp>
      <p:sp>
        <p:nvSpPr>
          <p:cNvPr id="12" name="Plus Sign 11">
            <a:extLst>
              <a:ext uri="{FF2B5EF4-FFF2-40B4-BE49-F238E27FC236}">
                <a16:creationId xmlns:a16="http://schemas.microsoft.com/office/drawing/2014/main" id="{1C2BC33E-F521-4BDC-99DD-23CCDB041F56}"/>
              </a:ext>
            </a:extLst>
          </p:cNvPr>
          <p:cNvSpPr/>
          <p:nvPr/>
        </p:nvSpPr>
        <p:spPr>
          <a:xfrm>
            <a:off x="572877" y="3602516"/>
            <a:ext cx="1035586" cy="79321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52BC76E4-5C2C-4A5D-9394-73944459C4B0}"/>
              </a:ext>
            </a:extLst>
          </p:cNvPr>
          <p:cNvSpPr/>
          <p:nvPr/>
        </p:nvSpPr>
        <p:spPr>
          <a:xfrm>
            <a:off x="4594526" y="3651698"/>
            <a:ext cx="1178806"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D5DA529-EB69-4A59-A87B-44F49E58245E}"/>
              </a:ext>
            </a:extLst>
          </p:cNvPr>
          <p:cNvSpPr/>
          <p:nvPr/>
        </p:nvSpPr>
        <p:spPr>
          <a:xfrm>
            <a:off x="5976651" y="5678844"/>
            <a:ext cx="6320010" cy="1015663"/>
          </a:xfrm>
          <a:prstGeom prst="rect">
            <a:avLst/>
          </a:prstGeom>
        </p:spPr>
        <p:txBody>
          <a:bodyPr wrap="square">
            <a:spAutoFit/>
          </a:bodyPr>
          <a:lstStyle/>
          <a:p>
            <a:r>
              <a:rPr lang="vi-VN" sz="2000">
                <a:solidFill>
                  <a:srgbClr val="FF3399"/>
                </a:solidFill>
                <a:latin typeface="Arial" panose="020B0604020202020204" pitchFamily="34" charset="0"/>
                <a:cs typeface="Arial" panose="020B0604020202020204" pitchFamily="34" charset="0"/>
              </a:rPr>
              <a:t>Có cánh tam giác để gia tăng tốc độ, cánh vuông để dễ chèo lái. Chỉ cần 20 người nhưng tàu có thể chở hàng lên đến vài chục tấn. </a:t>
            </a:r>
            <a:endParaRPr lang="en-US" sz="2000">
              <a:solidFill>
                <a:srgbClr val="FF33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313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2583475C-6ACA-4929-8055-9F3064DB43AF}"/>
              </a:ext>
            </a:extLst>
          </p:cNvPr>
          <p:cNvGrpSpPr/>
          <p:nvPr/>
        </p:nvGrpSpPr>
        <p:grpSpPr>
          <a:xfrm>
            <a:off x="846345" y="97839"/>
            <a:ext cx="10266607" cy="872949"/>
            <a:chOff x="1133366" y="2220084"/>
            <a:chExt cx="5681780" cy="914400"/>
          </a:xfrm>
        </p:grpSpPr>
        <p:sp>
          <p:nvSpPr>
            <p:cNvPr id="24" name="Arrow: Pentagon 23">
              <a:extLst>
                <a:ext uri="{FF2B5EF4-FFF2-40B4-BE49-F238E27FC236}">
                  <a16:creationId xmlns:a16="http://schemas.microsoft.com/office/drawing/2014/main" id="{F117FB7A-1DFD-416B-968F-06875198E01B}"/>
                </a:ext>
              </a:extLst>
            </p:cNvPr>
            <p:cNvSpPr/>
            <p:nvPr/>
          </p:nvSpPr>
          <p:spPr>
            <a:xfrm>
              <a:off x="1133366" y="2220084"/>
              <a:ext cx="5681780" cy="914400"/>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5" name="TextBox 24">
              <a:extLst>
                <a:ext uri="{FF2B5EF4-FFF2-40B4-BE49-F238E27FC236}">
                  <a16:creationId xmlns:a16="http://schemas.microsoft.com/office/drawing/2014/main" id="{D506AEA1-DA90-49B2-88DD-3ADF4873D32D}"/>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6" name="TextBox 25">
            <a:extLst>
              <a:ext uri="{FF2B5EF4-FFF2-40B4-BE49-F238E27FC236}">
                <a16:creationId xmlns:a16="http://schemas.microsoft.com/office/drawing/2014/main" id="{E8E26F5F-5115-46C6-AB82-B3C5CC34BDAB}"/>
              </a:ext>
            </a:extLst>
          </p:cNvPr>
          <p:cNvSpPr txBox="1"/>
          <p:nvPr/>
        </p:nvSpPr>
        <p:spPr>
          <a:xfrm>
            <a:off x="1684873" y="242825"/>
            <a:ext cx="8794318" cy="923330"/>
          </a:xfrm>
          <a:prstGeom prst="rect">
            <a:avLst/>
          </a:prstGeom>
          <a:noFill/>
        </p:spPr>
        <p:txBody>
          <a:bodyPr wrap="square" rtlCol="0">
            <a:spAutoFit/>
          </a:bodyPr>
          <a:lstStyle/>
          <a:p>
            <a:r>
              <a:rPr lang="vi-VN" sz="2600">
                <a:solidFill>
                  <a:srgbClr val="0070C0"/>
                </a:solidFill>
                <a:latin typeface="Arial" panose="020B0604020202020204" pitchFamily="34" charset="0"/>
                <a:cs typeface="Arial" panose="020B0604020202020204" pitchFamily="34" charset="0"/>
              </a:rPr>
              <a:t>Nguyên nhân và điều kiện của các cuộc đại phát kiến địa lí</a:t>
            </a:r>
            <a:endParaRPr lang="en-US" sz="2600">
              <a:solidFill>
                <a:srgbClr val="0070C0"/>
              </a:solidFill>
              <a:latin typeface="Arial" panose="020B0604020202020204" pitchFamily="34" charset="0"/>
              <a:cs typeface="Arial" panose="020B0604020202020204" pitchFamily="34" charset="0"/>
            </a:endParaRPr>
          </a:p>
          <a:p>
            <a:endParaRPr lang="en-US" sz="2800">
              <a:solidFill>
                <a:srgbClr val="0070C0"/>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7BBB1736-B91A-41D9-A721-F5EC8B3A4E48}"/>
              </a:ext>
            </a:extLst>
          </p:cNvPr>
          <p:cNvGrpSpPr/>
          <p:nvPr/>
        </p:nvGrpSpPr>
        <p:grpSpPr>
          <a:xfrm>
            <a:off x="84118" y="97839"/>
            <a:ext cx="1301952" cy="872949"/>
            <a:chOff x="344605" y="154323"/>
            <a:chExt cx="1301952" cy="872949"/>
          </a:xfrm>
        </p:grpSpPr>
        <p:sp>
          <p:nvSpPr>
            <p:cNvPr id="28" name="Arrow: Pentagon 27">
              <a:extLst>
                <a:ext uri="{FF2B5EF4-FFF2-40B4-BE49-F238E27FC236}">
                  <a16:creationId xmlns:a16="http://schemas.microsoft.com/office/drawing/2014/main" id="{06CB66D5-8B97-42C0-9958-60A7369E4C2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9" name="Isosceles Triangle 28">
              <a:extLst>
                <a:ext uri="{FF2B5EF4-FFF2-40B4-BE49-F238E27FC236}">
                  <a16:creationId xmlns:a16="http://schemas.microsoft.com/office/drawing/2014/main" id="{0642DC6A-F2E0-4EDD-B488-3CF4EFE9FB3C}"/>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163C956E-D47E-49F6-8AF0-DAD949B3A363}"/>
              </a:ext>
            </a:extLst>
          </p:cNvPr>
          <p:cNvSpPr txBox="1"/>
          <p:nvPr/>
        </p:nvSpPr>
        <p:spPr>
          <a:xfrm>
            <a:off x="536790" y="1207721"/>
            <a:ext cx="2705644" cy="523220"/>
          </a:xfrm>
          <a:prstGeom prst="rect">
            <a:avLst/>
          </a:prstGeom>
          <a:noFill/>
        </p:spPr>
        <p:txBody>
          <a:bodyPr wrap="square" rtlCol="0">
            <a:spAutoFit/>
          </a:bodyPr>
          <a:lstStyle/>
          <a:p>
            <a:r>
              <a:rPr lang="vi-VN" sz="2800" b="1">
                <a:solidFill>
                  <a:srgbClr val="00B050"/>
                </a:solidFill>
              </a:rPr>
              <a:t>* Điều kiện</a:t>
            </a:r>
            <a:endParaRPr lang="en-US" sz="2800" b="1">
              <a:solidFill>
                <a:srgbClr val="00B050"/>
              </a:solidFill>
            </a:endParaRPr>
          </a:p>
        </p:txBody>
      </p:sp>
      <p:sp>
        <p:nvSpPr>
          <p:cNvPr id="11" name="TextBox 10">
            <a:extLst>
              <a:ext uri="{FF2B5EF4-FFF2-40B4-BE49-F238E27FC236}">
                <a16:creationId xmlns:a16="http://schemas.microsoft.com/office/drawing/2014/main" id="{CA4FCFED-BE4E-43F0-81AE-EDE06117D497}"/>
              </a:ext>
            </a:extLst>
          </p:cNvPr>
          <p:cNvSpPr txBox="1"/>
          <p:nvPr/>
        </p:nvSpPr>
        <p:spPr>
          <a:xfrm>
            <a:off x="227894" y="1772507"/>
            <a:ext cx="12082849" cy="1077218"/>
          </a:xfrm>
          <a:prstGeom prst="rect">
            <a:avLst/>
          </a:prstGeom>
          <a:noFill/>
        </p:spPr>
        <p:txBody>
          <a:bodyPr wrap="square" rtlCol="0">
            <a:spAutoFit/>
          </a:bodyPr>
          <a:lstStyle/>
          <a:p>
            <a:r>
              <a:rPr lang="vi-VN" sz="3200">
                <a:solidFill>
                  <a:srgbClr val="2B26F6"/>
                </a:solidFill>
              </a:rPr>
              <a:t>- </a:t>
            </a:r>
            <a:r>
              <a:rPr lang="vi-VN" sz="3200">
                <a:solidFill>
                  <a:srgbClr val="FF0000"/>
                </a:solidFill>
              </a:rPr>
              <a:t>Quan điểm đúng </a:t>
            </a:r>
            <a:r>
              <a:rPr lang="vi-VN" sz="3200">
                <a:solidFill>
                  <a:srgbClr val="2B26F6"/>
                </a:solidFill>
              </a:rPr>
              <a:t>về Trái Đất, đại dương, các nghiên cứu và hải lưu, hướng gió -&gt; </a:t>
            </a:r>
            <a:r>
              <a:rPr lang="vi-VN" sz="3200">
                <a:solidFill>
                  <a:srgbClr val="FF0000"/>
                </a:solidFill>
              </a:rPr>
              <a:t>Vẽ được bản đồ, hải đồ</a:t>
            </a:r>
            <a:endParaRPr lang="en-US" sz="3200">
              <a:solidFill>
                <a:srgbClr val="FF0000"/>
              </a:solidFill>
            </a:endParaRPr>
          </a:p>
        </p:txBody>
      </p:sp>
      <p:sp>
        <p:nvSpPr>
          <p:cNvPr id="12" name="TextBox 11">
            <a:extLst>
              <a:ext uri="{FF2B5EF4-FFF2-40B4-BE49-F238E27FC236}">
                <a16:creationId xmlns:a16="http://schemas.microsoft.com/office/drawing/2014/main" id="{6F6C8E93-7A3E-4C2D-9ACD-5763CFFD0645}"/>
              </a:ext>
            </a:extLst>
          </p:cNvPr>
          <p:cNvSpPr txBox="1"/>
          <p:nvPr/>
        </p:nvSpPr>
        <p:spPr>
          <a:xfrm>
            <a:off x="227894" y="2849725"/>
            <a:ext cx="12082849" cy="1077218"/>
          </a:xfrm>
          <a:prstGeom prst="rect">
            <a:avLst/>
          </a:prstGeom>
          <a:noFill/>
        </p:spPr>
        <p:txBody>
          <a:bodyPr wrap="square" rtlCol="0">
            <a:spAutoFit/>
          </a:bodyPr>
          <a:lstStyle/>
          <a:p>
            <a:r>
              <a:rPr lang="vi-VN" sz="3200">
                <a:solidFill>
                  <a:srgbClr val="2B26F6"/>
                </a:solidFill>
              </a:rPr>
              <a:t>- </a:t>
            </a:r>
            <a:r>
              <a:rPr lang="vi-VN" sz="3200">
                <a:solidFill>
                  <a:srgbClr val="FF0000"/>
                </a:solidFill>
              </a:rPr>
              <a:t>Kĩ thuật tàu biển </a:t>
            </a:r>
            <a:r>
              <a:rPr lang="vi-VN" sz="3200">
                <a:solidFill>
                  <a:srgbClr val="2B26F6"/>
                </a:solidFill>
              </a:rPr>
              <a:t>phát triển, </a:t>
            </a:r>
            <a:r>
              <a:rPr lang="vi-VN" sz="3200">
                <a:solidFill>
                  <a:srgbClr val="FF0000"/>
                </a:solidFill>
              </a:rPr>
              <a:t>kĩ thuật định vị </a:t>
            </a:r>
            <a:r>
              <a:rPr lang="vi-VN" sz="3200">
                <a:solidFill>
                  <a:srgbClr val="2B26F6"/>
                </a:solidFill>
              </a:rPr>
              <a:t>được sử dụng phổ biến</a:t>
            </a:r>
            <a:endParaRPr lang="en-US" sz="3200">
              <a:solidFill>
                <a:srgbClr val="2B26F6"/>
              </a:solidFill>
            </a:endParaRPr>
          </a:p>
        </p:txBody>
      </p:sp>
      <p:sp>
        <p:nvSpPr>
          <p:cNvPr id="13" name="TextBox 12">
            <a:extLst>
              <a:ext uri="{FF2B5EF4-FFF2-40B4-BE49-F238E27FC236}">
                <a16:creationId xmlns:a16="http://schemas.microsoft.com/office/drawing/2014/main" id="{7DCE5992-6942-461C-9216-9F873D883F11}"/>
              </a:ext>
            </a:extLst>
          </p:cNvPr>
          <p:cNvSpPr txBox="1"/>
          <p:nvPr/>
        </p:nvSpPr>
        <p:spPr>
          <a:xfrm>
            <a:off x="109151" y="4008276"/>
            <a:ext cx="12082849" cy="584775"/>
          </a:xfrm>
          <a:prstGeom prst="rect">
            <a:avLst/>
          </a:prstGeom>
          <a:noFill/>
        </p:spPr>
        <p:txBody>
          <a:bodyPr wrap="square" rtlCol="0">
            <a:spAutoFit/>
          </a:bodyPr>
          <a:lstStyle/>
          <a:p>
            <a:r>
              <a:rPr lang="vi-VN" sz="3200">
                <a:solidFill>
                  <a:srgbClr val="2B26F6"/>
                </a:solidFill>
              </a:rPr>
              <a:t>- </a:t>
            </a:r>
            <a:r>
              <a:rPr lang="vi-VN" sz="3200">
                <a:solidFill>
                  <a:srgbClr val="FF0000"/>
                </a:solidFill>
              </a:rPr>
              <a:t>Sự bảo trợ của nhà nước phong kiến </a:t>
            </a:r>
            <a:r>
              <a:rPr lang="vi-VN" sz="3200">
                <a:solidFill>
                  <a:srgbClr val="2B26F6"/>
                </a:solidFill>
              </a:rPr>
              <a:t>Châu Âu</a:t>
            </a:r>
            <a:endParaRPr lang="en-US" sz="3200">
              <a:solidFill>
                <a:srgbClr val="2B26F6"/>
              </a:solidFill>
            </a:endParaRPr>
          </a:p>
        </p:txBody>
      </p:sp>
      <p:pic>
        <p:nvPicPr>
          <p:cNvPr id="14" name="Picture 5" descr="book9">
            <a:extLst>
              <a:ext uri="{FF2B5EF4-FFF2-40B4-BE49-F238E27FC236}">
                <a16:creationId xmlns:a16="http://schemas.microsoft.com/office/drawing/2014/main" id="{2FB65C2D-AAE9-4020-83A0-B310B5718AA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55950" y="997053"/>
            <a:ext cx="1370574" cy="802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1B6CD70B-EC2F-4148-95CB-2E6BB5BD1F4D}"/>
              </a:ext>
            </a:extLst>
          </p:cNvPr>
          <p:cNvPicPr>
            <a:picLocks noChangeAspect="1"/>
          </p:cNvPicPr>
          <p:nvPr/>
        </p:nvPicPr>
        <p:blipFill rotWithShape="1">
          <a:blip r:embed="rId3"/>
          <a:srcRect l="49250" t="16517" r="40417" b="67812"/>
          <a:stretch/>
        </p:blipFill>
        <p:spPr>
          <a:xfrm>
            <a:off x="11112952" y="9911"/>
            <a:ext cx="1082398" cy="923330"/>
          </a:xfrm>
          <a:prstGeom prst="rect">
            <a:avLst/>
          </a:prstGeom>
        </p:spPr>
      </p:pic>
    </p:spTree>
    <p:extLst>
      <p:ext uri="{BB962C8B-B14F-4D97-AF65-F5344CB8AC3E}">
        <p14:creationId xmlns:p14="http://schemas.microsoft.com/office/powerpoint/2010/main" val="32259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7998A01-80F8-4D06-BD09-25CA2577DEAA}"/>
              </a:ext>
            </a:extLst>
          </p:cNvPr>
          <p:cNvGrpSpPr/>
          <p:nvPr/>
        </p:nvGrpSpPr>
        <p:grpSpPr>
          <a:xfrm>
            <a:off x="204955" y="82422"/>
            <a:ext cx="7952024" cy="872949"/>
            <a:chOff x="1133366" y="2220084"/>
            <a:chExt cx="5681780" cy="914400"/>
          </a:xfrm>
          <a:solidFill>
            <a:srgbClr val="FFFF9B"/>
          </a:solidFill>
        </p:grpSpPr>
        <p:sp>
          <p:nvSpPr>
            <p:cNvPr id="3" name="Arrow: Pentagon 2">
              <a:extLst>
                <a:ext uri="{FF2B5EF4-FFF2-40B4-BE49-F238E27FC236}">
                  <a16:creationId xmlns:a16="http://schemas.microsoft.com/office/drawing/2014/main" id="{3BB00C73-D6D3-4542-87E8-50C4C3EA75E3}"/>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EBA8819D-CDF5-4D8B-8D2B-E41609CA51D4}"/>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CE996045-36B9-4B76-9F7B-10A0E8FD843A}"/>
              </a:ext>
            </a:extLst>
          </p:cNvPr>
          <p:cNvSpPr txBox="1"/>
          <p:nvPr/>
        </p:nvSpPr>
        <p:spPr>
          <a:xfrm>
            <a:off x="1425394" y="243994"/>
            <a:ext cx="639224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Một số cuộc đại phát kiến địa lí</a:t>
            </a:r>
            <a:endParaRPr lang="en-US" sz="28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id="{297F42A5-4395-4D5C-8EBC-3880405BACB1}"/>
              </a:ext>
            </a:extLst>
          </p:cNvPr>
          <p:cNvSpPr/>
          <p:nvPr/>
        </p:nvSpPr>
        <p:spPr>
          <a:xfrm>
            <a:off x="95135" y="79498"/>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627010AE-25D2-45D5-9B85-26033956CB01}"/>
              </a:ext>
            </a:extLst>
          </p:cNvPr>
          <p:cNvSpPr/>
          <p:nvPr/>
        </p:nvSpPr>
        <p:spPr>
          <a:xfrm rot="5400000">
            <a:off x="1085867" y="386871"/>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0456A94-8D2A-4F0C-8EBF-856687372B41}"/>
              </a:ext>
            </a:extLst>
          </p:cNvPr>
          <p:cNvSpPr txBox="1"/>
          <p:nvPr/>
        </p:nvSpPr>
        <p:spPr>
          <a:xfrm>
            <a:off x="150217" y="2371368"/>
            <a:ext cx="11891565" cy="1384995"/>
          </a:xfrm>
          <a:prstGeom prst="rect">
            <a:avLst/>
          </a:prstGeom>
          <a:noFill/>
          <a:ln>
            <a:solidFill>
              <a:schemeClr val="accent1"/>
            </a:solidFill>
            <a:prstDash val="sysDash"/>
          </a:ln>
        </p:spPr>
        <p:txBody>
          <a:bodyPr wrap="square" rtlCol="0">
            <a:spAutoFit/>
          </a:bodyPr>
          <a:lstStyle/>
          <a:p>
            <a:pPr marL="457200" indent="-457200" algn="just">
              <a:buFont typeface="Wingdings" panose="05000000000000000000" pitchFamily="2" charset="2"/>
              <a:buChar char="Ø"/>
            </a:pPr>
            <a:r>
              <a:rPr lang="en-US" sz="2800">
                <a:solidFill>
                  <a:srgbClr val="FF3399"/>
                </a:solidFill>
                <a:latin typeface="Arial" panose="020B0604020202020204" pitchFamily="34" charset="0"/>
                <a:cs typeface="Arial" panose="020B0604020202020204" pitchFamily="34" charset="0"/>
              </a:rPr>
              <a:t>Quan sát s</a:t>
            </a:r>
            <a:r>
              <a:rPr lang="vi-VN" sz="2800">
                <a:solidFill>
                  <a:srgbClr val="FF3399"/>
                </a:solidFill>
                <a:latin typeface="Arial" panose="020B0604020202020204" pitchFamily="34" charset="0"/>
                <a:cs typeface="Arial" panose="020B0604020202020204" pitchFamily="34" charset="0"/>
              </a:rPr>
              <a:t>ơ</a:t>
            </a:r>
            <a:r>
              <a:rPr lang="en-US" sz="2800">
                <a:solidFill>
                  <a:srgbClr val="FF3399"/>
                </a:solidFill>
                <a:latin typeface="Arial" panose="020B0604020202020204" pitchFamily="34" charset="0"/>
                <a:cs typeface="Arial" panose="020B0604020202020204" pitchFamily="34" charset="0"/>
              </a:rPr>
              <a:t> đồ hình 2 (sgk), đọc thông tin mục 2, hãy mô tả hành trình các cuộc phát kiến địa lí của C. Cô-lôm-bô và Ph. Ma-gien-lăng.</a:t>
            </a:r>
          </a:p>
          <a:p>
            <a:pPr marL="457200" indent="-457200" algn="just">
              <a:buFont typeface="Wingdings" panose="05000000000000000000" pitchFamily="2" charset="2"/>
              <a:buChar char="Ø"/>
            </a:pPr>
            <a:r>
              <a:rPr lang="en-US" sz="2800">
                <a:solidFill>
                  <a:srgbClr val="FF3399"/>
                </a:solidFill>
                <a:latin typeface="Arial" panose="020B0604020202020204" pitchFamily="34" charset="0"/>
                <a:cs typeface="Arial" panose="020B0604020202020204" pitchFamily="34" charset="0"/>
              </a:rPr>
              <a:t>Nêu ý nghĩa của hai cuộc đại phát kiến địa lí.</a:t>
            </a:r>
            <a:endParaRPr lang="en-US" sz="2800">
              <a:solidFill>
                <a:srgbClr val="FF0000"/>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2760461-B1E7-4BE5-8FAA-C49BE7184CB5}"/>
              </a:ext>
            </a:extLst>
          </p:cNvPr>
          <p:cNvPicPr>
            <a:picLocks noChangeAspect="1"/>
          </p:cNvPicPr>
          <p:nvPr/>
        </p:nvPicPr>
        <p:blipFill rotWithShape="1">
          <a:blip r:embed="rId5"/>
          <a:srcRect t="4004"/>
          <a:stretch/>
        </p:blipFill>
        <p:spPr>
          <a:xfrm>
            <a:off x="3083419" y="3848142"/>
            <a:ext cx="5457352" cy="2927436"/>
          </a:xfrm>
          <a:prstGeom prst="rect">
            <a:avLst/>
          </a:prstGeom>
        </p:spPr>
      </p:pic>
      <p:grpSp>
        <p:nvGrpSpPr>
          <p:cNvPr id="17" name="Group 16">
            <a:extLst>
              <a:ext uri="{FF2B5EF4-FFF2-40B4-BE49-F238E27FC236}">
                <a16:creationId xmlns:a16="http://schemas.microsoft.com/office/drawing/2014/main" id="{CB423AC7-E830-431C-9666-8F21C6014D71}"/>
              </a:ext>
            </a:extLst>
          </p:cNvPr>
          <p:cNvGrpSpPr/>
          <p:nvPr/>
        </p:nvGrpSpPr>
        <p:grpSpPr>
          <a:xfrm>
            <a:off x="3910566" y="1479024"/>
            <a:ext cx="3810866" cy="827835"/>
            <a:chOff x="3199789" y="1093088"/>
            <a:chExt cx="3514971" cy="682233"/>
          </a:xfrm>
        </p:grpSpPr>
        <p:sp>
          <p:nvSpPr>
            <p:cNvPr id="18" name="Rectangle: Rounded Corners 17">
              <a:extLst>
                <a:ext uri="{FF2B5EF4-FFF2-40B4-BE49-F238E27FC236}">
                  <a16:creationId xmlns:a16="http://schemas.microsoft.com/office/drawing/2014/main" id="{8C56E9CF-9249-48AA-97B9-82D5B1AF9B46}"/>
                </a:ext>
              </a:extLst>
            </p:cNvPr>
            <p:cNvSpPr/>
            <p:nvPr/>
          </p:nvSpPr>
          <p:spPr>
            <a:xfrm>
              <a:off x="3199789" y="1093088"/>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9" name="TextBox 18">
              <a:extLst>
                <a:ext uri="{FF2B5EF4-FFF2-40B4-BE49-F238E27FC236}">
                  <a16:creationId xmlns:a16="http://schemas.microsoft.com/office/drawing/2014/main" id="{6BC3F01F-424C-4F07-BA26-53CD66AB0122}"/>
                </a:ext>
              </a:extLst>
            </p:cNvPr>
            <p:cNvSpPr txBox="1"/>
            <p:nvPr/>
          </p:nvSpPr>
          <p:spPr>
            <a:xfrm>
              <a:off x="3261733" y="1193243"/>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20" name="3 Minute Timer (Nho)">
            <a:hlinkClick r:id="" action="ppaction://media"/>
            <a:extLst>
              <a:ext uri="{FF2B5EF4-FFF2-40B4-BE49-F238E27FC236}">
                <a16:creationId xmlns:a16="http://schemas.microsoft.com/office/drawing/2014/main" id="{C42AC376-E4B0-44F1-B479-F7A54AC2290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304868" y="960127"/>
            <a:ext cx="1472856" cy="827835"/>
          </a:xfrm>
          <a:prstGeom prst="rect">
            <a:avLst/>
          </a:prstGeom>
        </p:spPr>
      </p:pic>
      <p:sp>
        <p:nvSpPr>
          <p:cNvPr id="21" name="Rectangle 20">
            <a:extLst>
              <a:ext uri="{FF2B5EF4-FFF2-40B4-BE49-F238E27FC236}">
                <a16:creationId xmlns:a16="http://schemas.microsoft.com/office/drawing/2014/main" id="{E7C95023-6CC0-42CD-8C67-9122CF6F7CF3}"/>
              </a:ext>
            </a:extLst>
          </p:cNvPr>
          <p:cNvSpPr/>
          <p:nvPr/>
        </p:nvSpPr>
        <p:spPr>
          <a:xfrm>
            <a:off x="1565138" y="1766908"/>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22" name="Rectangle 21">
            <a:extLst>
              <a:ext uri="{FF2B5EF4-FFF2-40B4-BE49-F238E27FC236}">
                <a16:creationId xmlns:a16="http://schemas.microsoft.com/office/drawing/2014/main" id="{16C06064-B3D9-40ED-9DD5-9D89E84C8E69}"/>
              </a:ext>
            </a:extLst>
          </p:cNvPr>
          <p:cNvSpPr/>
          <p:nvPr/>
        </p:nvSpPr>
        <p:spPr>
          <a:xfrm>
            <a:off x="7560311" y="1739904"/>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( 3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grpSp>
        <p:nvGrpSpPr>
          <p:cNvPr id="23" name="Group 22">
            <a:extLst>
              <a:ext uri="{FF2B5EF4-FFF2-40B4-BE49-F238E27FC236}">
                <a16:creationId xmlns:a16="http://schemas.microsoft.com/office/drawing/2014/main" id="{31624356-4583-45FD-BFD4-0D798EACE47F}"/>
              </a:ext>
            </a:extLst>
          </p:cNvPr>
          <p:cNvGrpSpPr/>
          <p:nvPr/>
        </p:nvGrpSpPr>
        <p:grpSpPr>
          <a:xfrm>
            <a:off x="333716" y="1063998"/>
            <a:ext cx="1094053" cy="848554"/>
            <a:chOff x="3634055" y="3302115"/>
            <a:chExt cx="848449" cy="796469"/>
          </a:xfrm>
        </p:grpSpPr>
        <p:pic>
          <p:nvPicPr>
            <p:cNvPr id="24" name="Picture 23">
              <a:extLst>
                <a:ext uri="{FF2B5EF4-FFF2-40B4-BE49-F238E27FC236}">
                  <a16:creationId xmlns:a16="http://schemas.microsoft.com/office/drawing/2014/main" id="{6F431952-CFCC-48B8-AC68-608F9E0B9C8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25" name="Picture 24">
              <a:extLst>
                <a:ext uri="{FF2B5EF4-FFF2-40B4-BE49-F238E27FC236}">
                  <a16:creationId xmlns:a16="http://schemas.microsoft.com/office/drawing/2014/main" id="{00F5FE3D-3F9A-445C-89CF-706D98E3861D}"/>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Tree>
    <p:extLst>
      <p:ext uri="{BB962C8B-B14F-4D97-AF65-F5344CB8AC3E}">
        <p14:creationId xmlns:p14="http://schemas.microsoft.com/office/powerpoint/2010/main" val="41242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par>
                          <p:cTn id="25" fill="hold">
                            <p:stCondLst>
                              <p:cond delay="500"/>
                            </p:stCondLst>
                            <p:childTnLst>
                              <p:par>
                                <p:cTn id="26" presetID="53" presetClass="entr" presetSubtype="16"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par>
                                <p:cTn id="36" presetID="16" presetClass="entr" presetSubtype="21"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barn(inVertical)">
                                      <p:cBhvr>
                                        <p:cTn id="38" dur="500"/>
                                        <p:tgtEl>
                                          <p:spTgt spid="23"/>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par>
                                <p:cTn id="42" presetID="16" presetClass="entr" presetSubtype="21"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fill="hold" display="0">
                  <p:stCondLst>
                    <p:cond delay="indefinite"/>
                  </p:stCondLst>
                </p:cTn>
                <p:tgtEl>
                  <p:spTgt spid="20"/>
                </p:tgtEl>
              </p:cMediaNode>
            </p:video>
          </p:childTnLst>
        </p:cTn>
      </p:par>
    </p:tnLst>
    <p:bldLst>
      <p:bldP spid="5" grpId="0"/>
      <p:bldP spid="6" grpId="0" animBg="1"/>
      <p:bldP spid="7" grpId="0" animBg="1"/>
      <p:bldP spid="10" grpId="0" animBg="1"/>
      <p:bldP spid="21"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470863-4B89-4262-AFEE-1E9D846879E3}"/>
              </a:ext>
            </a:extLst>
          </p:cNvPr>
          <p:cNvPicPr>
            <a:picLocks noChangeAspect="1"/>
          </p:cNvPicPr>
          <p:nvPr/>
        </p:nvPicPr>
        <p:blipFill rotWithShape="1">
          <a:blip r:embed="rId3"/>
          <a:srcRect b="36142"/>
          <a:stretch/>
        </p:blipFill>
        <p:spPr>
          <a:xfrm>
            <a:off x="148523" y="1"/>
            <a:ext cx="11970641" cy="3756752"/>
          </a:xfrm>
          <a:prstGeom prst="rect">
            <a:avLst/>
          </a:prstGeom>
        </p:spPr>
      </p:pic>
      <p:sp>
        <p:nvSpPr>
          <p:cNvPr id="5" name="TextBox 4">
            <a:extLst>
              <a:ext uri="{FF2B5EF4-FFF2-40B4-BE49-F238E27FC236}">
                <a16:creationId xmlns:a16="http://schemas.microsoft.com/office/drawing/2014/main" id="{DF2C1940-E0E0-4A27-8194-4991901B9EB6}"/>
              </a:ext>
            </a:extLst>
          </p:cNvPr>
          <p:cNvSpPr txBox="1"/>
          <p:nvPr/>
        </p:nvSpPr>
        <p:spPr>
          <a:xfrm>
            <a:off x="265219" y="3912312"/>
            <a:ext cx="11661559" cy="461665"/>
          </a:xfrm>
          <a:prstGeom prst="rect">
            <a:avLst/>
          </a:prstGeom>
          <a:solidFill>
            <a:schemeClr val="bg1"/>
          </a:solidFill>
        </p:spPr>
        <p:txBody>
          <a:bodyPr wrap="square" rtlCol="0">
            <a:spAutoFit/>
          </a:bodyPr>
          <a:lstStyle/>
          <a:p>
            <a:pPr marL="285750" indent="-285750">
              <a:buFont typeface="Wingdings" panose="05000000000000000000" pitchFamily="2" charset="2"/>
              <a:buChar char="Ø"/>
            </a:pPr>
            <a:r>
              <a:rPr lang="vi-VN" sz="2400" b="1">
                <a:solidFill>
                  <a:srgbClr val="FF0000"/>
                </a:solidFill>
              </a:rPr>
              <a:t>MỤC TIÊU BÀI HỌC</a:t>
            </a:r>
          </a:p>
        </p:txBody>
      </p:sp>
      <p:sp>
        <p:nvSpPr>
          <p:cNvPr id="6" name="TextBox 5">
            <a:extLst>
              <a:ext uri="{FF2B5EF4-FFF2-40B4-BE49-F238E27FC236}">
                <a16:creationId xmlns:a16="http://schemas.microsoft.com/office/drawing/2014/main" id="{07FF8964-D9A6-43B9-944A-04EBE132D84D}"/>
              </a:ext>
            </a:extLst>
          </p:cNvPr>
          <p:cNvSpPr txBox="1"/>
          <p:nvPr/>
        </p:nvSpPr>
        <p:spPr>
          <a:xfrm>
            <a:off x="265220" y="4529536"/>
            <a:ext cx="11661559" cy="1569660"/>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vi-VN" sz="2400">
                <a:solidFill>
                  <a:srgbClr val="2B26F6"/>
                </a:solidFill>
              </a:rPr>
              <a:t>Giải thích được nguyên nhân và những yếu tố tác động đến các cuộc đại phát kiến địa lí.</a:t>
            </a:r>
          </a:p>
          <a:p>
            <a:pPr marL="285750" indent="-285750">
              <a:buFont typeface="Arial" panose="020B0604020202020204" pitchFamily="34" charset="0"/>
              <a:buChar char="•"/>
            </a:pPr>
            <a:r>
              <a:rPr lang="vi-VN" sz="2400">
                <a:solidFill>
                  <a:srgbClr val="2B26F6"/>
                </a:solidFill>
              </a:rPr>
              <a:t>Mô tả được các cuộc địa phát kiến địa lí: C. Cô-lôm-bô ,Ph.Ma-gien-lăng</a:t>
            </a:r>
          </a:p>
          <a:p>
            <a:pPr marL="285750" indent="-285750">
              <a:buFont typeface="Arial" panose="020B0604020202020204" pitchFamily="34" charset="0"/>
              <a:buChar char="•"/>
            </a:pPr>
            <a:r>
              <a:rPr lang="vi-VN" sz="2400">
                <a:solidFill>
                  <a:srgbClr val="2B26F6"/>
                </a:solidFill>
              </a:rPr>
              <a:t>Phân tích được tác động của các cuộc đại phát kiến địa lí với tiến trình lịch sử.</a:t>
            </a:r>
            <a:endParaRPr lang="en-US" sz="2400">
              <a:solidFill>
                <a:srgbClr val="2B26F6"/>
              </a:solidFill>
            </a:endParaRPr>
          </a:p>
        </p:txBody>
      </p:sp>
    </p:spTree>
    <p:extLst>
      <p:ext uri="{BB962C8B-B14F-4D97-AF65-F5344CB8AC3E}">
        <p14:creationId xmlns:p14="http://schemas.microsoft.com/office/powerpoint/2010/main" val="201185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heckerboard(across)">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checkerboard(across)">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checkerboard(across)">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8FDD5B-024D-475D-8C8E-9EFA283B2831}"/>
              </a:ext>
            </a:extLst>
          </p:cNvPr>
          <p:cNvPicPr>
            <a:picLocks noChangeAspect="1"/>
          </p:cNvPicPr>
          <p:nvPr/>
        </p:nvPicPr>
        <p:blipFill>
          <a:blip r:embed="rId3"/>
          <a:stretch>
            <a:fillRect/>
          </a:stretch>
        </p:blipFill>
        <p:spPr>
          <a:xfrm>
            <a:off x="6320300" y="187777"/>
            <a:ext cx="5378286" cy="3619413"/>
          </a:xfrm>
          <a:prstGeom prst="rect">
            <a:avLst/>
          </a:prstGeom>
        </p:spPr>
      </p:pic>
      <p:grpSp>
        <p:nvGrpSpPr>
          <p:cNvPr id="6" name="Group 5">
            <a:extLst>
              <a:ext uri="{FF2B5EF4-FFF2-40B4-BE49-F238E27FC236}">
                <a16:creationId xmlns:a16="http://schemas.microsoft.com/office/drawing/2014/main" id="{FDBD2561-E51A-47D4-9C48-2DCE6482AF10}"/>
              </a:ext>
            </a:extLst>
          </p:cNvPr>
          <p:cNvGrpSpPr/>
          <p:nvPr/>
        </p:nvGrpSpPr>
        <p:grpSpPr>
          <a:xfrm>
            <a:off x="153559" y="92121"/>
            <a:ext cx="5378287" cy="3336880"/>
            <a:chOff x="-245718" y="1040653"/>
            <a:chExt cx="7142681" cy="4016246"/>
          </a:xfrm>
        </p:grpSpPr>
        <p:sp>
          <p:nvSpPr>
            <p:cNvPr id="7" name="Rectangle: Rounded Corners 6">
              <a:extLst>
                <a:ext uri="{FF2B5EF4-FFF2-40B4-BE49-F238E27FC236}">
                  <a16:creationId xmlns:a16="http://schemas.microsoft.com/office/drawing/2014/main" id="{A3282EFA-F3BA-4448-9C92-B5C3C2967FFD}"/>
                </a:ext>
              </a:extLst>
            </p:cNvPr>
            <p:cNvSpPr/>
            <p:nvPr/>
          </p:nvSpPr>
          <p:spPr>
            <a:xfrm>
              <a:off x="-245718" y="1295220"/>
              <a:ext cx="7142681" cy="3761679"/>
            </a:xfrm>
            <a:prstGeom prst="roundRect">
              <a:avLst/>
            </a:prstGeom>
            <a:solidFill>
              <a:srgbClr val="F9FE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2543C20-82DE-4FA0-9104-A62BA05AD406}"/>
                </a:ext>
              </a:extLst>
            </p:cNvPr>
            <p:cNvSpPr txBox="1"/>
            <p:nvPr/>
          </p:nvSpPr>
          <p:spPr>
            <a:xfrm>
              <a:off x="205629" y="1669224"/>
              <a:ext cx="6367619" cy="2530836"/>
            </a:xfrm>
            <a:prstGeom prst="rect">
              <a:avLst/>
            </a:prstGeom>
            <a:noFill/>
          </p:spPr>
          <p:txBody>
            <a:bodyPr wrap="square" rtlCol="0">
              <a:spAutoFit/>
            </a:bodyPr>
            <a:lstStyle/>
            <a:p>
              <a:pPr algn="just"/>
              <a:r>
                <a:rPr lang="en-US" sz="2600">
                  <a:solidFill>
                    <a:srgbClr val="1B04FA"/>
                  </a:solidFill>
                  <a:latin typeface="Arial" panose="020B0604020202020204" pitchFamily="34" charset="0"/>
                  <a:cs typeface="Arial" panose="020B0604020202020204" pitchFamily="34" charset="0"/>
                </a:rPr>
                <a:t>C. Cô-lôm-bô (1451-1596) là ng</a:t>
              </a:r>
              <a:r>
                <a:rPr lang="vi-VN" sz="2600">
                  <a:solidFill>
                    <a:srgbClr val="1B04FA"/>
                  </a:solidFill>
                  <a:latin typeface="Arial" panose="020B0604020202020204" pitchFamily="34" charset="0"/>
                  <a:cs typeface="Arial" panose="020B0604020202020204" pitchFamily="34" charset="0"/>
                </a:rPr>
                <a:t>ư</a:t>
              </a:r>
              <a:r>
                <a:rPr lang="en-US" sz="2600">
                  <a:solidFill>
                    <a:srgbClr val="1B04FA"/>
                  </a:solidFill>
                  <a:latin typeface="Arial" panose="020B0604020202020204" pitchFamily="34" charset="0"/>
                  <a:cs typeface="Arial" panose="020B0604020202020204" pitchFamily="34" charset="0"/>
                </a:rPr>
                <a:t>ời I-ta-li-a. Ông đã sang Tây Ban Nha vận động tài trợ và đ</a:t>
              </a:r>
              <a:r>
                <a:rPr lang="vi-VN" sz="2600">
                  <a:solidFill>
                    <a:srgbClr val="1B04FA"/>
                  </a:solidFill>
                  <a:latin typeface="Arial" panose="020B0604020202020204" pitchFamily="34" charset="0"/>
                  <a:cs typeface="Arial" panose="020B0604020202020204" pitchFamily="34" charset="0"/>
                </a:rPr>
                <a:t>ư</a:t>
              </a:r>
              <a:r>
                <a:rPr lang="en-US" sz="2600">
                  <a:solidFill>
                    <a:srgbClr val="1B04FA"/>
                  </a:solidFill>
                  <a:latin typeface="Arial" panose="020B0604020202020204" pitchFamily="34" charset="0"/>
                  <a:cs typeface="Arial" panose="020B0604020202020204" pitchFamily="34" charset="0"/>
                </a:rPr>
                <a:t>ợc vua n</a:t>
              </a:r>
              <a:r>
                <a:rPr lang="vi-VN" sz="2600">
                  <a:solidFill>
                    <a:srgbClr val="1B04FA"/>
                  </a:solidFill>
                  <a:latin typeface="Arial" panose="020B0604020202020204" pitchFamily="34" charset="0"/>
                  <a:cs typeface="Arial" panose="020B0604020202020204" pitchFamily="34" charset="0"/>
                </a:rPr>
                <a:t>ư</a:t>
              </a:r>
              <a:r>
                <a:rPr lang="en-US" sz="2600">
                  <a:solidFill>
                    <a:srgbClr val="1B04FA"/>
                  </a:solidFill>
                  <a:latin typeface="Arial" panose="020B0604020202020204" pitchFamily="34" charset="0"/>
                  <a:cs typeface="Arial" panose="020B0604020202020204" pitchFamily="34" charset="0"/>
                </a:rPr>
                <a:t>ớc này phê chuẩn kế hoạch thám hiểm theo h</a:t>
              </a:r>
              <a:r>
                <a:rPr lang="vi-VN" sz="2600">
                  <a:solidFill>
                    <a:srgbClr val="1B04FA"/>
                  </a:solidFill>
                  <a:latin typeface="Arial" panose="020B0604020202020204" pitchFamily="34" charset="0"/>
                  <a:cs typeface="Arial" panose="020B0604020202020204" pitchFamily="34" charset="0"/>
                </a:rPr>
                <a:t>ư</a:t>
              </a:r>
              <a:r>
                <a:rPr lang="en-US" sz="2600">
                  <a:solidFill>
                    <a:srgbClr val="1B04FA"/>
                  </a:solidFill>
                  <a:latin typeface="Arial" panose="020B0604020202020204" pitchFamily="34" charset="0"/>
                  <a:cs typeface="Arial" panose="020B0604020202020204" pitchFamily="34" charset="0"/>
                </a:rPr>
                <a:t>ớng tây để đến Ấn Độ.</a:t>
              </a:r>
            </a:p>
          </p:txBody>
        </p:sp>
        <p:sp>
          <p:nvSpPr>
            <p:cNvPr id="9" name="Rectangle: Rounded Corners 8">
              <a:extLst>
                <a:ext uri="{FF2B5EF4-FFF2-40B4-BE49-F238E27FC236}">
                  <a16:creationId xmlns:a16="http://schemas.microsoft.com/office/drawing/2014/main" id="{91316B76-C5E6-48D9-A873-D91AE0B5C7BB}"/>
                </a:ext>
              </a:extLst>
            </p:cNvPr>
            <p:cNvSpPr/>
            <p:nvPr/>
          </p:nvSpPr>
          <p:spPr>
            <a:xfrm>
              <a:off x="1033355" y="1040653"/>
              <a:ext cx="3067246" cy="551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Em có biết?</a:t>
              </a:r>
            </a:p>
          </p:txBody>
        </p:sp>
      </p:grpSp>
      <p:sp>
        <p:nvSpPr>
          <p:cNvPr id="10" name="TextBox 9">
            <a:extLst>
              <a:ext uri="{FF2B5EF4-FFF2-40B4-BE49-F238E27FC236}">
                <a16:creationId xmlns:a16="http://schemas.microsoft.com/office/drawing/2014/main" id="{D0081169-A333-40B2-87C8-E198F12451D5}"/>
              </a:ext>
            </a:extLst>
          </p:cNvPr>
          <p:cNvSpPr txBox="1"/>
          <p:nvPr/>
        </p:nvSpPr>
        <p:spPr>
          <a:xfrm>
            <a:off x="153559" y="4300812"/>
            <a:ext cx="2566931" cy="1815882"/>
          </a:xfrm>
          <a:prstGeom prst="rect">
            <a:avLst/>
          </a:prstGeom>
          <a:noFill/>
          <a:ln>
            <a:solidFill>
              <a:srgbClr val="00B050"/>
            </a:solidFill>
            <a:prstDash val="sysDash"/>
          </a:ln>
        </p:spPr>
        <p:txBody>
          <a:bodyPr wrap="square" rtlCol="0">
            <a:spAutoFit/>
          </a:bodyPr>
          <a:lstStyle/>
          <a:p>
            <a:r>
              <a:rPr lang="en-US" sz="2800">
                <a:solidFill>
                  <a:srgbClr val="FF3399"/>
                </a:solidFill>
                <a:latin typeface="Arial" panose="020B0604020202020204" pitchFamily="34" charset="0"/>
                <a:cs typeface="Arial" panose="020B0604020202020204" pitchFamily="34" charset="0"/>
              </a:rPr>
              <a:t>Tháng 8/1492</a:t>
            </a:r>
          </a:p>
          <a:p>
            <a:pPr algn="ctr"/>
            <a:r>
              <a:rPr lang="en-US" sz="2800">
                <a:solidFill>
                  <a:srgbClr val="FF3399"/>
                </a:solidFill>
                <a:latin typeface="Arial" panose="020B0604020202020204" pitchFamily="34" charset="0"/>
                <a:cs typeface="Arial" panose="020B0604020202020204" pitchFamily="34" charset="0"/>
              </a:rPr>
              <a:t>Cô-lôm- bô cùng đoàn thủy thủ TBN</a:t>
            </a:r>
          </a:p>
        </p:txBody>
      </p:sp>
      <p:sp>
        <p:nvSpPr>
          <p:cNvPr id="11" name="TextBox 10">
            <a:extLst>
              <a:ext uri="{FF2B5EF4-FFF2-40B4-BE49-F238E27FC236}">
                <a16:creationId xmlns:a16="http://schemas.microsoft.com/office/drawing/2014/main" id="{942A0EF2-725C-4E7D-A966-D984787B1880}"/>
              </a:ext>
            </a:extLst>
          </p:cNvPr>
          <p:cNvSpPr txBox="1"/>
          <p:nvPr/>
        </p:nvSpPr>
        <p:spPr>
          <a:xfrm>
            <a:off x="2890755" y="4541444"/>
            <a:ext cx="2909802" cy="523220"/>
          </a:xfrm>
          <a:prstGeom prst="rect">
            <a:avLst/>
          </a:prstGeom>
          <a:noFill/>
        </p:spPr>
        <p:txBody>
          <a:bodyPr wrap="square" rtlCol="0">
            <a:spAutoFit/>
          </a:bodyPr>
          <a:lstStyle/>
          <a:p>
            <a:r>
              <a:rPr lang="en-US" sz="2800">
                <a:solidFill>
                  <a:srgbClr val="FF3399"/>
                </a:solidFill>
                <a:latin typeface="Arial" panose="020B0604020202020204" pitchFamily="34" charset="0"/>
                <a:cs typeface="Arial" panose="020B0604020202020204" pitchFamily="34" charset="0"/>
              </a:rPr>
              <a:t>Trên 3 chiếc tàu</a:t>
            </a:r>
          </a:p>
        </p:txBody>
      </p:sp>
      <p:sp>
        <p:nvSpPr>
          <p:cNvPr id="12" name="Arrow: Right 11">
            <a:extLst>
              <a:ext uri="{FF2B5EF4-FFF2-40B4-BE49-F238E27FC236}">
                <a16:creationId xmlns:a16="http://schemas.microsoft.com/office/drawing/2014/main" id="{BC7B44A0-DC96-475F-A310-832C2D51D62B}"/>
              </a:ext>
            </a:extLst>
          </p:cNvPr>
          <p:cNvSpPr/>
          <p:nvPr/>
        </p:nvSpPr>
        <p:spPr>
          <a:xfrm>
            <a:off x="2842702" y="5075517"/>
            <a:ext cx="3150474" cy="494311"/>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B0383E9-D76C-4E80-A387-3F4FFCA1B338}"/>
              </a:ext>
            </a:extLst>
          </p:cNvPr>
          <p:cNvSpPr txBox="1"/>
          <p:nvPr/>
        </p:nvSpPr>
        <p:spPr>
          <a:xfrm>
            <a:off x="3134473" y="5593474"/>
            <a:ext cx="2566931" cy="523220"/>
          </a:xfrm>
          <a:prstGeom prst="rect">
            <a:avLst/>
          </a:prstGeom>
          <a:noFill/>
        </p:spPr>
        <p:txBody>
          <a:bodyPr wrap="square" rtlCol="0">
            <a:spAutoFit/>
          </a:bodyPr>
          <a:lstStyle/>
          <a:p>
            <a:r>
              <a:rPr lang="en-US" sz="2800">
                <a:solidFill>
                  <a:srgbClr val="FF3399"/>
                </a:solidFill>
                <a:latin typeface="Arial" panose="020B0604020202020204" pitchFamily="34" charset="0"/>
                <a:cs typeface="Arial" panose="020B0604020202020204" pitchFamily="34" charset="0"/>
              </a:rPr>
              <a:t>&gt; 2 tháng</a:t>
            </a:r>
          </a:p>
        </p:txBody>
      </p:sp>
      <p:sp>
        <p:nvSpPr>
          <p:cNvPr id="14" name="TextBox 13">
            <a:extLst>
              <a:ext uri="{FF2B5EF4-FFF2-40B4-BE49-F238E27FC236}">
                <a16:creationId xmlns:a16="http://schemas.microsoft.com/office/drawing/2014/main" id="{83B48675-CF06-4449-9081-0AC2446630CA}"/>
              </a:ext>
            </a:extLst>
          </p:cNvPr>
          <p:cNvSpPr txBox="1"/>
          <p:nvPr/>
        </p:nvSpPr>
        <p:spPr>
          <a:xfrm>
            <a:off x="6092328" y="4803054"/>
            <a:ext cx="3264663" cy="954107"/>
          </a:xfrm>
          <a:prstGeom prst="rect">
            <a:avLst/>
          </a:prstGeom>
          <a:noFill/>
          <a:ln>
            <a:solidFill>
              <a:srgbClr val="00B050"/>
            </a:solidFill>
            <a:prstDash val="sysDash"/>
          </a:ln>
        </p:spPr>
        <p:txBody>
          <a:bodyPr wrap="square" rtlCol="0">
            <a:spAutoFit/>
          </a:bodyPr>
          <a:lstStyle/>
          <a:p>
            <a:r>
              <a:rPr lang="en-US" sz="2800">
                <a:solidFill>
                  <a:srgbClr val="FF3399"/>
                </a:solidFill>
                <a:latin typeface="Arial" panose="020B0604020202020204" pitchFamily="34" charset="0"/>
                <a:cs typeface="Arial" panose="020B0604020202020204" pitchFamily="34" charset="0"/>
              </a:rPr>
              <a:t>Vùng biển Ca-ri-bê</a:t>
            </a:r>
          </a:p>
          <a:p>
            <a:pPr algn="ctr"/>
            <a:r>
              <a:rPr lang="en-US" sz="2800">
                <a:solidFill>
                  <a:srgbClr val="FF3399"/>
                </a:solidFill>
                <a:latin typeface="Arial" panose="020B0604020202020204" pitchFamily="34" charset="0"/>
                <a:cs typeface="Arial" panose="020B0604020202020204" pitchFamily="34" charset="0"/>
              </a:rPr>
              <a:t>(Châu Mĩ)</a:t>
            </a:r>
          </a:p>
        </p:txBody>
      </p:sp>
      <p:sp>
        <p:nvSpPr>
          <p:cNvPr id="15" name="Arrow: Right 14">
            <a:extLst>
              <a:ext uri="{FF2B5EF4-FFF2-40B4-BE49-F238E27FC236}">
                <a16:creationId xmlns:a16="http://schemas.microsoft.com/office/drawing/2014/main" id="{8BCC29F5-3C49-4635-98E4-6025BC3AF51D}"/>
              </a:ext>
            </a:extLst>
          </p:cNvPr>
          <p:cNvSpPr/>
          <p:nvPr/>
        </p:nvSpPr>
        <p:spPr>
          <a:xfrm>
            <a:off x="9456143" y="5064664"/>
            <a:ext cx="2440072" cy="505164"/>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4AA7B6F-8740-4C56-84A8-BD1868F62D25}"/>
              </a:ext>
            </a:extLst>
          </p:cNvPr>
          <p:cNvSpPr txBox="1"/>
          <p:nvPr/>
        </p:nvSpPr>
        <p:spPr>
          <a:xfrm>
            <a:off x="9456143" y="4529012"/>
            <a:ext cx="3472648" cy="461665"/>
          </a:xfrm>
          <a:prstGeom prst="rect">
            <a:avLst/>
          </a:prstGeom>
          <a:noFill/>
        </p:spPr>
        <p:txBody>
          <a:bodyPr wrap="square" rtlCol="0">
            <a:spAutoFit/>
          </a:bodyPr>
          <a:lstStyle/>
          <a:p>
            <a:r>
              <a:rPr lang="en-US" sz="2400">
                <a:solidFill>
                  <a:srgbClr val="2B26F6"/>
                </a:solidFill>
                <a:latin typeface="Arial" panose="020B0604020202020204" pitchFamily="34" charset="0"/>
                <a:cs typeface="Arial" panose="020B0604020202020204" pitchFamily="34" charset="0"/>
              </a:rPr>
              <a:t>3 cuộc thám hiểm</a:t>
            </a:r>
          </a:p>
        </p:txBody>
      </p:sp>
      <p:sp>
        <p:nvSpPr>
          <p:cNvPr id="19" name="TextBox 18">
            <a:extLst>
              <a:ext uri="{FF2B5EF4-FFF2-40B4-BE49-F238E27FC236}">
                <a16:creationId xmlns:a16="http://schemas.microsoft.com/office/drawing/2014/main" id="{50A221D9-D54A-4DCF-AB58-FE1B11B0081B}"/>
              </a:ext>
            </a:extLst>
          </p:cNvPr>
          <p:cNvSpPr txBox="1"/>
          <p:nvPr/>
        </p:nvSpPr>
        <p:spPr>
          <a:xfrm>
            <a:off x="153560" y="615069"/>
            <a:ext cx="5378286" cy="2677656"/>
          </a:xfrm>
          <a:prstGeom prst="rect">
            <a:avLst/>
          </a:prstGeom>
          <a:noFill/>
        </p:spPr>
        <p:txBody>
          <a:bodyPr wrap="square" rtlCol="0">
            <a:spAutoFit/>
          </a:bodyPr>
          <a:lstStyle/>
          <a:p>
            <a:pPr algn="just"/>
            <a:r>
              <a:rPr lang="en-US" sz="2800">
                <a:solidFill>
                  <a:srgbClr val="2B26F6"/>
                </a:solidFill>
                <a:latin typeface="Arial" panose="020B0604020202020204" pitchFamily="34" charset="0"/>
                <a:cs typeface="Arial" panose="020B0604020202020204" pitchFamily="34" charset="0"/>
              </a:rPr>
              <a:t>* Hành trình của Cô-lôm-bô đã giúp ông và đoàn thủy thủ phát hiện ra vùng đất “Đông Ấn Độ” nh</a:t>
            </a:r>
            <a:r>
              <a:rPr lang="vi-VN" sz="2800">
                <a:solidFill>
                  <a:srgbClr val="2B26F6"/>
                </a:solidFill>
                <a:latin typeface="Arial" panose="020B0604020202020204" pitchFamily="34" charset="0"/>
                <a:cs typeface="Arial" panose="020B0604020202020204" pitchFamily="34" charset="0"/>
              </a:rPr>
              <a:t>ư</a:t>
            </a:r>
            <a:r>
              <a:rPr lang="en-US" sz="2800">
                <a:solidFill>
                  <a:srgbClr val="2B26F6"/>
                </a:solidFill>
                <a:latin typeface="Arial" panose="020B0604020202020204" pitchFamily="34" charset="0"/>
                <a:cs typeface="Arial" panose="020B0604020202020204" pitchFamily="34" charset="0"/>
              </a:rPr>
              <a:t>ng thực chất là vùng đất mới - châu Mĩ. Ông đ</a:t>
            </a:r>
            <a:r>
              <a:rPr lang="vi-VN" sz="2800">
                <a:solidFill>
                  <a:srgbClr val="2B26F6"/>
                </a:solidFill>
                <a:latin typeface="Arial" panose="020B0604020202020204" pitchFamily="34" charset="0"/>
                <a:cs typeface="Arial" panose="020B0604020202020204" pitchFamily="34" charset="0"/>
              </a:rPr>
              <a:t>ư</a:t>
            </a:r>
            <a:r>
              <a:rPr lang="en-US" sz="2800">
                <a:solidFill>
                  <a:srgbClr val="2B26F6"/>
                </a:solidFill>
                <a:latin typeface="Arial" panose="020B0604020202020204" pitchFamily="34" charset="0"/>
                <a:cs typeface="Arial" panose="020B0604020202020204" pitchFamily="34" charset="0"/>
              </a:rPr>
              <a:t>ợc coi là ng</a:t>
            </a:r>
            <a:r>
              <a:rPr lang="vi-VN" sz="2800">
                <a:solidFill>
                  <a:srgbClr val="2B26F6"/>
                </a:solidFill>
                <a:latin typeface="Arial" panose="020B0604020202020204" pitchFamily="34" charset="0"/>
                <a:cs typeface="Arial" panose="020B0604020202020204" pitchFamily="34" charset="0"/>
              </a:rPr>
              <a:t>ư</a:t>
            </a:r>
            <a:r>
              <a:rPr lang="en-US" sz="2800">
                <a:solidFill>
                  <a:srgbClr val="2B26F6"/>
                </a:solidFill>
                <a:latin typeface="Arial" panose="020B0604020202020204" pitchFamily="34" charset="0"/>
                <a:cs typeface="Arial" panose="020B0604020202020204" pitchFamily="34" charset="0"/>
              </a:rPr>
              <a:t>ời phát hiện ra châu lục này.</a:t>
            </a:r>
          </a:p>
        </p:txBody>
      </p:sp>
      <p:sp>
        <p:nvSpPr>
          <p:cNvPr id="17" name="TextBox 16">
            <a:extLst>
              <a:ext uri="{FF2B5EF4-FFF2-40B4-BE49-F238E27FC236}">
                <a16:creationId xmlns:a16="http://schemas.microsoft.com/office/drawing/2014/main" id="{B101BB5F-8E7D-443D-AC0C-DBFF06EA0288}"/>
              </a:ext>
            </a:extLst>
          </p:cNvPr>
          <p:cNvSpPr txBox="1"/>
          <p:nvPr/>
        </p:nvSpPr>
        <p:spPr>
          <a:xfrm>
            <a:off x="9356991" y="5708433"/>
            <a:ext cx="3472648" cy="461665"/>
          </a:xfrm>
          <a:prstGeom prst="rect">
            <a:avLst/>
          </a:prstGeom>
          <a:noFill/>
        </p:spPr>
        <p:txBody>
          <a:bodyPr wrap="square" rtlCol="0">
            <a:spAutoFit/>
          </a:bodyPr>
          <a:lstStyle/>
          <a:p>
            <a:r>
              <a:rPr lang="vi-VN" sz="2400">
                <a:solidFill>
                  <a:srgbClr val="2B26F6"/>
                </a:solidFill>
                <a:latin typeface="Arial" panose="020B0604020202020204" pitchFamily="34" charset="0"/>
                <a:cs typeface="Arial" panose="020B0604020202020204" pitchFamily="34" charset="0"/>
              </a:rPr>
              <a:t>1493,1498, 1502</a:t>
            </a:r>
            <a:endParaRPr lang="en-US" sz="2400">
              <a:solidFill>
                <a:srgbClr val="2B26F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743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9">
                                            <p:txEl>
                                              <p:pRg st="0" end="0"/>
                                            </p:txEl>
                                          </p:spTgt>
                                        </p:tgtEl>
                                        <p:attrNameLst>
                                          <p:attrName>style.visibility</p:attrName>
                                        </p:attrNameLst>
                                      </p:cBhvr>
                                      <p:to>
                                        <p:strVal val="visible"/>
                                      </p:to>
                                    </p:set>
                                    <p:animEffect transition="in" filter="barn(inVertical)">
                                      <p:cBhvr>
                                        <p:cTn id="48" dur="500"/>
                                        <p:tgtEl>
                                          <p:spTgt spid="19">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barn(inVertical)">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p:bldP spid="14" grpId="0" animBg="1"/>
      <p:bldP spid="15" grpId="0" animBg="1"/>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0A7D9C-CD54-4730-A793-80C9D5A5DB1E}"/>
              </a:ext>
            </a:extLst>
          </p:cNvPr>
          <p:cNvPicPr>
            <a:picLocks noChangeAspect="1"/>
          </p:cNvPicPr>
          <p:nvPr/>
        </p:nvPicPr>
        <p:blipFill rotWithShape="1">
          <a:blip r:embed="rId3"/>
          <a:srcRect r="4666"/>
          <a:stretch/>
        </p:blipFill>
        <p:spPr>
          <a:xfrm>
            <a:off x="5787390" y="172806"/>
            <a:ext cx="6251051" cy="3985396"/>
          </a:xfrm>
          <a:prstGeom prst="rect">
            <a:avLst/>
          </a:prstGeom>
        </p:spPr>
      </p:pic>
      <p:grpSp>
        <p:nvGrpSpPr>
          <p:cNvPr id="5" name="Group 4">
            <a:extLst>
              <a:ext uri="{FF2B5EF4-FFF2-40B4-BE49-F238E27FC236}">
                <a16:creationId xmlns:a16="http://schemas.microsoft.com/office/drawing/2014/main" id="{7B6CAF4D-2F01-4C12-81EB-8491F58A404C}"/>
              </a:ext>
            </a:extLst>
          </p:cNvPr>
          <p:cNvGrpSpPr/>
          <p:nvPr/>
        </p:nvGrpSpPr>
        <p:grpSpPr>
          <a:xfrm>
            <a:off x="153559" y="92120"/>
            <a:ext cx="5378287" cy="3521413"/>
            <a:chOff x="-245718" y="1040653"/>
            <a:chExt cx="7142681" cy="4016246"/>
          </a:xfrm>
        </p:grpSpPr>
        <p:sp>
          <p:nvSpPr>
            <p:cNvPr id="6" name="Rectangle: Rounded Corners 5">
              <a:extLst>
                <a:ext uri="{FF2B5EF4-FFF2-40B4-BE49-F238E27FC236}">
                  <a16:creationId xmlns:a16="http://schemas.microsoft.com/office/drawing/2014/main" id="{265EA1ED-4545-4370-9364-C18CCC7F7BAF}"/>
                </a:ext>
              </a:extLst>
            </p:cNvPr>
            <p:cNvSpPr/>
            <p:nvPr/>
          </p:nvSpPr>
          <p:spPr>
            <a:xfrm>
              <a:off x="-245718" y="1295220"/>
              <a:ext cx="7142681" cy="3761679"/>
            </a:xfrm>
            <a:prstGeom prst="roundRect">
              <a:avLst/>
            </a:prstGeom>
            <a:solidFill>
              <a:srgbClr val="F9FE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8D33604-7204-46C3-945A-C7470748EACA}"/>
                </a:ext>
              </a:extLst>
            </p:cNvPr>
            <p:cNvSpPr txBox="1"/>
            <p:nvPr/>
          </p:nvSpPr>
          <p:spPr>
            <a:xfrm>
              <a:off x="-32203" y="1672552"/>
              <a:ext cx="6715650" cy="2718306"/>
            </a:xfrm>
            <a:prstGeom prst="rect">
              <a:avLst/>
            </a:prstGeom>
            <a:noFill/>
          </p:spPr>
          <p:txBody>
            <a:bodyPr wrap="square" rtlCol="0">
              <a:spAutoFit/>
            </a:bodyPr>
            <a:lstStyle/>
            <a:p>
              <a:pPr algn="just"/>
              <a:r>
                <a:rPr lang="en-US" sz="2800">
                  <a:solidFill>
                    <a:srgbClr val="1B04FA"/>
                  </a:solidFill>
                  <a:latin typeface="Arial" panose="020B0604020202020204" pitchFamily="34" charset="0"/>
                  <a:cs typeface="Arial" panose="020B0604020202020204" pitchFamily="34" charset="0"/>
                </a:rPr>
                <a:t>Ph.Ma-gien-lăng là một nhà thám hiểm hàng hải ng</a:t>
              </a:r>
              <a:r>
                <a:rPr lang="vi-VN" sz="2800">
                  <a:solidFill>
                    <a:srgbClr val="1B04FA"/>
                  </a:solidFill>
                  <a:latin typeface="Arial" panose="020B0604020202020204" pitchFamily="34" charset="0"/>
                  <a:cs typeface="Arial" panose="020B0604020202020204" pitchFamily="34" charset="0"/>
                </a:rPr>
                <a:t>ư</a:t>
              </a:r>
              <a:r>
                <a:rPr lang="en-US" sz="2800">
                  <a:solidFill>
                    <a:srgbClr val="1B04FA"/>
                  </a:solidFill>
                  <a:latin typeface="Arial" panose="020B0604020202020204" pitchFamily="34" charset="0"/>
                  <a:cs typeface="Arial" panose="020B0604020202020204" pitchFamily="34" charset="0"/>
                </a:rPr>
                <a:t>ời Bồ Đào Nha nh</a:t>
              </a:r>
              <a:r>
                <a:rPr lang="vi-VN" sz="2800">
                  <a:solidFill>
                    <a:srgbClr val="1B04FA"/>
                  </a:solidFill>
                  <a:latin typeface="Arial" panose="020B0604020202020204" pitchFamily="34" charset="0"/>
                  <a:cs typeface="Arial" panose="020B0604020202020204" pitchFamily="34" charset="0"/>
                </a:rPr>
                <a:t>ư</a:t>
              </a:r>
              <a:r>
                <a:rPr lang="en-US" sz="2800">
                  <a:solidFill>
                    <a:srgbClr val="1B04FA"/>
                  </a:solidFill>
                  <a:latin typeface="Arial" panose="020B0604020202020204" pitchFamily="34" charset="0"/>
                  <a:cs typeface="Arial" panose="020B0604020202020204" pitchFamily="34" charset="0"/>
                </a:rPr>
                <a:t>ng sau đó đã sang Tây Ban Nha nhằm tìm kiếm sự hỗ trợ cho chuyến đi đến “quần đảo Gia vị”</a:t>
              </a:r>
            </a:p>
          </p:txBody>
        </p:sp>
        <p:sp>
          <p:nvSpPr>
            <p:cNvPr id="8" name="Rectangle: Rounded Corners 7">
              <a:extLst>
                <a:ext uri="{FF2B5EF4-FFF2-40B4-BE49-F238E27FC236}">
                  <a16:creationId xmlns:a16="http://schemas.microsoft.com/office/drawing/2014/main" id="{7D62E385-88D3-43DF-A7CA-422CEA70C48B}"/>
                </a:ext>
              </a:extLst>
            </p:cNvPr>
            <p:cNvSpPr/>
            <p:nvPr/>
          </p:nvSpPr>
          <p:spPr>
            <a:xfrm>
              <a:off x="1033355" y="1040653"/>
              <a:ext cx="3067246" cy="551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Em có biết?</a:t>
              </a:r>
            </a:p>
          </p:txBody>
        </p:sp>
      </p:grpSp>
      <p:sp>
        <p:nvSpPr>
          <p:cNvPr id="9" name="TextBox 8">
            <a:extLst>
              <a:ext uri="{FF2B5EF4-FFF2-40B4-BE49-F238E27FC236}">
                <a16:creationId xmlns:a16="http://schemas.microsoft.com/office/drawing/2014/main" id="{6E8BF84A-E850-4106-8EAE-636036EB1926}"/>
              </a:ext>
            </a:extLst>
          </p:cNvPr>
          <p:cNvSpPr txBox="1"/>
          <p:nvPr/>
        </p:nvSpPr>
        <p:spPr>
          <a:xfrm>
            <a:off x="153559" y="4300812"/>
            <a:ext cx="2566931" cy="1815882"/>
          </a:xfrm>
          <a:prstGeom prst="rect">
            <a:avLst/>
          </a:prstGeom>
          <a:noFill/>
          <a:ln>
            <a:solidFill>
              <a:srgbClr val="00B050"/>
            </a:solidFill>
            <a:prstDash val="sysDash"/>
          </a:ln>
        </p:spPr>
        <p:txBody>
          <a:bodyPr wrap="square" rtlCol="0">
            <a:spAutoFit/>
          </a:bodyPr>
          <a:lstStyle/>
          <a:p>
            <a:r>
              <a:rPr lang="en-US" sz="2800">
                <a:solidFill>
                  <a:srgbClr val="FF3399"/>
                </a:solidFill>
                <a:latin typeface="Arial" panose="020B0604020202020204" pitchFamily="34" charset="0"/>
                <a:cs typeface="Arial" panose="020B0604020202020204" pitchFamily="34" charset="0"/>
              </a:rPr>
              <a:t>Tháng 9/1519</a:t>
            </a:r>
          </a:p>
          <a:p>
            <a:pPr algn="ctr"/>
            <a:r>
              <a:rPr lang="en-US" sz="2800">
                <a:solidFill>
                  <a:srgbClr val="FF3399"/>
                </a:solidFill>
                <a:latin typeface="Arial" panose="020B0604020202020204" pitchFamily="34" charset="0"/>
                <a:cs typeface="Arial" panose="020B0604020202020204" pitchFamily="34" charset="0"/>
              </a:rPr>
              <a:t>Ma-gien-lăng cùng đoàn thủy thủ TBN</a:t>
            </a:r>
          </a:p>
        </p:txBody>
      </p:sp>
      <p:sp>
        <p:nvSpPr>
          <p:cNvPr id="10" name="TextBox 9">
            <a:extLst>
              <a:ext uri="{FF2B5EF4-FFF2-40B4-BE49-F238E27FC236}">
                <a16:creationId xmlns:a16="http://schemas.microsoft.com/office/drawing/2014/main" id="{7EF93983-709D-4517-8D14-9404A3654002}"/>
              </a:ext>
            </a:extLst>
          </p:cNvPr>
          <p:cNvSpPr txBox="1"/>
          <p:nvPr/>
        </p:nvSpPr>
        <p:spPr>
          <a:xfrm>
            <a:off x="2890755" y="4541444"/>
            <a:ext cx="2909802" cy="461665"/>
          </a:xfrm>
          <a:prstGeom prst="rect">
            <a:avLst/>
          </a:prstGeom>
          <a:noFill/>
        </p:spPr>
        <p:txBody>
          <a:bodyPr wrap="square" rtlCol="0">
            <a:spAutoFit/>
          </a:bodyPr>
          <a:lstStyle/>
          <a:p>
            <a:r>
              <a:rPr lang="en-US" sz="2400">
                <a:solidFill>
                  <a:srgbClr val="FF3399"/>
                </a:solidFill>
                <a:latin typeface="Arial" panose="020B0604020202020204" pitchFamily="34" charset="0"/>
                <a:cs typeface="Arial" panose="020B0604020202020204" pitchFamily="34" charset="0"/>
              </a:rPr>
              <a:t>Trên 5 chiếc tàu</a:t>
            </a:r>
          </a:p>
        </p:txBody>
      </p:sp>
      <p:sp>
        <p:nvSpPr>
          <p:cNvPr id="11" name="Arrow: Right 10">
            <a:extLst>
              <a:ext uri="{FF2B5EF4-FFF2-40B4-BE49-F238E27FC236}">
                <a16:creationId xmlns:a16="http://schemas.microsoft.com/office/drawing/2014/main" id="{463B6ACA-1C4F-495A-B310-9E48D79F0D28}"/>
              </a:ext>
            </a:extLst>
          </p:cNvPr>
          <p:cNvSpPr/>
          <p:nvPr/>
        </p:nvSpPr>
        <p:spPr>
          <a:xfrm>
            <a:off x="2842702" y="5075517"/>
            <a:ext cx="3150474" cy="494311"/>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2055681-C329-43AE-9FB7-CC6519707E69}"/>
              </a:ext>
            </a:extLst>
          </p:cNvPr>
          <p:cNvSpPr txBox="1"/>
          <p:nvPr/>
        </p:nvSpPr>
        <p:spPr>
          <a:xfrm>
            <a:off x="6092328" y="4803054"/>
            <a:ext cx="3264663" cy="1384995"/>
          </a:xfrm>
          <a:prstGeom prst="rect">
            <a:avLst/>
          </a:prstGeom>
          <a:noFill/>
          <a:ln>
            <a:solidFill>
              <a:srgbClr val="00B050"/>
            </a:solidFill>
            <a:prstDash val="sysDash"/>
          </a:ln>
        </p:spPr>
        <p:txBody>
          <a:bodyPr wrap="square" rtlCol="0">
            <a:spAutoFit/>
          </a:bodyPr>
          <a:lstStyle/>
          <a:p>
            <a:r>
              <a:rPr lang="en-US" sz="2800">
                <a:solidFill>
                  <a:srgbClr val="FF3399"/>
                </a:solidFill>
                <a:latin typeface="Arial" panose="020B0604020202020204" pitchFamily="34" charset="0"/>
                <a:cs typeface="Arial" panose="020B0604020202020204" pitchFamily="34" charset="0"/>
              </a:rPr>
              <a:t>Eo biển cực nam Châu Mĩ (eo biển Ma-gien-lăng)</a:t>
            </a:r>
          </a:p>
        </p:txBody>
      </p:sp>
      <p:sp>
        <p:nvSpPr>
          <p:cNvPr id="14" name="Arrow: Right 13">
            <a:extLst>
              <a:ext uri="{FF2B5EF4-FFF2-40B4-BE49-F238E27FC236}">
                <a16:creationId xmlns:a16="http://schemas.microsoft.com/office/drawing/2014/main" id="{2B7188AE-146E-4C4F-AE9D-73B617022A5D}"/>
              </a:ext>
            </a:extLst>
          </p:cNvPr>
          <p:cNvSpPr/>
          <p:nvPr/>
        </p:nvSpPr>
        <p:spPr>
          <a:xfrm>
            <a:off x="9456143" y="5064664"/>
            <a:ext cx="2440072" cy="505164"/>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758AAB4-349E-4C41-81C3-44574ABA7132}"/>
              </a:ext>
            </a:extLst>
          </p:cNvPr>
          <p:cNvSpPr txBox="1"/>
          <p:nvPr/>
        </p:nvSpPr>
        <p:spPr>
          <a:xfrm>
            <a:off x="9456143" y="4529012"/>
            <a:ext cx="3472648" cy="461665"/>
          </a:xfrm>
          <a:prstGeom prst="rect">
            <a:avLst/>
          </a:prstGeom>
          <a:noFill/>
        </p:spPr>
        <p:txBody>
          <a:bodyPr wrap="square" rtlCol="0">
            <a:spAutoFit/>
          </a:bodyPr>
          <a:lstStyle/>
          <a:p>
            <a:r>
              <a:rPr lang="en-US" sz="2400">
                <a:solidFill>
                  <a:srgbClr val="2B26F6"/>
                </a:solidFill>
                <a:latin typeface="Arial" panose="020B0604020202020204" pitchFamily="34" charset="0"/>
                <a:cs typeface="Arial" panose="020B0604020202020204" pitchFamily="34" charset="0"/>
              </a:rPr>
              <a:t>Thái Bình Dương</a:t>
            </a:r>
          </a:p>
        </p:txBody>
      </p:sp>
      <p:sp>
        <p:nvSpPr>
          <p:cNvPr id="16" name="TextBox 15">
            <a:extLst>
              <a:ext uri="{FF2B5EF4-FFF2-40B4-BE49-F238E27FC236}">
                <a16:creationId xmlns:a16="http://schemas.microsoft.com/office/drawing/2014/main" id="{9C37D31D-222C-48F5-BB0D-FF7E4E8FDB19}"/>
              </a:ext>
            </a:extLst>
          </p:cNvPr>
          <p:cNvSpPr txBox="1"/>
          <p:nvPr/>
        </p:nvSpPr>
        <p:spPr>
          <a:xfrm>
            <a:off x="9456143" y="5726384"/>
            <a:ext cx="3472648" cy="461665"/>
          </a:xfrm>
          <a:prstGeom prst="rect">
            <a:avLst/>
          </a:prstGeom>
          <a:noFill/>
        </p:spPr>
        <p:txBody>
          <a:bodyPr wrap="square" rtlCol="0">
            <a:spAutoFit/>
          </a:bodyPr>
          <a:lstStyle/>
          <a:p>
            <a:r>
              <a:rPr lang="en-US" sz="2400">
                <a:solidFill>
                  <a:srgbClr val="2B26F6"/>
                </a:solidFill>
                <a:latin typeface="Arial" panose="020B0604020202020204" pitchFamily="34" charset="0"/>
                <a:cs typeface="Arial" panose="020B0604020202020204" pitchFamily="34" charset="0"/>
              </a:rPr>
              <a:t>Phi-lip-pin (1520)</a:t>
            </a:r>
          </a:p>
        </p:txBody>
      </p:sp>
      <p:sp>
        <p:nvSpPr>
          <p:cNvPr id="18" name="TextBox 17">
            <a:extLst>
              <a:ext uri="{FF2B5EF4-FFF2-40B4-BE49-F238E27FC236}">
                <a16:creationId xmlns:a16="http://schemas.microsoft.com/office/drawing/2014/main" id="{78893AE4-DC06-4C95-AB01-607FFF8F9DD7}"/>
              </a:ext>
            </a:extLst>
          </p:cNvPr>
          <p:cNvSpPr txBox="1"/>
          <p:nvPr/>
        </p:nvSpPr>
        <p:spPr>
          <a:xfrm>
            <a:off x="2770419" y="5635034"/>
            <a:ext cx="3150473" cy="830997"/>
          </a:xfrm>
          <a:prstGeom prst="rect">
            <a:avLst/>
          </a:prstGeom>
          <a:noFill/>
        </p:spPr>
        <p:txBody>
          <a:bodyPr wrap="square" rtlCol="0">
            <a:spAutoFit/>
          </a:bodyPr>
          <a:lstStyle/>
          <a:p>
            <a:pPr algn="ctr"/>
            <a:r>
              <a:rPr lang="en-US" sz="2400">
                <a:solidFill>
                  <a:srgbClr val="FF3399"/>
                </a:solidFill>
                <a:latin typeface="Arial" panose="020B0604020202020204" pitchFamily="34" charset="0"/>
                <a:cs typeface="Arial" panose="020B0604020202020204" pitchFamily="34" charset="0"/>
              </a:rPr>
              <a:t>Nhằm tới quần đảo Gia vị (In-đô-nê-xi-a)</a:t>
            </a:r>
          </a:p>
        </p:txBody>
      </p:sp>
      <p:sp>
        <p:nvSpPr>
          <p:cNvPr id="19" name="Rectangle 18">
            <a:extLst>
              <a:ext uri="{FF2B5EF4-FFF2-40B4-BE49-F238E27FC236}">
                <a16:creationId xmlns:a16="http://schemas.microsoft.com/office/drawing/2014/main" id="{DA3B7514-9680-4DDC-ADFC-A396BB365937}"/>
              </a:ext>
            </a:extLst>
          </p:cNvPr>
          <p:cNvSpPr/>
          <p:nvPr/>
        </p:nvSpPr>
        <p:spPr>
          <a:xfrm>
            <a:off x="86473" y="1165697"/>
            <a:ext cx="5714084" cy="2062103"/>
          </a:xfrm>
          <a:prstGeom prst="rect">
            <a:avLst/>
          </a:prstGeom>
          <a:noFill/>
        </p:spPr>
        <p:txBody>
          <a:bodyPr wrap="square">
            <a:spAutoFit/>
          </a:bodyPr>
          <a:lstStyle/>
          <a:p>
            <a:r>
              <a:rPr lang="en-US" sz="3200">
                <a:solidFill>
                  <a:srgbClr val="2B26F6"/>
                </a:solidFill>
                <a:latin typeface="Arial" panose="020B0604020202020204" pitchFamily="34" charset="0"/>
                <a:cs typeface="Arial" panose="020B0604020202020204" pitchFamily="34" charset="0"/>
              </a:rPr>
              <a:t>*Hành trình củ Ma-gien-lăng và các thủy thủ chứng minh một cách thuyết phục nhất Trái Đất có dạng hình cầu</a:t>
            </a:r>
          </a:p>
        </p:txBody>
      </p:sp>
    </p:spTree>
    <p:extLst>
      <p:ext uri="{BB962C8B-B14F-4D97-AF65-F5344CB8AC3E}">
        <p14:creationId xmlns:p14="http://schemas.microsoft.com/office/powerpoint/2010/main" val="152473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arn(inVertical)">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3" grpId="0" animBg="1"/>
      <p:bldP spid="14" grpId="0" animBg="1"/>
      <p:bldP spid="15" grpId="0"/>
      <p:bldP spid="16" grpId="0"/>
      <p:bldP spid="18" grpId="0"/>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7998A01-80F8-4D06-BD09-25CA2577DEAA}"/>
              </a:ext>
            </a:extLst>
          </p:cNvPr>
          <p:cNvGrpSpPr/>
          <p:nvPr/>
        </p:nvGrpSpPr>
        <p:grpSpPr>
          <a:xfrm>
            <a:off x="204955" y="82422"/>
            <a:ext cx="7952024" cy="872949"/>
            <a:chOff x="1133366" y="2220084"/>
            <a:chExt cx="5681780" cy="914400"/>
          </a:xfrm>
          <a:solidFill>
            <a:srgbClr val="FFFF9B"/>
          </a:solidFill>
        </p:grpSpPr>
        <p:sp>
          <p:nvSpPr>
            <p:cNvPr id="3" name="Arrow: Pentagon 2">
              <a:extLst>
                <a:ext uri="{FF2B5EF4-FFF2-40B4-BE49-F238E27FC236}">
                  <a16:creationId xmlns:a16="http://schemas.microsoft.com/office/drawing/2014/main" id="{3BB00C73-D6D3-4542-87E8-50C4C3EA75E3}"/>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EBA8819D-CDF5-4D8B-8D2B-E41609CA51D4}"/>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CE996045-36B9-4B76-9F7B-10A0E8FD843A}"/>
              </a:ext>
            </a:extLst>
          </p:cNvPr>
          <p:cNvSpPr txBox="1"/>
          <p:nvPr/>
        </p:nvSpPr>
        <p:spPr>
          <a:xfrm>
            <a:off x="1425394" y="243994"/>
            <a:ext cx="639224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Một số cuộc đại phát kiến địa lí</a:t>
            </a:r>
            <a:endParaRPr lang="en-US" sz="28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id="{297F42A5-4395-4D5C-8EBC-3880405BACB1}"/>
              </a:ext>
            </a:extLst>
          </p:cNvPr>
          <p:cNvSpPr/>
          <p:nvPr/>
        </p:nvSpPr>
        <p:spPr>
          <a:xfrm>
            <a:off x="95135" y="79498"/>
            <a:ext cx="1301952" cy="923330"/>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627010AE-25D2-45D5-9B85-26033956CB01}"/>
              </a:ext>
            </a:extLst>
          </p:cNvPr>
          <p:cNvSpPr/>
          <p:nvPr/>
        </p:nvSpPr>
        <p:spPr>
          <a:xfrm rot="5400000">
            <a:off x="1085867" y="386871"/>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E150394-CAF8-4A93-896D-8CEB9BC3D69E}"/>
              </a:ext>
            </a:extLst>
          </p:cNvPr>
          <p:cNvSpPr txBox="1"/>
          <p:nvPr/>
        </p:nvSpPr>
        <p:spPr>
          <a:xfrm>
            <a:off x="144709" y="1159644"/>
            <a:ext cx="11902582" cy="584775"/>
          </a:xfrm>
          <a:prstGeom prst="rect">
            <a:avLst/>
          </a:prstGeom>
          <a:noFill/>
        </p:spPr>
        <p:txBody>
          <a:bodyPr wrap="square" rtlCol="0">
            <a:spAutoFit/>
          </a:bodyPr>
          <a:lstStyle/>
          <a:p>
            <a:r>
              <a:rPr lang="en-US" sz="3200">
                <a:solidFill>
                  <a:srgbClr val="2B26F6"/>
                </a:solidFill>
                <a:latin typeface="Arial" panose="020B0604020202020204" pitchFamily="34" charset="0"/>
                <a:cs typeface="Arial" panose="020B0604020202020204" pitchFamily="34" charset="0"/>
              </a:rPr>
              <a:t>a. C. cô-lôm-bô và cuộc thám hiểm tìm ra châu Mỹ (1492-1502)</a:t>
            </a:r>
          </a:p>
        </p:txBody>
      </p:sp>
      <p:sp>
        <p:nvSpPr>
          <p:cNvPr id="18" name="TextBox 17">
            <a:extLst>
              <a:ext uri="{FF2B5EF4-FFF2-40B4-BE49-F238E27FC236}">
                <a16:creationId xmlns:a16="http://schemas.microsoft.com/office/drawing/2014/main" id="{81690219-C222-4793-82FC-3F95B0F6A974}"/>
              </a:ext>
            </a:extLst>
          </p:cNvPr>
          <p:cNvSpPr txBox="1"/>
          <p:nvPr/>
        </p:nvSpPr>
        <p:spPr>
          <a:xfrm>
            <a:off x="144709" y="1948692"/>
            <a:ext cx="11902582" cy="1077218"/>
          </a:xfrm>
          <a:prstGeom prst="rect">
            <a:avLst/>
          </a:prstGeom>
          <a:noFill/>
        </p:spPr>
        <p:txBody>
          <a:bodyPr wrap="square" rtlCol="0">
            <a:spAutoFit/>
          </a:bodyPr>
          <a:lstStyle/>
          <a:p>
            <a:r>
              <a:rPr lang="en-US" sz="3200">
                <a:solidFill>
                  <a:srgbClr val="2B26F6"/>
                </a:solidFill>
                <a:latin typeface="Arial" panose="020B0604020202020204" pitchFamily="34" charset="0"/>
                <a:cs typeface="Arial" panose="020B0604020202020204" pitchFamily="34" charset="0"/>
              </a:rPr>
              <a:t>b. Cuộc thám hiểm vòng quanh Trái Đất của Ph. Ma-gien-lăng (1519-1522)</a:t>
            </a:r>
          </a:p>
        </p:txBody>
      </p:sp>
    </p:spTree>
    <p:extLst>
      <p:ext uri="{BB962C8B-B14F-4D97-AF65-F5344CB8AC3E}">
        <p14:creationId xmlns:p14="http://schemas.microsoft.com/office/powerpoint/2010/main" val="332442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7C7C19EB-1C71-4780-AEF8-23FCA0796821}"/>
              </a:ext>
            </a:extLst>
          </p:cNvPr>
          <p:cNvSpPr/>
          <p:nvPr/>
        </p:nvSpPr>
        <p:spPr>
          <a:xfrm>
            <a:off x="197697" y="91603"/>
            <a:ext cx="8443287" cy="872949"/>
          </a:xfrm>
          <a:prstGeom prst="homePlat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 name="TextBox 2">
            <a:extLst>
              <a:ext uri="{FF2B5EF4-FFF2-40B4-BE49-F238E27FC236}">
                <a16:creationId xmlns:a16="http://schemas.microsoft.com/office/drawing/2014/main" id="{B495820F-3FDF-4467-A1AD-B3994C77A0D4}"/>
              </a:ext>
            </a:extLst>
          </p:cNvPr>
          <p:cNvSpPr txBox="1"/>
          <p:nvPr/>
        </p:nvSpPr>
        <p:spPr>
          <a:xfrm>
            <a:off x="1499649" y="261442"/>
            <a:ext cx="639224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Tác động của các cuộc phát kiến địa lí</a:t>
            </a:r>
            <a:endParaRPr lang="en-US" sz="2800">
              <a:solidFill>
                <a:srgbClr val="0070C0"/>
              </a:solidFill>
              <a:latin typeface="Arial" panose="020B0604020202020204" pitchFamily="34" charset="0"/>
              <a:cs typeface="Arial" panose="020B0604020202020204" pitchFamily="34" charset="0"/>
            </a:endParaRPr>
          </a:p>
        </p:txBody>
      </p:sp>
      <p:sp>
        <p:nvSpPr>
          <p:cNvPr id="4" name="Arrow: Pentagon 3">
            <a:extLst>
              <a:ext uri="{FF2B5EF4-FFF2-40B4-BE49-F238E27FC236}">
                <a16:creationId xmlns:a16="http://schemas.microsoft.com/office/drawing/2014/main" id="{7D17DD42-5A63-4AC1-8AE1-95E880A54A56}"/>
              </a:ext>
            </a:extLst>
          </p:cNvPr>
          <p:cNvSpPr/>
          <p:nvPr/>
        </p:nvSpPr>
        <p:spPr>
          <a:xfrm>
            <a:off x="87877" y="88679"/>
            <a:ext cx="1301952" cy="872949"/>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5" name="Isosceles Triangle 4">
            <a:extLst>
              <a:ext uri="{FF2B5EF4-FFF2-40B4-BE49-F238E27FC236}">
                <a16:creationId xmlns:a16="http://schemas.microsoft.com/office/drawing/2014/main" id="{55A95CA0-0296-4F50-821A-A58528B3E818}"/>
              </a:ext>
            </a:extLst>
          </p:cNvPr>
          <p:cNvSpPr/>
          <p:nvPr/>
        </p:nvSpPr>
        <p:spPr>
          <a:xfrm rot="5400000">
            <a:off x="1078609" y="39605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C8C7250F-86C7-4EF3-8548-492C1859CC5D}"/>
              </a:ext>
            </a:extLst>
          </p:cNvPr>
          <p:cNvSpPr/>
          <p:nvPr/>
        </p:nvSpPr>
        <p:spPr>
          <a:xfrm>
            <a:off x="2108850" y="1492824"/>
            <a:ext cx="3614245" cy="60592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FFFF00"/>
                </a:solidFill>
              </a:rPr>
              <a:t>NHÓM TÀI NĂNG</a:t>
            </a:r>
            <a:endParaRPr lang="en-US" sz="2800" b="1">
              <a:solidFill>
                <a:srgbClr val="FFFF00"/>
              </a:solidFill>
            </a:endParaRPr>
          </a:p>
        </p:txBody>
      </p:sp>
      <p:pic>
        <p:nvPicPr>
          <p:cNvPr id="9"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D984668E-A36E-4C3A-90E3-67D0044F4FF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317" t="33855" r="19901" b="41111"/>
          <a:stretch/>
        </p:blipFill>
        <p:spPr bwMode="auto">
          <a:xfrm>
            <a:off x="52750" y="1395686"/>
            <a:ext cx="1838761" cy="7966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F3B9A53-6CBE-4BB0-9C7A-04D6216E21B2}"/>
              </a:ext>
            </a:extLst>
          </p:cNvPr>
          <p:cNvPicPr>
            <a:picLocks noChangeAspect="1"/>
          </p:cNvPicPr>
          <p:nvPr/>
        </p:nvPicPr>
        <p:blipFill rotWithShape="1">
          <a:blip r:embed="rId5"/>
          <a:srcRect l="49250" t="16517" r="40417" b="67812"/>
          <a:stretch/>
        </p:blipFill>
        <p:spPr>
          <a:xfrm>
            <a:off x="11021725" y="60370"/>
            <a:ext cx="1082398" cy="923330"/>
          </a:xfrm>
          <a:prstGeom prst="rect">
            <a:avLst/>
          </a:prstGeom>
        </p:spPr>
      </p:pic>
      <p:sp>
        <p:nvSpPr>
          <p:cNvPr id="12" name="TextBox 11">
            <a:extLst>
              <a:ext uri="{FF2B5EF4-FFF2-40B4-BE49-F238E27FC236}">
                <a16:creationId xmlns:a16="http://schemas.microsoft.com/office/drawing/2014/main" id="{42C43EF1-EB86-40E3-9B90-663CDB1B8226}"/>
              </a:ext>
            </a:extLst>
          </p:cNvPr>
          <p:cNvSpPr txBox="1"/>
          <p:nvPr/>
        </p:nvSpPr>
        <p:spPr>
          <a:xfrm>
            <a:off x="197697" y="2444875"/>
            <a:ext cx="7414958" cy="286232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600" b="1" dirty="0" err="1">
                <a:solidFill>
                  <a:srgbClr val="FF0000"/>
                </a:solidFill>
                <a:latin typeface="Arial" panose="020B0604020202020204" pitchFamily="34" charset="0"/>
                <a:cs typeface="Arial" panose="020B0604020202020204" pitchFamily="34" charset="0"/>
              </a:rPr>
              <a:t>Hình</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thức</a:t>
            </a:r>
            <a:r>
              <a:rPr lang="en-US" sz="3600" b="1">
                <a:solidFill>
                  <a:srgbClr val="FF0000"/>
                </a:solidFill>
                <a:latin typeface="Arial" panose="020B0604020202020204" pitchFamily="34" charset="0"/>
                <a:cs typeface="Arial" panose="020B0604020202020204" pitchFamily="34" charset="0"/>
              </a:rPr>
              <a:t>: NHÓM 4</a:t>
            </a:r>
            <a:endParaRPr lang="en-US" sz="3600" b="1" dirty="0">
              <a:solidFill>
                <a:srgbClr val="FF0000"/>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v"/>
            </a:pPr>
            <a:r>
              <a:rPr lang="en-US" sz="3600" b="1" dirty="0" err="1">
                <a:solidFill>
                  <a:srgbClr val="FF0000"/>
                </a:solidFill>
                <a:latin typeface="Arial" panose="020B0604020202020204" pitchFamily="34" charset="0"/>
                <a:cs typeface="Arial" panose="020B0604020202020204" pitchFamily="34" charset="0"/>
              </a:rPr>
              <a:t>Yêu</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cầu</a:t>
            </a:r>
            <a:r>
              <a:rPr lang="en-US" sz="3600" b="1">
                <a:solidFill>
                  <a:srgbClr val="FF0000"/>
                </a:solidFill>
                <a:latin typeface="Arial" panose="020B0604020202020204" pitchFamily="34" charset="0"/>
                <a:cs typeface="Arial" panose="020B0604020202020204" pitchFamily="34" charset="0"/>
              </a:rPr>
              <a:t>: </a:t>
            </a:r>
            <a:r>
              <a:rPr lang="en-US" sz="3600">
                <a:solidFill>
                  <a:srgbClr val="2B26F6"/>
                </a:solidFill>
                <a:latin typeface="Arial" panose="020B0604020202020204" pitchFamily="34" charset="0"/>
                <a:cs typeface="Arial" panose="020B0604020202020204" pitchFamily="34" charset="0"/>
              </a:rPr>
              <a:t>Hãy phân tích những tác động của các cuộc đại phát kiến địa lí đối với tiến trình lịch sử</a:t>
            </a:r>
          </a:p>
          <a:p>
            <a:pPr marL="285750" indent="-285750" algn="just">
              <a:buFont typeface="Wingdings" panose="05000000000000000000" pitchFamily="2" charset="2"/>
              <a:buChar char="v"/>
            </a:pPr>
            <a:r>
              <a:rPr lang="en-US" sz="3600" b="1">
                <a:solidFill>
                  <a:srgbClr val="FF0000"/>
                </a:solidFill>
                <a:latin typeface="Arial" panose="020B0604020202020204" pitchFamily="34" charset="0"/>
                <a:cs typeface="Arial" panose="020B0604020202020204" pitchFamily="34" charset="0"/>
              </a:rPr>
              <a:t>Thời </a:t>
            </a:r>
            <a:r>
              <a:rPr lang="en-US" sz="3600" b="1" dirty="0" err="1">
                <a:solidFill>
                  <a:srgbClr val="FF0000"/>
                </a:solidFill>
                <a:latin typeface="Arial" panose="020B0604020202020204" pitchFamily="34" charset="0"/>
                <a:cs typeface="Arial" panose="020B0604020202020204" pitchFamily="34" charset="0"/>
              </a:rPr>
              <a:t>gian</a:t>
            </a:r>
            <a:r>
              <a:rPr lang="en-US" sz="3600" b="1">
                <a:solidFill>
                  <a:srgbClr val="FF0000"/>
                </a:solidFill>
                <a:latin typeface="Arial" panose="020B0604020202020204" pitchFamily="34" charset="0"/>
                <a:cs typeface="Arial" panose="020B0604020202020204" pitchFamily="34" charset="0"/>
              </a:rPr>
              <a:t>: </a:t>
            </a:r>
            <a:r>
              <a:rPr lang="en-US" sz="3600" b="1" dirty="0">
                <a:solidFill>
                  <a:srgbClr val="7030A0"/>
                </a:solidFill>
                <a:latin typeface="Arial" panose="020B0604020202020204" pitchFamily="34" charset="0"/>
                <a:cs typeface="Arial" panose="020B0604020202020204" pitchFamily="34" charset="0"/>
              </a:rPr>
              <a:t>3</a:t>
            </a:r>
            <a:r>
              <a:rPr lang="en-US" sz="3600" b="1">
                <a:solidFill>
                  <a:srgbClr val="7030A0"/>
                </a:solidFill>
                <a:latin typeface="Arial" panose="020B0604020202020204" pitchFamily="34" charset="0"/>
                <a:cs typeface="Arial" panose="020B0604020202020204" pitchFamily="34" charset="0"/>
              </a:rPr>
              <a:t> </a:t>
            </a:r>
            <a:r>
              <a:rPr lang="en-US" sz="3600" b="1" dirty="0" err="1">
                <a:solidFill>
                  <a:srgbClr val="7030A0"/>
                </a:solidFill>
                <a:latin typeface="Arial" panose="020B0604020202020204" pitchFamily="34" charset="0"/>
                <a:cs typeface="Arial" panose="020B0604020202020204" pitchFamily="34" charset="0"/>
              </a:rPr>
              <a:t>phút</a:t>
            </a:r>
            <a:endParaRPr lang="en-US" sz="3600" b="1" dirty="0">
              <a:solidFill>
                <a:srgbClr val="7030A0"/>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E2B995C9-1F66-4486-B2CD-C8D057CDB2AD}"/>
              </a:ext>
            </a:extLst>
          </p:cNvPr>
          <p:cNvPicPr>
            <a:picLocks noChangeAspect="1"/>
          </p:cNvPicPr>
          <p:nvPr/>
        </p:nvPicPr>
        <p:blipFill>
          <a:blip r:embed="rId6"/>
          <a:stretch>
            <a:fillRect/>
          </a:stretch>
        </p:blipFill>
        <p:spPr>
          <a:xfrm>
            <a:off x="7966807" y="1795788"/>
            <a:ext cx="4172443" cy="4901681"/>
          </a:xfrm>
          <a:prstGeom prst="rect">
            <a:avLst/>
          </a:prstGeom>
        </p:spPr>
      </p:pic>
      <p:pic>
        <p:nvPicPr>
          <p:cNvPr id="15" name="3 Minute Timer (Nho)">
            <a:hlinkClick r:id="" action="ppaction://media"/>
            <a:extLst>
              <a:ext uri="{FF2B5EF4-FFF2-40B4-BE49-F238E27FC236}">
                <a16:creationId xmlns:a16="http://schemas.microsoft.com/office/drawing/2014/main" id="{256F7555-5BF0-45A4-AD18-A32A17CC4F7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049124" y="1395591"/>
            <a:ext cx="1365228" cy="791642"/>
          </a:xfrm>
          <a:prstGeom prst="rect">
            <a:avLst/>
          </a:prstGeom>
        </p:spPr>
      </p:pic>
    </p:spTree>
    <p:extLst>
      <p:ext uri="{BB962C8B-B14F-4D97-AF65-F5344CB8AC3E}">
        <p14:creationId xmlns:p14="http://schemas.microsoft.com/office/powerpoint/2010/main" val="175451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9511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5"/>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5"/>
                                        </p:tgtEl>
                                      </p:cBhvr>
                                    </p:cmd>
                                  </p:childTnLst>
                                </p:cTn>
                              </p:par>
                            </p:childTnLst>
                          </p:cTn>
                        </p:par>
                      </p:childTnLst>
                    </p:cTn>
                  </p:par>
                </p:childTnLst>
              </p:cTn>
              <p:nextCondLst>
                <p:cond evt="onClick" delay="0">
                  <p:tgtEl>
                    <p:spTgt spid="15"/>
                  </p:tgtEl>
                </p:cond>
              </p:nextCondLst>
            </p:seq>
            <p:video>
              <p:cMediaNode vol="80000">
                <p:cTn id="26" fill="hold" display="0">
                  <p:stCondLst>
                    <p:cond delay="indefinite"/>
                  </p:stCondLst>
                </p:cTn>
                <p:tgtEl>
                  <p:spTgt spid="15"/>
                </p:tgtEl>
              </p:cMediaNode>
            </p:video>
          </p:childTnLst>
        </p:cTn>
      </p:par>
    </p:tnLst>
    <p:bldLst>
      <p:bldP spid="3" grpId="0"/>
      <p:bldP spid="4" grpId="0" animBg="1"/>
      <p:bldP spid="5"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7C7C19EB-1C71-4780-AEF8-23FCA0796821}"/>
              </a:ext>
            </a:extLst>
          </p:cNvPr>
          <p:cNvSpPr/>
          <p:nvPr/>
        </p:nvSpPr>
        <p:spPr>
          <a:xfrm>
            <a:off x="197697" y="91603"/>
            <a:ext cx="8443287" cy="872949"/>
          </a:xfrm>
          <a:prstGeom prst="homePlat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 name="TextBox 2">
            <a:extLst>
              <a:ext uri="{FF2B5EF4-FFF2-40B4-BE49-F238E27FC236}">
                <a16:creationId xmlns:a16="http://schemas.microsoft.com/office/drawing/2014/main" id="{B495820F-3FDF-4467-A1AD-B3994C77A0D4}"/>
              </a:ext>
            </a:extLst>
          </p:cNvPr>
          <p:cNvSpPr txBox="1"/>
          <p:nvPr/>
        </p:nvSpPr>
        <p:spPr>
          <a:xfrm>
            <a:off x="1499649" y="261442"/>
            <a:ext cx="639224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Tác động của các cuộc phát kiến địa lí</a:t>
            </a:r>
            <a:endParaRPr lang="en-US" sz="2800">
              <a:solidFill>
                <a:srgbClr val="0070C0"/>
              </a:solidFill>
              <a:latin typeface="Arial" panose="020B0604020202020204" pitchFamily="34" charset="0"/>
              <a:cs typeface="Arial" panose="020B0604020202020204" pitchFamily="34" charset="0"/>
            </a:endParaRPr>
          </a:p>
        </p:txBody>
      </p:sp>
      <p:sp>
        <p:nvSpPr>
          <p:cNvPr id="4" name="Arrow: Pentagon 3">
            <a:extLst>
              <a:ext uri="{FF2B5EF4-FFF2-40B4-BE49-F238E27FC236}">
                <a16:creationId xmlns:a16="http://schemas.microsoft.com/office/drawing/2014/main" id="{7D17DD42-5A63-4AC1-8AE1-95E880A54A56}"/>
              </a:ext>
            </a:extLst>
          </p:cNvPr>
          <p:cNvSpPr/>
          <p:nvPr/>
        </p:nvSpPr>
        <p:spPr>
          <a:xfrm>
            <a:off x="87877" y="88679"/>
            <a:ext cx="1301952" cy="872949"/>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5" name="Isosceles Triangle 4">
            <a:extLst>
              <a:ext uri="{FF2B5EF4-FFF2-40B4-BE49-F238E27FC236}">
                <a16:creationId xmlns:a16="http://schemas.microsoft.com/office/drawing/2014/main" id="{55A95CA0-0296-4F50-821A-A58528B3E818}"/>
              </a:ext>
            </a:extLst>
          </p:cNvPr>
          <p:cNvSpPr/>
          <p:nvPr/>
        </p:nvSpPr>
        <p:spPr>
          <a:xfrm rot="5400000">
            <a:off x="1078609" y="39605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9C2362C-5878-427C-88FA-D5E09C7E6F43}"/>
              </a:ext>
            </a:extLst>
          </p:cNvPr>
          <p:cNvGrpSpPr/>
          <p:nvPr/>
        </p:nvGrpSpPr>
        <p:grpSpPr>
          <a:xfrm>
            <a:off x="4465645" y="1131467"/>
            <a:ext cx="3437263" cy="1145754"/>
            <a:chOff x="3789802" y="1360876"/>
            <a:chExt cx="3437263" cy="1145754"/>
          </a:xfrm>
        </p:grpSpPr>
        <p:sp>
          <p:nvSpPr>
            <p:cNvPr id="8" name="Oval 7">
              <a:extLst>
                <a:ext uri="{FF2B5EF4-FFF2-40B4-BE49-F238E27FC236}">
                  <a16:creationId xmlns:a16="http://schemas.microsoft.com/office/drawing/2014/main" id="{4D27E7B6-C8DF-4B65-8B58-3EBB432D5054}"/>
                </a:ext>
              </a:extLst>
            </p:cNvPr>
            <p:cNvSpPr/>
            <p:nvPr/>
          </p:nvSpPr>
          <p:spPr>
            <a:xfrm>
              <a:off x="3789802" y="1360876"/>
              <a:ext cx="3437263" cy="114575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69ED7C3-A0AB-46E7-90AE-626FE035FDBB}"/>
                </a:ext>
              </a:extLst>
            </p:cNvPr>
            <p:cNvSpPr txBox="1"/>
            <p:nvPr/>
          </p:nvSpPr>
          <p:spPr>
            <a:xfrm>
              <a:off x="4142341" y="1683589"/>
              <a:ext cx="2952522" cy="461665"/>
            </a:xfrm>
            <a:prstGeom prst="rect">
              <a:avLst/>
            </a:prstGeom>
            <a:noFill/>
          </p:spPr>
          <p:txBody>
            <a:bodyPr wrap="square" rtlCol="0">
              <a:spAutoFit/>
            </a:bodyPr>
            <a:lstStyle/>
            <a:p>
              <a:r>
                <a:rPr lang="en-US" sz="2400" b="1">
                  <a:solidFill>
                    <a:schemeClr val="bg1"/>
                  </a:solidFill>
                  <a:latin typeface="Arial" panose="020B0604020202020204" pitchFamily="34" charset="0"/>
                  <a:cs typeface="Arial" panose="020B0604020202020204" pitchFamily="34" charset="0"/>
                </a:rPr>
                <a:t>Tác động tích cực</a:t>
              </a:r>
            </a:p>
          </p:txBody>
        </p:sp>
      </p:grpSp>
      <p:grpSp>
        <p:nvGrpSpPr>
          <p:cNvPr id="18" name="Group 17">
            <a:extLst>
              <a:ext uri="{FF2B5EF4-FFF2-40B4-BE49-F238E27FC236}">
                <a16:creationId xmlns:a16="http://schemas.microsoft.com/office/drawing/2014/main" id="{F95014F1-B88B-4008-A04C-78889EE75CCE}"/>
              </a:ext>
            </a:extLst>
          </p:cNvPr>
          <p:cNvGrpSpPr/>
          <p:nvPr/>
        </p:nvGrpSpPr>
        <p:grpSpPr>
          <a:xfrm>
            <a:off x="1188125" y="2068677"/>
            <a:ext cx="9970265" cy="1389649"/>
            <a:chOff x="2979968" y="2295963"/>
            <a:chExt cx="5001658" cy="1389649"/>
          </a:xfrm>
        </p:grpSpPr>
        <p:sp>
          <p:nvSpPr>
            <p:cNvPr id="13" name="Arrow: Down 12">
              <a:extLst>
                <a:ext uri="{FF2B5EF4-FFF2-40B4-BE49-F238E27FC236}">
                  <a16:creationId xmlns:a16="http://schemas.microsoft.com/office/drawing/2014/main" id="{71D28033-7478-4F4A-A26D-C72322466E9D}"/>
                </a:ext>
              </a:extLst>
            </p:cNvPr>
            <p:cNvSpPr/>
            <p:nvPr/>
          </p:nvSpPr>
          <p:spPr>
            <a:xfrm>
              <a:off x="5343228" y="2516998"/>
              <a:ext cx="291899" cy="1145753"/>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inus Sign 14">
              <a:extLst>
                <a:ext uri="{FF2B5EF4-FFF2-40B4-BE49-F238E27FC236}">
                  <a16:creationId xmlns:a16="http://schemas.microsoft.com/office/drawing/2014/main" id="{D719B98C-BE84-47A3-AA1E-BC06287C690F}"/>
                </a:ext>
              </a:extLst>
            </p:cNvPr>
            <p:cNvSpPr/>
            <p:nvPr/>
          </p:nvSpPr>
          <p:spPr>
            <a:xfrm>
              <a:off x="2979968" y="2295963"/>
              <a:ext cx="5001658" cy="922369"/>
            </a:xfrm>
            <a:prstGeom prst="mathMin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429E3DE1-4984-416A-88FF-A90B5A203EDE}"/>
                </a:ext>
              </a:extLst>
            </p:cNvPr>
            <p:cNvSpPr/>
            <p:nvPr/>
          </p:nvSpPr>
          <p:spPr>
            <a:xfrm>
              <a:off x="3576345" y="2763242"/>
              <a:ext cx="279505" cy="92237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ADC85E21-F12B-41BB-B365-65EE77A71DFA}"/>
                </a:ext>
              </a:extLst>
            </p:cNvPr>
            <p:cNvSpPr/>
            <p:nvPr/>
          </p:nvSpPr>
          <p:spPr>
            <a:xfrm>
              <a:off x="7100397" y="2763241"/>
              <a:ext cx="291899" cy="92237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484EF031-C302-41BC-B66B-75D9A794D5C2}"/>
              </a:ext>
            </a:extLst>
          </p:cNvPr>
          <p:cNvGrpSpPr/>
          <p:nvPr/>
        </p:nvGrpSpPr>
        <p:grpSpPr>
          <a:xfrm>
            <a:off x="806904" y="3524124"/>
            <a:ext cx="3737642" cy="2734806"/>
            <a:chOff x="110737" y="3512864"/>
            <a:chExt cx="3737642" cy="2734806"/>
          </a:xfrm>
        </p:grpSpPr>
        <p:sp>
          <p:nvSpPr>
            <p:cNvPr id="23" name="Rectangle: Rounded Corners 22">
              <a:extLst>
                <a:ext uri="{FF2B5EF4-FFF2-40B4-BE49-F238E27FC236}">
                  <a16:creationId xmlns:a16="http://schemas.microsoft.com/office/drawing/2014/main" id="{324B0748-B7BA-4EFA-B362-8B73ECDE45A4}"/>
                </a:ext>
              </a:extLst>
            </p:cNvPr>
            <p:cNvSpPr/>
            <p:nvPr/>
          </p:nvSpPr>
          <p:spPr>
            <a:xfrm>
              <a:off x="110737" y="3512864"/>
              <a:ext cx="3737642" cy="2734806"/>
            </a:xfrm>
            <a:prstGeom prst="roundRect">
              <a:avLst/>
            </a:prstGeom>
            <a:solidFill>
              <a:srgbClr val="FFFFD7"/>
            </a:solidFill>
            <a:ln>
              <a:solidFill>
                <a:srgbClr val="2B2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E404D4A-2EDD-4544-B8E6-1DD0BDDDBADE}"/>
                </a:ext>
              </a:extLst>
            </p:cNvPr>
            <p:cNvSpPr txBox="1"/>
            <p:nvPr/>
          </p:nvSpPr>
          <p:spPr>
            <a:xfrm>
              <a:off x="157039" y="3638381"/>
              <a:ext cx="3645037" cy="2308324"/>
            </a:xfrm>
            <a:prstGeom prst="rect">
              <a:avLst/>
            </a:prstGeom>
            <a:noFill/>
            <a:ln>
              <a:noFill/>
            </a:ln>
          </p:spPr>
          <p:txBody>
            <a:bodyPr wrap="square" rtlCol="0">
              <a:spAutoFit/>
            </a:bodyPr>
            <a:lstStyle/>
            <a:p>
              <a:pPr algn="just"/>
              <a:r>
                <a:rPr lang="en-US" sz="2400">
                  <a:solidFill>
                    <a:srgbClr val="2B26F6"/>
                  </a:solidFill>
                  <a:latin typeface="Arial" panose="020B0604020202020204" pitchFamily="34" charset="0"/>
                  <a:cs typeface="Arial" panose="020B0604020202020204" pitchFamily="34" charset="0"/>
                </a:rPr>
                <a:t>Mở rộng phạm vi buôn bán,thúc đẩy th</a:t>
              </a:r>
              <a:r>
                <a:rPr lang="vi-VN" sz="2400">
                  <a:solidFill>
                    <a:srgbClr val="2B26F6"/>
                  </a:solidFill>
                  <a:latin typeface="Arial" panose="020B0604020202020204" pitchFamily="34" charset="0"/>
                  <a:cs typeface="Arial" panose="020B0604020202020204" pitchFamily="34" charset="0"/>
                </a:rPr>
                <a:t>ư</a:t>
              </a:r>
              <a:r>
                <a:rPr lang="en-US" sz="2400">
                  <a:solidFill>
                    <a:srgbClr val="2B26F6"/>
                  </a:solidFill>
                  <a:latin typeface="Arial" panose="020B0604020202020204" pitchFamily="34" charset="0"/>
                  <a:cs typeface="Arial" panose="020B0604020202020204" pitchFamily="34" charset="0"/>
                </a:rPr>
                <a:t>ơng nghiệp, công nghiệp châu Âu phát triển… tầng lớp th</a:t>
              </a:r>
              <a:r>
                <a:rPr lang="vi-VN" sz="2400">
                  <a:solidFill>
                    <a:srgbClr val="2B26F6"/>
                  </a:solidFill>
                  <a:latin typeface="Arial" panose="020B0604020202020204" pitchFamily="34" charset="0"/>
                  <a:cs typeface="Arial" panose="020B0604020202020204" pitchFamily="34" charset="0"/>
                </a:rPr>
                <a:t>ư</a:t>
              </a:r>
              <a:r>
                <a:rPr lang="en-US" sz="2400">
                  <a:solidFill>
                    <a:srgbClr val="2B26F6"/>
                  </a:solidFill>
                  <a:latin typeface="Arial" panose="020B0604020202020204" pitchFamily="34" charset="0"/>
                  <a:cs typeface="Arial" panose="020B0604020202020204" pitchFamily="34" charset="0"/>
                </a:rPr>
                <a:t>ơng nhân, chủ x</a:t>
              </a:r>
              <a:r>
                <a:rPr lang="vi-VN" sz="2400">
                  <a:solidFill>
                    <a:srgbClr val="2B26F6"/>
                  </a:solidFill>
                  <a:latin typeface="Arial" panose="020B0604020202020204" pitchFamily="34" charset="0"/>
                  <a:cs typeface="Arial" panose="020B0604020202020204" pitchFamily="34" charset="0"/>
                </a:rPr>
                <a:t>ư</a:t>
              </a:r>
              <a:r>
                <a:rPr lang="en-US" sz="2400">
                  <a:solidFill>
                    <a:srgbClr val="2B26F6"/>
                  </a:solidFill>
                  <a:latin typeface="Arial" panose="020B0604020202020204" pitchFamily="34" charset="0"/>
                  <a:cs typeface="Arial" panose="020B0604020202020204" pitchFamily="34" charset="0"/>
                </a:rPr>
                <a:t>ởng Tây Âu giàu có…</a:t>
              </a:r>
            </a:p>
          </p:txBody>
        </p:sp>
      </p:grpSp>
      <p:pic>
        <p:nvPicPr>
          <p:cNvPr id="35" name="Picture 34">
            <a:extLst>
              <a:ext uri="{FF2B5EF4-FFF2-40B4-BE49-F238E27FC236}">
                <a16:creationId xmlns:a16="http://schemas.microsoft.com/office/drawing/2014/main" id="{A1C29A12-557F-4C0D-BD38-1C0CC256AB4C}"/>
              </a:ext>
            </a:extLst>
          </p:cNvPr>
          <p:cNvPicPr>
            <a:picLocks noChangeAspect="1"/>
          </p:cNvPicPr>
          <p:nvPr/>
        </p:nvPicPr>
        <p:blipFill>
          <a:blip r:embed="rId3"/>
          <a:stretch>
            <a:fillRect/>
          </a:stretch>
        </p:blipFill>
        <p:spPr>
          <a:xfrm>
            <a:off x="5346994" y="2857058"/>
            <a:ext cx="5575374" cy="3777135"/>
          </a:xfrm>
          <a:prstGeom prst="rect">
            <a:avLst/>
          </a:prstGeom>
        </p:spPr>
      </p:pic>
    </p:spTree>
    <p:extLst>
      <p:ext uri="{BB962C8B-B14F-4D97-AF65-F5344CB8AC3E}">
        <p14:creationId xmlns:p14="http://schemas.microsoft.com/office/powerpoint/2010/main" val="103138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barn(inVertical)">
                                      <p:cBhvr>
                                        <p:cTn id="3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7C7C19EB-1C71-4780-AEF8-23FCA0796821}"/>
              </a:ext>
            </a:extLst>
          </p:cNvPr>
          <p:cNvSpPr/>
          <p:nvPr/>
        </p:nvSpPr>
        <p:spPr>
          <a:xfrm>
            <a:off x="197697" y="91603"/>
            <a:ext cx="8443287" cy="872949"/>
          </a:xfrm>
          <a:prstGeom prst="homePlat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 name="TextBox 2">
            <a:extLst>
              <a:ext uri="{FF2B5EF4-FFF2-40B4-BE49-F238E27FC236}">
                <a16:creationId xmlns:a16="http://schemas.microsoft.com/office/drawing/2014/main" id="{B495820F-3FDF-4467-A1AD-B3994C77A0D4}"/>
              </a:ext>
            </a:extLst>
          </p:cNvPr>
          <p:cNvSpPr txBox="1"/>
          <p:nvPr/>
        </p:nvSpPr>
        <p:spPr>
          <a:xfrm>
            <a:off x="1499649" y="261442"/>
            <a:ext cx="639224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Tác động của các cuộc phát kiến địa lí</a:t>
            </a:r>
            <a:endParaRPr lang="en-US" sz="2800">
              <a:solidFill>
                <a:srgbClr val="0070C0"/>
              </a:solidFill>
              <a:latin typeface="Arial" panose="020B0604020202020204" pitchFamily="34" charset="0"/>
              <a:cs typeface="Arial" panose="020B0604020202020204" pitchFamily="34" charset="0"/>
            </a:endParaRPr>
          </a:p>
        </p:txBody>
      </p:sp>
      <p:sp>
        <p:nvSpPr>
          <p:cNvPr id="4" name="Arrow: Pentagon 3">
            <a:extLst>
              <a:ext uri="{FF2B5EF4-FFF2-40B4-BE49-F238E27FC236}">
                <a16:creationId xmlns:a16="http://schemas.microsoft.com/office/drawing/2014/main" id="{7D17DD42-5A63-4AC1-8AE1-95E880A54A56}"/>
              </a:ext>
            </a:extLst>
          </p:cNvPr>
          <p:cNvSpPr/>
          <p:nvPr/>
        </p:nvSpPr>
        <p:spPr>
          <a:xfrm>
            <a:off x="87877" y="88679"/>
            <a:ext cx="1301952" cy="872949"/>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5" name="Isosceles Triangle 4">
            <a:extLst>
              <a:ext uri="{FF2B5EF4-FFF2-40B4-BE49-F238E27FC236}">
                <a16:creationId xmlns:a16="http://schemas.microsoft.com/office/drawing/2014/main" id="{55A95CA0-0296-4F50-821A-A58528B3E818}"/>
              </a:ext>
            </a:extLst>
          </p:cNvPr>
          <p:cNvSpPr/>
          <p:nvPr/>
        </p:nvSpPr>
        <p:spPr>
          <a:xfrm rot="5400000">
            <a:off x="1078609" y="39605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9C2362C-5878-427C-88FA-D5E09C7E6F43}"/>
              </a:ext>
            </a:extLst>
          </p:cNvPr>
          <p:cNvGrpSpPr/>
          <p:nvPr/>
        </p:nvGrpSpPr>
        <p:grpSpPr>
          <a:xfrm>
            <a:off x="4498696" y="1131467"/>
            <a:ext cx="3437263" cy="1145754"/>
            <a:chOff x="3789802" y="1360876"/>
            <a:chExt cx="3437263" cy="1145754"/>
          </a:xfrm>
        </p:grpSpPr>
        <p:sp>
          <p:nvSpPr>
            <p:cNvPr id="8" name="Oval 7">
              <a:extLst>
                <a:ext uri="{FF2B5EF4-FFF2-40B4-BE49-F238E27FC236}">
                  <a16:creationId xmlns:a16="http://schemas.microsoft.com/office/drawing/2014/main" id="{4D27E7B6-C8DF-4B65-8B58-3EBB432D5054}"/>
                </a:ext>
              </a:extLst>
            </p:cNvPr>
            <p:cNvSpPr/>
            <p:nvPr/>
          </p:nvSpPr>
          <p:spPr>
            <a:xfrm>
              <a:off x="3789802" y="1360876"/>
              <a:ext cx="3437263" cy="114575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69ED7C3-A0AB-46E7-90AE-626FE035FDBB}"/>
                </a:ext>
              </a:extLst>
            </p:cNvPr>
            <p:cNvSpPr txBox="1"/>
            <p:nvPr/>
          </p:nvSpPr>
          <p:spPr>
            <a:xfrm>
              <a:off x="4142341" y="1683589"/>
              <a:ext cx="2952522" cy="461665"/>
            </a:xfrm>
            <a:prstGeom prst="rect">
              <a:avLst/>
            </a:prstGeom>
            <a:noFill/>
          </p:spPr>
          <p:txBody>
            <a:bodyPr wrap="square" rtlCol="0">
              <a:spAutoFit/>
            </a:bodyPr>
            <a:lstStyle/>
            <a:p>
              <a:r>
                <a:rPr lang="en-US" sz="2400" b="1">
                  <a:solidFill>
                    <a:schemeClr val="bg1"/>
                  </a:solidFill>
                  <a:latin typeface="Arial" panose="020B0604020202020204" pitchFamily="34" charset="0"/>
                  <a:cs typeface="Arial" panose="020B0604020202020204" pitchFamily="34" charset="0"/>
                </a:rPr>
                <a:t>Tác động tích cực</a:t>
              </a:r>
            </a:p>
          </p:txBody>
        </p:sp>
      </p:grpSp>
      <p:grpSp>
        <p:nvGrpSpPr>
          <p:cNvPr id="18" name="Group 17">
            <a:extLst>
              <a:ext uri="{FF2B5EF4-FFF2-40B4-BE49-F238E27FC236}">
                <a16:creationId xmlns:a16="http://schemas.microsoft.com/office/drawing/2014/main" id="{F95014F1-B88B-4008-A04C-78889EE75CCE}"/>
              </a:ext>
            </a:extLst>
          </p:cNvPr>
          <p:cNvGrpSpPr/>
          <p:nvPr/>
        </p:nvGrpSpPr>
        <p:grpSpPr>
          <a:xfrm>
            <a:off x="1243210" y="2068677"/>
            <a:ext cx="9970265" cy="1389649"/>
            <a:chOff x="2979968" y="2295963"/>
            <a:chExt cx="5001658" cy="1389649"/>
          </a:xfrm>
        </p:grpSpPr>
        <p:sp>
          <p:nvSpPr>
            <p:cNvPr id="13" name="Arrow: Down 12">
              <a:extLst>
                <a:ext uri="{FF2B5EF4-FFF2-40B4-BE49-F238E27FC236}">
                  <a16:creationId xmlns:a16="http://schemas.microsoft.com/office/drawing/2014/main" id="{71D28033-7478-4F4A-A26D-C72322466E9D}"/>
                </a:ext>
              </a:extLst>
            </p:cNvPr>
            <p:cNvSpPr/>
            <p:nvPr/>
          </p:nvSpPr>
          <p:spPr>
            <a:xfrm>
              <a:off x="5343228" y="2516998"/>
              <a:ext cx="291899" cy="1145753"/>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inus Sign 14">
              <a:extLst>
                <a:ext uri="{FF2B5EF4-FFF2-40B4-BE49-F238E27FC236}">
                  <a16:creationId xmlns:a16="http://schemas.microsoft.com/office/drawing/2014/main" id="{D719B98C-BE84-47A3-AA1E-BC06287C690F}"/>
                </a:ext>
              </a:extLst>
            </p:cNvPr>
            <p:cNvSpPr/>
            <p:nvPr/>
          </p:nvSpPr>
          <p:spPr>
            <a:xfrm>
              <a:off x="2979968" y="2295963"/>
              <a:ext cx="5001658" cy="922369"/>
            </a:xfrm>
            <a:prstGeom prst="mathMin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429E3DE1-4984-416A-88FF-A90B5A203EDE}"/>
                </a:ext>
              </a:extLst>
            </p:cNvPr>
            <p:cNvSpPr/>
            <p:nvPr/>
          </p:nvSpPr>
          <p:spPr>
            <a:xfrm>
              <a:off x="3576345" y="2763242"/>
              <a:ext cx="279505" cy="92237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ADC85E21-F12B-41BB-B365-65EE77A71DFA}"/>
                </a:ext>
              </a:extLst>
            </p:cNvPr>
            <p:cNvSpPr/>
            <p:nvPr/>
          </p:nvSpPr>
          <p:spPr>
            <a:xfrm>
              <a:off x="7100397" y="2763241"/>
              <a:ext cx="291899" cy="92237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93500C00-6ABF-4C93-9DC6-66BEBB575681}"/>
              </a:ext>
            </a:extLst>
          </p:cNvPr>
          <p:cNvGrpSpPr/>
          <p:nvPr/>
        </p:nvGrpSpPr>
        <p:grpSpPr>
          <a:xfrm>
            <a:off x="7971640" y="3483113"/>
            <a:ext cx="3552268" cy="2734806"/>
            <a:chOff x="5972301" y="3479394"/>
            <a:chExt cx="3552268" cy="2491472"/>
          </a:xfrm>
        </p:grpSpPr>
        <p:sp>
          <p:nvSpPr>
            <p:cNvPr id="25" name="Rectangle: Rounded Corners 24">
              <a:extLst>
                <a:ext uri="{FF2B5EF4-FFF2-40B4-BE49-F238E27FC236}">
                  <a16:creationId xmlns:a16="http://schemas.microsoft.com/office/drawing/2014/main" id="{A8276161-2EFE-494D-B1E3-AC251F92FCBF}"/>
                </a:ext>
              </a:extLst>
            </p:cNvPr>
            <p:cNvSpPr/>
            <p:nvPr/>
          </p:nvSpPr>
          <p:spPr>
            <a:xfrm>
              <a:off x="5972301" y="3479394"/>
              <a:ext cx="3552268" cy="2491472"/>
            </a:xfrm>
            <a:prstGeom prst="roundRect">
              <a:avLst/>
            </a:prstGeom>
            <a:solidFill>
              <a:srgbClr val="FFFFD7"/>
            </a:solidFill>
            <a:ln>
              <a:solidFill>
                <a:srgbClr val="2B2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83C6EBE-60C6-40FE-83DE-D9A5B723A035}"/>
                </a:ext>
              </a:extLst>
            </p:cNvPr>
            <p:cNvSpPr txBox="1"/>
            <p:nvPr/>
          </p:nvSpPr>
          <p:spPr>
            <a:xfrm>
              <a:off x="6016369" y="3724097"/>
              <a:ext cx="3439365" cy="2102937"/>
            </a:xfrm>
            <a:prstGeom prst="rect">
              <a:avLst/>
            </a:prstGeom>
            <a:noFill/>
            <a:ln>
              <a:noFill/>
            </a:ln>
          </p:spPr>
          <p:txBody>
            <a:bodyPr wrap="square" rtlCol="0">
              <a:spAutoFit/>
            </a:bodyPr>
            <a:lstStyle/>
            <a:p>
              <a:pPr algn="just"/>
              <a:r>
                <a:rPr lang="en-US" sz="2400">
                  <a:solidFill>
                    <a:srgbClr val="2B26F6"/>
                  </a:solidFill>
                  <a:latin typeface="Arial" panose="020B0604020202020204" pitchFamily="34" charset="0"/>
                  <a:cs typeface="Arial" panose="020B0604020202020204" pitchFamily="34" charset="0"/>
                </a:rPr>
                <a:t>Đem lại cho con ng</a:t>
              </a:r>
              <a:r>
                <a:rPr lang="vi-VN" sz="2400">
                  <a:solidFill>
                    <a:srgbClr val="2B26F6"/>
                  </a:solidFill>
                  <a:latin typeface="Arial" panose="020B0604020202020204" pitchFamily="34" charset="0"/>
                  <a:cs typeface="Arial" panose="020B0604020202020204" pitchFamily="34" charset="0"/>
                </a:rPr>
                <a:t>ư</a:t>
              </a:r>
              <a:r>
                <a:rPr lang="en-US" sz="2400">
                  <a:solidFill>
                    <a:srgbClr val="2B26F6"/>
                  </a:solidFill>
                  <a:latin typeface="Arial" panose="020B0604020202020204" pitchFamily="34" charset="0"/>
                  <a:cs typeface="Arial" panose="020B0604020202020204" pitchFamily="34" charset="0"/>
                </a:rPr>
                <a:t>ời những hiểu biết về những vùng đất mới ...mở rộng giao l</a:t>
              </a:r>
              <a:r>
                <a:rPr lang="vi-VN" sz="2400">
                  <a:solidFill>
                    <a:srgbClr val="2B26F6"/>
                  </a:solidFill>
                  <a:latin typeface="Arial" panose="020B0604020202020204" pitchFamily="34" charset="0"/>
                  <a:cs typeface="Arial" panose="020B0604020202020204" pitchFamily="34" charset="0"/>
                </a:rPr>
                <a:t>ư</a:t>
              </a:r>
              <a:r>
                <a:rPr lang="en-US" sz="2400">
                  <a:solidFill>
                    <a:srgbClr val="2B26F6"/>
                  </a:solidFill>
                  <a:latin typeface="Arial" panose="020B0604020202020204" pitchFamily="34" charset="0"/>
                  <a:cs typeface="Arial" panose="020B0604020202020204" pitchFamily="34" charset="0"/>
                </a:rPr>
                <a:t>u văn hóa, trao đổi hàng hóa  giữa các dân tộc.</a:t>
              </a:r>
            </a:p>
          </p:txBody>
        </p:sp>
      </p:grpSp>
      <p:grpSp>
        <p:nvGrpSpPr>
          <p:cNvPr id="32" name="Group 31">
            <a:extLst>
              <a:ext uri="{FF2B5EF4-FFF2-40B4-BE49-F238E27FC236}">
                <a16:creationId xmlns:a16="http://schemas.microsoft.com/office/drawing/2014/main" id="{0EC3800C-76DB-4319-A759-E74C8492548F}"/>
              </a:ext>
            </a:extLst>
          </p:cNvPr>
          <p:cNvGrpSpPr/>
          <p:nvPr/>
        </p:nvGrpSpPr>
        <p:grpSpPr>
          <a:xfrm>
            <a:off x="963278" y="3567945"/>
            <a:ext cx="3737642" cy="2734806"/>
            <a:chOff x="110737" y="3512864"/>
            <a:chExt cx="3737642" cy="2734806"/>
          </a:xfrm>
        </p:grpSpPr>
        <p:sp>
          <p:nvSpPr>
            <p:cNvPr id="34" name="Rectangle: Rounded Corners 33">
              <a:extLst>
                <a:ext uri="{FF2B5EF4-FFF2-40B4-BE49-F238E27FC236}">
                  <a16:creationId xmlns:a16="http://schemas.microsoft.com/office/drawing/2014/main" id="{65EC8B6A-9343-4314-97C4-D2E737D6486C}"/>
                </a:ext>
              </a:extLst>
            </p:cNvPr>
            <p:cNvSpPr/>
            <p:nvPr/>
          </p:nvSpPr>
          <p:spPr>
            <a:xfrm>
              <a:off x="110737" y="3512864"/>
              <a:ext cx="3737642" cy="2734806"/>
            </a:xfrm>
            <a:prstGeom prst="roundRect">
              <a:avLst/>
            </a:prstGeom>
            <a:solidFill>
              <a:srgbClr val="FFFFD7"/>
            </a:solidFill>
            <a:ln>
              <a:solidFill>
                <a:srgbClr val="2B2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FC8F193-830D-4970-9321-C58CD9826B87}"/>
                </a:ext>
              </a:extLst>
            </p:cNvPr>
            <p:cNvSpPr txBox="1"/>
            <p:nvPr/>
          </p:nvSpPr>
          <p:spPr>
            <a:xfrm>
              <a:off x="157039" y="3638381"/>
              <a:ext cx="3645037" cy="2308324"/>
            </a:xfrm>
            <a:prstGeom prst="rect">
              <a:avLst/>
            </a:prstGeom>
            <a:noFill/>
            <a:ln>
              <a:noFill/>
            </a:ln>
          </p:spPr>
          <p:txBody>
            <a:bodyPr wrap="square" rtlCol="0">
              <a:spAutoFit/>
            </a:bodyPr>
            <a:lstStyle/>
            <a:p>
              <a:pPr algn="just"/>
              <a:r>
                <a:rPr lang="en-US" sz="2400">
                  <a:solidFill>
                    <a:srgbClr val="2B26F6"/>
                  </a:solidFill>
                  <a:latin typeface="Arial" panose="020B0604020202020204" pitchFamily="34" charset="0"/>
                  <a:cs typeface="Arial" panose="020B0604020202020204" pitchFamily="34" charset="0"/>
                </a:rPr>
                <a:t>Mở rộng phạm vi buôn bán,thúc đẩy th</a:t>
              </a:r>
              <a:r>
                <a:rPr lang="vi-VN" sz="2400">
                  <a:solidFill>
                    <a:srgbClr val="2B26F6"/>
                  </a:solidFill>
                  <a:latin typeface="Arial" panose="020B0604020202020204" pitchFamily="34" charset="0"/>
                  <a:cs typeface="Arial" panose="020B0604020202020204" pitchFamily="34" charset="0"/>
                </a:rPr>
                <a:t>ư</a:t>
              </a:r>
              <a:r>
                <a:rPr lang="en-US" sz="2400">
                  <a:solidFill>
                    <a:srgbClr val="2B26F6"/>
                  </a:solidFill>
                  <a:latin typeface="Arial" panose="020B0604020202020204" pitchFamily="34" charset="0"/>
                  <a:cs typeface="Arial" panose="020B0604020202020204" pitchFamily="34" charset="0"/>
                </a:rPr>
                <a:t>ơng nghiệp, công nghiệp châu Âu phát triển… tầng lớp th</a:t>
              </a:r>
              <a:r>
                <a:rPr lang="vi-VN" sz="2400">
                  <a:solidFill>
                    <a:srgbClr val="2B26F6"/>
                  </a:solidFill>
                  <a:latin typeface="Arial" panose="020B0604020202020204" pitchFamily="34" charset="0"/>
                  <a:cs typeface="Arial" panose="020B0604020202020204" pitchFamily="34" charset="0"/>
                </a:rPr>
                <a:t>ư</a:t>
              </a:r>
              <a:r>
                <a:rPr lang="en-US" sz="2400">
                  <a:solidFill>
                    <a:srgbClr val="2B26F6"/>
                  </a:solidFill>
                  <a:latin typeface="Arial" panose="020B0604020202020204" pitchFamily="34" charset="0"/>
                  <a:cs typeface="Arial" panose="020B0604020202020204" pitchFamily="34" charset="0"/>
                </a:rPr>
                <a:t>ơng nhân, chủ x</a:t>
              </a:r>
              <a:r>
                <a:rPr lang="vi-VN" sz="2400">
                  <a:solidFill>
                    <a:srgbClr val="2B26F6"/>
                  </a:solidFill>
                  <a:latin typeface="Arial" panose="020B0604020202020204" pitchFamily="34" charset="0"/>
                  <a:cs typeface="Arial" panose="020B0604020202020204" pitchFamily="34" charset="0"/>
                </a:rPr>
                <a:t>ư</a:t>
              </a:r>
              <a:r>
                <a:rPr lang="en-US" sz="2400">
                  <a:solidFill>
                    <a:srgbClr val="2B26F6"/>
                  </a:solidFill>
                  <a:latin typeface="Arial" panose="020B0604020202020204" pitchFamily="34" charset="0"/>
                  <a:cs typeface="Arial" panose="020B0604020202020204" pitchFamily="34" charset="0"/>
                </a:rPr>
                <a:t>ởng Tây Âu giàu có</a:t>
              </a:r>
            </a:p>
          </p:txBody>
        </p:sp>
      </p:grpSp>
      <p:grpSp>
        <p:nvGrpSpPr>
          <p:cNvPr id="11" name="Group 10">
            <a:extLst>
              <a:ext uri="{FF2B5EF4-FFF2-40B4-BE49-F238E27FC236}">
                <a16:creationId xmlns:a16="http://schemas.microsoft.com/office/drawing/2014/main" id="{DB060B86-26AA-45BA-9CA6-DF7CBE579412}"/>
              </a:ext>
            </a:extLst>
          </p:cNvPr>
          <p:cNvGrpSpPr/>
          <p:nvPr/>
        </p:nvGrpSpPr>
        <p:grpSpPr>
          <a:xfrm>
            <a:off x="642324" y="2744500"/>
            <a:ext cx="6822990" cy="4211117"/>
            <a:chOff x="163158" y="2862588"/>
            <a:chExt cx="5684962" cy="4060635"/>
          </a:xfrm>
        </p:grpSpPr>
        <p:pic>
          <p:nvPicPr>
            <p:cNvPr id="36" name="Picture 35">
              <a:extLst>
                <a:ext uri="{FF2B5EF4-FFF2-40B4-BE49-F238E27FC236}">
                  <a16:creationId xmlns:a16="http://schemas.microsoft.com/office/drawing/2014/main" id="{6C00BC07-5BB6-4848-9990-023ADD7D6D3A}"/>
                </a:ext>
              </a:extLst>
            </p:cNvPr>
            <p:cNvPicPr>
              <a:picLocks noChangeAspect="1"/>
            </p:cNvPicPr>
            <p:nvPr/>
          </p:nvPicPr>
          <p:blipFill rotWithShape="1">
            <a:blip r:embed="rId3"/>
            <a:srcRect l="2246" t="1839"/>
            <a:stretch/>
          </p:blipFill>
          <p:spPr>
            <a:xfrm>
              <a:off x="163158" y="2862588"/>
              <a:ext cx="5684962" cy="3475860"/>
            </a:xfrm>
            <a:prstGeom prst="rect">
              <a:avLst/>
            </a:prstGeom>
          </p:spPr>
        </p:pic>
        <p:sp>
          <p:nvSpPr>
            <p:cNvPr id="7" name="TextBox 6">
              <a:extLst>
                <a:ext uri="{FF2B5EF4-FFF2-40B4-BE49-F238E27FC236}">
                  <a16:creationId xmlns:a16="http://schemas.microsoft.com/office/drawing/2014/main" id="{9BB999D9-A113-465A-A9D0-44AA531C4C9A}"/>
                </a:ext>
              </a:extLst>
            </p:cNvPr>
            <p:cNvSpPr txBox="1"/>
            <p:nvPr/>
          </p:nvSpPr>
          <p:spPr>
            <a:xfrm>
              <a:off x="197697" y="6338448"/>
              <a:ext cx="5321754" cy="584775"/>
            </a:xfrm>
            <a:prstGeom prst="rect">
              <a:avLst/>
            </a:prstGeom>
            <a:noFill/>
          </p:spPr>
          <p:txBody>
            <a:bodyPr wrap="square" rtlCol="0">
              <a:spAutoFit/>
            </a:bodyPr>
            <a:lstStyle/>
            <a:p>
              <a:pPr algn="ctr"/>
              <a:r>
                <a:rPr lang="en-US" sz="1600">
                  <a:solidFill>
                    <a:srgbClr val="002060"/>
                  </a:solidFill>
                  <a:latin typeface="Arial" panose="020B0604020202020204" pitchFamily="34" charset="0"/>
                  <a:cs typeface="Arial" panose="020B0604020202020204" pitchFamily="34" charset="0"/>
                </a:rPr>
                <a:t>Sự trao đổi cây trồng,vật nuôi giữa các châu lục sau các cuộc phát kiến địa lí</a:t>
              </a:r>
            </a:p>
          </p:txBody>
        </p:sp>
      </p:grpSp>
    </p:spTree>
    <p:extLst>
      <p:ext uri="{BB962C8B-B14F-4D97-AF65-F5344CB8AC3E}">
        <p14:creationId xmlns:p14="http://schemas.microsoft.com/office/powerpoint/2010/main" val="369478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7C7C19EB-1C71-4780-AEF8-23FCA0796821}"/>
              </a:ext>
            </a:extLst>
          </p:cNvPr>
          <p:cNvSpPr/>
          <p:nvPr/>
        </p:nvSpPr>
        <p:spPr>
          <a:xfrm>
            <a:off x="197697" y="91603"/>
            <a:ext cx="8443287" cy="872949"/>
          </a:xfrm>
          <a:prstGeom prst="homePlat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 name="TextBox 2">
            <a:extLst>
              <a:ext uri="{FF2B5EF4-FFF2-40B4-BE49-F238E27FC236}">
                <a16:creationId xmlns:a16="http://schemas.microsoft.com/office/drawing/2014/main" id="{B495820F-3FDF-4467-A1AD-B3994C77A0D4}"/>
              </a:ext>
            </a:extLst>
          </p:cNvPr>
          <p:cNvSpPr txBox="1"/>
          <p:nvPr/>
        </p:nvSpPr>
        <p:spPr>
          <a:xfrm>
            <a:off x="1499649" y="261442"/>
            <a:ext cx="639224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Tác động của các cuộc phát kiến địa lí</a:t>
            </a:r>
            <a:endParaRPr lang="en-US" sz="2800">
              <a:solidFill>
                <a:srgbClr val="0070C0"/>
              </a:solidFill>
              <a:latin typeface="Arial" panose="020B0604020202020204" pitchFamily="34" charset="0"/>
              <a:cs typeface="Arial" panose="020B0604020202020204" pitchFamily="34" charset="0"/>
            </a:endParaRPr>
          </a:p>
        </p:txBody>
      </p:sp>
      <p:sp>
        <p:nvSpPr>
          <p:cNvPr id="4" name="Arrow: Pentagon 3">
            <a:extLst>
              <a:ext uri="{FF2B5EF4-FFF2-40B4-BE49-F238E27FC236}">
                <a16:creationId xmlns:a16="http://schemas.microsoft.com/office/drawing/2014/main" id="{7D17DD42-5A63-4AC1-8AE1-95E880A54A56}"/>
              </a:ext>
            </a:extLst>
          </p:cNvPr>
          <p:cNvSpPr/>
          <p:nvPr/>
        </p:nvSpPr>
        <p:spPr>
          <a:xfrm>
            <a:off x="87877" y="88679"/>
            <a:ext cx="1301952" cy="872949"/>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5" name="Isosceles Triangle 4">
            <a:extLst>
              <a:ext uri="{FF2B5EF4-FFF2-40B4-BE49-F238E27FC236}">
                <a16:creationId xmlns:a16="http://schemas.microsoft.com/office/drawing/2014/main" id="{55A95CA0-0296-4F50-821A-A58528B3E818}"/>
              </a:ext>
            </a:extLst>
          </p:cNvPr>
          <p:cNvSpPr/>
          <p:nvPr/>
        </p:nvSpPr>
        <p:spPr>
          <a:xfrm rot="5400000">
            <a:off x="1078609" y="39605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9C2362C-5878-427C-88FA-D5E09C7E6F43}"/>
              </a:ext>
            </a:extLst>
          </p:cNvPr>
          <p:cNvGrpSpPr/>
          <p:nvPr/>
        </p:nvGrpSpPr>
        <p:grpSpPr>
          <a:xfrm>
            <a:off x="4526416" y="1158630"/>
            <a:ext cx="3437263" cy="1145754"/>
            <a:chOff x="3861590" y="1388039"/>
            <a:chExt cx="3437263" cy="1145754"/>
          </a:xfrm>
        </p:grpSpPr>
        <p:sp>
          <p:nvSpPr>
            <p:cNvPr id="8" name="Oval 7">
              <a:extLst>
                <a:ext uri="{FF2B5EF4-FFF2-40B4-BE49-F238E27FC236}">
                  <a16:creationId xmlns:a16="http://schemas.microsoft.com/office/drawing/2014/main" id="{4D27E7B6-C8DF-4B65-8B58-3EBB432D5054}"/>
                </a:ext>
              </a:extLst>
            </p:cNvPr>
            <p:cNvSpPr/>
            <p:nvPr/>
          </p:nvSpPr>
          <p:spPr>
            <a:xfrm>
              <a:off x="3861590" y="1388039"/>
              <a:ext cx="3437263" cy="114575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69ED7C3-A0AB-46E7-90AE-626FE035FDBB}"/>
                </a:ext>
              </a:extLst>
            </p:cNvPr>
            <p:cNvSpPr txBox="1"/>
            <p:nvPr/>
          </p:nvSpPr>
          <p:spPr>
            <a:xfrm>
              <a:off x="4218091" y="1671236"/>
              <a:ext cx="2952522" cy="461665"/>
            </a:xfrm>
            <a:prstGeom prst="rect">
              <a:avLst/>
            </a:prstGeom>
            <a:noFill/>
          </p:spPr>
          <p:txBody>
            <a:bodyPr wrap="square" rtlCol="0">
              <a:spAutoFit/>
            </a:bodyPr>
            <a:lstStyle/>
            <a:p>
              <a:r>
                <a:rPr lang="en-US" sz="2400" b="1">
                  <a:solidFill>
                    <a:schemeClr val="bg1"/>
                  </a:solidFill>
                  <a:latin typeface="Arial" panose="020B0604020202020204" pitchFamily="34" charset="0"/>
                  <a:cs typeface="Arial" panose="020B0604020202020204" pitchFamily="34" charset="0"/>
                </a:rPr>
                <a:t>Tác động tích cực</a:t>
              </a:r>
            </a:p>
          </p:txBody>
        </p:sp>
      </p:grpSp>
      <p:grpSp>
        <p:nvGrpSpPr>
          <p:cNvPr id="18" name="Group 17">
            <a:extLst>
              <a:ext uri="{FF2B5EF4-FFF2-40B4-BE49-F238E27FC236}">
                <a16:creationId xmlns:a16="http://schemas.microsoft.com/office/drawing/2014/main" id="{F95014F1-B88B-4008-A04C-78889EE75CCE}"/>
              </a:ext>
            </a:extLst>
          </p:cNvPr>
          <p:cNvGrpSpPr/>
          <p:nvPr/>
        </p:nvGrpSpPr>
        <p:grpSpPr>
          <a:xfrm>
            <a:off x="1243210" y="2068677"/>
            <a:ext cx="9970265" cy="1389649"/>
            <a:chOff x="2979968" y="2295963"/>
            <a:chExt cx="5001658" cy="1389649"/>
          </a:xfrm>
        </p:grpSpPr>
        <p:sp>
          <p:nvSpPr>
            <p:cNvPr id="13" name="Arrow: Down 12">
              <a:extLst>
                <a:ext uri="{FF2B5EF4-FFF2-40B4-BE49-F238E27FC236}">
                  <a16:creationId xmlns:a16="http://schemas.microsoft.com/office/drawing/2014/main" id="{71D28033-7478-4F4A-A26D-C72322466E9D}"/>
                </a:ext>
              </a:extLst>
            </p:cNvPr>
            <p:cNvSpPr/>
            <p:nvPr/>
          </p:nvSpPr>
          <p:spPr>
            <a:xfrm>
              <a:off x="5343228" y="2516998"/>
              <a:ext cx="291899" cy="1145753"/>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inus Sign 14">
              <a:extLst>
                <a:ext uri="{FF2B5EF4-FFF2-40B4-BE49-F238E27FC236}">
                  <a16:creationId xmlns:a16="http://schemas.microsoft.com/office/drawing/2014/main" id="{D719B98C-BE84-47A3-AA1E-BC06287C690F}"/>
                </a:ext>
              </a:extLst>
            </p:cNvPr>
            <p:cNvSpPr/>
            <p:nvPr/>
          </p:nvSpPr>
          <p:spPr>
            <a:xfrm>
              <a:off x="2979968" y="2295963"/>
              <a:ext cx="5001658" cy="922369"/>
            </a:xfrm>
            <a:prstGeom prst="mathMin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429E3DE1-4984-416A-88FF-A90B5A203EDE}"/>
                </a:ext>
              </a:extLst>
            </p:cNvPr>
            <p:cNvSpPr/>
            <p:nvPr/>
          </p:nvSpPr>
          <p:spPr>
            <a:xfrm>
              <a:off x="3576345" y="2763242"/>
              <a:ext cx="279505" cy="92237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ADC85E21-F12B-41BB-B365-65EE77A71DFA}"/>
                </a:ext>
              </a:extLst>
            </p:cNvPr>
            <p:cNvSpPr/>
            <p:nvPr/>
          </p:nvSpPr>
          <p:spPr>
            <a:xfrm>
              <a:off x="7100397" y="2763241"/>
              <a:ext cx="291899" cy="92237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484EF031-C302-41BC-B66B-75D9A794D5C2}"/>
              </a:ext>
            </a:extLst>
          </p:cNvPr>
          <p:cNvGrpSpPr/>
          <p:nvPr/>
        </p:nvGrpSpPr>
        <p:grpSpPr>
          <a:xfrm>
            <a:off x="465378" y="3524124"/>
            <a:ext cx="3737642" cy="2734806"/>
            <a:chOff x="110737" y="3512864"/>
            <a:chExt cx="3737642" cy="2734806"/>
          </a:xfrm>
        </p:grpSpPr>
        <p:sp>
          <p:nvSpPr>
            <p:cNvPr id="23" name="Rectangle: Rounded Corners 22">
              <a:extLst>
                <a:ext uri="{FF2B5EF4-FFF2-40B4-BE49-F238E27FC236}">
                  <a16:creationId xmlns:a16="http://schemas.microsoft.com/office/drawing/2014/main" id="{324B0748-B7BA-4EFA-B362-8B73ECDE45A4}"/>
                </a:ext>
              </a:extLst>
            </p:cNvPr>
            <p:cNvSpPr/>
            <p:nvPr/>
          </p:nvSpPr>
          <p:spPr>
            <a:xfrm>
              <a:off x="110737" y="3512864"/>
              <a:ext cx="3737642" cy="2734806"/>
            </a:xfrm>
            <a:prstGeom prst="roundRect">
              <a:avLst/>
            </a:prstGeom>
            <a:solidFill>
              <a:srgbClr val="FFFFD7"/>
            </a:solidFill>
            <a:ln>
              <a:solidFill>
                <a:srgbClr val="2B2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E404D4A-2EDD-4544-B8E6-1DD0BDDDBADE}"/>
                </a:ext>
              </a:extLst>
            </p:cNvPr>
            <p:cNvSpPr txBox="1"/>
            <p:nvPr/>
          </p:nvSpPr>
          <p:spPr>
            <a:xfrm>
              <a:off x="157039" y="3638381"/>
              <a:ext cx="3645037" cy="2308324"/>
            </a:xfrm>
            <a:prstGeom prst="rect">
              <a:avLst/>
            </a:prstGeom>
            <a:noFill/>
            <a:ln>
              <a:noFill/>
            </a:ln>
          </p:spPr>
          <p:txBody>
            <a:bodyPr wrap="square" rtlCol="0">
              <a:spAutoFit/>
            </a:bodyPr>
            <a:lstStyle/>
            <a:p>
              <a:pPr algn="just"/>
              <a:r>
                <a:rPr lang="en-US" sz="2400">
                  <a:solidFill>
                    <a:srgbClr val="2B26F6"/>
                  </a:solidFill>
                  <a:latin typeface="Arial" panose="020B0604020202020204" pitchFamily="34" charset="0"/>
                  <a:cs typeface="Arial" panose="020B0604020202020204" pitchFamily="34" charset="0"/>
                </a:rPr>
                <a:t>Mở rộng phạm vi buôn bán,thúc đẩy th</a:t>
              </a:r>
              <a:r>
                <a:rPr lang="vi-VN" sz="2400">
                  <a:solidFill>
                    <a:srgbClr val="2B26F6"/>
                  </a:solidFill>
                  <a:latin typeface="Arial" panose="020B0604020202020204" pitchFamily="34" charset="0"/>
                  <a:cs typeface="Arial" panose="020B0604020202020204" pitchFamily="34" charset="0"/>
                </a:rPr>
                <a:t>ư</a:t>
              </a:r>
              <a:r>
                <a:rPr lang="en-US" sz="2400">
                  <a:solidFill>
                    <a:srgbClr val="2B26F6"/>
                  </a:solidFill>
                  <a:latin typeface="Arial" panose="020B0604020202020204" pitchFamily="34" charset="0"/>
                  <a:cs typeface="Arial" panose="020B0604020202020204" pitchFamily="34" charset="0"/>
                </a:rPr>
                <a:t>ơng nghiệp, công nghiệp châu Âu phát triển… tầng lớp th</a:t>
              </a:r>
              <a:r>
                <a:rPr lang="vi-VN" sz="2400">
                  <a:solidFill>
                    <a:srgbClr val="2B26F6"/>
                  </a:solidFill>
                  <a:latin typeface="Arial" panose="020B0604020202020204" pitchFamily="34" charset="0"/>
                  <a:cs typeface="Arial" panose="020B0604020202020204" pitchFamily="34" charset="0"/>
                </a:rPr>
                <a:t>ư</a:t>
              </a:r>
              <a:r>
                <a:rPr lang="en-US" sz="2400">
                  <a:solidFill>
                    <a:srgbClr val="2B26F6"/>
                  </a:solidFill>
                  <a:latin typeface="Arial" panose="020B0604020202020204" pitchFamily="34" charset="0"/>
                  <a:cs typeface="Arial" panose="020B0604020202020204" pitchFamily="34" charset="0"/>
                </a:rPr>
                <a:t>ơng nhân, chủ x</a:t>
              </a:r>
              <a:r>
                <a:rPr lang="vi-VN" sz="2400">
                  <a:solidFill>
                    <a:srgbClr val="2B26F6"/>
                  </a:solidFill>
                  <a:latin typeface="Arial" panose="020B0604020202020204" pitchFamily="34" charset="0"/>
                  <a:cs typeface="Arial" panose="020B0604020202020204" pitchFamily="34" charset="0"/>
                </a:rPr>
                <a:t>ư</a:t>
              </a:r>
              <a:r>
                <a:rPr lang="en-US" sz="2400">
                  <a:solidFill>
                    <a:srgbClr val="2B26F6"/>
                  </a:solidFill>
                  <a:latin typeface="Arial" panose="020B0604020202020204" pitchFamily="34" charset="0"/>
                  <a:cs typeface="Arial" panose="020B0604020202020204" pitchFamily="34" charset="0"/>
                </a:rPr>
                <a:t>ởng Tây Âu giàu có</a:t>
              </a:r>
            </a:p>
          </p:txBody>
        </p:sp>
      </p:grpSp>
      <p:grpSp>
        <p:nvGrpSpPr>
          <p:cNvPr id="30" name="Group 29">
            <a:extLst>
              <a:ext uri="{FF2B5EF4-FFF2-40B4-BE49-F238E27FC236}">
                <a16:creationId xmlns:a16="http://schemas.microsoft.com/office/drawing/2014/main" id="{93500C00-6ABF-4C93-9DC6-66BEBB575681}"/>
              </a:ext>
            </a:extLst>
          </p:cNvPr>
          <p:cNvGrpSpPr/>
          <p:nvPr/>
        </p:nvGrpSpPr>
        <p:grpSpPr>
          <a:xfrm>
            <a:off x="8118595" y="3489411"/>
            <a:ext cx="3552268" cy="2734806"/>
            <a:chOff x="3984982" y="3509370"/>
            <a:chExt cx="3552268" cy="2491472"/>
          </a:xfrm>
        </p:grpSpPr>
        <p:sp>
          <p:nvSpPr>
            <p:cNvPr id="25" name="Rectangle: Rounded Corners 24">
              <a:extLst>
                <a:ext uri="{FF2B5EF4-FFF2-40B4-BE49-F238E27FC236}">
                  <a16:creationId xmlns:a16="http://schemas.microsoft.com/office/drawing/2014/main" id="{A8276161-2EFE-494D-B1E3-AC251F92FCBF}"/>
                </a:ext>
              </a:extLst>
            </p:cNvPr>
            <p:cNvSpPr/>
            <p:nvPr/>
          </p:nvSpPr>
          <p:spPr>
            <a:xfrm>
              <a:off x="3984982" y="3509370"/>
              <a:ext cx="3552268" cy="2491472"/>
            </a:xfrm>
            <a:prstGeom prst="roundRect">
              <a:avLst/>
            </a:prstGeom>
            <a:solidFill>
              <a:srgbClr val="FFFFD7"/>
            </a:solidFill>
            <a:ln>
              <a:solidFill>
                <a:srgbClr val="2B2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83C6EBE-60C6-40FE-83DE-D9A5B723A035}"/>
                </a:ext>
              </a:extLst>
            </p:cNvPr>
            <p:cNvSpPr txBox="1"/>
            <p:nvPr/>
          </p:nvSpPr>
          <p:spPr>
            <a:xfrm>
              <a:off x="4041433" y="3754680"/>
              <a:ext cx="3439365" cy="1938992"/>
            </a:xfrm>
            <a:prstGeom prst="rect">
              <a:avLst/>
            </a:prstGeom>
            <a:noFill/>
            <a:ln>
              <a:noFill/>
            </a:ln>
          </p:spPr>
          <p:txBody>
            <a:bodyPr wrap="square" rtlCol="0">
              <a:spAutoFit/>
            </a:bodyPr>
            <a:lstStyle/>
            <a:p>
              <a:pPr algn="just"/>
              <a:r>
                <a:rPr lang="en-US" sz="2400">
                  <a:solidFill>
                    <a:srgbClr val="2B26F6"/>
                  </a:solidFill>
                  <a:latin typeface="Arial" panose="020B0604020202020204" pitchFamily="34" charset="0"/>
                  <a:cs typeface="Arial" panose="020B0604020202020204" pitchFamily="34" charset="0"/>
                </a:rPr>
                <a:t>Đem lại cho con ng</a:t>
              </a:r>
              <a:r>
                <a:rPr lang="vi-VN" sz="2400">
                  <a:solidFill>
                    <a:srgbClr val="2B26F6"/>
                  </a:solidFill>
                  <a:latin typeface="Arial" panose="020B0604020202020204" pitchFamily="34" charset="0"/>
                  <a:cs typeface="Arial" panose="020B0604020202020204" pitchFamily="34" charset="0"/>
                </a:rPr>
                <a:t>ư</a:t>
              </a:r>
              <a:r>
                <a:rPr lang="en-US" sz="2400">
                  <a:solidFill>
                    <a:srgbClr val="2B26F6"/>
                  </a:solidFill>
                  <a:latin typeface="Arial" panose="020B0604020202020204" pitchFamily="34" charset="0"/>
                  <a:cs typeface="Arial" panose="020B0604020202020204" pitchFamily="34" charset="0"/>
                </a:rPr>
                <a:t>ời những hiểu biết về những vùng đất mới ...mở rộng giao l</a:t>
              </a:r>
              <a:r>
                <a:rPr lang="vi-VN" sz="2400">
                  <a:solidFill>
                    <a:srgbClr val="2B26F6"/>
                  </a:solidFill>
                  <a:latin typeface="Arial" panose="020B0604020202020204" pitchFamily="34" charset="0"/>
                  <a:cs typeface="Arial" panose="020B0604020202020204" pitchFamily="34" charset="0"/>
                </a:rPr>
                <a:t>ư</a:t>
              </a:r>
              <a:r>
                <a:rPr lang="en-US" sz="2400">
                  <a:solidFill>
                    <a:srgbClr val="2B26F6"/>
                  </a:solidFill>
                  <a:latin typeface="Arial" panose="020B0604020202020204" pitchFamily="34" charset="0"/>
                  <a:cs typeface="Arial" panose="020B0604020202020204" pitchFamily="34" charset="0"/>
                </a:rPr>
                <a:t>u văn hóa giữa các dân tộc.</a:t>
              </a:r>
            </a:p>
          </p:txBody>
        </p:sp>
      </p:grpSp>
      <p:grpSp>
        <p:nvGrpSpPr>
          <p:cNvPr id="31" name="Group 30">
            <a:extLst>
              <a:ext uri="{FF2B5EF4-FFF2-40B4-BE49-F238E27FC236}">
                <a16:creationId xmlns:a16="http://schemas.microsoft.com/office/drawing/2014/main" id="{574626D8-615B-424B-A7ED-157DE31F0E0A}"/>
              </a:ext>
            </a:extLst>
          </p:cNvPr>
          <p:cNvGrpSpPr/>
          <p:nvPr/>
        </p:nvGrpSpPr>
        <p:grpSpPr>
          <a:xfrm>
            <a:off x="4384673" y="3489412"/>
            <a:ext cx="3552268" cy="2734805"/>
            <a:chOff x="7859227" y="3509370"/>
            <a:chExt cx="3552268" cy="2491472"/>
          </a:xfrm>
        </p:grpSpPr>
        <p:sp>
          <p:nvSpPr>
            <p:cNvPr id="27" name="Rectangle: Rounded Corners 26">
              <a:extLst>
                <a:ext uri="{FF2B5EF4-FFF2-40B4-BE49-F238E27FC236}">
                  <a16:creationId xmlns:a16="http://schemas.microsoft.com/office/drawing/2014/main" id="{2D7AB6B8-C956-4F0C-A5BF-0403D12A753A}"/>
                </a:ext>
              </a:extLst>
            </p:cNvPr>
            <p:cNvSpPr/>
            <p:nvPr/>
          </p:nvSpPr>
          <p:spPr>
            <a:xfrm>
              <a:off x="7859227" y="3509370"/>
              <a:ext cx="3552268" cy="2491472"/>
            </a:xfrm>
            <a:prstGeom prst="roundRect">
              <a:avLst/>
            </a:prstGeom>
            <a:solidFill>
              <a:srgbClr val="FFFFD7"/>
            </a:solidFill>
            <a:ln>
              <a:solidFill>
                <a:srgbClr val="2B2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B6509AA-067F-4A37-9E04-D6F0727249D5}"/>
                </a:ext>
              </a:extLst>
            </p:cNvPr>
            <p:cNvSpPr txBox="1"/>
            <p:nvPr/>
          </p:nvSpPr>
          <p:spPr>
            <a:xfrm>
              <a:off x="8093244" y="3600944"/>
              <a:ext cx="3181648" cy="2308324"/>
            </a:xfrm>
            <a:prstGeom prst="rect">
              <a:avLst/>
            </a:prstGeom>
            <a:noFill/>
            <a:ln>
              <a:noFill/>
            </a:ln>
          </p:spPr>
          <p:txBody>
            <a:bodyPr wrap="square" rtlCol="0">
              <a:spAutoFit/>
            </a:bodyPr>
            <a:lstStyle/>
            <a:p>
              <a:pPr algn="just"/>
              <a:r>
                <a:rPr lang="en-US" sz="2400">
                  <a:solidFill>
                    <a:srgbClr val="2B26F6"/>
                  </a:solidFill>
                  <a:latin typeface="Arial" panose="020B0604020202020204" pitchFamily="34" charset="0"/>
                  <a:cs typeface="Arial" panose="020B0604020202020204" pitchFamily="34" charset="0"/>
                </a:rPr>
                <a:t>Thúc đẩy nhanh sự tan rã của chế độ phong kiến châu Âu,tạo tiền đề cho sự ra đời của chủ nghĩa t</a:t>
              </a:r>
              <a:r>
                <a:rPr lang="vi-VN" sz="2400">
                  <a:solidFill>
                    <a:srgbClr val="2B26F6"/>
                  </a:solidFill>
                  <a:latin typeface="Arial" panose="020B0604020202020204" pitchFamily="34" charset="0"/>
                  <a:cs typeface="Arial" panose="020B0604020202020204" pitchFamily="34" charset="0"/>
                </a:rPr>
                <a:t>ư</a:t>
              </a:r>
              <a:r>
                <a:rPr lang="en-US" sz="2400">
                  <a:solidFill>
                    <a:srgbClr val="2B26F6"/>
                  </a:solidFill>
                  <a:latin typeface="Arial" panose="020B0604020202020204" pitchFamily="34" charset="0"/>
                  <a:cs typeface="Arial" panose="020B0604020202020204" pitchFamily="34" charset="0"/>
                </a:rPr>
                <a:t> bản.</a:t>
              </a:r>
            </a:p>
          </p:txBody>
        </p:sp>
      </p:grpSp>
    </p:spTree>
    <p:extLst>
      <p:ext uri="{BB962C8B-B14F-4D97-AF65-F5344CB8AC3E}">
        <p14:creationId xmlns:p14="http://schemas.microsoft.com/office/powerpoint/2010/main" val="37807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7" name="Group 6">
            <a:extLst>
              <a:ext uri="{FF2B5EF4-FFF2-40B4-BE49-F238E27FC236}">
                <a16:creationId xmlns:a16="http://schemas.microsoft.com/office/drawing/2014/main" id="{736F8375-3CC0-4263-A585-B702710F1AAB}"/>
              </a:ext>
            </a:extLst>
          </p:cNvPr>
          <p:cNvGrpSpPr/>
          <p:nvPr/>
        </p:nvGrpSpPr>
        <p:grpSpPr>
          <a:xfrm>
            <a:off x="495759" y="1255922"/>
            <a:ext cx="11374507" cy="5544689"/>
            <a:chOff x="321734" y="557189"/>
            <a:chExt cx="11548533" cy="5905369"/>
          </a:xfrm>
        </p:grpSpPr>
        <p:pic>
          <p:nvPicPr>
            <p:cNvPr id="4" name="Picture 3" descr="A picture containing text, several, painting&#10;&#10;Description automatically generated">
              <a:extLst>
                <a:ext uri="{FF2B5EF4-FFF2-40B4-BE49-F238E27FC236}">
                  <a16:creationId xmlns:a16="http://schemas.microsoft.com/office/drawing/2014/main" id="{191CBEAB-F26C-4E6E-A8C2-CB63E7BA01F4}"/>
                </a:ext>
              </a:extLst>
            </p:cNvPr>
            <p:cNvPicPr>
              <a:picLocks noChangeAspect="1"/>
            </p:cNvPicPr>
            <p:nvPr/>
          </p:nvPicPr>
          <p:blipFill rotWithShape="1">
            <a:blip r:embed="rId2"/>
            <a:srcRect l="1230" r="11164"/>
            <a:stretch/>
          </p:blipFill>
          <p:spPr>
            <a:xfrm>
              <a:off x="321734" y="557189"/>
              <a:ext cx="4276956" cy="5743616"/>
            </a:xfrm>
            <a:prstGeom prst="rect">
              <a:avLst/>
            </a:prstGeom>
          </p:spPr>
        </p:pic>
        <p:pic>
          <p:nvPicPr>
            <p:cNvPr id="5" name="Picture 4" descr="A picture containing text, outdoor, group, people&#10;&#10;Description automatically generated">
              <a:extLst>
                <a:ext uri="{FF2B5EF4-FFF2-40B4-BE49-F238E27FC236}">
                  <a16:creationId xmlns:a16="http://schemas.microsoft.com/office/drawing/2014/main" id="{F06072DB-C036-4DC9-BAB2-12B05410A99C}"/>
                </a:ext>
              </a:extLst>
            </p:cNvPr>
            <p:cNvPicPr>
              <a:picLocks noChangeAspect="1"/>
            </p:cNvPicPr>
            <p:nvPr/>
          </p:nvPicPr>
          <p:blipFill rotWithShape="1">
            <a:blip r:embed="rId3"/>
            <a:srcRect l="18540" r="2680"/>
            <a:stretch/>
          </p:blipFill>
          <p:spPr>
            <a:xfrm>
              <a:off x="4772525" y="557189"/>
              <a:ext cx="7097742" cy="5743616"/>
            </a:xfrm>
            <a:prstGeom prst="rect">
              <a:avLst/>
            </a:prstGeom>
          </p:spPr>
        </p:pic>
        <p:sp>
          <p:nvSpPr>
            <p:cNvPr id="6" name="TextBox 5">
              <a:extLst>
                <a:ext uri="{FF2B5EF4-FFF2-40B4-BE49-F238E27FC236}">
                  <a16:creationId xmlns:a16="http://schemas.microsoft.com/office/drawing/2014/main" id="{AE8E3EF5-4ACA-4894-8223-C1088EE4CD75}"/>
                </a:ext>
              </a:extLst>
            </p:cNvPr>
            <p:cNvSpPr txBox="1"/>
            <p:nvPr/>
          </p:nvSpPr>
          <p:spPr>
            <a:xfrm>
              <a:off x="605929" y="6036421"/>
              <a:ext cx="3992762" cy="426137"/>
            </a:xfrm>
            <a:prstGeom prst="rect">
              <a:avLst/>
            </a:prstGeom>
            <a:solidFill>
              <a:schemeClr val="bg1"/>
            </a:solidFill>
          </p:spPr>
          <p:txBody>
            <a:bodyPr wrap="square" rtlCol="0">
              <a:spAutoFit/>
            </a:bodyPr>
            <a:lstStyle/>
            <a:p>
              <a:r>
                <a:rPr lang="en-US" sz="2000">
                  <a:solidFill>
                    <a:schemeClr val="accent5">
                      <a:lumMod val="50000"/>
                    </a:schemeClr>
                  </a:solidFill>
                  <a:latin typeface="Arial" panose="020B0604020202020204" pitchFamily="34" charset="0"/>
                  <a:cs typeface="Arial" panose="020B0604020202020204" pitchFamily="34" charset="0"/>
                </a:rPr>
                <a:t>Tàu buôn nô lẹ da đen (tranh vẽ)</a:t>
              </a:r>
            </a:p>
          </p:txBody>
        </p:sp>
        <p:sp>
          <p:nvSpPr>
            <p:cNvPr id="13" name="TextBox 12">
              <a:extLst>
                <a:ext uri="{FF2B5EF4-FFF2-40B4-BE49-F238E27FC236}">
                  <a16:creationId xmlns:a16="http://schemas.microsoft.com/office/drawing/2014/main" id="{FF7EC626-64B6-4288-9289-101B7538F59C}"/>
                </a:ext>
              </a:extLst>
            </p:cNvPr>
            <p:cNvSpPr txBox="1"/>
            <p:nvPr/>
          </p:nvSpPr>
          <p:spPr>
            <a:xfrm>
              <a:off x="5627785" y="6025404"/>
              <a:ext cx="4772138" cy="426137"/>
            </a:xfrm>
            <a:prstGeom prst="rect">
              <a:avLst/>
            </a:prstGeom>
            <a:solidFill>
              <a:schemeClr val="bg1"/>
            </a:solidFill>
          </p:spPr>
          <p:txBody>
            <a:bodyPr wrap="square" rtlCol="0">
              <a:spAutoFit/>
            </a:bodyPr>
            <a:lstStyle/>
            <a:p>
              <a:r>
                <a:rPr lang="en-US" sz="2000">
                  <a:solidFill>
                    <a:schemeClr val="accent5">
                      <a:lumMod val="50000"/>
                    </a:schemeClr>
                  </a:solidFill>
                  <a:latin typeface="Arial" panose="020B0604020202020204" pitchFamily="34" charset="0"/>
                  <a:cs typeface="Arial" panose="020B0604020202020204" pitchFamily="34" charset="0"/>
                </a:rPr>
                <a:t>Thực dân châu Ân buôn nô lẹ (tranh vẽ)</a:t>
              </a:r>
            </a:p>
          </p:txBody>
        </p:sp>
      </p:grpSp>
      <p:sp>
        <p:nvSpPr>
          <p:cNvPr id="9" name="TextBox 8">
            <a:extLst>
              <a:ext uri="{FF2B5EF4-FFF2-40B4-BE49-F238E27FC236}">
                <a16:creationId xmlns:a16="http://schemas.microsoft.com/office/drawing/2014/main" id="{B008E5B8-FB94-4E56-967F-9F3F08507364}"/>
              </a:ext>
            </a:extLst>
          </p:cNvPr>
          <p:cNvSpPr txBox="1"/>
          <p:nvPr/>
        </p:nvSpPr>
        <p:spPr>
          <a:xfrm>
            <a:off x="0" y="-21571"/>
            <a:ext cx="3512137" cy="461665"/>
          </a:xfrm>
          <a:prstGeom prst="rect">
            <a:avLst/>
          </a:prstGeom>
          <a:noFill/>
        </p:spPr>
        <p:txBody>
          <a:bodyPr wrap="square" rtlCol="0">
            <a:spAutoFit/>
          </a:bodyPr>
          <a:lstStyle/>
          <a:p>
            <a:r>
              <a:rPr lang="en-US" b="1">
                <a:solidFill>
                  <a:srgbClr val="00B050"/>
                </a:solidFill>
              </a:rPr>
              <a:t>*</a:t>
            </a:r>
            <a:r>
              <a:rPr lang="en-US" sz="2400" b="1">
                <a:solidFill>
                  <a:srgbClr val="00B050"/>
                </a:solidFill>
                <a:latin typeface="Arial" panose="020B0604020202020204" pitchFamily="34" charset="0"/>
                <a:cs typeface="Arial" panose="020B0604020202020204" pitchFamily="34" charset="0"/>
              </a:rPr>
              <a:t>Tác động tiêu cực</a:t>
            </a:r>
          </a:p>
        </p:txBody>
      </p:sp>
      <p:sp>
        <p:nvSpPr>
          <p:cNvPr id="17" name="TextBox 16">
            <a:extLst>
              <a:ext uri="{FF2B5EF4-FFF2-40B4-BE49-F238E27FC236}">
                <a16:creationId xmlns:a16="http://schemas.microsoft.com/office/drawing/2014/main" id="{BF00A13A-F262-48D0-990E-CB1817F2239A}"/>
              </a:ext>
            </a:extLst>
          </p:cNvPr>
          <p:cNvSpPr txBox="1"/>
          <p:nvPr/>
        </p:nvSpPr>
        <p:spPr>
          <a:xfrm>
            <a:off x="495758" y="480055"/>
            <a:ext cx="11374508" cy="830997"/>
          </a:xfrm>
          <a:prstGeom prst="rect">
            <a:avLst/>
          </a:prstGeom>
          <a:noFill/>
        </p:spPr>
        <p:txBody>
          <a:bodyPr wrap="square" rtlCol="0">
            <a:spAutoFit/>
          </a:bodyPr>
          <a:lstStyle/>
          <a:p>
            <a:pPr marL="342900" indent="-342900">
              <a:buFont typeface="Wingdings" panose="05000000000000000000" pitchFamily="2" charset="2"/>
              <a:buChar char="ü"/>
            </a:pPr>
            <a:r>
              <a:rPr lang="en-US" sz="2400">
                <a:solidFill>
                  <a:srgbClr val="2B26F6"/>
                </a:solidFill>
                <a:latin typeface="Arial" panose="020B0604020202020204" pitchFamily="34" charset="0"/>
                <a:cs typeface="Arial" panose="020B0604020202020204" pitchFamily="34" charset="0"/>
              </a:rPr>
              <a:t>Làm nảy sinh quá trình biến những vùng đất mới thành thuộc địa, c</a:t>
            </a:r>
            <a:r>
              <a:rPr lang="vi-VN" sz="2400">
                <a:solidFill>
                  <a:srgbClr val="2B26F6"/>
                </a:solidFill>
                <a:latin typeface="Arial" panose="020B0604020202020204" pitchFamily="34" charset="0"/>
                <a:cs typeface="Arial" panose="020B0604020202020204" pitchFamily="34" charset="0"/>
              </a:rPr>
              <a:t>ư</a:t>
            </a:r>
            <a:r>
              <a:rPr lang="en-US" sz="2400">
                <a:solidFill>
                  <a:srgbClr val="2B26F6"/>
                </a:solidFill>
                <a:latin typeface="Arial" panose="020B0604020202020204" pitchFamily="34" charset="0"/>
                <a:cs typeface="Arial" panose="020B0604020202020204" pitchFamily="34" charset="0"/>
              </a:rPr>
              <a:t>ớp bóc và buôn bán nô lệ, gây nhiều đau khổ cho nhân dân các nước Á-Phi, Mĩ La Tinh.</a:t>
            </a:r>
          </a:p>
        </p:txBody>
      </p:sp>
      <p:pic>
        <p:nvPicPr>
          <p:cNvPr id="15" name="Picture 14">
            <a:extLst>
              <a:ext uri="{FF2B5EF4-FFF2-40B4-BE49-F238E27FC236}">
                <a16:creationId xmlns:a16="http://schemas.microsoft.com/office/drawing/2014/main" id="{531F243D-A77E-4978-9A26-B92C997924B6}"/>
              </a:ext>
            </a:extLst>
          </p:cNvPr>
          <p:cNvPicPr>
            <a:picLocks noChangeAspect="1"/>
          </p:cNvPicPr>
          <p:nvPr/>
        </p:nvPicPr>
        <p:blipFill rotWithShape="1">
          <a:blip r:embed="rId4"/>
          <a:srcRect l="2587" t="11467" r="7493" b="9031"/>
          <a:stretch/>
        </p:blipFill>
        <p:spPr>
          <a:xfrm>
            <a:off x="7832993" y="1442992"/>
            <a:ext cx="4037274" cy="4879432"/>
          </a:xfrm>
          <a:prstGeom prst="rect">
            <a:avLst/>
          </a:prstGeom>
        </p:spPr>
      </p:pic>
    </p:spTree>
    <p:extLst>
      <p:ext uri="{BB962C8B-B14F-4D97-AF65-F5344CB8AC3E}">
        <p14:creationId xmlns:p14="http://schemas.microsoft.com/office/powerpoint/2010/main" val="38737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AAF909-09B6-4F77-A107-4E80ACD6B788}"/>
              </a:ext>
            </a:extLst>
          </p:cNvPr>
          <p:cNvSpPr txBox="1"/>
          <p:nvPr/>
        </p:nvSpPr>
        <p:spPr>
          <a:xfrm>
            <a:off x="245393" y="1153177"/>
            <a:ext cx="11542655" cy="1077218"/>
          </a:xfrm>
          <a:prstGeom prst="rect">
            <a:avLst/>
          </a:prstGeom>
          <a:noFill/>
          <a:ln>
            <a:solidFill>
              <a:srgbClr val="0070C0"/>
            </a:solidFill>
            <a:prstDash val="sysDash"/>
          </a:ln>
        </p:spPr>
        <p:txBody>
          <a:bodyPr wrap="square" rtlCol="0">
            <a:spAutoFit/>
          </a:bodyPr>
          <a:lstStyle/>
          <a:p>
            <a:pPr algn="ctr"/>
            <a:r>
              <a:rPr lang="en-US" sz="3200">
                <a:solidFill>
                  <a:srgbClr val="FF0000"/>
                </a:solidFill>
                <a:latin typeface="Arial" panose="020B0604020202020204" pitchFamily="34" charset="0"/>
                <a:cs typeface="Arial" panose="020B0604020202020204" pitchFamily="34" charset="0"/>
              </a:rPr>
              <a:t>Trong các tác động của cuộc đại phát kiến địa lí đối với lịch sử theo em, tác động nào là quan trọng nhất, vì sao?</a:t>
            </a:r>
            <a:endParaRPr lang="en-US" sz="3200" dirty="0">
              <a:solidFill>
                <a:srgbClr val="FF000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35E1D2A4-6572-41A5-8676-DD6FA70200EF}"/>
              </a:ext>
            </a:extLst>
          </p:cNvPr>
          <p:cNvGrpSpPr/>
          <p:nvPr/>
        </p:nvGrpSpPr>
        <p:grpSpPr>
          <a:xfrm>
            <a:off x="4152262" y="127334"/>
            <a:ext cx="3108949" cy="838556"/>
            <a:chOff x="3331608" y="268761"/>
            <a:chExt cx="3108949" cy="838556"/>
          </a:xfrm>
        </p:grpSpPr>
        <p:sp>
          <p:nvSpPr>
            <p:cNvPr id="5" name="Rectangle: Rounded Corners 4">
              <a:extLst>
                <a:ext uri="{FF2B5EF4-FFF2-40B4-BE49-F238E27FC236}">
                  <a16:creationId xmlns:a16="http://schemas.microsoft.com/office/drawing/2014/main" id="{4230B021-2B94-48E6-A7EA-0D9C0115F5E3}"/>
                </a:ext>
              </a:extLst>
            </p:cNvPr>
            <p:cNvSpPr/>
            <p:nvPr/>
          </p:nvSpPr>
          <p:spPr>
            <a:xfrm>
              <a:off x="3331608" y="268761"/>
              <a:ext cx="3108949" cy="83855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41EB5C-3C41-4809-BC11-88DC0043499C}"/>
                </a:ext>
              </a:extLst>
            </p:cNvPr>
            <p:cNvSpPr txBox="1"/>
            <p:nvPr/>
          </p:nvSpPr>
          <p:spPr>
            <a:xfrm>
              <a:off x="3516698" y="364873"/>
              <a:ext cx="2923859" cy="646331"/>
            </a:xfrm>
            <a:prstGeom prst="rect">
              <a:avLst/>
            </a:prstGeom>
            <a:noFill/>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LUYỆN TẬP</a:t>
              </a:r>
            </a:p>
          </p:txBody>
        </p:sp>
      </p:grpSp>
      <p:sp>
        <p:nvSpPr>
          <p:cNvPr id="15" name="Rectangle 14">
            <a:extLst>
              <a:ext uri="{FF2B5EF4-FFF2-40B4-BE49-F238E27FC236}">
                <a16:creationId xmlns:a16="http://schemas.microsoft.com/office/drawing/2014/main" id="{05200B12-E4D7-4E2E-BD33-6DF319CFFC7D}"/>
              </a:ext>
            </a:extLst>
          </p:cNvPr>
          <p:cNvSpPr/>
          <p:nvPr/>
        </p:nvSpPr>
        <p:spPr>
          <a:xfrm>
            <a:off x="4526834" y="2654806"/>
            <a:ext cx="3739485" cy="383823"/>
          </a:xfrm>
          <a:prstGeom prst="rect">
            <a:avLst/>
          </a:prstGeom>
          <a:ln>
            <a:solidFill>
              <a:srgbClr val="00B050"/>
            </a:solidFill>
          </a:ln>
        </p:spPr>
        <p:txBody>
          <a:bodyPr wrap="none">
            <a:spAutoFit/>
          </a:bodyPr>
          <a:lstStyle/>
          <a:p>
            <a:pPr indent="180340" algn="just">
              <a:lnSpc>
                <a:spcPct val="115000"/>
              </a:lnSpc>
              <a:spcAft>
                <a:spcPts val="0"/>
              </a:spcAft>
              <a:tabLst>
                <a:tab pos="180340" algn="l"/>
                <a:tab pos="450215" algn="l"/>
              </a:tabLst>
            </a:pPr>
            <a:r>
              <a:rPr lang="en-US">
                <a:solidFill>
                  <a:srgbClr val="1503BD"/>
                </a:solidFill>
                <a:latin typeface="Arial" panose="020B0604020202020204" pitchFamily="34" charset="0"/>
                <a:ea typeface="Times New Roman" panose="02020603050405020304" pitchFamily="18" charset="0"/>
                <a:cs typeface="Arial" panose="020B0604020202020204" pitchFamily="34" charset="0"/>
              </a:rPr>
              <a:t>Cá nhân ghi ý kiến ra giấy NOTE</a:t>
            </a:r>
          </a:p>
        </p:txBody>
      </p:sp>
      <p:sp>
        <p:nvSpPr>
          <p:cNvPr id="16" name="Rectangle 15">
            <a:extLst>
              <a:ext uri="{FF2B5EF4-FFF2-40B4-BE49-F238E27FC236}">
                <a16:creationId xmlns:a16="http://schemas.microsoft.com/office/drawing/2014/main" id="{92735A2C-8DF6-4BC9-A241-30C7D039BBA5}"/>
              </a:ext>
            </a:extLst>
          </p:cNvPr>
          <p:cNvSpPr/>
          <p:nvPr/>
        </p:nvSpPr>
        <p:spPr>
          <a:xfrm>
            <a:off x="3457309" y="2640615"/>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2 phút </a:t>
            </a:r>
            <a:endParaRPr lang="en-US" sz="2000" b="1">
              <a:solidFill>
                <a:schemeClr val="bg1"/>
              </a:solidFill>
            </a:endParaRPr>
          </a:p>
        </p:txBody>
      </p:sp>
      <p:pic>
        <p:nvPicPr>
          <p:cNvPr id="17" name="Picture 16">
            <a:extLst>
              <a:ext uri="{FF2B5EF4-FFF2-40B4-BE49-F238E27FC236}">
                <a16:creationId xmlns:a16="http://schemas.microsoft.com/office/drawing/2014/main" id="{4CBE0A6F-FA48-4A18-AD29-E6AA42FC624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2577072" y="3175935"/>
            <a:ext cx="827975" cy="528495"/>
          </a:xfrm>
          <a:prstGeom prst="rect">
            <a:avLst/>
          </a:prstGeom>
        </p:spPr>
      </p:pic>
      <p:pic>
        <p:nvPicPr>
          <p:cNvPr id="18" name="Picture 2" descr="Giấy Máy Tính Biểu Tượng Bút Chì - biểu tượng bút chì png tải về - Miễn phí  trong suốt Trắng png Tải về.">
            <a:extLst>
              <a:ext uri="{FF2B5EF4-FFF2-40B4-BE49-F238E27FC236}">
                <a16:creationId xmlns:a16="http://schemas.microsoft.com/office/drawing/2014/main" id="{AD5CB953-C633-41C2-B1E0-9774DBBFADCF}"/>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000" b="90000" l="10000" r="90000">
                        <a14:foregroundMark x1="27111" y1="22885" x2="27111" y2="22885"/>
                        <a14:foregroundMark x1="35444" y1="5000" x2="35444" y2="5000"/>
                      </a14:backgroundRemoval>
                    </a14:imgEffect>
                  </a14:imgLayer>
                </a14:imgProps>
              </a:ext>
              <a:ext uri="{28A0092B-C50C-407E-A947-70E740481C1C}">
                <a14:useLocalDpi xmlns:a14="http://schemas.microsoft.com/office/drawing/2010/main" val="0"/>
              </a:ext>
            </a:extLst>
          </a:blip>
          <a:srcRect l="23963" t="2980" r="22704" b="3173"/>
          <a:stretch/>
        </p:blipFill>
        <p:spPr bwMode="auto">
          <a:xfrm>
            <a:off x="2600931" y="2417682"/>
            <a:ext cx="706244" cy="71801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FFD56A9B-374F-4E58-ABF0-CAC143B5438F}"/>
              </a:ext>
            </a:extLst>
          </p:cNvPr>
          <p:cNvSpPr/>
          <p:nvPr/>
        </p:nvSpPr>
        <p:spPr>
          <a:xfrm>
            <a:off x="4520378" y="3216354"/>
            <a:ext cx="4348201" cy="390363"/>
          </a:xfrm>
          <a:prstGeom prst="rect">
            <a:avLst/>
          </a:prstGeom>
          <a:ln>
            <a:solidFill>
              <a:srgbClr val="00B050"/>
            </a:solidFill>
            <a:prstDash val="sysDash"/>
          </a:ln>
        </p:spPr>
        <p:txBody>
          <a:bodyPr wrap="square">
            <a:spAutoFit/>
          </a:bodyPr>
          <a:lstStyle/>
          <a:p>
            <a:pPr indent="180340" algn="just">
              <a:lnSpc>
                <a:spcPct val="115000"/>
              </a:lnSpc>
              <a:tabLst>
                <a:tab pos="180340" algn="l"/>
                <a:tab pos="450215" algn="l"/>
              </a:tabLst>
            </a:pPr>
            <a:r>
              <a:rPr lang="en-US">
                <a:solidFill>
                  <a:srgbClr val="1503BD"/>
                </a:solidFill>
              </a:rPr>
              <a:t> </a:t>
            </a:r>
            <a:r>
              <a:rPr lang="en-US">
                <a:solidFill>
                  <a:srgbClr val="1503BD"/>
                </a:solidFill>
                <a:latin typeface="Arial" panose="020B0604020202020204" pitchFamily="34" charset="0"/>
                <a:cs typeface="Arial" panose="020B0604020202020204" pitchFamily="34" charset="0"/>
              </a:rPr>
              <a:t>Chia sẻ với bạn về ý kiến của cá nhân</a:t>
            </a:r>
          </a:p>
        </p:txBody>
      </p:sp>
      <p:sp>
        <p:nvSpPr>
          <p:cNvPr id="20" name="Rectangle 19">
            <a:extLst>
              <a:ext uri="{FF2B5EF4-FFF2-40B4-BE49-F238E27FC236}">
                <a16:creationId xmlns:a16="http://schemas.microsoft.com/office/drawing/2014/main" id="{8BA48BB0-EA33-4A28-B242-C6CDB1235E1C}"/>
              </a:ext>
            </a:extLst>
          </p:cNvPr>
          <p:cNvSpPr/>
          <p:nvPr/>
        </p:nvSpPr>
        <p:spPr>
          <a:xfrm>
            <a:off x="3426556" y="3216880"/>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1 phút </a:t>
            </a:r>
            <a:endParaRPr lang="en-US" sz="2000" b="1">
              <a:solidFill>
                <a:schemeClr val="bg1"/>
              </a:solidFill>
            </a:endParaRPr>
          </a:p>
        </p:txBody>
      </p:sp>
      <p:pic>
        <p:nvPicPr>
          <p:cNvPr id="21" name="3 Minute Timer (Nho)">
            <a:hlinkClick r:id="" action="ppaction://media"/>
            <a:extLst>
              <a:ext uri="{FF2B5EF4-FFF2-40B4-BE49-F238E27FC236}">
                <a16:creationId xmlns:a16="http://schemas.microsoft.com/office/drawing/2014/main" id="{E4522F6B-5D13-40D0-B10D-AC50FEDA6B7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604135" y="166692"/>
            <a:ext cx="1472856" cy="827835"/>
          </a:xfrm>
          <a:prstGeom prst="rect">
            <a:avLst/>
          </a:prstGeom>
        </p:spPr>
      </p:pic>
      <p:grpSp>
        <p:nvGrpSpPr>
          <p:cNvPr id="22" name="Group 21">
            <a:extLst>
              <a:ext uri="{FF2B5EF4-FFF2-40B4-BE49-F238E27FC236}">
                <a16:creationId xmlns:a16="http://schemas.microsoft.com/office/drawing/2014/main" id="{D758BD84-2019-47D0-8EAA-DA4F36C90F94}"/>
              </a:ext>
            </a:extLst>
          </p:cNvPr>
          <p:cNvGrpSpPr/>
          <p:nvPr/>
        </p:nvGrpSpPr>
        <p:grpSpPr>
          <a:xfrm>
            <a:off x="2841199" y="170272"/>
            <a:ext cx="848449" cy="796469"/>
            <a:chOff x="3634055" y="3302115"/>
            <a:chExt cx="848449" cy="796469"/>
          </a:xfrm>
        </p:grpSpPr>
        <p:pic>
          <p:nvPicPr>
            <p:cNvPr id="23" name="Picture 22">
              <a:extLst>
                <a:ext uri="{FF2B5EF4-FFF2-40B4-BE49-F238E27FC236}">
                  <a16:creationId xmlns:a16="http://schemas.microsoft.com/office/drawing/2014/main" id="{2328584E-8996-46F0-80EC-298EB5CBDB8B}"/>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24" name="Picture 23">
              <a:extLst>
                <a:ext uri="{FF2B5EF4-FFF2-40B4-BE49-F238E27FC236}">
                  <a16:creationId xmlns:a16="http://schemas.microsoft.com/office/drawing/2014/main" id="{B2ECEE28-222D-480F-B14A-0BDF22C6D600}"/>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Tree>
    <p:extLst>
      <p:ext uri="{BB962C8B-B14F-4D97-AF65-F5344CB8AC3E}">
        <p14:creationId xmlns:p14="http://schemas.microsoft.com/office/powerpoint/2010/main" val="13064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95118"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1"/>
                                        </p:tgtEl>
                                      </p:cBhvr>
                                    </p:cmd>
                                  </p:childTnLst>
                                </p:cTn>
                              </p:par>
                            </p:childTnLst>
                          </p:cTn>
                        </p:par>
                      </p:childTnLst>
                    </p:cTn>
                  </p:par>
                </p:childTnLst>
              </p:cTn>
              <p:nextCondLst>
                <p:cond evt="onClick" delay="0">
                  <p:tgtEl>
                    <p:spTgt spid="21"/>
                  </p:tgtEl>
                </p:cond>
              </p:nextCondLst>
            </p:seq>
            <p:video>
              <p:cMediaNode vol="80000">
                <p:cTn id="23" fill="hold" display="0">
                  <p:stCondLst>
                    <p:cond delay="indefinite"/>
                  </p:stCondLst>
                </p:cTn>
                <p:tgtEl>
                  <p:spTgt spid="21"/>
                </p:tgtEl>
              </p:cMediaNode>
            </p:video>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12DF472-A0B7-4D3E-8997-DE623BE1581F}"/>
              </a:ext>
            </a:extLst>
          </p:cNvPr>
          <p:cNvSpPr txBox="1"/>
          <p:nvPr/>
        </p:nvSpPr>
        <p:spPr>
          <a:xfrm>
            <a:off x="3195536" y="172016"/>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11" name="Group 10">
            <a:extLst>
              <a:ext uri="{FF2B5EF4-FFF2-40B4-BE49-F238E27FC236}">
                <a16:creationId xmlns:a16="http://schemas.microsoft.com/office/drawing/2014/main" id="{DB8D24DE-4F19-485C-8CA0-EED9F0F1CB81}"/>
              </a:ext>
            </a:extLst>
          </p:cNvPr>
          <p:cNvGrpSpPr/>
          <p:nvPr/>
        </p:nvGrpSpPr>
        <p:grpSpPr>
          <a:xfrm>
            <a:off x="1463290" y="1684268"/>
            <a:ext cx="9740864" cy="872949"/>
            <a:chOff x="1133366" y="2220084"/>
            <a:chExt cx="5681780" cy="914400"/>
          </a:xfrm>
        </p:grpSpPr>
        <p:sp>
          <p:nvSpPr>
            <p:cNvPr id="12" name="Arrow: Pentagon 11">
              <a:extLst>
                <a:ext uri="{FF2B5EF4-FFF2-40B4-BE49-F238E27FC236}">
                  <a16:creationId xmlns:a16="http://schemas.microsoft.com/office/drawing/2014/main" id="{C4EFAC9A-4BA8-43CA-8489-12C565974C37}"/>
                </a:ext>
              </a:extLst>
            </p:cNvPr>
            <p:cNvSpPr/>
            <p:nvPr/>
          </p:nvSpPr>
          <p:spPr>
            <a:xfrm>
              <a:off x="1133366" y="2220084"/>
              <a:ext cx="5681780" cy="914400"/>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3" name="TextBox 12">
              <a:extLst>
                <a:ext uri="{FF2B5EF4-FFF2-40B4-BE49-F238E27FC236}">
                  <a16:creationId xmlns:a16="http://schemas.microsoft.com/office/drawing/2014/main" id="{5D8B2625-F5E9-438B-B10B-BCEDAD1DE7C6}"/>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4" name="TextBox 13">
            <a:extLst>
              <a:ext uri="{FF2B5EF4-FFF2-40B4-BE49-F238E27FC236}">
                <a16:creationId xmlns:a16="http://schemas.microsoft.com/office/drawing/2014/main" id="{11DED13C-8ABF-4A0B-A908-754825BE4939}"/>
              </a:ext>
            </a:extLst>
          </p:cNvPr>
          <p:cNvSpPr txBox="1"/>
          <p:nvPr/>
        </p:nvSpPr>
        <p:spPr>
          <a:xfrm>
            <a:off x="2003014" y="1863521"/>
            <a:ext cx="8794318" cy="923330"/>
          </a:xfrm>
          <a:prstGeom prst="rect">
            <a:avLst/>
          </a:prstGeom>
          <a:noFill/>
        </p:spPr>
        <p:txBody>
          <a:bodyPr wrap="square" rtlCol="0">
            <a:spAutoFit/>
          </a:bodyPr>
          <a:lstStyle/>
          <a:p>
            <a:r>
              <a:rPr lang="vi-VN" sz="2600">
                <a:solidFill>
                  <a:srgbClr val="0070C0"/>
                </a:solidFill>
                <a:latin typeface="Arial" panose="020B0604020202020204" pitchFamily="34" charset="0"/>
                <a:cs typeface="Arial" panose="020B0604020202020204" pitchFamily="34" charset="0"/>
              </a:rPr>
              <a:t>Nguyên nhân và điều kiện của các cuộc đại phát kiến địa lí</a:t>
            </a:r>
            <a:endParaRPr lang="en-US" sz="2600">
              <a:solidFill>
                <a:srgbClr val="0070C0"/>
              </a:solidFill>
              <a:latin typeface="Arial" panose="020B0604020202020204" pitchFamily="34" charset="0"/>
              <a:cs typeface="Arial" panose="020B0604020202020204" pitchFamily="34" charset="0"/>
            </a:endParaRPr>
          </a:p>
          <a:p>
            <a:endParaRPr lang="en-US" sz="2800">
              <a:solidFill>
                <a:srgbClr val="0070C0"/>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C071D289-50AF-4819-9E5D-D29BB28A4021}"/>
              </a:ext>
            </a:extLst>
          </p:cNvPr>
          <p:cNvGrpSpPr/>
          <p:nvPr/>
        </p:nvGrpSpPr>
        <p:grpSpPr>
          <a:xfrm>
            <a:off x="701062" y="1684268"/>
            <a:ext cx="1301952" cy="872949"/>
            <a:chOff x="344605" y="154323"/>
            <a:chExt cx="1301952" cy="872949"/>
          </a:xfrm>
        </p:grpSpPr>
        <p:sp>
          <p:nvSpPr>
            <p:cNvPr id="16" name="Arrow: Pentagon 15">
              <a:extLst>
                <a:ext uri="{FF2B5EF4-FFF2-40B4-BE49-F238E27FC236}">
                  <a16:creationId xmlns:a16="http://schemas.microsoft.com/office/drawing/2014/main" id="{702268F8-107A-4D13-9700-C74E0BB67F40}"/>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7" name="Isosceles Triangle 16">
              <a:extLst>
                <a:ext uri="{FF2B5EF4-FFF2-40B4-BE49-F238E27FC236}">
                  <a16:creationId xmlns:a16="http://schemas.microsoft.com/office/drawing/2014/main" id="{3F303E32-19B1-4EE8-961D-D50E097E2231}"/>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44DC1765-9A90-4018-8CC6-E414374A7726}"/>
              </a:ext>
            </a:extLst>
          </p:cNvPr>
          <p:cNvGrpSpPr/>
          <p:nvPr/>
        </p:nvGrpSpPr>
        <p:grpSpPr>
          <a:xfrm>
            <a:off x="1306641" y="3090027"/>
            <a:ext cx="7952024" cy="872949"/>
            <a:chOff x="1133366" y="2220084"/>
            <a:chExt cx="5681780" cy="914400"/>
          </a:xfrm>
          <a:solidFill>
            <a:srgbClr val="FFFF9B"/>
          </a:solidFill>
        </p:grpSpPr>
        <p:sp>
          <p:nvSpPr>
            <p:cNvPr id="26" name="Arrow: Pentagon 25">
              <a:extLst>
                <a:ext uri="{FF2B5EF4-FFF2-40B4-BE49-F238E27FC236}">
                  <a16:creationId xmlns:a16="http://schemas.microsoft.com/office/drawing/2014/main" id="{DF35AB27-A43A-4D9D-91F8-1B3AB19ED85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7" name="TextBox 26">
              <a:extLst>
                <a:ext uri="{FF2B5EF4-FFF2-40B4-BE49-F238E27FC236}">
                  <a16:creationId xmlns:a16="http://schemas.microsoft.com/office/drawing/2014/main" id="{DDFADC23-DCD0-4616-AE1D-177C7B542D95}"/>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8" name="TextBox 27">
            <a:extLst>
              <a:ext uri="{FF2B5EF4-FFF2-40B4-BE49-F238E27FC236}">
                <a16:creationId xmlns:a16="http://schemas.microsoft.com/office/drawing/2014/main" id="{3D8583CE-15BE-4C02-8C0A-D67B8FD9DCAD}"/>
              </a:ext>
            </a:extLst>
          </p:cNvPr>
          <p:cNvSpPr txBox="1"/>
          <p:nvPr/>
        </p:nvSpPr>
        <p:spPr>
          <a:xfrm>
            <a:off x="2527080" y="3251599"/>
            <a:ext cx="639224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Một số cuộc đại phát kiến địa lí</a:t>
            </a:r>
            <a:endParaRPr lang="en-US" sz="2800">
              <a:solidFill>
                <a:srgbClr val="0070C0"/>
              </a:solidFill>
              <a:latin typeface="Arial" panose="020B0604020202020204" pitchFamily="34" charset="0"/>
              <a:cs typeface="Arial" panose="020B0604020202020204" pitchFamily="34" charset="0"/>
            </a:endParaRPr>
          </a:p>
        </p:txBody>
      </p:sp>
      <p:sp>
        <p:nvSpPr>
          <p:cNvPr id="30" name="Arrow: Pentagon 29">
            <a:extLst>
              <a:ext uri="{FF2B5EF4-FFF2-40B4-BE49-F238E27FC236}">
                <a16:creationId xmlns:a16="http://schemas.microsoft.com/office/drawing/2014/main" id="{5842362C-C37A-4057-BCCB-B6B9E2ED8C94}"/>
              </a:ext>
            </a:extLst>
          </p:cNvPr>
          <p:cNvSpPr/>
          <p:nvPr/>
        </p:nvSpPr>
        <p:spPr>
          <a:xfrm>
            <a:off x="1196821" y="3087103"/>
            <a:ext cx="1301952" cy="923330"/>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31" name="Isosceles Triangle 30">
            <a:extLst>
              <a:ext uri="{FF2B5EF4-FFF2-40B4-BE49-F238E27FC236}">
                <a16:creationId xmlns:a16="http://schemas.microsoft.com/office/drawing/2014/main" id="{8741D3F0-F5BE-44FA-BF40-469E5FBB420D}"/>
              </a:ext>
            </a:extLst>
          </p:cNvPr>
          <p:cNvSpPr/>
          <p:nvPr/>
        </p:nvSpPr>
        <p:spPr>
          <a:xfrm rot="5400000">
            <a:off x="2187553" y="339447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Pentagon 18">
            <a:extLst>
              <a:ext uri="{FF2B5EF4-FFF2-40B4-BE49-F238E27FC236}">
                <a16:creationId xmlns:a16="http://schemas.microsoft.com/office/drawing/2014/main" id="{019FFCE9-49F0-443B-839D-9FEDD8379018}"/>
              </a:ext>
            </a:extLst>
          </p:cNvPr>
          <p:cNvSpPr/>
          <p:nvPr/>
        </p:nvSpPr>
        <p:spPr>
          <a:xfrm>
            <a:off x="2191750" y="4597502"/>
            <a:ext cx="8443287" cy="872949"/>
          </a:xfrm>
          <a:prstGeom prst="homePlat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1" name="TextBox 20">
            <a:extLst>
              <a:ext uri="{FF2B5EF4-FFF2-40B4-BE49-F238E27FC236}">
                <a16:creationId xmlns:a16="http://schemas.microsoft.com/office/drawing/2014/main" id="{6CBEB3AC-C73B-4ACD-B891-743AD1533598}"/>
              </a:ext>
            </a:extLst>
          </p:cNvPr>
          <p:cNvSpPr txBox="1"/>
          <p:nvPr/>
        </p:nvSpPr>
        <p:spPr>
          <a:xfrm>
            <a:off x="3493702" y="4767341"/>
            <a:ext cx="639224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Tác động của các cuộc phát kiến địa lí</a:t>
            </a:r>
            <a:endParaRPr lang="en-US" sz="2800">
              <a:solidFill>
                <a:srgbClr val="0070C0"/>
              </a:solidFill>
              <a:latin typeface="Arial" panose="020B0604020202020204" pitchFamily="34" charset="0"/>
              <a:cs typeface="Arial" panose="020B0604020202020204" pitchFamily="34" charset="0"/>
            </a:endParaRPr>
          </a:p>
        </p:txBody>
      </p:sp>
      <p:sp>
        <p:nvSpPr>
          <p:cNvPr id="22" name="Arrow: Pentagon 21">
            <a:extLst>
              <a:ext uri="{FF2B5EF4-FFF2-40B4-BE49-F238E27FC236}">
                <a16:creationId xmlns:a16="http://schemas.microsoft.com/office/drawing/2014/main" id="{303B4479-C2A4-4283-AFB4-9ADB8EC07D74}"/>
              </a:ext>
            </a:extLst>
          </p:cNvPr>
          <p:cNvSpPr/>
          <p:nvPr/>
        </p:nvSpPr>
        <p:spPr>
          <a:xfrm>
            <a:off x="2081930" y="4594578"/>
            <a:ext cx="1301952" cy="872949"/>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23" name="Isosceles Triangle 22">
            <a:extLst>
              <a:ext uri="{FF2B5EF4-FFF2-40B4-BE49-F238E27FC236}">
                <a16:creationId xmlns:a16="http://schemas.microsoft.com/office/drawing/2014/main" id="{59A971AB-ED43-43A0-BF0D-1D3390747580}"/>
              </a:ext>
            </a:extLst>
          </p:cNvPr>
          <p:cNvSpPr/>
          <p:nvPr/>
        </p:nvSpPr>
        <p:spPr>
          <a:xfrm rot="5400000">
            <a:off x="3072662" y="4901951"/>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5EA7B08E-4CC2-41FF-9AC0-6BEE0599118E}"/>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advClick="0" advTm="3000">
        <p:checker/>
      </p:transition>
    </mc:Choice>
    <mc:Fallback xmlns="">
      <p:transition spd="slow" advClick="0"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left)">
                                      <p:cBhvr>
                                        <p:cTn id="24" dur="500"/>
                                        <p:tgtEl>
                                          <p:spTgt spid="3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left)">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8" grpId="0"/>
      <p:bldP spid="30" grpId="0" animBg="1"/>
      <p:bldP spid="31" grpId="0" animBg="1"/>
      <p:bldP spid="21" grpId="0"/>
      <p:bldP spid="22" grpId="0" animBg="1"/>
      <p:bldP spid="2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AAF909-09B6-4F77-A107-4E80ACD6B788}"/>
              </a:ext>
            </a:extLst>
          </p:cNvPr>
          <p:cNvSpPr txBox="1"/>
          <p:nvPr/>
        </p:nvSpPr>
        <p:spPr>
          <a:xfrm>
            <a:off x="227354" y="1186228"/>
            <a:ext cx="11751976" cy="1015663"/>
          </a:xfrm>
          <a:prstGeom prst="rect">
            <a:avLst/>
          </a:prstGeom>
          <a:noFill/>
          <a:ln>
            <a:solidFill>
              <a:srgbClr val="0070C0"/>
            </a:solidFill>
            <a:prstDash val="sysDash"/>
          </a:ln>
        </p:spPr>
        <p:txBody>
          <a:bodyPr wrap="square" rtlCol="0">
            <a:spAutoFit/>
          </a:bodyPr>
          <a:lstStyle/>
          <a:p>
            <a:pPr algn="ctr"/>
            <a:r>
              <a:rPr lang="en-US" sz="3000">
                <a:solidFill>
                  <a:srgbClr val="FF0000"/>
                </a:solidFill>
                <a:latin typeface="Arial" panose="020B0604020202020204" pitchFamily="34" charset="0"/>
                <a:cs typeface="Arial" panose="020B0604020202020204" pitchFamily="34" charset="0"/>
              </a:rPr>
              <a:t>Là một người dân Châu Á, em có suy nghĩ gì về sự có mặt của người châu Âu ở các nước châu Á sau các cuộc phát kiến địa lí ?</a:t>
            </a:r>
            <a:endParaRPr lang="en-US" sz="3000" dirty="0">
              <a:solidFill>
                <a:srgbClr val="FF000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35E1D2A4-6572-41A5-8676-DD6FA70200EF}"/>
              </a:ext>
            </a:extLst>
          </p:cNvPr>
          <p:cNvGrpSpPr/>
          <p:nvPr/>
        </p:nvGrpSpPr>
        <p:grpSpPr>
          <a:xfrm>
            <a:off x="4548868" y="127334"/>
            <a:ext cx="3108949" cy="838556"/>
            <a:chOff x="3331608" y="268761"/>
            <a:chExt cx="3108949" cy="838556"/>
          </a:xfrm>
        </p:grpSpPr>
        <p:sp>
          <p:nvSpPr>
            <p:cNvPr id="5" name="Rectangle: Rounded Corners 4">
              <a:extLst>
                <a:ext uri="{FF2B5EF4-FFF2-40B4-BE49-F238E27FC236}">
                  <a16:creationId xmlns:a16="http://schemas.microsoft.com/office/drawing/2014/main" id="{4230B021-2B94-48E6-A7EA-0D9C0115F5E3}"/>
                </a:ext>
              </a:extLst>
            </p:cNvPr>
            <p:cNvSpPr/>
            <p:nvPr/>
          </p:nvSpPr>
          <p:spPr>
            <a:xfrm>
              <a:off x="3331608" y="268761"/>
              <a:ext cx="3108949" cy="83855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41EB5C-3C41-4809-BC11-88DC0043499C}"/>
                </a:ext>
              </a:extLst>
            </p:cNvPr>
            <p:cNvSpPr txBox="1"/>
            <p:nvPr/>
          </p:nvSpPr>
          <p:spPr>
            <a:xfrm>
              <a:off x="3516698" y="364873"/>
              <a:ext cx="2923859" cy="646331"/>
            </a:xfrm>
            <a:prstGeom prst="rect">
              <a:avLst/>
            </a:prstGeom>
            <a:noFill/>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VẬN DỤNG</a:t>
              </a:r>
            </a:p>
          </p:txBody>
        </p:sp>
      </p:grpSp>
      <p:sp>
        <p:nvSpPr>
          <p:cNvPr id="2" name="TextBox 1">
            <a:extLst>
              <a:ext uri="{FF2B5EF4-FFF2-40B4-BE49-F238E27FC236}">
                <a16:creationId xmlns:a16="http://schemas.microsoft.com/office/drawing/2014/main" id="{35604711-3BC7-4B7D-BC67-FA4A7EB4C90D}"/>
              </a:ext>
            </a:extLst>
          </p:cNvPr>
          <p:cNvSpPr txBox="1"/>
          <p:nvPr/>
        </p:nvSpPr>
        <p:spPr>
          <a:xfrm>
            <a:off x="142569" y="2387697"/>
            <a:ext cx="11751975" cy="954107"/>
          </a:xfrm>
          <a:prstGeom prst="rect">
            <a:avLst/>
          </a:prstGeom>
          <a:noFill/>
        </p:spPr>
        <p:txBody>
          <a:bodyPr wrap="square" rtlCol="0">
            <a:spAutoFit/>
          </a:bodyPr>
          <a:lstStyle/>
          <a:p>
            <a:pPr marL="285750" indent="-285750" algn="ctr">
              <a:buFont typeface="Wingdings" panose="05000000000000000000" pitchFamily="2" charset="2"/>
              <a:buChar char="ü"/>
            </a:pPr>
            <a:r>
              <a:rPr lang="en-US" sz="2800">
                <a:solidFill>
                  <a:srgbClr val="2B26F6"/>
                </a:solidFill>
                <a:latin typeface="Arial" panose="020B0604020202020204" pitchFamily="34" charset="0"/>
                <a:cs typeface="Arial" panose="020B0604020202020204" pitchFamily="34" charset="0"/>
              </a:rPr>
              <a:t>Sự có mặt của ng</a:t>
            </a:r>
            <a:r>
              <a:rPr lang="vi-VN" sz="2800">
                <a:solidFill>
                  <a:srgbClr val="2B26F6"/>
                </a:solidFill>
                <a:latin typeface="Arial" panose="020B0604020202020204" pitchFamily="34" charset="0"/>
                <a:cs typeface="Arial" panose="020B0604020202020204" pitchFamily="34" charset="0"/>
              </a:rPr>
              <a:t>ư</a:t>
            </a:r>
            <a:r>
              <a:rPr lang="en-US" sz="2800">
                <a:solidFill>
                  <a:srgbClr val="2B26F6"/>
                </a:solidFill>
                <a:latin typeface="Arial" panose="020B0604020202020204" pitchFamily="34" charset="0"/>
                <a:cs typeface="Arial" panose="020B0604020202020204" pitchFamily="34" charset="0"/>
              </a:rPr>
              <a:t>ời châu Âu vừa mang lại những tác động tích cực vừa mang lại tác động tiêu cực…</a:t>
            </a:r>
          </a:p>
        </p:txBody>
      </p:sp>
      <p:pic>
        <p:nvPicPr>
          <p:cNvPr id="9" name="2 Minute Timer (To)">
            <a:hlinkClick r:id="" action="ppaction://media"/>
            <a:extLst>
              <a:ext uri="{FF2B5EF4-FFF2-40B4-BE49-F238E27FC236}">
                <a16:creationId xmlns:a16="http://schemas.microsoft.com/office/drawing/2014/main" id="{29DAD86E-6C81-4451-A072-5ED76AFA807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096701" y="71218"/>
            <a:ext cx="1773241" cy="950786"/>
          </a:xfrm>
          <a:prstGeom prst="rect">
            <a:avLst/>
          </a:prstGeom>
        </p:spPr>
      </p:pic>
    </p:spTree>
    <p:extLst>
      <p:ext uri="{BB962C8B-B14F-4D97-AF65-F5344CB8AC3E}">
        <p14:creationId xmlns:p14="http://schemas.microsoft.com/office/powerpoint/2010/main" val="82740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351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9"/>
                                        </p:tgtEl>
                                      </p:cBhvr>
                                    </p:cmd>
                                  </p:childTnLst>
                                </p:cTn>
                              </p:par>
                            </p:childTnLst>
                          </p:cTn>
                        </p:par>
                      </p:childTnLst>
                    </p:cTn>
                  </p:par>
                </p:childTnLst>
              </p:cTn>
              <p:nextCondLst>
                <p:cond evt="onClick" delay="0">
                  <p:tgtEl>
                    <p:spTgt spid="9"/>
                  </p:tgtEl>
                </p:cond>
              </p:nextCondLst>
            </p:seq>
            <p:video>
              <p:cMediaNode vol="80000">
                <p:cTn id="22" fill="hold" display="0">
                  <p:stCondLst>
                    <p:cond delay="indefinite"/>
                  </p:stCondLst>
                </p:cTn>
                <p:tgtEl>
                  <p:spTgt spid="9"/>
                </p:tgtEl>
              </p:cMediaNode>
            </p:video>
          </p:childTnLst>
        </p:cTn>
      </p:par>
    </p:tnLst>
    <p:bldLst>
      <p:bldP spid="4" grpId="0" animBg="1"/>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C2840-1770-40CB-B7B3-09C8D5E9379D}"/>
              </a:ext>
            </a:extLst>
          </p:cNvPr>
          <p:cNvSpPr>
            <a:spLocks noGrp="1"/>
          </p:cNvSpPr>
          <p:nvPr>
            <p:ph type="ctrTitle"/>
          </p:nvPr>
        </p:nvSpPr>
        <p:spPr>
          <a:xfrm>
            <a:off x="-133051" y="64832"/>
            <a:ext cx="12161520" cy="1056640"/>
          </a:xfrm>
          <a:noFill/>
        </p:spPr>
        <p:txBody>
          <a:bodyPr/>
          <a:lstStyle/>
          <a:p>
            <a:r>
              <a:rPr lang="en-US" sz="5400" b="1" dirty="0">
                <a:solidFill>
                  <a:srgbClr val="00B050"/>
                </a:solidFill>
                <a:latin typeface="Tahoma" panose="020B0604030504040204" pitchFamily="34" charset="0"/>
                <a:ea typeface="Tahoma" panose="020B0604030504040204" pitchFamily="34" charset="0"/>
                <a:cs typeface="Tahoma" panose="020B0604030504040204" pitchFamily="34" charset="0"/>
              </a:rPr>
              <a:t>THỬ THÁCH CHO EM</a:t>
            </a:r>
          </a:p>
        </p:txBody>
      </p:sp>
      <p:pic>
        <p:nvPicPr>
          <p:cNvPr id="1026" name="Picture 2" descr="Analog Alarm Clock Icon Image Vector Illustration Design Royalty Free  Cliparts, Vectors, And Stock Illustration. Image 82032642.">
            <a:extLst>
              <a:ext uri="{FF2B5EF4-FFF2-40B4-BE49-F238E27FC236}">
                <a16:creationId xmlns:a16="http://schemas.microsoft.com/office/drawing/2014/main" id="{D1741E6D-4185-4B1B-B89B-814481762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3999" y="4269732"/>
            <a:ext cx="1610360" cy="16103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PSC Notes Only Pack">
            <a:extLst>
              <a:ext uri="{FF2B5EF4-FFF2-40B4-BE49-F238E27FC236}">
                <a16:creationId xmlns:a16="http://schemas.microsoft.com/office/drawing/2014/main" id="{55CF4E31-A5D7-4062-9D03-2F781E949E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3919" y="2758590"/>
            <a:ext cx="1452563" cy="1452563"/>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2">
            <a:extLst>
              <a:ext uri="{FF2B5EF4-FFF2-40B4-BE49-F238E27FC236}">
                <a16:creationId xmlns:a16="http://schemas.microsoft.com/office/drawing/2014/main" id="{12F5BE07-C1F5-49CD-90E3-0EAF2073AC7E}"/>
              </a:ext>
            </a:extLst>
          </p:cNvPr>
          <p:cNvSpPr txBox="1">
            <a:spLocks/>
          </p:cNvSpPr>
          <p:nvPr/>
        </p:nvSpPr>
        <p:spPr>
          <a:xfrm>
            <a:off x="2751994" y="3292832"/>
            <a:ext cx="8198771" cy="513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Wingdings" panose="05000000000000000000" pitchFamily="2" charset="2"/>
              <a:buChar char="ü"/>
            </a:pPr>
            <a:r>
              <a:rPr lang="en-US" sz="2800">
                <a:solidFill>
                  <a:srgbClr val="0131FF"/>
                </a:solidFill>
                <a:latin typeface="Arial" panose="020B0604020202020204" pitchFamily="34" charset="0"/>
                <a:cs typeface="Arial" panose="020B0604020202020204" pitchFamily="34" charset="0"/>
              </a:rPr>
              <a:t>Tìm kiếm thông tin trên sách, báo và Internet </a:t>
            </a:r>
            <a:endParaRPr lang="en-US" sz="2800" b="1" dirty="0">
              <a:solidFill>
                <a:srgbClr val="0131FF"/>
              </a:solidFill>
              <a:latin typeface="Arial" panose="020B0604020202020204" pitchFamily="34" charset="0"/>
              <a:ea typeface="Tahoma" panose="020B0604030504040204" pitchFamily="34" charset="0"/>
              <a:cs typeface="Arial" panose="020B0604020202020204" pitchFamily="34" charset="0"/>
            </a:endParaRPr>
          </a:p>
        </p:txBody>
      </p:sp>
      <p:sp>
        <p:nvSpPr>
          <p:cNvPr id="19" name="Frame 18">
            <a:extLst>
              <a:ext uri="{FF2B5EF4-FFF2-40B4-BE49-F238E27FC236}">
                <a16:creationId xmlns:a16="http://schemas.microsoft.com/office/drawing/2014/main" id="{B8C7B787-99B5-4893-BC8E-DECA9EA71582}"/>
              </a:ext>
            </a:extLst>
          </p:cNvPr>
          <p:cNvSpPr/>
          <p:nvPr/>
        </p:nvSpPr>
        <p:spPr>
          <a:xfrm>
            <a:off x="0" y="0"/>
            <a:ext cx="12192000" cy="6858000"/>
          </a:xfrm>
          <a:prstGeom prst="frame">
            <a:avLst>
              <a:gd name="adj1" fmla="val 26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a:extLst>
              <a:ext uri="{FF2B5EF4-FFF2-40B4-BE49-F238E27FC236}">
                <a16:creationId xmlns:a16="http://schemas.microsoft.com/office/drawing/2014/main" id="{6B2B90AE-7E6F-496D-A274-D7946192E52A}"/>
              </a:ext>
            </a:extLst>
          </p:cNvPr>
          <p:cNvSpPr/>
          <p:nvPr/>
        </p:nvSpPr>
        <p:spPr>
          <a:xfrm>
            <a:off x="272563" y="1030324"/>
            <a:ext cx="11592604" cy="1200329"/>
          </a:xfrm>
          <a:prstGeom prst="rect">
            <a:avLst/>
          </a:prstGeom>
          <a:ln>
            <a:solidFill>
              <a:srgbClr val="00B0F0"/>
            </a:solidFill>
            <a:prstDash val="sysDash"/>
          </a:ln>
        </p:spPr>
        <p:txBody>
          <a:bodyPr wrap="square">
            <a:spAutoFit/>
          </a:bodyPr>
          <a:lstStyle/>
          <a:p>
            <a:pPr algn="ctr"/>
            <a:r>
              <a:rPr lang="vi-VN" sz="3600">
                <a:solidFill>
                  <a:srgbClr val="FF0000"/>
                </a:solidFill>
                <a:cs typeface="Arial" panose="020B0604020202020204" pitchFamily="34" charset="0"/>
              </a:rPr>
              <a:t>Sưu</a:t>
            </a:r>
            <a:r>
              <a:rPr lang="en-US" sz="3600">
                <a:solidFill>
                  <a:srgbClr val="FF0000"/>
                </a:solidFill>
                <a:latin typeface="Arial" panose="020B0604020202020204" pitchFamily="34" charset="0"/>
                <a:cs typeface="Arial" panose="020B0604020202020204" pitchFamily="34" charset="0"/>
              </a:rPr>
              <a:t> tầm tư liệu từ sách, báo và internet về C.cô-lôm-bô</a:t>
            </a:r>
          </a:p>
          <a:p>
            <a:pPr algn="ctr"/>
            <a:r>
              <a:rPr lang="en-US" sz="3600">
                <a:solidFill>
                  <a:srgbClr val="FF0000"/>
                </a:solidFill>
                <a:latin typeface="Arial" panose="020B0604020202020204" pitchFamily="34" charset="0"/>
                <a:cs typeface="Arial" panose="020B0604020202020204" pitchFamily="34" charset="0"/>
              </a:rPr>
              <a:t>Ph. Ma- gien-lăng và đánh giá công lao của họ</a:t>
            </a:r>
            <a:endParaRPr lang="en-US" sz="3600"/>
          </a:p>
        </p:txBody>
      </p:sp>
      <p:sp>
        <p:nvSpPr>
          <p:cNvPr id="8" name="Subtitle 2">
            <a:extLst>
              <a:ext uri="{FF2B5EF4-FFF2-40B4-BE49-F238E27FC236}">
                <a16:creationId xmlns:a16="http://schemas.microsoft.com/office/drawing/2014/main" id="{21E9631A-5335-4894-8B18-A665C942140A}"/>
              </a:ext>
            </a:extLst>
          </p:cNvPr>
          <p:cNvSpPr txBox="1">
            <a:spLocks/>
          </p:cNvSpPr>
          <p:nvPr/>
        </p:nvSpPr>
        <p:spPr>
          <a:xfrm>
            <a:off x="1857202" y="4997415"/>
            <a:ext cx="6183524" cy="513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Wingdings" panose="05000000000000000000" pitchFamily="2" charset="2"/>
              <a:buChar char="ü"/>
            </a:pPr>
            <a:r>
              <a:rPr lang="vi-VN" sz="2800">
                <a:solidFill>
                  <a:srgbClr val="0131FF"/>
                </a:solidFill>
                <a:latin typeface="Arial" panose="020B0604020202020204" pitchFamily="34" charset="0"/>
                <a:cs typeface="Arial" panose="020B0604020202020204" pitchFamily="34" charset="0"/>
              </a:rPr>
              <a:t>Thời gian 1 tuần</a:t>
            </a:r>
            <a:r>
              <a:rPr lang="en-US" sz="2800">
                <a:solidFill>
                  <a:srgbClr val="0131FF"/>
                </a:solidFill>
                <a:latin typeface="Arial" panose="020B0604020202020204" pitchFamily="34" charset="0"/>
                <a:cs typeface="Arial" panose="020B0604020202020204" pitchFamily="34" charset="0"/>
              </a:rPr>
              <a:t> </a:t>
            </a:r>
            <a:endParaRPr lang="en-US" sz="2800" b="1" dirty="0">
              <a:solidFill>
                <a:srgbClr val="0131FF"/>
              </a:solidFill>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77691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vẽ sơ đồ tóm tắt bài 38 – làm bài tập 1 trang 118 SGK</a:t>
            </a:r>
            <a:endParaRPr lang="en-US" sz="3600" b="1">
              <a:solidFill>
                <a:srgbClr val="FF00FF"/>
              </a:solidFill>
            </a:endParaRP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Dân cư Bắc Mĩ</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hình nền cảm ơn Thank You đẹp dễ thương và ý nghĩa nhất">
            <a:extLst>
              <a:ext uri="{FF2B5EF4-FFF2-40B4-BE49-F238E27FC236}">
                <a16:creationId xmlns:a16="http://schemas.microsoft.com/office/drawing/2014/main" id="{7470B3FC-4552-47C7-B20C-86252B3D14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A3FFB75-D3CB-4A28-B51F-1757BA54718A}"/>
              </a:ext>
            </a:extLst>
          </p:cNvPr>
          <p:cNvGrpSpPr/>
          <p:nvPr/>
        </p:nvGrpSpPr>
        <p:grpSpPr>
          <a:xfrm>
            <a:off x="1795750" y="484743"/>
            <a:ext cx="8868578" cy="6158428"/>
            <a:chOff x="1795750" y="484743"/>
            <a:chExt cx="8868578" cy="6158428"/>
          </a:xfrm>
        </p:grpSpPr>
        <p:sp>
          <p:nvSpPr>
            <p:cNvPr id="5" name="Explosion: 8 Points 4">
              <a:extLst>
                <a:ext uri="{FF2B5EF4-FFF2-40B4-BE49-F238E27FC236}">
                  <a16:creationId xmlns:a16="http://schemas.microsoft.com/office/drawing/2014/main" id="{6B43A49A-D0B5-4F33-87FF-2AB095402505}"/>
                </a:ext>
              </a:extLst>
            </p:cNvPr>
            <p:cNvSpPr/>
            <p:nvPr/>
          </p:nvSpPr>
          <p:spPr>
            <a:xfrm>
              <a:off x="1795750" y="484743"/>
              <a:ext cx="8868578" cy="6158428"/>
            </a:xfrm>
            <a:prstGeom prst="irregularSeal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50CFC69-5E6A-4937-BF0C-97638AB5C3E8}"/>
                </a:ext>
              </a:extLst>
            </p:cNvPr>
            <p:cNvSpPr txBox="1"/>
            <p:nvPr/>
          </p:nvSpPr>
          <p:spPr>
            <a:xfrm>
              <a:off x="2923142" y="2963792"/>
              <a:ext cx="6345715" cy="1200329"/>
            </a:xfrm>
            <a:prstGeom prst="rect">
              <a:avLst/>
            </a:prstGeom>
            <a:noFill/>
          </p:spPr>
          <p:txBody>
            <a:bodyPr wrap="square" rtlCol="0">
              <a:spAutoFit/>
            </a:bodyPr>
            <a:lstStyle/>
            <a:p>
              <a:pPr algn="ctr"/>
              <a:r>
                <a:rPr lang="vi-VN" sz="3600">
                  <a:solidFill>
                    <a:srgbClr val="FFFF00"/>
                  </a:solidFill>
                </a:rPr>
                <a:t>Em hãy kể tên 6 châu lục </a:t>
              </a:r>
            </a:p>
            <a:p>
              <a:pPr algn="ctr"/>
              <a:r>
                <a:rPr lang="vi-VN" sz="3600">
                  <a:solidFill>
                    <a:srgbClr val="FFFF00"/>
                  </a:solidFill>
                </a:rPr>
                <a:t>trên Trái Đất?</a:t>
              </a:r>
              <a:endParaRPr lang="en-US" sz="3600">
                <a:solidFill>
                  <a:srgbClr val="FFFF00"/>
                </a:solidFill>
              </a:endParaRPr>
            </a:p>
          </p:txBody>
        </p:sp>
      </p:grpSp>
      <p:pic>
        <p:nvPicPr>
          <p:cNvPr id="8" name="Picture 7">
            <a:extLst>
              <a:ext uri="{FF2B5EF4-FFF2-40B4-BE49-F238E27FC236}">
                <a16:creationId xmlns:a16="http://schemas.microsoft.com/office/drawing/2014/main" id="{DAFA0703-41EA-4EF0-A5C4-284C1CBE7035}"/>
              </a:ext>
            </a:extLst>
          </p:cNvPr>
          <p:cNvPicPr>
            <a:picLocks noChangeAspect="1"/>
          </p:cNvPicPr>
          <p:nvPr/>
        </p:nvPicPr>
        <p:blipFill rotWithShape="1">
          <a:blip r:embed="rId2"/>
          <a:srcRect t="4004"/>
          <a:stretch/>
        </p:blipFill>
        <p:spPr>
          <a:xfrm>
            <a:off x="856484" y="484743"/>
            <a:ext cx="11480599" cy="6158428"/>
          </a:xfrm>
          <a:prstGeom prst="rect">
            <a:avLst/>
          </a:prstGeom>
        </p:spPr>
      </p:pic>
      <p:pic>
        <p:nvPicPr>
          <p:cNvPr id="9" name="Picture 8">
            <a:extLst>
              <a:ext uri="{FF2B5EF4-FFF2-40B4-BE49-F238E27FC236}">
                <a16:creationId xmlns:a16="http://schemas.microsoft.com/office/drawing/2014/main" id="{91E6BEE5-2607-4022-A10A-0B4B6AA4C89E}"/>
              </a:ext>
            </a:extLst>
          </p:cNvPr>
          <p:cNvPicPr>
            <a:picLocks noChangeAspect="1"/>
          </p:cNvPicPr>
          <p:nvPr/>
        </p:nvPicPr>
        <p:blipFill rotWithShape="1">
          <a:blip r:embed="rId3"/>
          <a:srcRect l="49250" t="16517" r="40417" b="67812"/>
          <a:stretch/>
        </p:blipFill>
        <p:spPr>
          <a:xfrm>
            <a:off x="11112952" y="9911"/>
            <a:ext cx="1082398" cy="923330"/>
          </a:xfrm>
          <a:prstGeom prst="rect">
            <a:avLst/>
          </a:prstGeom>
        </p:spPr>
      </p:pic>
    </p:spTree>
    <p:extLst>
      <p:ext uri="{BB962C8B-B14F-4D97-AF65-F5344CB8AC3E}">
        <p14:creationId xmlns:p14="http://schemas.microsoft.com/office/powerpoint/2010/main" val="266680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9A40E5-92DA-445F-ABC6-B4F625B8B631}"/>
              </a:ext>
            </a:extLst>
          </p:cNvPr>
          <p:cNvGrpSpPr/>
          <p:nvPr/>
        </p:nvGrpSpPr>
        <p:grpSpPr>
          <a:xfrm>
            <a:off x="2634665" y="1562669"/>
            <a:ext cx="8812156" cy="2123657"/>
            <a:chOff x="2612336" y="780471"/>
            <a:chExt cx="8812156" cy="2123657"/>
          </a:xfrm>
        </p:grpSpPr>
        <p:sp>
          <p:nvSpPr>
            <p:cNvPr id="7" name="Rectangle 9">
              <a:extLst>
                <a:ext uri="{FF2B5EF4-FFF2-40B4-BE49-F238E27FC236}">
                  <a16:creationId xmlns:a16="http://schemas.microsoft.com/office/drawing/2014/main" id="{656BADA6-230E-42FE-83C3-4E3810BCB776}"/>
                </a:ext>
              </a:extLst>
            </p:cNvPr>
            <p:cNvSpPr/>
            <p:nvPr/>
          </p:nvSpPr>
          <p:spPr>
            <a:xfrm>
              <a:off x="2612336" y="780471"/>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1F274DE-866D-4706-B67E-2538048CF9F2}"/>
                </a:ext>
              </a:extLst>
            </p:cNvPr>
            <p:cNvSpPr/>
            <p:nvPr/>
          </p:nvSpPr>
          <p:spPr>
            <a:xfrm>
              <a:off x="2857940" y="842025"/>
              <a:ext cx="8418494" cy="2062103"/>
            </a:xfrm>
            <a:prstGeom prst="rect">
              <a:avLst/>
            </a:prstGeom>
          </p:spPr>
          <p:txBody>
            <a:bodyPr wrap="square">
              <a:spAutoFit/>
            </a:bodyPr>
            <a:lstStyle/>
            <a:p>
              <a:pPr marL="285750" indent="-285750">
                <a:buFont typeface="Wingdings" panose="05000000000000000000" pitchFamily="2" charset="2"/>
                <a:buChar char="Ø"/>
              </a:pPr>
              <a:r>
                <a:rPr lang="vi-VN" sz="3200">
                  <a:solidFill>
                    <a:srgbClr val="2B26F6"/>
                  </a:solidFill>
                </a:rPr>
                <a:t> Đọc tư liệu trong SGK, tìm ra những cụm từ thể hiện sự giàu có của phương Đông trong trí tưởng tượng của người Tây Âu?</a:t>
              </a:r>
            </a:p>
            <a:p>
              <a:endParaRPr lang="en-US" sz="3200">
                <a:solidFill>
                  <a:srgbClr val="2B26F6"/>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32C70DC7-90FA-4FD7-A249-1BC7113EB84E}"/>
              </a:ext>
            </a:extLst>
          </p:cNvPr>
          <p:cNvGrpSpPr/>
          <p:nvPr/>
        </p:nvGrpSpPr>
        <p:grpSpPr>
          <a:xfrm>
            <a:off x="0" y="2368994"/>
            <a:ext cx="2634665" cy="2634665"/>
            <a:chOff x="163827" y="1365896"/>
            <a:chExt cx="2183374" cy="2183374"/>
          </a:xfrm>
        </p:grpSpPr>
        <p:sp>
          <p:nvSpPr>
            <p:cNvPr id="10" name="Arrow: Circular 9">
              <a:extLst>
                <a:ext uri="{FF2B5EF4-FFF2-40B4-BE49-F238E27FC236}">
                  <a16:creationId xmlns:a16="http://schemas.microsoft.com/office/drawing/2014/main" id="{019419D0-8E70-4720-AD0C-EDB50D8413AC}"/>
                </a:ext>
              </a:extLst>
            </p:cNvPr>
            <p:cNvSpPr/>
            <p:nvPr/>
          </p:nvSpPr>
          <p:spPr>
            <a:xfrm>
              <a:off x="163827" y="1365896"/>
              <a:ext cx="2183374" cy="2183374"/>
            </a:xfrm>
            <a:prstGeom prst="circularArrow">
              <a:avLst>
                <a:gd name="adj1" fmla="val 5085"/>
                <a:gd name="adj2" fmla="val 327528"/>
                <a:gd name="adj3" fmla="val 15808768"/>
                <a:gd name="adj4" fmla="val 16084141"/>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11" name="Group 10">
              <a:extLst>
                <a:ext uri="{FF2B5EF4-FFF2-40B4-BE49-F238E27FC236}">
                  <a16:creationId xmlns:a16="http://schemas.microsoft.com/office/drawing/2014/main" id="{2776E63E-AC69-41F9-A565-A0F952E3498A}"/>
                </a:ext>
              </a:extLst>
            </p:cNvPr>
            <p:cNvGrpSpPr/>
            <p:nvPr/>
          </p:nvGrpSpPr>
          <p:grpSpPr>
            <a:xfrm>
              <a:off x="274846" y="1465512"/>
              <a:ext cx="1942833" cy="1942833"/>
              <a:chOff x="274846" y="1465512"/>
              <a:chExt cx="1942833" cy="1942833"/>
            </a:xfrm>
          </p:grpSpPr>
          <p:grpSp>
            <p:nvGrpSpPr>
              <p:cNvPr id="12" name="Group 11">
                <a:extLst>
                  <a:ext uri="{FF2B5EF4-FFF2-40B4-BE49-F238E27FC236}">
                    <a16:creationId xmlns:a16="http://schemas.microsoft.com/office/drawing/2014/main" id="{96F19271-F7FA-4B1B-9F62-672AFCE7E5FD}"/>
                  </a:ext>
                </a:extLst>
              </p:cNvPr>
              <p:cNvGrpSpPr/>
              <p:nvPr/>
            </p:nvGrpSpPr>
            <p:grpSpPr>
              <a:xfrm>
                <a:off x="274846" y="1465512"/>
                <a:ext cx="1942833" cy="1942833"/>
                <a:chOff x="610892" y="370063"/>
                <a:chExt cx="1942833" cy="1942833"/>
              </a:xfrm>
            </p:grpSpPr>
            <p:sp>
              <p:nvSpPr>
                <p:cNvPr id="14" name="Oval 13">
                  <a:extLst>
                    <a:ext uri="{FF2B5EF4-FFF2-40B4-BE49-F238E27FC236}">
                      <a16:creationId xmlns:a16="http://schemas.microsoft.com/office/drawing/2014/main" id="{9041ED0C-8C46-4DA4-A43C-ADE1802D29FD}"/>
                    </a:ext>
                  </a:extLst>
                </p:cNvPr>
                <p:cNvSpPr/>
                <p:nvPr/>
              </p:nvSpPr>
              <p:spPr>
                <a:xfrm>
                  <a:off x="610892" y="370063"/>
                  <a:ext cx="1942833" cy="194283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Oval 4">
                  <a:extLst>
                    <a:ext uri="{FF2B5EF4-FFF2-40B4-BE49-F238E27FC236}">
                      <a16:creationId xmlns:a16="http://schemas.microsoft.com/office/drawing/2014/main" id="{7C123E8D-3B0E-450F-8D28-5A55D8BD0E71}"/>
                    </a:ext>
                  </a:extLst>
                </p:cNvPr>
                <p:cNvSpPr txBox="1"/>
                <p:nvPr/>
              </p:nvSpPr>
              <p:spPr>
                <a:xfrm>
                  <a:off x="943948" y="693869"/>
                  <a:ext cx="1295222" cy="1295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grpSp>
          <p:sp>
            <p:nvSpPr>
              <p:cNvPr id="13" name="TextBox 12">
                <a:extLst>
                  <a:ext uri="{FF2B5EF4-FFF2-40B4-BE49-F238E27FC236}">
                    <a16:creationId xmlns:a16="http://schemas.microsoft.com/office/drawing/2014/main" id="{7DB21001-9581-45C2-9031-4B1A79A58503}"/>
                  </a:ext>
                </a:extLst>
              </p:cNvPr>
              <p:cNvSpPr txBox="1"/>
              <p:nvPr/>
            </p:nvSpPr>
            <p:spPr>
              <a:xfrm>
                <a:off x="385864" y="1921167"/>
                <a:ext cx="1739298" cy="892701"/>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Thử tài</a:t>
                </a:r>
              </a:p>
              <a:p>
                <a:pPr algn="ctr"/>
                <a:r>
                  <a:rPr lang="en-US" sz="3200" b="1">
                    <a:solidFill>
                      <a:schemeClr val="bg1"/>
                    </a:solidFill>
                    <a:latin typeface="Arial" panose="020B0604020202020204" pitchFamily="34" charset="0"/>
                    <a:cs typeface="Arial" panose="020B0604020202020204" pitchFamily="34" charset="0"/>
                  </a:rPr>
                  <a:t>của em</a:t>
                </a:r>
              </a:p>
            </p:txBody>
          </p:sp>
        </p:grpSp>
      </p:grpSp>
      <p:grpSp>
        <p:nvGrpSpPr>
          <p:cNvPr id="3" name="Group 2">
            <a:extLst>
              <a:ext uri="{FF2B5EF4-FFF2-40B4-BE49-F238E27FC236}">
                <a16:creationId xmlns:a16="http://schemas.microsoft.com/office/drawing/2014/main" id="{5D8ABEB5-4652-4259-A4DF-3B4C2AB9A542}"/>
              </a:ext>
            </a:extLst>
          </p:cNvPr>
          <p:cNvGrpSpPr/>
          <p:nvPr/>
        </p:nvGrpSpPr>
        <p:grpSpPr>
          <a:xfrm>
            <a:off x="2612338" y="4492651"/>
            <a:ext cx="8812156" cy="1726289"/>
            <a:chOff x="2612336" y="3301497"/>
            <a:chExt cx="8812156" cy="1726289"/>
          </a:xfrm>
        </p:grpSpPr>
        <p:sp>
          <p:nvSpPr>
            <p:cNvPr id="16" name="Rectangle 9">
              <a:extLst>
                <a:ext uri="{FF2B5EF4-FFF2-40B4-BE49-F238E27FC236}">
                  <a16:creationId xmlns:a16="http://schemas.microsoft.com/office/drawing/2014/main" id="{C51199DF-8B6C-4C0B-B9CD-ED1C14F82B6F}"/>
                </a:ext>
              </a:extLst>
            </p:cNvPr>
            <p:cNvSpPr/>
            <p:nvPr/>
          </p:nvSpPr>
          <p:spPr>
            <a:xfrm>
              <a:off x="2612336" y="3301497"/>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49314180-0E05-41CE-A39A-37013A48CD25}"/>
                </a:ext>
              </a:extLst>
            </p:cNvPr>
            <p:cNvSpPr/>
            <p:nvPr/>
          </p:nvSpPr>
          <p:spPr>
            <a:xfrm>
              <a:off x="2992892" y="3301497"/>
              <a:ext cx="8431600" cy="1569660"/>
            </a:xfrm>
            <a:prstGeom prst="rect">
              <a:avLst/>
            </a:prstGeom>
          </p:spPr>
          <p:txBody>
            <a:bodyPr wrap="square">
              <a:spAutoFit/>
            </a:bodyPr>
            <a:lstStyle/>
            <a:p>
              <a:pPr marL="285750" indent="-285750">
                <a:buFont typeface="Wingdings" panose="05000000000000000000" pitchFamily="2" charset="2"/>
                <a:buChar char="Ø"/>
              </a:pPr>
              <a:r>
                <a:rPr lang="vi-VN" sz="3200">
                  <a:solidFill>
                    <a:srgbClr val="2B26F6"/>
                  </a:solidFill>
                </a:rPr>
                <a:t> Vì sao đến thế kỉ XV, việc tìm đường biển sang  phương Đông của người Tây Âu được đặt ra cấp thiết?</a:t>
              </a:r>
              <a:endParaRPr lang="en-US" sz="3200">
                <a:solidFill>
                  <a:srgbClr val="2B26F6"/>
                </a:solidFill>
              </a:endParaRPr>
            </a:p>
          </p:txBody>
        </p:sp>
      </p:grpSp>
      <p:pic>
        <p:nvPicPr>
          <p:cNvPr id="19" name="3 Minute Timer (Nho)">
            <a:hlinkClick r:id="" action="ppaction://media"/>
            <a:extLst>
              <a:ext uri="{FF2B5EF4-FFF2-40B4-BE49-F238E27FC236}">
                <a16:creationId xmlns:a16="http://schemas.microsoft.com/office/drawing/2014/main" id="{3DF9A3C5-038E-4E8D-981C-ED33A47AAF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18914" y="3436496"/>
            <a:ext cx="1470991" cy="826787"/>
          </a:xfrm>
          <a:prstGeom prst="rect">
            <a:avLst/>
          </a:prstGeom>
        </p:spPr>
      </p:pic>
      <p:grpSp>
        <p:nvGrpSpPr>
          <p:cNvPr id="20" name="Group 19">
            <a:extLst>
              <a:ext uri="{FF2B5EF4-FFF2-40B4-BE49-F238E27FC236}">
                <a16:creationId xmlns:a16="http://schemas.microsoft.com/office/drawing/2014/main" id="{27279254-014B-41DC-AD89-1318CC3E5292}"/>
              </a:ext>
            </a:extLst>
          </p:cNvPr>
          <p:cNvGrpSpPr/>
          <p:nvPr/>
        </p:nvGrpSpPr>
        <p:grpSpPr>
          <a:xfrm>
            <a:off x="7746735" y="3400058"/>
            <a:ext cx="1094053" cy="848554"/>
            <a:chOff x="3634055" y="3302115"/>
            <a:chExt cx="848449" cy="796469"/>
          </a:xfrm>
        </p:grpSpPr>
        <p:pic>
          <p:nvPicPr>
            <p:cNvPr id="21" name="Picture 20">
              <a:extLst>
                <a:ext uri="{FF2B5EF4-FFF2-40B4-BE49-F238E27FC236}">
                  <a16:creationId xmlns:a16="http://schemas.microsoft.com/office/drawing/2014/main" id="{349AB574-1629-48A7-AE59-394066AFB61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22" name="Picture 21">
              <a:extLst>
                <a:ext uri="{FF2B5EF4-FFF2-40B4-BE49-F238E27FC236}">
                  <a16:creationId xmlns:a16="http://schemas.microsoft.com/office/drawing/2014/main" id="{FF2CBA1C-41F8-47C5-ACA4-703349135AB0}"/>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grpSp>
        <p:nvGrpSpPr>
          <p:cNvPr id="23" name="Group 22">
            <a:extLst>
              <a:ext uri="{FF2B5EF4-FFF2-40B4-BE49-F238E27FC236}">
                <a16:creationId xmlns:a16="http://schemas.microsoft.com/office/drawing/2014/main" id="{2583475C-6ACA-4929-8055-9F3064DB43AF}"/>
              </a:ext>
            </a:extLst>
          </p:cNvPr>
          <p:cNvGrpSpPr/>
          <p:nvPr/>
        </p:nvGrpSpPr>
        <p:grpSpPr>
          <a:xfrm>
            <a:off x="846345" y="97839"/>
            <a:ext cx="10266607" cy="872949"/>
            <a:chOff x="1133366" y="2220084"/>
            <a:chExt cx="5681780" cy="914400"/>
          </a:xfrm>
        </p:grpSpPr>
        <p:sp>
          <p:nvSpPr>
            <p:cNvPr id="24" name="Arrow: Pentagon 23">
              <a:extLst>
                <a:ext uri="{FF2B5EF4-FFF2-40B4-BE49-F238E27FC236}">
                  <a16:creationId xmlns:a16="http://schemas.microsoft.com/office/drawing/2014/main" id="{F117FB7A-1DFD-416B-968F-06875198E01B}"/>
                </a:ext>
              </a:extLst>
            </p:cNvPr>
            <p:cNvSpPr/>
            <p:nvPr/>
          </p:nvSpPr>
          <p:spPr>
            <a:xfrm>
              <a:off x="1133366" y="2220084"/>
              <a:ext cx="5681780" cy="914400"/>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5" name="TextBox 24">
              <a:extLst>
                <a:ext uri="{FF2B5EF4-FFF2-40B4-BE49-F238E27FC236}">
                  <a16:creationId xmlns:a16="http://schemas.microsoft.com/office/drawing/2014/main" id="{D506AEA1-DA90-49B2-88DD-3ADF4873D32D}"/>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6" name="TextBox 25">
            <a:extLst>
              <a:ext uri="{FF2B5EF4-FFF2-40B4-BE49-F238E27FC236}">
                <a16:creationId xmlns:a16="http://schemas.microsoft.com/office/drawing/2014/main" id="{E8E26F5F-5115-46C6-AB82-B3C5CC34BDAB}"/>
              </a:ext>
            </a:extLst>
          </p:cNvPr>
          <p:cNvSpPr txBox="1"/>
          <p:nvPr/>
        </p:nvSpPr>
        <p:spPr>
          <a:xfrm>
            <a:off x="1684873" y="242825"/>
            <a:ext cx="8794318" cy="923330"/>
          </a:xfrm>
          <a:prstGeom prst="rect">
            <a:avLst/>
          </a:prstGeom>
          <a:noFill/>
        </p:spPr>
        <p:txBody>
          <a:bodyPr wrap="square" rtlCol="0">
            <a:spAutoFit/>
          </a:bodyPr>
          <a:lstStyle/>
          <a:p>
            <a:r>
              <a:rPr lang="vi-VN" sz="2600">
                <a:solidFill>
                  <a:srgbClr val="0070C0"/>
                </a:solidFill>
                <a:latin typeface="Arial" panose="020B0604020202020204" pitchFamily="34" charset="0"/>
                <a:cs typeface="Arial" panose="020B0604020202020204" pitchFamily="34" charset="0"/>
              </a:rPr>
              <a:t>Nguyên nhân và điều kiện của các cuộc đại phát kiến địa lí</a:t>
            </a:r>
            <a:endParaRPr lang="en-US" sz="2600">
              <a:solidFill>
                <a:srgbClr val="0070C0"/>
              </a:solidFill>
              <a:latin typeface="Arial" panose="020B0604020202020204" pitchFamily="34" charset="0"/>
              <a:cs typeface="Arial" panose="020B0604020202020204" pitchFamily="34" charset="0"/>
            </a:endParaRPr>
          </a:p>
          <a:p>
            <a:endParaRPr lang="en-US" sz="2800">
              <a:solidFill>
                <a:srgbClr val="0070C0"/>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7BBB1736-B91A-41D9-A721-F5EC8B3A4E48}"/>
              </a:ext>
            </a:extLst>
          </p:cNvPr>
          <p:cNvGrpSpPr/>
          <p:nvPr/>
        </p:nvGrpSpPr>
        <p:grpSpPr>
          <a:xfrm>
            <a:off x="84118" y="97839"/>
            <a:ext cx="1301952" cy="872949"/>
            <a:chOff x="344605" y="154323"/>
            <a:chExt cx="1301952" cy="872949"/>
          </a:xfrm>
        </p:grpSpPr>
        <p:sp>
          <p:nvSpPr>
            <p:cNvPr id="28" name="Arrow: Pentagon 27">
              <a:extLst>
                <a:ext uri="{FF2B5EF4-FFF2-40B4-BE49-F238E27FC236}">
                  <a16:creationId xmlns:a16="http://schemas.microsoft.com/office/drawing/2014/main" id="{06CB66D5-8B97-42C0-9958-60A7369E4C2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9" name="Isosceles Triangle 28">
              <a:extLst>
                <a:ext uri="{FF2B5EF4-FFF2-40B4-BE49-F238E27FC236}">
                  <a16:creationId xmlns:a16="http://schemas.microsoft.com/office/drawing/2014/main" id="{0642DC6A-F2E0-4EDD-B488-3CF4EFE9FB3C}"/>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a:extLst>
              <a:ext uri="{FF2B5EF4-FFF2-40B4-BE49-F238E27FC236}">
                <a16:creationId xmlns:a16="http://schemas.microsoft.com/office/drawing/2014/main" id="{73571F83-8ED7-4399-85C6-D3B7DB9407C9}"/>
              </a:ext>
            </a:extLst>
          </p:cNvPr>
          <p:cNvPicPr>
            <a:picLocks noChangeAspect="1"/>
          </p:cNvPicPr>
          <p:nvPr/>
        </p:nvPicPr>
        <p:blipFill rotWithShape="1">
          <a:blip r:embed="rId10"/>
          <a:srcRect l="49250" t="16517" r="40417" b="67812"/>
          <a:stretch/>
        </p:blipFill>
        <p:spPr>
          <a:xfrm>
            <a:off x="11112952" y="9911"/>
            <a:ext cx="1082398" cy="923330"/>
          </a:xfrm>
          <a:prstGeom prst="rect">
            <a:avLst/>
          </a:prstGeom>
        </p:spPr>
      </p:pic>
    </p:spTree>
    <p:extLst>
      <p:ext uri="{BB962C8B-B14F-4D97-AF65-F5344CB8AC3E}">
        <p14:creationId xmlns:p14="http://schemas.microsoft.com/office/powerpoint/2010/main" val="225233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95118" fill="hold"/>
                                        <p:tgtEl>
                                          <p:spTgt spid="19"/>
                                        </p:tgtEl>
                                      </p:cBhvr>
                                    </p:cmd>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500"/>
                                        <p:tgtEl>
                                          <p:spTgt spid="26"/>
                                        </p:tgtEl>
                                      </p:cBhvr>
                                    </p:animEffect>
                                  </p:childTnLst>
                                </p:cTn>
                              </p:par>
                              <p:par>
                                <p:cTn id="32" presetID="22" presetClass="entr" presetSubtype="8"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9"/>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19"/>
                                        </p:tgtEl>
                                      </p:cBhvr>
                                    </p:cmd>
                                  </p:childTnLst>
                                </p:cTn>
                              </p:par>
                            </p:childTnLst>
                          </p:cTn>
                        </p:par>
                      </p:childTnLst>
                    </p:cTn>
                  </p:par>
                </p:childTnLst>
              </p:cTn>
              <p:nextCondLst>
                <p:cond evt="onClick" delay="0">
                  <p:tgtEl>
                    <p:spTgt spid="19"/>
                  </p:tgtEl>
                </p:cond>
              </p:nextCondLst>
            </p:seq>
            <p:video>
              <p:cMediaNode vol="80000">
                <p:cTn id="40" fill="hold" display="0">
                  <p:stCondLst>
                    <p:cond delay="indefinite"/>
                  </p:stCondLst>
                </p:cTn>
                <p:tgtEl>
                  <p:spTgt spid="19"/>
                </p:tgtEl>
              </p:cMediaNode>
            </p:video>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DDCD63-7697-4040-8EAA-D081703AD21F}"/>
              </a:ext>
            </a:extLst>
          </p:cNvPr>
          <p:cNvSpPr txBox="1"/>
          <p:nvPr/>
        </p:nvSpPr>
        <p:spPr>
          <a:xfrm>
            <a:off x="108331" y="982176"/>
            <a:ext cx="3681471" cy="4893647"/>
          </a:xfrm>
          <a:prstGeom prst="rect">
            <a:avLst/>
          </a:prstGeom>
          <a:noFill/>
          <a:ln>
            <a:solidFill>
              <a:schemeClr val="accent1"/>
            </a:solidFill>
            <a:prstDash val="sysDash"/>
          </a:ln>
        </p:spPr>
        <p:txBody>
          <a:bodyPr wrap="square" rtlCol="0">
            <a:spAutoFit/>
          </a:bodyPr>
          <a:lstStyle/>
          <a:p>
            <a:pPr algn="just"/>
            <a:r>
              <a:rPr lang="vi-VN" sz="2400">
                <a:solidFill>
                  <a:srgbClr val="002060"/>
                </a:solidFill>
                <a:latin typeface="+mj-lt"/>
              </a:rPr>
              <a:t>Trong trí tưởng tượng của người Tây Âu lúc bấy giờ, phương Đông như một thế giới thần tiên giàu có “khắp mặt đất đều là vàng, còn các loại hương liệu thì ngoài đồng nội đâu đâu cũng có”</a:t>
            </a:r>
          </a:p>
          <a:p>
            <a:pPr algn="just"/>
            <a:r>
              <a:rPr lang="vi-VN" sz="2400" i="1">
                <a:solidFill>
                  <a:srgbClr val="002060"/>
                </a:solidFill>
                <a:latin typeface="+mj-lt"/>
              </a:rPr>
              <a:t>(Theo Lưu Minh Hàn (chủ biên),Phong Đào (dịch), Lịch sử thế giới,</a:t>
            </a:r>
          </a:p>
          <a:p>
            <a:pPr algn="just"/>
            <a:r>
              <a:rPr lang="vi-VN" sz="2400" i="1">
                <a:solidFill>
                  <a:srgbClr val="002060"/>
                </a:solidFill>
                <a:latin typeface="+mj-lt"/>
              </a:rPr>
              <a:t>Tập 2: Thời trung cổ, NXB Thành phố Hồ Chí Minh, tr.513)</a:t>
            </a:r>
            <a:endParaRPr lang="en-US" sz="2400" i="1">
              <a:solidFill>
                <a:srgbClr val="002060"/>
              </a:solidFill>
              <a:latin typeface="+mj-lt"/>
            </a:endParaRPr>
          </a:p>
        </p:txBody>
      </p:sp>
      <p:sp>
        <p:nvSpPr>
          <p:cNvPr id="6" name="Rectangle 5">
            <a:extLst>
              <a:ext uri="{FF2B5EF4-FFF2-40B4-BE49-F238E27FC236}">
                <a16:creationId xmlns:a16="http://schemas.microsoft.com/office/drawing/2014/main" id="{24CC792B-AE42-4DDC-BF02-05C0E8285A7A}"/>
              </a:ext>
            </a:extLst>
          </p:cNvPr>
          <p:cNvSpPr/>
          <p:nvPr/>
        </p:nvSpPr>
        <p:spPr>
          <a:xfrm>
            <a:off x="3822853" y="0"/>
            <a:ext cx="8369147" cy="6724470"/>
          </a:xfrm>
          <a:prstGeom prst="rect">
            <a:avLst/>
          </a:prstGeom>
          <a:ln>
            <a:solidFill>
              <a:schemeClr val="accent1"/>
            </a:solidFill>
          </a:ln>
        </p:spPr>
        <p:txBody>
          <a:bodyPr wrap="square">
            <a:spAutoFit/>
          </a:bodyPr>
          <a:lstStyle/>
          <a:p>
            <a:pPr algn="ctr">
              <a:lnSpc>
                <a:spcPct val="107000"/>
              </a:lnSpc>
              <a:spcAft>
                <a:spcPts val="800"/>
              </a:spcAft>
            </a:pPr>
            <a:r>
              <a:rPr lang="en-US" sz="2400" b="1">
                <a:solidFill>
                  <a:srgbClr val="FF3399"/>
                </a:solidFill>
                <a:latin typeface="Times New Roman" panose="02020603050405020304" pitchFamily="18" charset="0"/>
                <a:ea typeface="Calibri" panose="020F0502020204030204" pitchFamily="34" charset="0"/>
                <a:cs typeface="Times New Roman" panose="02020603050405020304" pitchFamily="18" charset="0"/>
              </a:rPr>
              <a:t>Khao khát khám phá và giá trị của những chuyến đi</a:t>
            </a:r>
            <a:endParaRPr lang="en-US" sz="2400">
              <a:solidFill>
                <a:srgbClr val="FF3399"/>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en-US" sz="22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 thương gia Ả rập mua gia vị ở Ấn Độ và các đảo ở Viễn Đông. Họ vận chuyển gia vị đến các trung tâm thương mại phía Đông Địa Trung Hải và bán chúng cho các thương nhân người Ý. Các thương gia Ý đã mang các loại gia vị đến Venice để bán cho các thương nhân từ khắp châu Âu. Ở mỗi bước, giá của các loại gai vị đều tăng gấp 100, 1000 thậm chí 2000 lần so với giá ban đầu. Người châu Âu phẫn nộ với mức giá quá cao nhưng họ buộc phải trả. Họ cũng bắt đầu tìm cách để có thể tham gia vào hệ thống thương mại này.</a:t>
            </a:r>
          </a:p>
          <a:p>
            <a:pPr algn="just">
              <a:lnSpc>
                <a:spcPct val="107000"/>
              </a:lnSpc>
            </a:pPr>
            <a:r>
              <a:rPr lang="en-US" sz="22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 châu Âu tin rằng một tuyến đường biển sang phương Đông là giải pháp cho vấn đề thương mại của họ. Đường biển sẽ cho phép họ kiểm soát nguồn cung cấp hàng hóa. Và mang đến hy vọng làm giàu bằng cách mang gia vị và các mặt hàng thương mại khác sang bán trên thị trường châu Âu.</a:t>
            </a:r>
          </a:p>
          <a:p>
            <a:pPr algn="just">
              <a:lnSpc>
                <a:spcPct val="107000"/>
              </a:lnSpc>
            </a:pPr>
            <a:r>
              <a:rPr lang="en-US" sz="22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 thời kỳ Phục hưng, nền kinh tế thương mại của châu Âu phụ thuộc vào việc sử dụng tiền bằng vàng. Vấn đề là các mỏ vàng ở châu Âu đang ngày càng cạn kiệt. Người châu Âu cần tìm ra những nguồn cung mới cho những kim loại quý này để nền kinh tế có thể tiếp tục phát triển.</a:t>
            </a:r>
          </a:p>
        </p:txBody>
      </p:sp>
      <p:sp>
        <p:nvSpPr>
          <p:cNvPr id="7" name="Rectangle: Rounded Corners 6">
            <a:extLst>
              <a:ext uri="{FF2B5EF4-FFF2-40B4-BE49-F238E27FC236}">
                <a16:creationId xmlns:a16="http://schemas.microsoft.com/office/drawing/2014/main" id="{539BE1FE-C13D-4BF9-9FB7-BA5B774508AC}"/>
              </a:ext>
            </a:extLst>
          </p:cNvPr>
          <p:cNvSpPr/>
          <p:nvPr/>
        </p:nvSpPr>
        <p:spPr>
          <a:xfrm>
            <a:off x="495759" y="176270"/>
            <a:ext cx="2787268" cy="55084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rgbClr val="2B26F6"/>
                </a:solidFill>
              </a:rPr>
              <a:t>Tư liệu tham khảo</a:t>
            </a:r>
            <a:endParaRPr lang="en-US" sz="2400">
              <a:solidFill>
                <a:srgbClr val="2B26F6"/>
              </a:solidFill>
            </a:endParaRPr>
          </a:p>
        </p:txBody>
      </p:sp>
    </p:spTree>
    <p:extLst>
      <p:ext uri="{BB962C8B-B14F-4D97-AF65-F5344CB8AC3E}">
        <p14:creationId xmlns:p14="http://schemas.microsoft.com/office/powerpoint/2010/main" val="4072340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A8FEF8-FED3-4200-803B-C9D3359C1240}"/>
              </a:ext>
            </a:extLst>
          </p:cNvPr>
          <p:cNvPicPr>
            <a:picLocks noChangeAspect="1"/>
          </p:cNvPicPr>
          <p:nvPr/>
        </p:nvPicPr>
        <p:blipFill rotWithShape="1">
          <a:blip r:embed="rId2"/>
          <a:srcRect t="6756"/>
          <a:stretch/>
        </p:blipFill>
        <p:spPr>
          <a:xfrm>
            <a:off x="162546" y="257513"/>
            <a:ext cx="4829849" cy="6013582"/>
          </a:xfrm>
          <a:prstGeom prst="rect">
            <a:avLst/>
          </a:prstGeom>
        </p:spPr>
      </p:pic>
      <p:pic>
        <p:nvPicPr>
          <p:cNvPr id="3" name="Picture 2">
            <a:extLst>
              <a:ext uri="{FF2B5EF4-FFF2-40B4-BE49-F238E27FC236}">
                <a16:creationId xmlns:a16="http://schemas.microsoft.com/office/drawing/2014/main" id="{DDC58D01-DDFA-47AA-B964-F5732FDEB131}"/>
              </a:ext>
            </a:extLst>
          </p:cNvPr>
          <p:cNvPicPr>
            <a:picLocks noChangeAspect="1"/>
          </p:cNvPicPr>
          <p:nvPr/>
        </p:nvPicPr>
        <p:blipFill rotWithShape="1">
          <a:blip r:embed="rId3"/>
          <a:srcRect t="13674"/>
          <a:stretch/>
        </p:blipFill>
        <p:spPr>
          <a:xfrm>
            <a:off x="4992395" y="448681"/>
            <a:ext cx="7259063" cy="5822414"/>
          </a:xfrm>
          <a:prstGeom prst="rect">
            <a:avLst/>
          </a:prstGeom>
        </p:spPr>
      </p:pic>
    </p:spTree>
    <p:extLst>
      <p:ext uri="{BB962C8B-B14F-4D97-AF65-F5344CB8AC3E}">
        <p14:creationId xmlns:p14="http://schemas.microsoft.com/office/powerpoint/2010/main" val="2280842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2583475C-6ACA-4929-8055-9F3064DB43AF}"/>
              </a:ext>
            </a:extLst>
          </p:cNvPr>
          <p:cNvGrpSpPr/>
          <p:nvPr/>
        </p:nvGrpSpPr>
        <p:grpSpPr>
          <a:xfrm>
            <a:off x="846345" y="97839"/>
            <a:ext cx="10266607" cy="872949"/>
            <a:chOff x="1133366" y="2220084"/>
            <a:chExt cx="5681780" cy="914400"/>
          </a:xfrm>
        </p:grpSpPr>
        <p:sp>
          <p:nvSpPr>
            <p:cNvPr id="24" name="Arrow: Pentagon 23">
              <a:extLst>
                <a:ext uri="{FF2B5EF4-FFF2-40B4-BE49-F238E27FC236}">
                  <a16:creationId xmlns:a16="http://schemas.microsoft.com/office/drawing/2014/main" id="{F117FB7A-1DFD-416B-968F-06875198E01B}"/>
                </a:ext>
              </a:extLst>
            </p:cNvPr>
            <p:cNvSpPr/>
            <p:nvPr/>
          </p:nvSpPr>
          <p:spPr>
            <a:xfrm>
              <a:off x="1133366" y="2220084"/>
              <a:ext cx="5681780" cy="914400"/>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5" name="TextBox 24">
              <a:extLst>
                <a:ext uri="{FF2B5EF4-FFF2-40B4-BE49-F238E27FC236}">
                  <a16:creationId xmlns:a16="http://schemas.microsoft.com/office/drawing/2014/main" id="{D506AEA1-DA90-49B2-88DD-3ADF4873D32D}"/>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6" name="TextBox 25">
            <a:extLst>
              <a:ext uri="{FF2B5EF4-FFF2-40B4-BE49-F238E27FC236}">
                <a16:creationId xmlns:a16="http://schemas.microsoft.com/office/drawing/2014/main" id="{E8E26F5F-5115-46C6-AB82-B3C5CC34BDAB}"/>
              </a:ext>
            </a:extLst>
          </p:cNvPr>
          <p:cNvSpPr txBox="1"/>
          <p:nvPr/>
        </p:nvSpPr>
        <p:spPr>
          <a:xfrm>
            <a:off x="1684873" y="242825"/>
            <a:ext cx="8794318" cy="923330"/>
          </a:xfrm>
          <a:prstGeom prst="rect">
            <a:avLst/>
          </a:prstGeom>
          <a:noFill/>
        </p:spPr>
        <p:txBody>
          <a:bodyPr wrap="square" rtlCol="0">
            <a:spAutoFit/>
          </a:bodyPr>
          <a:lstStyle/>
          <a:p>
            <a:r>
              <a:rPr lang="vi-VN" sz="2600">
                <a:solidFill>
                  <a:srgbClr val="0070C0"/>
                </a:solidFill>
                <a:latin typeface="Arial" panose="020B0604020202020204" pitchFamily="34" charset="0"/>
                <a:cs typeface="Arial" panose="020B0604020202020204" pitchFamily="34" charset="0"/>
              </a:rPr>
              <a:t>Nguyên nhân và điều kiện của các cuộc đại phát kiến địa lí</a:t>
            </a:r>
            <a:endParaRPr lang="en-US" sz="2600">
              <a:solidFill>
                <a:srgbClr val="0070C0"/>
              </a:solidFill>
              <a:latin typeface="Arial" panose="020B0604020202020204" pitchFamily="34" charset="0"/>
              <a:cs typeface="Arial" panose="020B0604020202020204" pitchFamily="34" charset="0"/>
            </a:endParaRPr>
          </a:p>
          <a:p>
            <a:endParaRPr lang="en-US" sz="2800">
              <a:solidFill>
                <a:srgbClr val="0070C0"/>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7BBB1736-B91A-41D9-A721-F5EC8B3A4E48}"/>
              </a:ext>
            </a:extLst>
          </p:cNvPr>
          <p:cNvGrpSpPr/>
          <p:nvPr/>
        </p:nvGrpSpPr>
        <p:grpSpPr>
          <a:xfrm>
            <a:off x="84118" y="97839"/>
            <a:ext cx="1301952" cy="872949"/>
            <a:chOff x="344605" y="154323"/>
            <a:chExt cx="1301952" cy="872949"/>
          </a:xfrm>
        </p:grpSpPr>
        <p:sp>
          <p:nvSpPr>
            <p:cNvPr id="28" name="Arrow: Pentagon 27">
              <a:extLst>
                <a:ext uri="{FF2B5EF4-FFF2-40B4-BE49-F238E27FC236}">
                  <a16:creationId xmlns:a16="http://schemas.microsoft.com/office/drawing/2014/main" id="{06CB66D5-8B97-42C0-9958-60A7369E4C2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9" name="Isosceles Triangle 28">
              <a:extLst>
                <a:ext uri="{FF2B5EF4-FFF2-40B4-BE49-F238E27FC236}">
                  <a16:creationId xmlns:a16="http://schemas.microsoft.com/office/drawing/2014/main" id="{0642DC6A-F2E0-4EDD-B488-3CF4EFE9FB3C}"/>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C0612500-2990-4423-856F-AEDE2921D365}"/>
              </a:ext>
            </a:extLst>
          </p:cNvPr>
          <p:cNvSpPr txBox="1"/>
          <p:nvPr/>
        </p:nvSpPr>
        <p:spPr>
          <a:xfrm>
            <a:off x="536790" y="1207721"/>
            <a:ext cx="2705644" cy="523220"/>
          </a:xfrm>
          <a:prstGeom prst="rect">
            <a:avLst/>
          </a:prstGeom>
          <a:noFill/>
        </p:spPr>
        <p:txBody>
          <a:bodyPr wrap="square" rtlCol="0">
            <a:spAutoFit/>
          </a:bodyPr>
          <a:lstStyle/>
          <a:p>
            <a:r>
              <a:rPr lang="vi-VN" sz="2800" b="1">
                <a:solidFill>
                  <a:srgbClr val="00B050"/>
                </a:solidFill>
              </a:rPr>
              <a:t>* Nguyên nhân</a:t>
            </a:r>
            <a:endParaRPr lang="en-US" sz="2800" b="1">
              <a:solidFill>
                <a:srgbClr val="00B050"/>
              </a:solidFill>
            </a:endParaRPr>
          </a:p>
        </p:txBody>
      </p:sp>
      <p:sp>
        <p:nvSpPr>
          <p:cNvPr id="30" name="TextBox 29">
            <a:extLst>
              <a:ext uri="{FF2B5EF4-FFF2-40B4-BE49-F238E27FC236}">
                <a16:creationId xmlns:a16="http://schemas.microsoft.com/office/drawing/2014/main" id="{B2275E9E-EC97-4077-9484-F6E23D659B22}"/>
              </a:ext>
            </a:extLst>
          </p:cNvPr>
          <p:cNvSpPr txBox="1"/>
          <p:nvPr/>
        </p:nvSpPr>
        <p:spPr>
          <a:xfrm>
            <a:off x="40607" y="2033310"/>
            <a:ext cx="12082849" cy="1077218"/>
          </a:xfrm>
          <a:prstGeom prst="rect">
            <a:avLst/>
          </a:prstGeom>
          <a:noFill/>
        </p:spPr>
        <p:txBody>
          <a:bodyPr wrap="square" rtlCol="0">
            <a:spAutoFit/>
          </a:bodyPr>
          <a:lstStyle/>
          <a:p>
            <a:r>
              <a:rPr lang="vi-VN" sz="3200">
                <a:solidFill>
                  <a:srgbClr val="2B26F6"/>
                </a:solidFill>
              </a:rPr>
              <a:t>- Giữa thế kỷ XV, do sự phát triển của nền sản xuất nên </a:t>
            </a:r>
            <a:r>
              <a:rPr lang="vi-VN" sz="3200">
                <a:solidFill>
                  <a:srgbClr val="FF0000"/>
                </a:solidFill>
              </a:rPr>
              <a:t>nhu cầu </a:t>
            </a:r>
            <a:r>
              <a:rPr lang="vi-VN" sz="3200">
                <a:solidFill>
                  <a:srgbClr val="2B26F6"/>
                </a:solidFill>
              </a:rPr>
              <a:t>về nguyên liệu, vàng bạc và mở rộng thị trường ngày càng tăng</a:t>
            </a:r>
            <a:endParaRPr lang="en-US" sz="3200">
              <a:solidFill>
                <a:srgbClr val="2B26F6"/>
              </a:solidFill>
            </a:endParaRPr>
          </a:p>
        </p:txBody>
      </p:sp>
      <p:sp>
        <p:nvSpPr>
          <p:cNvPr id="31" name="TextBox 30">
            <a:extLst>
              <a:ext uri="{FF2B5EF4-FFF2-40B4-BE49-F238E27FC236}">
                <a16:creationId xmlns:a16="http://schemas.microsoft.com/office/drawing/2014/main" id="{5C46C672-28D1-4D83-B107-4D45F561F267}"/>
              </a:ext>
            </a:extLst>
          </p:cNvPr>
          <p:cNvSpPr txBox="1"/>
          <p:nvPr/>
        </p:nvSpPr>
        <p:spPr>
          <a:xfrm>
            <a:off x="0" y="3392908"/>
            <a:ext cx="11902234" cy="584775"/>
          </a:xfrm>
          <a:prstGeom prst="rect">
            <a:avLst/>
          </a:prstGeom>
          <a:noFill/>
        </p:spPr>
        <p:txBody>
          <a:bodyPr wrap="square" rtlCol="0">
            <a:spAutoFit/>
          </a:bodyPr>
          <a:lstStyle/>
          <a:p>
            <a:r>
              <a:rPr lang="vi-VN" sz="3200">
                <a:solidFill>
                  <a:srgbClr val="2B26F6"/>
                </a:solidFill>
              </a:rPr>
              <a:t>- Các con đường từ châu Âu sang phương Đông bị </a:t>
            </a:r>
            <a:r>
              <a:rPr lang="vi-VN" sz="3200">
                <a:solidFill>
                  <a:srgbClr val="FF0000"/>
                </a:solidFill>
              </a:rPr>
              <a:t>cướp đoạt</a:t>
            </a:r>
            <a:endParaRPr lang="en-US" sz="3200">
              <a:solidFill>
                <a:srgbClr val="FF0000"/>
              </a:solidFill>
            </a:endParaRPr>
          </a:p>
        </p:txBody>
      </p:sp>
      <p:pic>
        <p:nvPicPr>
          <p:cNvPr id="12" name="Picture 5" descr="book9">
            <a:extLst>
              <a:ext uri="{FF2B5EF4-FFF2-40B4-BE49-F238E27FC236}">
                <a16:creationId xmlns:a16="http://schemas.microsoft.com/office/drawing/2014/main" id="{0645D850-3C20-4867-BFAD-016E104C581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004661" y="970788"/>
            <a:ext cx="1370574" cy="802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089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366399-AE40-4732-8D11-408237328064}"/>
              </a:ext>
            </a:extLst>
          </p:cNvPr>
          <p:cNvSpPr txBox="1"/>
          <p:nvPr/>
        </p:nvSpPr>
        <p:spPr>
          <a:xfrm>
            <a:off x="183161" y="1163160"/>
            <a:ext cx="11825678" cy="2062103"/>
          </a:xfrm>
          <a:prstGeom prst="rect">
            <a:avLst/>
          </a:prstGeom>
          <a:noFill/>
          <a:ln>
            <a:solidFill>
              <a:schemeClr val="accent1">
                <a:shade val="50000"/>
              </a:schemeClr>
            </a:solidFill>
            <a:prstDash val="sysDash"/>
          </a:ln>
        </p:spPr>
        <p:txBody>
          <a:bodyPr wrap="square" rtlCol="0">
            <a:spAutoFit/>
          </a:bodyPr>
          <a:lstStyle/>
          <a:p>
            <a:r>
              <a:rPr lang="vi-VN" sz="3200">
                <a:solidFill>
                  <a:srgbClr val="FF3399"/>
                </a:solidFill>
              </a:rPr>
              <a:t>Quan sát và so sánh bản đồ A,B với bản đồ thế giới hiện đại:</a:t>
            </a:r>
          </a:p>
          <a:p>
            <a:r>
              <a:rPr lang="vi-VN" sz="3200">
                <a:solidFill>
                  <a:srgbClr val="FF3399"/>
                </a:solidFill>
              </a:rPr>
              <a:t>- Có những châu lục nào đang được thể hiện ở bản đồ A và B?</a:t>
            </a:r>
          </a:p>
          <a:p>
            <a:r>
              <a:rPr lang="vi-VN" sz="3200">
                <a:solidFill>
                  <a:srgbClr val="FF3399"/>
                </a:solidFill>
              </a:rPr>
              <a:t>- Theo em, các nhà thám hiểm ở thế kỉ XV đã sử dụng bản đồ A hay B để thực hiện các chuyến đi? Tại sao?</a:t>
            </a:r>
            <a:endParaRPr lang="en-US" sz="3200">
              <a:solidFill>
                <a:srgbClr val="FF3399"/>
              </a:solidFill>
            </a:endParaRPr>
          </a:p>
        </p:txBody>
      </p:sp>
      <p:pic>
        <p:nvPicPr>
          <p:cNvPr id="6" name="Picture 5">
            <a:extLst>
              <a:ext uri="{FF2B5EF4-FFF2-40B4-BE49-F238E27FC236}">
                <a16:creationId xmlns:a16="http://schemas.microsoft.com/office/drawing/2014/main" id="{864E08CD-7EEA-4C74-9A80-86891EB18889}"/>
              </a:ext>
            </a:extLst>
          </p:cNvPr>
          <p:cNvPicPr>
            <a:picLocks noChangeAspect="1"/>
          </p:cNvPicPr>
          <p:nvPr/>
        </p:nvPicPr>
        <p:blipFill rotWithShape="1">
          <a:blip r:embed="rId5"/>
          <a:srcRect l="3751" t="-1" r="74856" b="82326"/>
          <a:stretch/>
        </p:blipFill>
        <p:spPr>
          <a:xfrm>
            <a:off x="2106987" y="92812"/>
            <a:ext cx="1695885" cy="788122"/>
          </a:xfrm>
          <a:prstGeom prst="rect">
            <a:avLst/>
          </a:prstGeom>
        </p:spPr>
      </p:pic>
      <p:sp>
        <p:nvSpPr>
          <p:cNvPr id="4" name="Rectangle: Rounded Corners 3">
            <a:extLst>
              <a:ext uri="{FF2B5EF4-FFF2-40B4-BE49-F238E27FC236}">
                <a16:creationId xmlns:a16="http://schemas.microsoft.com/office/drawing/2014/main" id="{F200D22E-5B4A-493F-A742-5270CEC25BB6}"/>
              </a:ext>
            </a:extLst>
          </p:cNvPr>
          <p:cNvSpPr/>
          <p:nvPr/>
        </p:nvSpPr>
        <p:spPr>
          <a:xfrm>
            <a:off x="3976376" y="275006"/>
            <a:ext cx="3614245" cy="60592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FFFF00"/>
                </a:solidFill>
              </a:rPr>
              <a:t>NHÓM TÀI NĂNG</a:t>
            </a:r>
            <a:endParaRPr lang="en-US" sz="2800" b="1">
              <a:solidFill>
                <a:srgbClr val="FFFF00"/>
              </a:solidFill>
            </a:endParaRPr>
          </a:p>
        </p:txBody>
      </p:sp>
      <p:grpSp>
        <p:nvGrpSpPr>
          <p:cNvPr id="15" name="Group 14">
            <a:extLst>
              <a:ext uri="{FF2B5EF4-FFF2-40B4-BE49-F238E27FC236}">
                <a16:creationId xmlns:a16="http://schemas.microsoft.com/office/drawing/2014/main" id="{55C892E5-0B12-4B1E-ADCD-F02399B18AD9}"/>
              </a:ext>
            </a:extLst>
          </p:cNvPr>
          <p:cNvGrpSpPr/>
          <p:nvPr/>
        </p:nvGrpSpPr>
        <p:grpSpPr>
          <a:xfrm>
            <a:off x="111122" y="3361135"/>
            <a:ext cx="3091430" cy="3496865"/>
            <a:chOff x="111122" y="3361135"/>
            <a:chExt cx="3091430" cy="3496865"/>
          </a:xfrm>
        </p:grpSpPr>
        <p:pic>
          <p:nvPicPr>
            <p:cNvPr id="5" name="Picture 4">
              <a:extLst>
                <a:ext uri="{FF2B5EF4-FFF2-40B4-BE49-F238E27FC236}">
                  <a16:creationId xmlns:a16="http://schemas.microsoft.com/office/drawing/2014/main" id="{2F227981-9F42-47D3-ADC5-2903E7F8C937}"/>
                </a:ext>
              </a:extLst>
            </p:cNvPr>
            <p:cNvPicPr>
              <a:picLocks noChangeAspect="1"/>
            </p:cNvPicPr>
            <p:nvPr/>
          </p:nvPicPr>
          <p:blipFill>
            <a:blip r:embed="rId6"/>
            <a:stretch>
              <a:fillRect/>
            </a:stretch>
          </p:blipFill>
          <p:spPr>
            <a:xfrm>
              <a:off x="111122" y="3361135"/>
              <a:ext cx="3091430" cy="3031022"/>
            </a:xfrm>
            <a:prstGeom prst="rect">
              <a:avLst/>
            </a:prstGeom>
          </p:spPr>
        </p:pic>
        <p:sp>
          <p:nvSpPr>
            <p:cNvPr id="8" name="TextBox 7">
              <a:extLst>
                <a:ext uri="{FF2B5EF4-FFF2-40B4-BE49-F238E27FC236}">
                  <a16:creationId xmlns:a16="http://schemas.microsoft.com/office/drawing/2014/main" id="{A55630BA-1667-4977-A943-26456FA2EBB2}"/>
                </a:ext>
              </a:extLst>
            </p:cNvPr>
            <p:cNvSpPr txBox="1"/>
            <p:nvPr/>
          </p:nvSpPr>
          <p:spPr>
            <a:xfrm>
              <a:off x="786028" y="6396335"/>
              <a:ext cx="1905919" cy="461665"/>
            </a:xfrm>
            <a:prstGeom prst="rect">
              <a:avLst/>
            </a:prstGeom>
            <a:noFill/>
          </p:spPr>
          <p:txBody>
            <a:bodyPr wrap="square" rtlCol="0">
              <a:spAutoFit/>
            </a:bodyPr>
            <a:lstStyle/>
            <a:p>
              <a:r>
                <a:rPr lang="vi-VN" sz="2400">
                  <a:solidFill>
                    <a:srgbClr val="2B26F6"/>
                  </a:solidFill>
                </a:rPr>
                <a:t>Bản đồ A</a:t>
              </a:r>
              <a:endParaRPr lang="en-US" sz="2400">
                <a:solidFill>
                  <a:srgbClr val="2B26F6"/>
                </a:solidFill>
              </a:endParaRPr>
            </a:p>
          </p:txBody>
        </p:sp>
      </p:grpSp>
      <p:grpSp>
        <p:nvGrpSpPr>
          <p:cNvPr id="16" name="Group 15">
            <a:extLst>
              <a:ext uri="{FF2B5EF4-FFF2-40B4-BE49-F238E27FC236}">
                <a16:creationId xmlns:a16="http://schemas.microsoft.com/office/drawing/2014/main" id="{58B456E0-B3D9-474E-9778-AEA749ECF1B3}"/>
              </a:ext>
            </a:extLst>
          </p:cNvPr>
          <p:cNvGrpSpPr/>
          <p:nvPr/>
        </p:nvGrpSpPr>
        <p:grpSpPr>
          <a:xfrm>
            <a:off x="3413394" y="3507489"/>
            <a:ext cx="4341163" cy="3350511"/>
            <a:chOff x="3413394" y="3507489"/>
            <a:chExt cx="4341163" cy="3350511"/>
          </a:xfrm>
        </p:grpSpPr>
        <p:pic>
          <p:nvPicPr>
            <p:cNvPr id="7" name="Picture 6">
              <a:extLst>
                <a:ext uri="{FF2B5EF4-FFF2-40B4-BE49-F238E27FC236}">
                  <a16:creationId xmlns:a16="http://schemas.microsoft.com/office/drawing/2014/main" id="{572A68E6-9FB7-49E0-8FB8-BD6EB07C2A2B}"/>
                </a:ext>
              </a:extLst>
            </p:cNvPr>
            <p:cNvPicPr>
              <a:picLocks noChangeAspect="1"/>
            </p:cNvPicPr>
            <p:nvPr/>
          </p:nvPicPr>
          <p:blipFill rotWithShape="1">
            <a:blip r:embed="rId7"/>
            <a:srcRect t="944" r="949"/>
            <a:stretch/>
          </p:blipFill>
          <p:spPr>
            <a:xfrm>
              <a:off x="3413394" y="3507489"/>
              <a:ext cx="4341163" cy="2816803"/>
            </a:xfrm>
            <a:prstGeom prst="rect">
              <a:avLst/>
            </a:prstGeom>
          </p:spPr>
        </p:pic>
        <p:sp>
          <p:nvSpPr>
            <p:cNvPr id="13" name="TextBox 12">
              <a:extLst>
                <a:ext uri="{FF2B5EF4-FFF2-40B4-BE49-F238E27FC236}">
                  <a16:creationId xmlns:a16="http://schemas.microsoft.com/office/drawing/2014/main" id="{AF3FAA51-8180-419A-9AC9-E6D5367339CE}"/>
                </a:ext>
              </a:extLst>
            </p:cNvPr>
            <p:cNvSpPr txBox="1"/>
            <p:nvPr/>
          </p:nvSpPr>
          <p:spPr>
            <a:xfrm>
              <a:off x="4830538" y="6396335"/>
              <a:ext cx="1905919" cy="461665"/>
            </a:xfrm>
            <a:prstGeom prst="rect">
              <a:avLst/>
            </a:prstGeom>
            <a:noFill/>
          </p:spPr>
          <p:txBody>
            <a:bodyPr wrap="square" rtlCol="0">
              <a:spAutoFit/>
            </a:bodyPr>
            <a:lstStyle/>
            <a:p>
              <a:r>
                <a:rPr lang="vi-VN" sz="2400">
                  <a:solidFill>
                    <a:srgbClr val="2B26F6"/>
                  </a:solidFill>
                </a:rPr>
                <a:t>Bản đồ B</a:t>
              </a:r>
              <a:endParaRPr lang="en-US" sz="2400">
                <a:solidFill>
                  <a:srgbClr val="2B26F6"/>
                </a:solidFill>
              </a:endParaRPr>
            </a:p>
          </p:txBody>
        </p:sp>
      </p:grpSp>
      <p:grpSp>
        <p:nvGrpSpPr>
          <p:cNvPr id="17" name="Group 16">
            <a:extLst>
              <a:ext uri="{FF2B5EF4-FFF2-40B4-BE49-F238E27FC236}">
                <a16:creationId xmlns:a16="http://schemas.microsoft.com/office/drawing/2014/main" id="{CFB8474B-192A-4149-B7AB-5B01385B2EFA}"/>
              </a:ext>
            </a:extLst>
          </p:cNvPr>
          <p:cNvGrpSpPr/>
          <p:nvPr/>
        </p:nvGrpSpPr>
        <p:grpSpPr>
          <a:xfrm>
            <a:off x="7877060" y="3566357"/>
            <a:ext cx="4203818" cy="3291643"/>
            <a:chOff x="7877060" y="3566357"/>
            <a:chExt cx="4203818" cy="3291643"/>
          </a:xfrm>
        </p:grpSpPr>
        <p:pic>
          <p:nvPicPr>
            <p:cNvPr id="1026" name="Picture 2" descr="Thế giới có bao nhiêu châu lục? Bản đồ thế giới mới nhất 2021">
              <a:extLst>
                <a:ext uri="{FF2B5EF4-FFF2-40B4-BE49-F238E27FC236}">
                  <a16:creationId xmlns:a16="http://schemas.microsoft.com/office/drawing/2014/main" id="{12C2BF59-DE66-4835-9970-65707007FF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77060" y="3566357"/>
              <a:ext cx="4203818" cy="258633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6E00585-93F6-45D2-A602-879D0B65B0AD}"/>
                </a:ext>
              </a:extLst>
            </p:cNvPr>
            <p:cNvSpPr txBox="1"/>
            <p:nvPr/>
          </p:nvSpPr>
          <p:spPr>
            <a:xfrm>
              <a:off x="9210261" y="6396335"/>
              <a:ext cx="1905919" cy="461665"/>
            </a:xfrm>
            <a:prstGeom prst="rect">
              <a:avLst/>
            </a:prstGeom>
            <a:noFill/>
          </p:spPr>
          <p:txBody>
            <a:bodyPr wrap="square" rtlCol="0">
              <a:spAutoFit/>
            </a:bodyPr>
            <a:lstStyle/>
            <a:p>
              <a:r>
                <a:rPr lang="vi-VN" sz="2400">
                  <a:solidFill>
                    <a:srgbClr val="2B26F6"/>
                  </a:solidFill>
                </a:rPr>
                <a:t>Bản đồ C</a:t>
              </a:r>
              <a:endParaRPr lang="en-US" sz="2400">
                <a:solidFill>
                  <a:srgbClr val="2B26F6"/>
                </a:solidFill>
              </a:endParaRPr>
            </a:p>
          </p:txBody>
        </p:sp>
      </p:grpSp>
      <p:pic>
        <p:nvPicPr>
          <p:cNvPr id="19"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33F11591-0A4C-4D34-8E06-326D43465D26}"/>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317" t="33855" r="19901" b="41111"/>
          <a:stretch/>
        </p:blipFill>
        <p:spPr bwMode="auto">
          <a:xfrm>
            <a:off x="8159573" y="129388"/>
            <a:ext cx="1992316" cy="8632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6606A2F5-5EF9-4F3E-9212-A227FE2878F2}"/>
              </a:ext>
            </a:extLst>
          </p:cNvPr>
          <p:cNvPicPr>
            <a:picLocks noChangeAspect="1"/>
          </p:cNvPicPr>
          <p:nvPr/>
        </p:nvPicPr>
        <p:blipFill rotWithShape="1">
          <a:blip r:embed="rId10"/>
          <a:srcRect l="49250" t="16517" r="40417" b="67812"/>
          <a:stretch/>
        </p:blipFill>
        <p:spPr>
          <a:xfrm>
            <a:off x="11112952" y="9911"/>
            <a:ext cx="1082398" cy="923330"/>
          </a:xfrm>
          <a:prstGeom prst="rect">
            <a:avLst/>
          </a:prstGeom>
        </p:spPr>
      </p:pic>
      <p:pic>
        <p:nvPicPr>
          <p:cNvPr id="18" name="4 Minute Timer (Nho)">
            <a:hlinkClick r:id="" action="ppaction://media"/>
            <a:extLst>
              <a:ext uri="{FF2B5EF4-FFF2-40B4-BE49-F238E27FC236}">
                <a16:creationId xmlns:a16="http://schemas.microsoft.com/office/drawing/2014/main" id="{3B0B1C26-0174-496B-98C3-F73D12B36031}"/>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320290" y="89567"/>
            <a:ext cx="1695886" cy="1003200"/>
          </a:xfrm>
          <a:prstGeom prst="rect">
            <a:avLst/>
          </a:prstGeom>
        </p:spPr>
      </p:pic>
    </p:spTree>
    <p:extLst>
      <p:ext uri="{BB962C8B-B14F-4D97-AF65-F5344CB8AC3E}">
        <p14:creationId xmlns:p14="http://schemas.microsoft.com/office/powerpoint/2010/main" val="155504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18"/>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565867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TotalTime>
  <Words>2478</Words>
  <Application>Microsoft Office PowerPoint</Application>
  <PresentationFormat>Widescreen</PresentationFormat>
  <Paragraphs>210</Paragraphs>
  <Slides>33</Slides>
  <Notes>16</Notes>
  <HiddenSlides>0</HiddenSlides>
  <MMClips>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#9Slide03 Bebas Neue Bold</vt:lpstr>
      <vt:lpstr>#9Slide03 SFU Futura_12</vt:lpstr>
      <vt:lpstr>Arial</vt:lpstr>
      <vt:lpstr>Calibri</vt:lpstr>
      <vt:lpstr>Calibri Light</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THỬ THÁCH CHO EM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14</cp:revision>
  <dcterms:created xsi:type="dcterms:W3CDTF">2022-06-08T03:11:02Z</dcterms:created>
  <dcterms:modified xsi:type="dcterms:W3CDTF">2022-07-13T02:58:35Z</dcterms:modified>
</cp:coreProperties>
</file>