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78" r:id="rId3"/>
    <p:sldId id="279" r:id="rId4"/>
    <p:sldId id="315" r:id="rId5"/>
    <p:sldId id="304" r:id="rId6"/>
    <p:sldId id="305" r:id="rId7"/>
    <p:sldId id="306" r:id="rId8"/>
    <p:sldId id="317" r:id="rId9"/>
    <p:sldId id="316" r:id="rId10"/>
    <p:sldId id="276" r:id="rId11"/>
    <p:sldId id="294" r:id="rId12"/>
    <p:sldId id="296" r:id="rId13"/>
    <p:sldId id="270" r:id="rId14"/>
  </p:sldIdLst>
  <p:sldSz cx="12192000" cy="6858000"/>
  <p:notesSz cx="6858000" cy="9144000"/>
  <p:embeddedFontLst>
    <p:embeddedFont>
      <p:font typeface="Arial-Rounded" panose="020B0500000000000000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UTM Avo" panose="02040603050506020204" pitchFamily="18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35" autoAdjust="0"/>
    <p:restoredTop sz="86086" autoAdjust="0"/>
  </p:normalViewPr>
  <p:slideViewPr>
    <p:cSldViewPr snapToGrid="0">
      <p:cViewPr varScale="1">
        <p:scale>
          <a:sx n="57" d="100"/>
          <a:sy n="57" d="100"/>
        </p:scale>
        <p:origin x="89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EF95E-567B-46B7-91CB-61E3603ACB7C}" type="datetimeFigureOut">
              <a:rPr lang="en-US" smtClean="0"/>
              <a:t>04-Jan-24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383F7-B683-4740-BF7A-3C1133ACE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80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vi-VN" dirty="0"/>
              <a:t>Thầy cô bấm vào các cây cỏ để dẫn đến các từ cần đọc</a:t>
            </a:r>
          </a:p>
          <a:p>
            <a:pPr marL="171450" indent="-171450">
              <a:buFontTx/>
              <a:buChar char="-"/>
            </a:pPr>
            <a:r>
              <a:rPr lang="vi-VN" dirty="0"/>
              <a:t>Bấm vào “súp lơ” ở góc dưới để quay trở về đây.</a:t>
            </a:r>
          </a:p>
          <a:p>
            <a:pPr marL="171450" indent="-171450">
              <a:buFontTx/>
              <a:buChar char="-"/>
            </a:pPr>
            <a:r>
              <a:rPr lang="vi-VN" dirty="0"/>
              <a:t>Chọn mũi tên đỏ để chuyển đến ND tiếp theo của bài học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01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</a:t>
            </a:r>
            <a:r>
              <a:rPr lang="en-US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loại</a:t>
            </a:r>
            <a:r>
              <a:rPr lang="en-US" baseline="0" dirty="0"/>
              <a:t> </a:t>
            </a:r>
            <a:r>
              <a:rPr lang="en-US" baseline="0" dirty="0" err="1"/>
              <a:t>rau</a:t>
            </a:r>
            <a:r>
              <a:rPr lang="en-US" baseline="0" dirty="0"/>
              <a:t> </a:t>
            </a:r>
            <a:r>
              <a:rPr lang="en-US" baseline="0" dirty="0" err="1"/>
              <a:t>củ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ra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endParaRPr lang="en-US" dirty="0"/>
          </a:p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ở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vườn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</a:t>
            </a:r>
            <a:r>
              <a:rPr lang="en-US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loại</a:t>
            </a:r>
            <a:r>
              <a:rPr lang="en-US" baseline="0" dirty="0"/>
              <a:t> </a:t>
            </a:r>
            <a:r>
              <a:rPr lang="en-US" baseline="0" dirty="0" err="1"/>
              <a:t>rau</a:t>
            </a:r>
            <a:r>
              <a:rPr lang="en-US" baseline="0" dirty="0"/>
              <a:t> </a:t>
            </a:r>
            <a:r>
              <a:rPr lang="en-US" baseline="0" dirty="0" err="1"/>
              <a:t>củ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ra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endParaRPr lang="en-US" dirty="0"/>
          </a:p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ở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vườn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</a:t>
            </a:r>
            <a:r>
              <a:rPr lang="en-US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loại</a:t>
            </a:r>
            <a:r>
              <a:rPr lang="en-US" baseline="0" dirty="0"/>
              <a:t> </a:t>
            </a:r>
            <a:r>
              <a:rPr lang="en-US" baseline="0" dirty="0" err="1"/>
              <a:t>rau</a:t>
            </a:r>
            <a:r>
              <a:rPr lang="en-US" baseline="0" dirty="0"/>
              <a:t> </a:t>
            </a:r>
            <a:r>
              <a:rPr lang="en-US" baseline="0" dirty="0" err="1"/>
              <a:t>củ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ra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endParaRPr lang="en-US" dirty="0"/>
          </a:p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ở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vườn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</a:t>
            </a:r>
            <a:r>
              <a:rPr lang="en-US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loại</a:t>
            </a:r>
            <a:r>
              <a:rPr lang="en-US" baseline="0" dirty="0"/>
              <a:t> </a:t>
            </a:r>
            <a:r>
              <a:rPr lang="en-US" baseline="0" dirty="0" err="1"/>
              <a:t>rau</a:t>
            </a:r>
            <a:r>
              <a:rPr lang="en-US" baseline="0" dirty="0"/>
              <a:t> </a:t>
            </a:r>
            <a:r>
              <a:rPr lang="en-US" baseline="0" dirty="0" err="1"/>
              <a:t>củ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ra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endParaRPr lang="en-US" dirty="0"/>
          </a:p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ở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vườn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</a:t>
            </a:r>
            <a:r>
              <a:rPr lang="en-US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loại</a:t>
            </a:r>
            <a:r>
              <a:rPr lang="en-US" baseline="0" dirty="0"/>
              <a:t> </a:t>
            </a:r>
            <a:r>
              <a:rPr lang="en-US" baseline="0" dirty="0" err="1"/>
              <a:t>rau</a:t>
            </a:r>
            <a:r>
              <a:rPr lang="en-US" baseline="0" dirty="0"/>
              <a:t> </a:t>
            </a:r>
            <a:r>
              <a:rPr lang="en-US" baseline="0" dirty="0" err="1"/>
              <a:t>củ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ra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endParaRPr lang="en-US" dirty="0"/>
          </a:p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ở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vườn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04-Jan-24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1D0576D-BF30-4AB3-BBAC-8B260AA3AD5D}"/>
              </a:ext>
            </a:extLst>
          </p:cNvPr>
          <p:cNvSpPr/>
          <p:nvPr userDrawn="1"/>
        </p:nvSpPr>
        <p:spPr>
          <a:xfrm>
            <a:off x="10931857" y="136523"/>
            <a:ext cx="1316527" cy="1326517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54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8675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04-Jan-24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57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04-Jan-24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14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04-Jan-24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04-Jan-24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25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04-Jan-24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24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04-Jan-24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84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04-Jan-24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700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04-Jan-24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1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04-Jan-24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13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04-Jan-24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34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8323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04-Jan-24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42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04-Jan-24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91D0576D-BF30-4AB3-BBAC-8B260AA3AD5D}"/>
              </a:ext>
            </a:extLst>
          </p:cNvPr>
          <p:cNvSpPr/>
          <p:nvPr userDrawn="1"/>
        </p:nvSpPr>
        <p:spPr>
          <a:xfrm>
            <a:off x="10635515" y="203519"/>
            <a:ext cx="1316527" cy="1326517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990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04-Jan-24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1D0576D-BF30-4AB3-BBAC-8B260AA3AD5D}"/>
              </a:ext>
            </a:extLst>
          </p:cNvPr>
          <p:cNvSpPr/>
          <p:nvPr userDrawn="1"/>
        </p:nvSpPr>
        <p:spPr>
          <a:xfrm>
            <a:off x="10931857" y="58783"/>
            <a:ext cx="1316527" cy="1326517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04-Jan-24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04-Jan-24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04-Jan-24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49" r:id="rId7"/>
    <p:sldLayoutId id="2147483650" r:id="rId8"/>
    <p:sldLayoutId id="2147483685" r:id="rId9"/>
    <p:sldLayoutId id="2147483652" r:id="rId10"/>
    <p:sldLayoutId id="2147483651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53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4.png"/><Relationship Id="rId7" Type="http://schemas.openxmlformats.org/officeDocument/2006/relationships/slide" Target="slide8.xml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gif"/><Relationship Id="rId11" Type="http://schemas.openxmlformats.org/officeDocument/2006/relationships/slide" Target="slide10.xml"/><Relationship Id="rId5" Type="http://schemas.openxmlformats.org/officeDocument/2006/relationships/slide" Target="slide5.xml"/><Relationship Id="rId10" Type="http://schemas.openxmlformats.org/officeDocument/2006/relationships/slide" Target="slide9.xml"/><Relationship Id="rId4" Type="http://schemas.openxmlformats.org/officeDocument/2006/relationships/image" Target="../media/image15.png"/><Relationship Id="rId9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audio" Target="../media/audio1.wav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21.png"/><Relationship Id="rId5" Type="http://schemas.openxmlformats.org/officeDocument/2006/relationships/slide" Target="slide4.xml"/><Relationship Id="rId10" Type="http://schemas.openxmlformats.org/officeDocument/2006/relationships/image" Target="../media/image22.png"/><Relationship Id="rId4" Type="http://schemas.openxmlformats.org/officeDocument/2006/relationships/audio" Target="../media/audio1.wav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21.png"/><Relationship Id="rId5" Type="http://schemas.openxmlformats.org/officeDocument/2006/relationships/slide" Target="slide4.xml"/><Relationship Id="rId10" Type="http://schemas.openxmlformats.org/officeDocument/2006/relationships/image" Target="../media/image22.png"/><Relationship Id="rId4" Type="http://schemas.openxmlformats.org/officeDocument/2006/relationships/audio" Target="../media/audio1.wav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audio" Target="../media/audio1.wav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image" Target="../media/image21.png"/><Relationship Id="rId5" Type="http://schemas.openxmlformats.org/officeDocument/2006/relationships/slide" Target="slide4.xml"/><Relationship Id="rId4" Type="http://schemas.openxmlformats.org/officeDocument/2006/relationships/audio" Target="../media/audio1.wav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>
            <a:spLocks noGrp="1"/>
          </p:cNvSpPr>
          <p:nvPr>
            <p:ph type="ctrTitle"/>
          </p:nvPr>
        </p:nvSpPr>
        <p:spPr>
          <a:xfrm>
            <a:off x="1643922" y="1595481"/>
            <a:ext cx="9144000" cy="270049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990"/>
            </a:pPr>
            <a:r>
              <a:rPr lang="en-US" sz="5200" b="1" dirty="0" err="1">
                <a:solidFill>
                  <a:srgbClr val="002060"/>
                </a:solidFill>
              </a:rPr>
              <a:t>Tuần</a:t>
            </a:r>
            <a:r>
              <a:rPr lang="en-US" sz="5200" b="1" dirty="0">
                <a:solidFill>
                  <a:srgbClr val="002060"/>
                </a:solidFill>
              </a:rPr>
              <a:t> </a:t>
            </a:r>
            <a:r>
              <a:rPr lang="vi-VN" sz="5200" b="1" dirty="0">
                <a:solidFill>
                  <a:srgbClr val="002060"/>
                </a:solidFill>
              </a:rPr>
              <a:t>1</a:t>
            </a:r>
            <a:r>
              <a:rPr lang="en-US" sz="5200" b="1" dirty="0">
                <a:solidFill>
                  <a:srgbClr val="002060"/>
                </a:solidFill>
              </a:rPr>
              <a:t>8</a:t>
            </a:r>
            <a:r>
              <a:rPr lang="vi-VN" sz="5200" b="1" dirty="0">
                <a:solidFill>
                  <a:srgbClr val="002060"/>
                </a:solidFill>
              </a:rPr>
              <a:t> </a:t>
            </a:r>
            <a:br>
              <a:rPr lang="vi-VN" sz="5200" b="1" dirty="0">
                <a:solidFill>
                  <a:srgbClr val="002060"/>
                </a:solidFill>
              </a:rPr>
            </a:br>
            <a:r>
              <a:rPr lang="vi-VN" sz="5200" b="1" dirty="0">
                <a:solidFill>
                  <a:srgbClr val="FF0000"/>
                </a:solidFill>
              </a:rPr>
              <a:t>Ôn tập cuối học kì 1</a:t>
            </a:r>
            <a:r>
              <a:rPr lang="en-US" sz="5200" b="1" dirty="0">
                <a:solidFill>
                  <a:srgbClr val="FF0000"/>
                </a:solidFill>
              </a:rPr>
              <a:t> </a:t>
            </a:r>
            <a:endParaRPr sz="5200" dirty="0"/>
          </a:p>
        </p:txBody>
      </p:sp>
      <p:sp>
        <p:nvSpPr>
          <p:cNvPr id="55" name="Google Shape;55;p1"/>
          <p:cNvSpPr/>
          <p:nvPr/>
        </p:nvSpPr>
        <p:spPr>
          <a:xfrm>
            <a:off x="9210621" y="43981"/>
            <a:ext cx="28335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377"/>
            <a:r>
              <a:rPr lang="en-US" sz="3200" dirty="0">
                <a:solidFill>
                  <a:prstClr val="white"/>
                </a:solidFill>
                <a:latin typeface="+mj-lt"/>
                <a:ea typeface="Arial"/>
                <a:cs typeface="Arial"/>
                <a:sym typeface="Arial"/>
              </a:rPr>
              <a:t>TIẾNG VIỆT </a:t>
            </a:r>
            <a:r>
              <a:rPr lang="vi-VN" sz="3200" dirty="0">
                <a:solidFill>
                  <a:prstClr val="white"/>
                </a:solidFill>
                <a:latin typeface="+mj-lt"/>
                <a:ea typeface="Arial"/>
                <a:cs typeface="Arial"/>
                <a:sym typeface="Arial"/>
              </a:rPr>
              <a:t>1</a:t>
            </a:r>
            <a:endParaRPr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56" name="Google Shape;56;p1"/>
          <p:cNvSpPr/>
          <p:nvPr/>
        </p:nvSpPr>
        <p:spPr>
          <a:xfrm>
            <a:off x="10766853" y="622001"/>
            <a:ext cx="10134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defTabSz="914377"/>
            <a:r>
              <a:rPr lang="en-US" sz="2400" dirty="0">
                <a:solidFill>
                  <a:prstClr val="white"/>
                </a:solidFill>
                <a:latin typeface="+mj-lt"/>
                <a:ea typeface="Arial"/>
                <a:cs typeface="Arial"/>
                <a:sym typeface="Arial"/>
              </a:rPr>
              <a:t>Tập </a:t>
            </a:r>
            <a:r>
              <a:rPr lang="vi-VN" sz="2400" dirty="0">
                <a:solidFill>
                  <a:prstClr val="white"/>
                </a:solidFill>
                <a:latin typeface="+mj-lt"/>
                <a:ea typeface="Arial"/>
                <a:cs typeface="Arial"/>
                <a:sym typeface="Arial"/>
              </a:rPr>
              <a:t>1</a:t>
            </a:r>
            <a:endParaRPr dirty="0">
              <a:solidFill>
                <a:prstClr val="black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HU THUY\Pictures\Screenshots\Screenshot (63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4371" y="574765"/>
            <a:ext cx="4616702" cy="6113417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5124484" y="1531994"/>
            <a:ext cx="6081645" cy="416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09403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1" y="482249"/>
            <a:ext cx="12131299" cy="637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40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17984" y="263403"/>
            <a:ext cx="9389502" cy="6281088"/>
            <a:chOff x="1517984" y="263403"/>
            <a:chExt cx="6677557" cy="4620023"/>
          </a:xfrm>
        </p:grpSpPr>
        <p:pic>
          <p:nvPicPr>
            <p:cNvPr id="7" name="图片 2">
              <a:extLst>
                <a:ext uri="{FF2B5EF4-FFF2-40B4-BE49-F238E27FC236}">
                  <a16:creationId xmlns:a16="http://schemas.microsoft.com/office/drawing/2014/main" id="{2CB05791-0FE1-4ED7-B149-2A2E95EF93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24565" y="1205458"/>
              <a:ext cx="5711962" cy="2642999"/>
            </a:xfrm>
            <a:prstGeom prst="rect">
              <a:avLst/>
            </a:prstGeom>
          </p:spPr>
        </p:pic>
        <p:pic>
          <p:nvPicPr>
            <p:cNvPr id="8" name="图片 5">
              <a:extLst>
                <a:ext uri="{FF2B5EF4-FFF2-40B4-BE49-F238E27FC236}">
                  <a16:creationId xmlns:a16="http://schemas.microsoft.com/office/drawing/2014/main" id="{641F1DFB-6F27-41B0-89C2-70757A246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17984" y="2724814"/>
              <a:ext cx="6677557" cy="215861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116" b="57642"/>
            <a:stretch/>
          </p:blipFill>
          <p:spPr>
            <a:xfrm>
              <a:off x="2287057" y="263403"/>
              <a:ext cx="5349470" cy="973229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3760545" y="2594117"/>
            <a:ext cx="63608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600" b="1" dirty="0">
                <a:solidFill>
                  <a:srgbClr val="4472C4">
                    <a:lumMod val="50000"/>
                  </a:srgbClr>
                </a:solidFill>
                <a:latin typeface="+mj-lt"/>
                <a:cs typeface="Times New Roman" panose="02020603050405020304" pitchFamily="18" charset="0"/>
              </a:rPr>
              <a:t>LUYỆN VIẾT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404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17984" y="263403"/>
            <a:ext cx="9389502" cy="6281088"/>
            <a:chOff x="1517984" y="263403"/>
            <a:chExt cx="6677557" cy="4620023"/>
          </a:xfrm>
        </p:grpSpPr>
        <p:pic>
          <p:nvPicPr>
            <p:cNvPr id="7" name="图片 2">
              <a:extLst>
                <a:ext uri="{FF2B5EF4-FFF2-40B4-BE49-F238E27FC236}">
                  <a16:creationId xmlns:a16="http://schemas.microsoft.com/office/drawing/2014/main" id="{2CB05791-0FE1-4ED7-B149-2A2E95EF93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24565" y="1205458"/>
              <a:ext cx="5711962" cy="2642999"/>
            </a:xfrm>
            <a:prstGeom prst="rect">
              <a:avLst/>
            </a:prstGeom>
          </p:spPr>
        </p:pic>
        <p:pic>
          <p:nvPicPr>
            <p:cNvPr id="8" name="图片 5">
              <a:extLst>
                <a:ext uri="{FF2B5EF4-FFF2-40B4-BE49-F238E27FC236}">
                  <a16:creationId xmlns:a16="http://schemas.microsoft.com/office/drawing/2014/main" id="{641F1DFB-6F27-41B0-89C2-70757A246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17984" y="2724814"/>
              <a:ext cx="6677557" cy="215861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116" b="57642"/>
            <a:stretch/>
          </p:blipFill>
          <p:spPr>
            <a:xfrm>
              <a:off x="2287057" y="263403"/>
              <a:ext cx="5349470" cy="973229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3849905" y="2534556"/>
            <a:ext cx="53606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KHỞI ĐỘNG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196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17984" y="263403"/>
            <a:ext cx="9389502" cy="6281088"/>
            <a:chOff x="1517984" y="263403"/>
            <a:chExt cx="6677557" cy="4620023"/>
          </a:xfrm>
        </p:grpSpPr>
        <p:pic>
          <p:nvPicPr>
            <p:cNvPr id="7" name="图片 2">
              <a:extLst>
                <a:ext uri="{FF2B5EF4-FFF2-40B4-BE49-F238E27FC236}">
                  <a16:creationId xmlns:a16="http://schemas.microsoft.com/office/drawing/2014/main" id="{2CB05791-0FE1-4ED7-B149-2A2E95EF93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24565" y="1205458"/>
              <a:ext cx="5711962" cy="2642999"/>
            </a:xfrm>
            <a:prstGeom prst="rect">
              <a:avLst/>
            </a:prstGeom>
          </p:spPr>
        </p:pic>
        <p:pic>
          <p:nvPicPr>
            <p:cNvPr id="8" name="图片 5">
              <a:extLst>
                <a:ext uri="{FF2B5EF4-FFF2-40B4-BE49-F238E27FC236}">
                  <a16:creationId xmlns:a16="http://schemas.microsoft.com/office/drawing/2014/main" id="{641F1DFB-6F27-41B0-89C2-70757A246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17984" y="2724814"/>
              <a:ext cx="6677557" cy="215861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116" b="57642"/>
            <a:stretch/>
          </p:blipFill>
          <p:spPr>
            <a:xfrm>
              <a:off x="2287057" y="263403"/>
              <a:ext cx="5349470" cy="973229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3849905" y="2534556"/>
            <a:ext cx="53606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000" b="1" dirty="0">
                <a:solidFill>
                  <a:srgbClr val="4472C4">
                    <a:lumMod val="50000"/>
                  </a:srgbClr>
                </a:solidFill>
                <a:latin typeface="+mj-lt"/>
                <a:cs typeface="Times New Roman" panose="02020603050405020304" pitchFamily="18" charset="0"/>
              </a:rPr>
              <a:t>KHÁM PHÁ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012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36C85BE-B172-4940-8252-D740C535A5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5"/>
          <a:stretch/>
        </p:blipFill>
        <p:spPr>
          <a:xfrm>
            <a:off x="0" y="419099"/>
            <a:ext cx="12195970" cy="6391313"/>
          </a:xfrm>
          <a:prstGeom prst="rect">
            <a:avLst/>
          </a:prstGeom>
        </p:spPr>
      </p:pic>
      <p:pic>
        <p:nvPicPr>
          <p:cNvPr id="1026" name="Picture 2" descr="Farmer Children are Holding Carrots clipart. Free download transparent .PNG  | Creazill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75"/>
          <a:stretch/>
        </p:blipFill>
        <p:spPr bwMode="auto">
          <a:xfrm>
            <a:off x="7259195" y="1860886"/>
            <a:ext cx="1905000" cy="290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armer Children are Holding Carrots clipart. Free download transparent .PNG  | Creazill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-725"/>
          <a:stretch/>
        </p:blipFill>
        <p:spPr bwMode="auto">
          <a:xfrm>
            <a:off x="8211695" y="2003509"/>
            <a:ext cx="1905000" cy="290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4 lá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" b="1165"/>
          <a:stretch/>
        </p:blipFill>
        <p:spPr bwMode="auto">
          <a:xfrm>
            <a:off x="86153" y="3014293"/>
            <a:ext cx="1958181" cy="191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nhiều lá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19560" y="5000175"/>
            <a:ext cx="1656523" cy="165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3 lá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" b="1165"/>
          <a:stretch/>
        </p:blipFill>
        <p:spPr bwMode="auto">
          <a:xfrm>
            <a:off x="1447801" y="4763634"/>
            <a:ext cx="1958181" cy="191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ụ cỏ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6" r="5486"/>
          <a:stretch/>
        </p:blipFill>
        <p:spPr bwMode="auto">
          <a:xfrm>
            <a:off x="3230087" y="2094366"/>
            <a:ext cx="1967706" cy="221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2 lá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89" t="4722" r="14570"/>
          <a:stretch/>
        </p:blipFill>
        <p:spPr bwMode="auto">
          <a:xfrm>
            <a:off x="10116695" y="3014293"/>
            <a:ext cx="1551185" cy="155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186" y="6056102"/>
            <a:ext cx="1253331" cy="70499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1D240E1-98CC-4789-9A32-66AD2B7A20B4}"/>
              </a:ext>
            </a:extLst>
          </p:cNvPr>
          <p:cNvSpPr/>
          <p:nvPr/>
        </p:nvSpPr>
        <p:spPr>
          <a:xfrm>
            <a:off x="3514146" y="500813"/>
            <a:ext cx="5467350" cy="101962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Nhổ cỏ vườn rau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0256D85-A090-4428-AB98-094FA4CC8528}"/>
              </a:ext>
            </a:extLst>
          </p:cNvPr>
          <p:cNvSpPr/>
          <p:nvPr/>
        </p:nvSpPr>
        <p:spPr>
          <a:xfrm>
            <a:off x="885371" y="4566457"/>
            <a:ext cx="406400" cy="3604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/>
              <a:t>1</a:t>
            </a:r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50D806E-5DE5-4605-BB73-6B05A215745F}"/>
              </a:ext>
            </a:extLst>
          </p:cNvPr>
          <p:cNvSpPr/>
          <p:nvPr/>
        </p:nvSpPr>
        <p:spPr>
          <a:xfrm>
            <a:off x="4010740" y="3944179"/>
            <a:ext cx="343546" cy="32302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/>
              <a:t>2</a:t>
            </a:r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5735C01-EEFF-47A3-8C54-8BC14F7A05B6}"/>
              </a:ext>
            </a:extLst>
          </p:cNvPr>
          <p:cNvSpPr/>
          <p:nvPr/>
        </p:nvSpPr>
        <p:spPr>
          <a:xfrm>
            <a:off x="2223691" y="6258699"/>
            <a:ext cx="406400" cy="3604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/>
              <a:t>3</a:t>
            </a:r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90893A3-5062-4136-9488-7249B0C613BE}"/>
              </a:ext>
            </a:extLst>
          </p:cNvPr>
          <p:cNvSpPr/>
          <p:nvPr/>
        </p:nvSpPr>
        <p:spPr>
          <a:xfrm>
            <a:off x="6044621" y="6280474"/>
            <a:ext cx="406400" cy="3604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/>
              <a:t>4</a:t>
            </a:r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071DC81-535C-43A0-976C-D6674B494CBB}"/>
              </a:ext>
            </a:extLst>
          </p:cNvPr>
          <p:cNvSpPr/>
          <p:nvPr/>
        </p:nvSpPr>
        <p:spPr>
          <a:xfrm>
            <a:off x="10865995" y="4206054"/>
            <a:ext cx="406400" cy="3604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63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23234" y="2417403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algn="ctr"/>
            <a:r>
              <a:rPr lang="vi-VN" sz="440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cá cờ</a:t>
            </a:r>
            <a:endParaRPr lang="en-US" sz="4400" dirty="0">
              <a:solidFill>
                <a:srgbClr val="00206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16555" y="4850008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algn="ctr"/>
            <a:r>
              <a:rPr lang="vi-VN" sz="440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mầm non</a:t>
            </a:r>
            <a:endParaRPr lang="en-US" sz="4400" dirty="0">
              <a:solidFill>
                <a:srgbClr val="00206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20750" y="3642022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algn="ctr"/>
            <a:r>
              <a:rPr lang="vi-VN" sz="440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êm ấm</a:t>
            </a:r>
            <a:endParaRPr lang="en-US" sz="4400" dirty="0">
              <a:solidFill>
                <a:srgbClr val="00206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6" name="só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4987" y="2005654"/>
            <a:ext cx="1364284" cy="136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50000" b="68265"/>
          <a:stretch/>
        </p:blipFill>
        <p:spPr bwMode="auto">
          <a:xfrm>
            <a:off x="2864900" y="4655013"/>
            <a:ext cx="1038340" cy="131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0857" y="3288003"/>
            <a:ext cx="1288057" cy="1288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Ham Character clipart. Free download transparent .PNG | Creazilla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401" y="5890516"/>
            <a:ext cx="795705" cy="88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PA_库_组合 5">
            <a:extLst>
              <a:ext uri="{FF2B5EF4-FFF2-40B4-BE49-F238E27FC236}">
                <a16:creationId xmlns:a16="http://schemas.microsoft.com/office/drawing/2014/main" id="{E0C36555-8CA0-4A3C-88FD-F3D11AB5C83C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4572212" y="528719"/>
            <a:ext cx="2968018" cy="1272207"/>
            <a:chOff x="1874329" y="2429832"/>
            <a:chExt cx="1534600" cy="891630"/>
          </a:xfrm>
        </p:grpSpPr>
        <p:sp>
          <p:nvSpPr>
            <p:cNvPr id="20" name="任意多边形 10">
              <a:extLst>
                <a:ext uri="{FF2B5EF4-FFF2-40B4-BE49-F238E27FC236}">
                  <a16:creationId xmlns:a16="http://schemas.microsoft.com/office/drawing/2014/main" id="{EC04F3FA-3FF2-4848-B0D6-324D57D22FB8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任意多边形 11">
              <a:extLst>
                <a:ext uri="{FF2B5EF4-FFF2-40B4-BE49-F238E27FC236}">
                  <a16:creationId xmlns:a16="http://schemas.microsoft.com/office/drawing/2014/main" id="{BDD8C0AD-BAFE-4564-B6AB-752F54968882}"/>
                </a:ext>
              </a:extLst>
            </p:cNvPr>
            <p:cNvSpPr/>
            <p:nvPr/>
          </p:nvSpPr>
          <p:spPr>
            <a:xfrm>
              <a:off x="1874329" y="245270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12">
              <a:extLst>
                <a:ext uri="{FF2B5EF4-FFF2-40B4-BE49-F238E27FC236}">
                  <a16:creationId xmlns:a16="http://schemas.microsoft.com/office/drawing/2014/main" id="{D4B10D0A-B15A-40AE-A33B-3E0B20BB0A5F}"/>
                </a:ext>
              </a:extLst>
            </p:cNvPr>
            <p:cNvSpPr txBox="1"/>
            <p:nvPr/>
          </p:nvSpPr>
          <p:spPr>
            <a:xfrm>
              <a:off x="2005181" y="2429832"/>
              <a:ext cx="1314030" cy="8916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vi-VN" altLang="zh-CN" sz="4000" b="1" dirty="0">
                  <a:solidFill>
                    <a:srgbClr val="FF7707"/>
                  </a:solidFill>
                  <a:latin typeface="UTM Avo" panose="02040603050506020204" pitchFamily="18" charset="0"/>
                  <a:ea typeface="方正静蕾简体" panose="02000000000000000000" pitchFamily="2" charset="-122"/>
                </a:rPr>
                <a:t>Đọc</a:t>
              </a:r>
              <a:endParaRPr lang="en-US" altLang="zh-CN" sz="4000" b="1" dirty="0">
                <a:solidFill>
                  <a:srgbClr val="FF7707"/>
                </a:solidFill>
                <a:latin typeface="UTM Avo" panose="02040603050506020204" pitchFamily="18" charset="0"/>
                <a:ea typeface="方正静蕾简体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52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am Character clipart. Free download transparent .PNG | Creazilla">
            <a:hlinkClick r:id="rId5" action="ppaction://hlinksldjump"/>
            <a:extLst>
              <a:ext uri="{FF2B5EF4-FFF2-40B4-BE49-F238E27FC236}">
                <a16:creationId xmlns:a16="http://schemas.microsoft.com/office/drawing/2014/main" id="{CE175225-86D9-4EEF-8F10-4EA59862F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401" y="5890516"/>
            <a:ext cx="795705" cy="88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BA27FE9-FA34-414D-B82D-441C6575B1AD}"/>
              </a:ext>
            </a:extLst>
          </p:cNvPr>
          <p:cNvSpPr/>
          <p:nvPr/>
        </p:nvSpPr>
        <p:spPr>
          <a:xfrm>
            <a:off x="3163578" y="1952945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algn="ctr"/>
            <a:r>
              <a:rPr lang="vi-VN" sz="440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vạm vỡ</a:t>
            </a:r>
            <a:endParaRPr lang="en-US" sz="4400" dirty="0">
              <a:solidFill>
                <a:srgbClr val="00206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E0B1BA6-DF6C-441D-8F11-06CC87F8DA0E}"/>
              </a:ext>
            </a:extLst>
          </p:cNvPr>
          <p:cNvSpPr/>
          <p:nvPr/>
        </p:nvSpPr>
        <p:spPr>
          <a:xfrm>
            <a:off x="3156899" y="438555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algn="ctr"/>
            <a:r>
              <a:rPr lang="vi-VN" sz="440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rổ rá</a:t>
            </a:r>
            <a:endParaRPr lang="en-US" sz="4400" dirty="0">
              <a:solidFill>
                <a:srgbClr val="00206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9B92AAF-DF21-4935-A2CB-7FC9D0582EF2}"/>
              </a:ext>
            </a:extLst>
          </p:cNvPr>
          <p:cNvSpPr/>
          <p:nvPr/>
        </p:nvSpPr>
        <p:spPr>
          <a:xfrm>
            <a:off x="3161094" y="3177564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algn="ctr"/>
            <a:r>
              <a:rPr lang="vi-VN" sz="440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xa xưa</a:t>
            </a:r>
            <a:endParaRPr lang="en-US" sz="4400" dirty="0">
              <a:solidFill>
                <a:srgbClr val="00206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2" name="sóc">
            <a:extLst>
              <a:ext uri="{FF2B5EF4-FFF2-40B4-BE49-F238E27FC236}">
                <a16:creationId xmlns:a16="http://schemas.microsoft.com/office/drawing/2014/main" id="{6A62A6E7-D4E0-4A9E-B737-CB2E06FDD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5331" y="1541196"/>
            <a:ext cx="1364284" cy="136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cú">
            <a:extLst>
              <a:ext uri="{FF2B5EF4-FFF2-40B4-BE49-F238E27FC236}">
                <a16:creationId xmlns:a16="http://schemas.microsoft.com/office/drawing/2014/main" id="{F63BA586-C7E2-4A73-873F-A9A36F42D7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50000" b="68265"/>
          <a:stretch/>
        </p:blipFill>
        <p:spPr bwMode="auto">
          <a:xfrm>
            <a:off x="2705244" y="4190555"/>
            <a:ext cx="1038340" cy="131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mèo">
            <a:extLst>
              <a:ext uri="{FF2B5EF4-FFF2-40B4-BE49-F238E27FC236}">
                <a16:creationId xmlns:a16="http://schemas.microsoft.com/office/drawing/2014/main" id="{A3D955C2-9D24-4EA8-B424-11A9BEEFF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1201" y="2823545"/>
            <a:ext cx="1288057" cy="1288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45C38A4-46E8-4003-9823-B1102E74C5FD}"/>
              </a:ext>
            </a:extLst>
          </p:cNvPr>
          <p:cNvSpPr/>
          <p:nvPr/>
        </p:nvSpPr>
        <p:spPr>
          <a:xfrm>
            <a:off x="3308719" y="5683120"/>
            <a:ext cx="6027162" cy="1005679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algn="ctr"/>
            <a:r>
              <a:rPr lang="vi-VN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sâm cầm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6" name="sóc">
            <a:extLst>
              <a:ext uri="{FF2B5EF4-FFF2-40B4-BE49-F238E27FC236}">
                <a16:creationId xmlns:a16="http://schemas.microsoft.com/office/drawing/2014/main" id="{DE559819-7236-4D17-A3CE-032B37262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2895" y="5552967"/>
            <a:ext cx="1038340" cy="131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PA_库_组合 5">
            <a:extLst>
              <a:ext uri="{FF2B5EF4-FFF2-40B4-BE49-F238E27FC236}">
                <a16:creationId xmlns:a16="http://schemas.microsoft.com/office/drawing/2014/main" id="{A2D6DF52-4EFD-4A74-8691-64DBEF129454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4572212" y="528719"/>
            <a:ext cx="2968018" cy="1272207"/>
            <a:chOff x="1874329" y="2429832"/>
            <a:chExt cx="1534600" cy="891630"/>
          </a:xfrm>
        </p:grpSpPr>
        <p:sp>
          <p:nvSpPr>
            <p:cNvPr id="32" name="任意多边形 10">
              <a:extLst>
                <a:ext uri="{FF2B5EF4-FFF2-40B4-BE49-F238E27FC236}">
                  <a16:creationId xmlns:a16="http://schemas.microsoft.com/office/drawing/2014/main" id="{3C1F36B6-E070-4A0B-BB27-629E7690E9F4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任意多边形 11">
              <a:extLst>
                <a:ext uri="{FF2B5EF4-FFF2-40B4-BE49-F238E27FC236}">
                  <a16:creationId xmlns:a16="http://schemas.microsoft.com/office/drawing/2014/main" id="{A5765EFF-B4FE-4473-855C-4A8086EF056F}"/>
                </a:ext>
              </a:extLst>
            </p:cNvPr>
            <p:cNvSpPr/>
            <p:nvPr/>
          </p:nvSpPr>
          <p:spPr>
            <a:xfrm>
              <a:off x="1874329" y="245270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文本框 12">
              <a:extLst>
                <a:ext uri="{FF2B5EF4-FFF2-40B4-BE49-F238E27FC236}">
                  <a16:creationId xmlns:a16="http://schemas.microsoft.com/office/drawing/2014/main" id="{23F8F146-78ED-4D53-9039-774374BD8ACF}"/>
                </a:ext>
              </a:extLst>
            </p:cNvPr>
            <p:cNvSpPr txBox="1"/>
            <p:nvPr/>
          </p:nvSpPr>
          <p:spPr>
            <a:xfrm>
              <a:off x="2005181" y="2429832"/>
              <a:ext cx="1314030" cy="8916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vi-VN" altLang="zh-CN" sz="4000" b="1" dirty="0">
                  <a:solidFill>
                    <a:srgbClr val="FF7707"/>
                  </a:solidFill>
                  <a:latin typeface="UTM Avo" panose="02040603050506020204" pitchFamily="18" charset="0"/>
                  <a:ea typeface="方正静蕾简体" panose="02000000000000000000" pitchFamily="2" charset="-122"/>
                </a:rPr>
                <a:t>Đọc</a:t>
              </a:r>
              <a:endParaRPr lang="en-US" altLang="zh-CN" sz="4000" b="1" dirty="0">
                <a:solidFill>
                  <a:srgbClr val="FF7707"/>
                </a:solidFill>
                <a:latin typeface="UTM Avo" panose="02040603050506020204" pitchFamily="18" charset="0"/>
                <a:ea typeface="方正静蕾简体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110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am Character clipart. Free download transparent .PNG | Creazilla">
            <a:hlinkClick r:id="rId5" action="ppaction://hlinksldjump"/>
            <a:extLst>
              <a:ext uri="{FF2B5EF4-FFF2-40B4-BE49-F238E27FC236}">
                <a16:creationId xmlns:a16="http://schemas.microsoft.com/office/drawing/2014/main" id="{F1B181CD-EFC1-44CD-A45B-AB535650D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401" y="5890516"/>
            <a:ext cx="795705" cy="88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96E96E8-B83D-438C-B03F-484BB4278047}"/>
              </a:ext>
            </a:extLst>
          </p:cNvPr>
          <p:cNvSpPr/>
          <p:nvPr/>
        </p:nvSpPr>
        <p:spPr>
          <a:xfrm>
            <a:off x="3323234" y="1880376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algn="ctr"/>
            <a:r>
              <a:rPr lang="vi-VN" sz="440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tim tím</a:t>
            </a:r>
            <a:endParaRPr lang="en-US" sz="4400" dirty="0">
              <a:solidFill>
                <a:srgbClr val="00206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32A1A92-1CD8-4191-8D98-EE5ED9BFC1EC}"/>
              </a:ext>
            </a:extLst>
          </p:cNvPr>
          <p:cNvSpPr/>
          <p:nvPr/>
        </p:nvSpPr>
        <p:spPr>
          <a:xfrm>
            <a:off x="3316555" y="4312981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algn="ctr"/>
            <a:r>
              <a:rPr lang="vi-VN" sz="440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đỗ đỏ</a:t>
            </a:r>
            <a:endParaRPr lang="en-US" sz="4400" dirty="0">
              <a:solidFill>
                <a:srgbClr val="00206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9037739-7EBE-4656-877D-668048759C4A}"/>
              </a:ext>
            </a:extLst>
          </p:cNvPr>
          <p:cNvSpPr/>
          <p:nvPr/>
        </p:nvSpPr>
        <p:spPr>
          <a:xfrm>
            <a:off x="3320750" y="3104995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algn="ctr"/>
            <a:r>
              <a:rPr lang="vi-VN" sz="440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tre ngà</a:t>
            </a:r>
            <a:endParaRPr lang="en-US" sz="4400" dirty="0">
              <a:solidFill>
                <a:srgbClr val="00206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1" name="sóc">
            <a:extLst>
              <a:ext uri="{FF2B5EF4-FFF2-40B4-BE49-F238E27FC236}">
                <a16:creationId xmlns:a16="http://schemas.microsoft.com/office/drawing/2014/main" id="{8B3CB8B8-B7BA-499D-B3B1-BEB5B47EB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4987" y="1468627"/>
            <a:ext cx="1364284" cy="136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cú">
            <a:extLst>
              <a:ext uri="{FF2B5EF4-FFF2-40B4-BE49-F238E27FC236}">
                <a16:creationId xmlns:a16="http://schemas.microsoft.com/office/drawing/2014/main" id="{C5CA7A80-090F-44B4-8C2A-D42B34F047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50000" b="68265"/>
          <a:stretch/>
        </p:blipFill>
        <p:spPr bwMode="auto">
          <a:xfrm>
            <a:off x="2864900" y="4117986"/>
            <a:ext cx="1038340" cy="131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mèo">
            <a:extLst>
              <a:ext uri="{FF2B5EF4-FFF2-40B4-BE49-F238E27FC236}">
                <a16:creationId xmlns:a16="http://schemas.microsoft.com/office/drawing/2014/main" id="{97090314-55B8-4C2A-9F88-2CBB590A7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0857" y="2750976"/>
            <a:ext cx="1288057" cy="1288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27264082-F67C-4269-9C09-A32855E37010}"/>
              </a:ext>
            </a:extLst>
          </p:cNvPr>
          <p:cNvSpPr/>
          <p:nvPr/>
        </p:nvSpPr>
        <p:spPr>
          <a:xfrm>
            <a:off x="3468375" y="5610551"/>
            <a:ext cx="6027162" cy="1005679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algn="ctr"/>
            <a:r>
              <a:rPr lang="vi-VN" sz="440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quà quê</a:t>
            </a:r>
            <a:endParaRPr lang="en-US" sz="4400" dirty="0">
              <a:solidFill>
                <a:srgbClr val="00206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5" name="sóc">
            <a:extLst>
              <a:ext uri="{FF2B5EF4-FFF2-40B4-BE49-F238E27FC236}">
                <a16:creationId xmlns:a16="http://schemas.microsoft.com/office/drawing/2014/main" id="{A9389535-71D6-4C73-9372-A19CBEF69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2551" y="5480398"/>
            <a:ext cx="1038340" cy="131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PA_库_组合 5">
            <a:extLst>
              <a:ext uri="{FF2B5EF4-FFF2-40B4-BE49-F238E27FC236}">
                <a16:creationId xmlns:a16="http://schemas.microsoft.com/office/drawing/2014/main" id="{D3DD1EEA-B1FA-4324-AA9C-1632BF034001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4572212" y="528719"/>
            <a:ext cx="2968018" cy="1272207"/>
            <a:chOff x="1874329" y="2429832"/>
            <a:chExt cx="1534600" cy="891630"/>
          </a:xfrm>
        </p:grpSpPr>
        <p:sp>
          <p:nvSpPr>
            <p:cNvPr id="27" name="任意多边形 10">
              <a:extLst>
                <a:ext uri="{FF2B5EF4-FFF2-40B4-BE49-F238E27FC236}">
                  <a16:creationId xmlns:a16="http://schemas.microsoft.com/office/drawing/2014/main" id="{E1EE2E5C-1E03-4A78-9727-58B97501FCBB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11">
              <a:extLst>
                <a:ext uri="{FF2B5EF4-FFF2-40B4-BE49-F238E27FC236}">
                  <a16:creationId xmlns:a16="http://schemas.microsoft.com/office/drawing/2014/main" id="{EBC6A4B3-3350-4078-AA60-22FE58638C46}"/>
                </a:ext>
              </a:extLst>
            </p:cNvPr>
            <p:cNvSpPr/>
            <p:nvPr/>
          </p:nvSpPr>
          <p:spPr>
            <a:xfrm>
              <a:off x="1874329" y="245270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12">
              <a:extLst>
                <a:ext uri="{FF2B5EF4-FFF2-40B4-BE49-F238E27FC236}">
                  <a16:creationId xmlns:a16="http://schemas.microsoft.com/office/drawing/2014/main" id="{3E1177F4-118A-4397-A5FD-3B000CC7901E}"/>
                </a:ext>
              </a:extLst>
            </p:cNvPr>
            <p:cNvSpPr txBox="1"/>
            <p:nvPr/>
          </p:nvSpPr>
          <p:spPr>
            <a:xfrm>
              <a:off x="2005181" y="2429832"/>
              <a:ext cx="1314030" cy="8916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vi-VN" altLang="zh-CN" sz="4000" b="1" dirty="0">
                  <a:solidFill>
                    <a:srgbClr val="FF7707"/>
                  </a:solidFill>
                  <a:latin typeface="UTM Avo" panose="02040603050506020204" pitchFamily="18" charset="0"/>
                  <a:ea typeface="方正静蕾简体" panose="02000000000000000000" pitchFamily="2" charset="-122"/>
                </a:rPr>
                <a:t>Đọc</a:t>
              </a:r>
              <a:endParaRPr lang="en-US" altLang="zh-CN" sz="4000" b="1" dirty="0">
                <a:solidFill>
                  <a:srgbClr val="FF7707"/>
                </a:solidFill>
                <a:latin typeface="UTM Avo" panose="02040603050506020204" pitchFamily="18" charset="0"/>
                <a:ea typeface="方正静蕾简体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044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1636" y="2373865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algn="ctr"/>
            <a:r>
              <a:rPr lang="vi-VN" sz="440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phá cỗ</a:t>
            </a:r>
            <a:endParaRPr lang="en-US" sz="4400" dirty="0">
              <a:solidFill>
                <a:srgbClr val="00206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4957" y="48064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algn="ctr"/>
            <a:r>
              <a:rPr lang="vi-VN" sz="440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khế ngọt </a:t>
            </a:r>
            <a:endParaRPr lang="en-US" sz="4400" dirty="0">
              <a:solidFill>
                <a:srgbClr val="00206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19152" y="3598484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algn="ctr"/>
            <a:r>
              <a:rPr lang="vi-VN" sz="440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bếp lửa</a:t>
            </a:r>
            <a:endParaRPr lang="en-US" sz="4400" dirty="0">
              <a:solidFill>
                <a:srgbClr val="00206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6" name="só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3389" y="1874565"/>
            <a:ext cx="1364284" cy="153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9872" y="4593989"/>
            <a:ext cx="1211318" cy="134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82692" y="3413954"/>
            <a:ext cx="593475" cy="1055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 descr="Ham Character clipart. Free download transparent .PNG | Creazilla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401" y="5890516"/>
            <a:ext cx="795705" cy="88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PA_库_组合 5">
            <a:extLst>
              <a:ext uri="{FF2B5EF4-FFF2-40B4-BE49-F238E27FC236}">
                <a16:creationId xmlns:a16="http://schemas.microsoft.com/office/drawing/2014/main" id="{CFBB690A-FAF5-433F-A24B-314BFE481348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4572212" y="528719"/>
            <a:ext cx="2968018" cy="1272207"/>
            <a:chOff x="1874329" y="2429832"/>
            <a:chExt cx="1534600" cy="891630"/>
          </a:xfrm>
        </p:grpSpPr>
        <p:sp>
          <p:nvSpPr>
            <p:cNvPr id="19" name="任意多边形 10">
              <a:extLst>
                <a:ext uri="{FF2B5EF4-FFF2-40B4-BE49-F238E27FC236}">
                  <a16:creationId xmlns:a16="http://schemas.microsoft.com/office/drawing/2014/main" id="{81E8F6F3-F627-42D3-854D-A282979DF563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1">
              <a:extLst>
                <a:ext uri="{FF2B5EF4-FFF2-40B4-BE49-F238E27FC236}">
                  <a16:creationId xmlns:a16="http://schemas.microsoft.com/office/drawing/2014/main" id="{AD4AA579-1A26-4198-BA3E-C353A406BB97}"/>
                </a:ext>
              </a:extLst>
            </p:cNvPr>
            <p:cNvSpPr/>
            <p:nvPr/>
          </p:nvSpPr>
          <p:spPr>
            <a:xfrm>
              <a:off x="1874329" y="245270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12">
              <a:extLst>
                <a:ext uri="{FF2B5EF4-FFF2-40B4-BE49-F238E27FC236}">
                  <a16:creationId xmlns:a16="http://schemas.microsoft.com/office/drawing/2014/main" id="{7F735FBA-7E8A-4465-95B5-F105B5350570}"/>
                </a:ext>
              </a:extLst>
            </p:cNvPr>
            <p:cNvSpPr txBox="1"/>
            <p:nvPr/>
          </p:nvSpPr>
          <p:spPr>
            <a:xfrm>
              <a:off x="2005181" y="2429832"/>
              <a:ext cx="1314030" cy="8916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vi-VN" altLang="zh-CN" sz="4000" b="1" dirty="0">
                  <a:solidFill>
                    <a:srgbClr val="FF7707"/>
                  </a:solidFill>
                  <a:latin typeface="UTM Avo" panose="02040603050506020204" pitchFamily="18" charset="0"/>
                  <a:ea typeface="方正静蕾简体" panose="02000000000000000000" pitchFamily="2" charset="-122"/>
                </a:rPr>
                <a:t>Đọc</a:t>
              </a:r>
              <a:endParaRPr lang="en-US" altLang="zh-CN" sz="4000" b="1" dirty="0">
                <a:solidFill>
                  <a:srgbClr val="FF7707"/>
                </a:solidFill>
                <a:latin typeface="UTM Avo" panose="02040603050506020204" pitchFamily="18" charset="0"/>
                <a:ea typeface="方正静蕾简体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453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3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Ham Character clipart. Free download transparent .PNG | Creazilla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401" y="5890516"/>
            <a:ext cx="795705" cy="88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36296C5-17F4-47D7-864F-633A37AD9D72}"/>
              </a:ext>
            </a:extLst>
          </p:cNvPr>
          <p:cNvSpPr/>
          <p:nvPr/>
        </p:nvSpPr>
        <p:spPr>
          <a:xfrm>
            <a:off x="3374036" y="2656895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algn="ctr"/>
            <a:r>
              <a:rPr lang="vi-VN" sz="440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yên ả</a:t>
            </a:r>
            <a:endParaRPr lang="en-US" sz="4400" dirty="0">
              <a:solidFill>
                <a:srgbClr val="00206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DEA9588-03E1-4EF4-A42C-19B5BB920AF4}"/>
              </a:ext>
            </a:extLst>
          </p:cNvPr>
          <p:cNvSpPr/>
          <p:nvPr/>
        </p:nvSpPr>
        <p:spPr>
          <a:xfrm>
            <a:off x="3367357" y="508950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algn="ctr"/>
            <a:r>
              <a:rPr lang="vi-VN" sz="440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ngắm nghía</a:t>
            </a:r>
            <a:endParaRPr lang="en-US" sz="4400" dirty="0">
              <a:solidFill>
                <a:srgbClr val="00206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82A444-9105-47D4-8DFE-C315BB30BD4C}"/>
              </a:ext>
            </a:extLst>
          </p:cNvPr>
          <p:cNvSpPr/>
          <p:nvPr/>
        </p:nvSpPr>
        <p:spPr>
          <a:xfrm>
            <a:off x="3371552" y="3881514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algn="ctr"/>
            <a:r>
              <a:rPr lang="vi-VN" sz="440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ghế gỗ</a:t>
            </a:r>
            <a:endParaRPr lang="en-US" sz="4400" dirty="0">
              <a:solidFill>
                <a:srgbClr val="00206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2" name="sóc">
            <a:extLst>
              <a:ext uri="{FF2B5EF4-FFF2-40B4-BE49-F238E27FC236}">
                <a16:creationId xmlns:a16="http://schemas.microsoft.com/office/drawing/2014/main" id="{379FD66A-EF99-4574-A941-881EB4C0D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5789" y="2157595"/>
            <a:ext cx="1364284" cy="153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cú">
            <a:extLst>
              <a:ext uri="{FF2B5EF4-FFF2-40B4-BE49-F238E27FC236}">
                <a16:creationId xmlns:a16="http://schemas.microsoft.com/office/drawing/2014/main" id="{619F760E-EB62-4F65-B004-206F6185D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2272" y="4877019"/>
            <a:ext cx="1211318" cy="134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mèo">
            <a:extLst>
              <a:ext uri="{FF2B5EF4-FFF2-40B4-BE49-F238E27FC236}">
                <a16:creationId xmlns:a16="http://schemas.microsoft.com/office/drawing/2014/main" id="{65B44F63-02A4-4556-828F-8C23CD441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5092" y="3696984"/>
            <a:ext cx="593475" cy="1055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" name="PA_库_组合 5">
            <a:extLst>
              <a:ext uri="{FF2B5EF4-FFF2-40B4-BE49-F238E27FC236}">
                <a16:creationId xmlns:a16="http://schemas.microsoft.com/office/drawing/2014/main" id="{BA2DE1A4-5052-4451-8DE3-ACB2386ED2DB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4572212" y="528719"/>
            <a:ext cx="2968018" cy="1272207"/>
            <a:chOff x="1874329" y="2429832"/>
            <a:chExt cx="1534600" cy="891630"/>
          </a:xfrm>
        </p:grpSpPr>
        <p:sp>
          <p:nvSpPr>
            <p:cNvPr id="27" name="任意多边形 10">
              <a:extLst>
                <a:ext uri="{FF2B5EF4-FFF2-40B4-BE49-F238E27FC236}">
                  <a16:creationId xmlns:a16="http://schemas.microsoft.com/office/drawing/2014/main" id="{5420B705-EB8B-4FC2-981F-D779BB3BE9C3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11">
              <a:extLst>
                <a:ext uri="{FF2B5EF4-FFF2-40B4-BE49-F238E27FC236}">
                  <a16:creationId xmlns:a16="http://schemas.microsoft.com/office/drawing/2014/main" id="{4FB0D111-4026-46D1-9EC5-D647A4ADDF71}"/>
                </a:ext>
              </a:extLst>
            </p:cNvPr>
            <p:cNvSpPr/>
            <p:nvPr/>
          </p:nvSpPr>
          <p:spPr>
            <a:xfrm>
              <a:off x="1874329" y="245270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12">
              <a:extLst>
                <a:ext uri="{FF2B5EF4-FFF2-40B4-BE49-F238E27FC236}">
                  <a16:creationId xmlns:a16="http://schemas.microsoft.com/office/drawing/2014/main" id="{F9F96142-18B0-4BF9-8804-E6E87103052F}"/>
                </a:ext>
              </a:extLst>
            </p:cNvPr>
            <p:cNvSpPr txBox="1"/>
            <p:nvPr/>
          </p:nvSpPr>
          <p:spPr>
            <a:xfrm>
              <a:off x="2005181" y="2429832"/>
              <a:ext cx="1314030" cy="8916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vi-VN" altLang="zh-CN" sz="4000" b="1" dirty="0">
                  <a:solidFill>
                    <a:srgbClr val="FF7707"/>
                  </a:solidFill>
                  <a:latin typeface="UTM Avo" panose="02040603050506020204" pitchFamily="18" charset="0"/>
                  <a:ea typeface="方正静蕾简体" panose="02000000000000000000" pitchFamily="2" charset="-122"/>
                </a:rPr>
                <a:t>Đọc</a:t>
              </a:r>
              <a:endParaRPr lang="en-US" altLang="zh-CN" sz="4000" b="1" dirty="0">
                <a:solidFill>
                  <a:srgbClr val="FF7707"/>
                </a:solidFill>
                <a:latin typeface="UTM Avo" panose="02040603050506020204" pitchFamily="18" charset="0"/>
                <a:ea typeface="方正静蕾简体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994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3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</TotalTime>
  <Words>227</Words>
  <Application>Microsoft Office PowerPoint</Application>
  <PresentationFormat>Widescreen</PresentationFormat>
  <Paragraphs>52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Arial-Rounded</vt:lpstr>
      <vt:lpstr>Arial</vt:lpstr>
      <vt:lpstr>Calibri</vt:lpstr>
      <vt:lpstr>UTM Avo</vt:lpstr>
      <vt:lpstr>Office Theme</vt:lpstr>
      <vt:lpstr>Tuần 18  Ôn tập cuối học kì 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Quý Thắng</cp:lastModifiedBy>
  <cp:revision>55</cp:revision>
  <dcterms:created xsi:type="dcterms:W3CDTF">2021-11-01T08:16:43Z</dcterms:created>
  <dcterms:modified xsi:type="dcterms:W3CDTF">2024-01-04T15:55:58Z</dcterms:modified>
</cp:coreProperties>
</file>