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4"/>
  </p:notesMasterIdLst>
  <p:sldIdLst>
    <p:sldId id="290" r:id="rId2"/>
    <p:sldId id="258" r:id="rId3"/>
    <p:sldId id="261" r:id="rId4"/>
    <p:sldId id="265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2" r:id="rId14"/>
    <p:sldId id="289" r:id="rId15"/>
    <p:sldId id="263" r:id="rId16"/>
    <p:sldId id="294" r:id="rId17"/>
    <p:sldId id="295" r:id="rId18"/>
    <p:sldId id="296" r:id="rId19"/>
    <p:sldId id="288" r:id="rId20"/>
    <p:sldId id="300" r:id="rId21"/>
    <p:sldId id="291" r:id="rId22"/>
    <p:sldId id="29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04040"/>
    <a:srgbClr val="FA4824"/>
    <a:srgbClr val="FF7707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6374" autoAdjust="0"/>
  </p:normalViewPr>
  <p:slideViewPr>
    <p:cSldViewPr snapToGrid="0">
      <p:cViewPr varScale="1">
        <p:scale>
          <a:sx n="71" d="100"/>
          <a:sy n="71" d="100"/>
        </p:scale>
        <p:origin x="-4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2T10:30:36.760" idx="1">
    <p:pos x="1070" y="2876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BC7C-4361-4E2F-A558-D917CEF86FA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EFB0-38E9-4D6E-BDCC-91CA0645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Sau</a:t>
            </a:r>
            <a:r>
              <a:rPr lang="en-US" b="1" baseline="0"/>
              <a:t> khi lật được tất cả các mảnh ghép, GV n</a:t>
            </a:r>
            <a:r>
              <a:rPr lang="en-US" b="1"/>
              <a:t>hấn</a:t>
            </a:r>
            <a:r>
              <a:rPr lang="en-US" b="1" baseline="0"/>
              <a:t> vào hình TIVI để đến slide bài mới (slide 10)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Nhấn</a:t>
            </a:r>
            <a:r>
              <a:rPr lang="en-US" sz="1400" b="1" baseline="0"/>
              <a:t> vào hình DORAEMON để quay lại slide 3</a:t>
            </a:r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7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Nhấn</a:t>
            </a:r>
            <a:r>
              <a:rPr lang="en-US" sz="1400" b="1" baseline="0"/>
              <a:t> vào hình DOREMI để quay lại slide 3</a:t>
            </a:r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Nhấn</a:t>
            </a:r>
            <a:r>
              <a:rPr lang="en-US" sz="1400" b="1" baseline="0"/>
              <a:t> vào hình NOBITA để quay lại slide 3</a:t>
            </a:r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Nhấn</a:t>
            </a:r>
            <a:r>
              <a:rPr lang="en-US" b="1" baseline="0"/>
              <a:t> vào hình CHAIEN để quay về slide 3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Nhấn</a:t>
            </a:r>
            <a:r>
              <a:rPr lang="en-US" b="1" baseline="0"/>
              <a:t> vào hình XUKA để quay về slide 3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Nhấn</a:t>
            </a:r>
            <a:r>
              <a:rPr lang="en-US" b="1" baseline="0"/>
              <a:t> vào hình XÊKO để quay về slide 3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FA13DB8-2589-4AD4-935C-402BC13A61FF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3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50FBD94A-3A0A-4244-8D0E-D24A28924C59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5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58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CC1B435-512A-46F4-B8CA-A4EDEE9C883C}"/>
              </a:ext>
            </a:extLst>
          </p:cNvPr>
          <p:cNvSpPr/>
          <p:nvPr userDrawn="1"/>
        </p:nvSpPr>
        <p:spPr>
          <a:xfrm>
            <a:off x="10863460" y="60249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7E6D123-B926-4C46-B5F5-274E92548417}"/>
              </a:ext>
            </a:extLst>
          </p:cNvPr>
          <p:cNvSpPr/>
          <p:nvPr userDrawn="1"/>
        </p:nvSpPr>
        <p:spPr>
          <a:xfrm>
            <a:off x="11182120" y="0"/>
            <a:ext cx="1123721" cy="145422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35" r:id="rId7"/>
    <p:sldLayoutId id="2147483836" r:id="rId8"/>
    <p:sldLayoutId id="2147483841" r:id="rId9"/>
    <p:sldLayoutId id="2147483843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0.png"/><Relationship Id="rId5" Type="http://schemas.openxmlformats.org/officeDocument/2006/relationships/image" Target="../media/image37.png"/><Relationship Id="rId10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21" Type="http://schemas.openxmlformats.org/officeDocument/2006/relationships/image" Target="../media/image10.png"/><Relationship Id="rId7" Type="http://schemas.openxmlformats.org/officeDocument/2006/relationships/slide" Target="slide4.xml"/><Relationship Id="rId12" Type="http://schemas.openxmlformats.org/officeDocument/2006/relationships/image" Target="../media/image21.png"/><Relationship Id="rId17" Type="http://schemas.openxmlformats.org/officeDocument/2006/relationships/slide" Target="slide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6.xml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10" Type="http://schemas.openxmlformats.org/officeDocument/2006/relationships/image" Target="../media/image20.png"/><Relationship Id="rId19" Type="http://schemas.openxmlformats.org/officeDocument/2006/relationships/slide" Target="slide10.xml"/><Relationship Id="rId4" Type="http://schemas.openxmlformats.org/officeDocument/2006/relationships/image" Target="../media/image16.PNG"/><Relationship Id="rId9" Type="http://schemas.openxmlformats.org/officeDocument/2006/relationships/slide" Target="slide5.xml"/><Relationship Id="rId14" Type="http://schemas.openxmlformats.org/officeDocument/2006/relationships/image" Target="../media/image22.png"/><Relationship Id="rId22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857430" y="1658131"/>
            <a:ext cx="470673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64: in – it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56161F-BCE5-4EB5-8BCC-183D7AB7E652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693891-D6B5-4EF1-8BF6-5D8CB38BCBA1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0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10" y="725621"/>
            <a:ext cx="5181598" cy="280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0385" y="3610406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+mj-lt"/>
                <a:cs typeface="Arial" panose="020B0604020202020204" pitchFamily="34" charset="0"/>
              </a:rPr>
              <a:t>đèn</a:t>
            </a:r>
            <a:r>
              <a:rPr lang="en-US" sz="6600" dirty="0">
                <a:latin typeface="+mj-lt"/>
                <a:cs typeface="Arial" panose="020B0604020202020204" pitchFamily="34" charset="0"/>
              </a:rPr>
              <a:t> pin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4852" y="3610406"/>
            <a:ext cx="90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51863" y="3533713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18943" y="3533714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66255" y="2476397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357" y="4283575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quả mít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51863" y="3533713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18943" y="3533714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66255" y="2476397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67" y="516641"/>
            <a:ext cx="2936305" cy="3370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59960" y="4283575"/>
            <a:ext cx="538652" cy="1107996"/>
            <a:chOff x="4759960" y="4283575"/>
            <a:chExt cx="538652" cy="11079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5731" t="3448" r="44943" b="-1"/>
            <a:stretch/>
          </p:blipFill>
          <p:spPr>
            <a:xfrm>
              <a:off x="4759960" y="4698204"/>
              <a:ext cx="167640" cy="5364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27008" y="4283575"/>
              <a:ext cx="47160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>
                  <a:solidFill>
                    <a:srgbClr val="FA4824"/>
                  </a:solidFill>
                  <a:cs typeface="Arial" panose="020B0604020202020204" pitchFamily="34" charset="0"/>
                </a:rPr>
                <a:t>t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35" y="493638"/>
            <a:ext cx="2936305" cy="3370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034" y="1271961"/>
            <a:ext cx="4232282" cy="2293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1849" y="4392843"/>
            <a:ext cx="3439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+mj-lt"/>
                <a:cs typeface="Arial" panose="020B0604020202020204" pitchFamily="34" charset="0"/>
              </a:rPr>
              <a:t>đèn pin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6316" y="4392843"/>
            <a:ext cx="903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3086" y="4392843"/>
            <a:ext cx="3554509" cy="1107996"/>
            <a:chOff x="5369726" y="5876191"/>
            <a:chExt cx="3554509" cy="1107996"/>
          </a:xfrm>
        </p:grpSpPr>
        <p:sp>
          <p:nvSpPr>
            <p:cNvPr id="4" name="TextBox 3"/>
            <p:cNvSpPr txBox="1"/>
            <p:nvPr/>
          </p:nvSpPr>
          <p:spPr>
            <a:xfrm>
              <a:off x="5369726" y="5876191"/>
              <a:ext cx="34393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quả mít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112760" y="5876191"/>
              <a:ext cx="811475" cy="1107996"/>
              <a:chOff x="8112760" y="5876191"/>
              <a:chExt cx="811475" cy="11079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206740" y="5876191"/>
                <a:ext cx="7174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>
                    <a:solidFill>
                      <a:srgbClr val="FA4824"/>
                    </a:solidFill>
                    <a:latin typeface="+mj-lt"/>
                    <a:cs typeface="Arial" panose="020B0604020202020204" pitchFamily="34" charset="0"/>
                  </a:rPr>
                  <a:t>t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/>
              <a:srcRect l="15731" t="3448" r="44943" b="-1"/>
              <a:stretch/>
            </p:blipFill>
            <p:spPr>
              <a:xfrm>
                <a:off x="8112760" y="6296930"/>
                <a:ext cx="167640" cy="536448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15" y="3046950"/>
            <a:ext cx="3726967" cy="182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21" y="963218"/>
            <a:ext cx="4840542" cy="23435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35220" y="1949200"/>
            <a:ext cx="309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Thư</a:t>
            </a:r>
            <a:r>
              <a:rPr lang="en-US" sz="5400" dirty="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giãn</a:t>
            </a:r>
            <a:endParaRPr lang="en-US" sz="5400" dirty="0">
              <a:solidFill>
                <a:srgbClr val="FA482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65208" y="1617416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95499" y="1664522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1" y="4224940"/>
            <a:ext cx="1362075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80" y="4072540"/>
            <a:ext cx="160972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041" y="4224940"/>
            <a:ext cx="15621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540" t="3945" r="11848" b="11562"/>
          <a:stretch/>
        </p:blipFill>
        <p:spPr>
          <a:xfrm>
            <a:off x="5868784" y="4250575"/>
            <a:ext cx="1424249" cy="1263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660" t="5025" r="5193" b="7166"/>
          <a:stretch/>
        </p:blipFill>
        <p:spPr>
          <a:xfrm>
            <a:off x="7680960" y="4184073"/>
            <a:ext cx="1485207" cy="1363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456" y="4091767"/>
            <a:ext cx="1522095" cy="152209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324212" y="306240"/>
            <a:ext cx="8151507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Tìm tiếng có vần in, tiếng có vần it</a:t>
            </a:r>
          </a:p>
        </p:txBody>
      </p:sp>
      <p:pic>
        <p:nvPicPr>
          <p:cNvPr id="19" name="Picture 18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="" xmlns:a16="http://schemas.microsoft.com/office/drawing/2014/main" id="{3E4062CF-AB4E-40A5-95CC-16CBE684B7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11638950" y="5757713"/>
            <a:ext cx="368084" cy="425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1718 -0.3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9779 -0.1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09753 -0.21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944 -0.3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12369 -0.2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4444 -0.36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125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78" y="988142"/>
            <a:ext cx="7791267" cy="457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55126" y="2443941"/>
            <a:ext cx="3918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Tập đọc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417268"/>
            <a:ext cx="11389659" cy="64407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473090" y="1705331"/>
            <a:ext cx="1280160" cy="5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600200" y="2180705"/>
            <a:ext cx="141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1726" y="2175081"/>
            <a:ext cx="1133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372448"/>
            <a:ext cx="11779623" cy="639142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6923" y="777817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21520" y="777817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6361635" y="1127188"/>
            <a:ext cx="322668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279" y="1651245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6905719" y="1651244"/>
            <a:ext cx="368804" cy="349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-16461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6578"/>
            <a:ext cx="12142124" cy="6391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-16461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7992" y="755877"/>
            <a:ext cx="812800" cy="8250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prstClr val="white"/>
                </a:solidFill>
                <a:latin typeface="HP-222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418" y="749924"/>
            <a:ext cx="6502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Ý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đúng</a:t>
            </a:r>
            <a:endParaRPr lang="en-US" sz="5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19760" y="3640546"/>
            <a:ext cx="8248621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prstClr val="black"/>
                </a:solidFill>
                <a:latin typeface="+mj-lt"/>
              </a:rPr>
              <a:t>b) Mùa hè, sen nở kín hồ. </a:t>
            </a:r>
            <a:endParaRPr lang="en-US" sz="4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60" y="2134275"/>
            <a:ext cx="1152144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prstClr val="black"/>
                </a:solidFill>
                <a:latin typeface="+mj-lt"/>
              </a:rPr>
              <a:t>a) Gần nhà Ngân có hồ cá đẹp lắm. </a:t>
            </a:r>
            <a:endParaRPr lang="en-US" sz="4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-16461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23" y="2565017"/>
            <a:ext cx="4776494" cy="313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7894" descr="1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756" y="445777"/>
            <a:ext cx="6047038" cy="5252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072" y="3547029"/>
            <a:ext cx="2669254" cy="2413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" descr="Download Nobi Child Nobita Cartoon Doraemon PNG Download Free HQ PNG Image  | FreePNGImg">
            <a:extLst>
              <a:ext uri="{FF2B5EF4-FFF2-40B4-BE49-F238E27FC236}">
                <a16:creationId xmlns="" xmlns:a16="http://schemas.microsoft.com/office/drawing/2014/main" id="{3D0F50FD-8CD3-4F6F-A18D-771F3B96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966">
            <a:off x="2388519" y="1571249"/>
            <a:ext cx="3200412" cy="19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100+ hình ảnh doremon yasuo - hinhanhsieudep.net">
            <a:extLst>
              <a:ext uri="{FF2B5EF4-FFF2-40B4-BE49-F238E27FC236}">
                <a16:creationId xmlns="" xmlns:a16="http://schemas.microsoft.com/office/drawing/2014/main" id="{774CE22B-387C-4B5E-BF1F-31EEC31C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03" y="2985318"/>
            <a:ext cx="3805532" cy="7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91FA7AC-4284-413E-9473-45D7D8556B25}"/>
              </a:ext>
            </a:extLst>
          </p:cNvPr>
          <p:cNvSpPr txBox="1"/>
          <p:nvPr/>
        </p:nvSpPr>
        <p:spPr>
          <a:xfrm>
            <a:off x="5605135" y="3810248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utura Extra" panose="02040603050506020204" pitchFamily="18" charset="0"/>
              </a:rPr>
              <a:t>MẢNH GHÉP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6419" y="2395022"/>
            <a:ext cx="248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Trò chơi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1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>
          <a:xfrm>
            <a:off x="370876" y="416859"/>
            <a:ext cx="11450247" cy="6441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3751" y="2714099"/>
            <a:ext cx="4759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viết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-16461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5" y="2245660"/>
            <a:ext cx="11912369" cy="1820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-16461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1" y="-16462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104" y="1811011"/>
            <a:ext cx="2936305" cy="3370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986" y="2306090"/>
            <a:ext cx="4393216" cy="23808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="" xmlns:a16="http://schemas.microsoft.com/office/drawing/2014/main" id="{CC6DFC17-25C7-4C08-BF20-E44A7DEAF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376" y="3347634"/>
            <a:ext cx="3774461" cy="2676445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="" xmlns:a16="http://schemas.microsoft.com/office/drawing/2014/main" id="{FDEE5D25-8E8A-4121-801F-0B215229D0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617"/>
          <a:stretch/>
        </p:blipFill>
        <p:spPr>
          <a:xfrm>
            <a:off x="1558376" y="799010"/>
            <a:ext cx="3043347" cy="3138606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9694E0D-6587-4BDB-BE71-B92CC4524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368"/>
          <a:stretch/>
        </p:blipFill>
        <p:spPr>
          <a:xfrm>
            <a:off x="3946379" y="819431"/>
            <a:ext cx="3640828" cy="2542175"/>
          </a:xfrm>
          <a:prstGeom prst="rect">
            <a:avLst/>
          </a:prstGeom>
        </p:spPr>
      </p:pic>
      <p:pic>
        <p:nvPicPr>
          <p:cNvPr id="9" name="Picture 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7F541A2-23F9-4560-84E9-1608064B12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1863" y="799010"/>
            <a:ext cx="3633353" cy="2548663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E951F9F-1C59-49B8-A567-1ED70C6C6A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2191" y="2745116"/>
            <a:ext cx="2948040" cy="3267138"/>
          </a:xfrm>
          <a:prstGeom prst="rect">
            <a:avLst/>
          </a:prstGeom>
        </p:spPr>
      </p:pic>
      <p:pic>
        <p:nvPicPr>
          <p:cNvPr id="14" name="Picture 1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EDD3AAF-DB8E-4561-93C6-EEAC45E531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4183" y="3340383"/>
            <a:ext cx="3574234" cy="2671871"/>
          </a:xfrm>
          <a:prstGeom prst="rect">
            <a:avLst/>
          </a:prstGeom>
        </p:spPr>
      </p:pic>
      <p:pic>
        <p:nvPicPr>
          <p:cNvPr id="15" name="图片 37893" descr="1-2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692" y="4565477"/>
            <a:ext cx="1621482" cy="14658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7893" descr="1-2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109" y="4565477"/>
            <a:ext cx="1621482" cy="14658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1638263" y="37505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400" dirty="0">
              <a:solidFill>
                <a:srgbClr val="404040"/>
              </a:solidFill>
              <a:latin typeface="Quicksand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1692063" y="27996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600" dirty="0">
              <a:solidFill>
                <a:srgbClr val="FF7707"/>
              </a:solidFill>
              <a:latin typeface="Quicksand" pitchFamily="2" charset="0"/>
            </a:endParaRPr>
          </a:p>
        </p:txBody>
      </p:sp>
      <p:pic>
        <p:nvPicPr>
          <p:cNvPr id="9" name="Picture 8" descr="Tổng hợp ảnh Doremon 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546327"/>
            <a:ext cx="1989772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016000" y="1141542"/>
            <a:ext cx="10759440" cy="1962338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8310" y="1642359"/>
            <a:ext cx="10533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Tiếng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đèn </a:t>
            </a:r>
            <a:r>
              <a:rPr lang="en-US" sz="4400">
                <a:latin typeface="+mj-lt"/>
                <a:cs typeface="Arial" panose="020B0604020202020204" pitchFamily="34" charset="0"/>
              </a:rPr>
              <a:t>gồm có âm gì và vần gì?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41094" y="2875280"/>
            <a:ext cx="3021382" cy="31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55448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10048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đọc và tìm tiếng có chứa vần êt trong câu sau: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Vân và Tâm kết bạn</a:t>
            </a:r>
            <a:r>
              <a:rPr lang="en-US" sz="44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4400"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3720" y="767080"/>
            <a:ext cx="9535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đọc câu sau: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Cả năm bà đã chờ nhà Bi về sum họp bên mâm cơm Tết</a:t>
            </a:r>
            <a:r>
              <a:rPr lang="en-US" sz="44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4400"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6826" y="2845952"/>
            <a:ext cx="2888932" cy="34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951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tìm 2 tiếng có chứa vần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ân</a:t>
            </a:r>
            <a:r>
              <a:rPr lang="en-US" sz="4400">
                <a:latin typeface="+mj-lt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0052" y="3416786"/>
            <a:ext cx="3435325" cy="27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9514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điền vào chỗ chấm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tr</a:t>
            </a:r>
            <a:r>
              <a:rPr lang="en-US" sz="4400">
                <a:latin typeface="+mj-lt"/>
                <a:cs typeface="Arial" panose="020B0604020202020204" pitchFamily="34" charset="0"/>
              </a:rPr>
              <a:t> hay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ch</a:t>
            </a:r>
            <a:r>
              <a:rPr lang="en-US" sz="4400">
                <a:latin typeface="+mj-lt"/>
                <a:cs typeface="Arial" panose="020B0604020202020204" pitchFamily="34" charset="0"/>
              </a:rPr>
              <a:t>?</a:t>
            </a:r>
          </a:p>
          <a:p>
            <a:r>
              <a:rPr lang="en-US" sz="4400">
                <a:latin typeface="+mj-lt"/>
                <a:cs typeface="Arial" panose="020B0604020202020204" pitchFamily="34" charset="0"/>
              </a:rPr>
              <a:t>                  con ...ăn</a:t>
            </a:r>
          </a:p>
        </p:txBody>
      </p:sp>
      <p:pic>
        <p:nvPicPr>
          <p:cNvPr id="13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325120" y="3097679"/>
            <a:ext cx="2873692" cy="34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5">
            <a:extLst>
              <a:ext uri="{FF2B5EF4-FFF2-40B4-BE49-F238E27FC236}">
                <a16:creationId xmlns=""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1437640" y="767080"/>
            <a:ext cx="1012952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049615"/>
            <a:ext cx="951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  <a:cs typeface="Arial" panose="020B0604020202020204" pitchFamily="34" charset="0"/>
              </a:rPr>
              <a:t>Em nói câu có tiếng chứa vần </a:t>
            </a:r>
            <a:r>
              <a:rPr lang="en-US" sz="4400">
                <a:solidFill>
                  <a:srgbClr val="FA4824"/>
                </a:solidFill>
                <a:latin typeface="+mj-lt"/>
                <a:cs typeface="Arial" panose="020B0604020202020204" pitchFamily="34" charset="0"/>
              </a:rPr>
              <a:t>ăt.</a:t>
            </a:r>
          </a:p>
        </p:txBody>
      </p:sp>
      <p:pic>
        <p:nvPicPr>
          <p:cNvPr id="13" name="Picture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25409" y="2700723"/>
            <a:ext cx="1804710" cy="33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" y="0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52109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251</Words>
  <Application>Microsoft Office PowerPoint</Application>
  <PresentationFormat>Custom</PresentationFormat>
  <Paragraphs>59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106</cp:revision>
  <dcterms:created xsi:type="dcterms:W3CDTF">2021-11-01T08:16:43Z</dcterms:created>
  <dcterms:modified xsi:type="dcterms:W3CDTF">2024-11-27T06:05:55Z</dcterms:modified>
</cp:coreProperties>
</file>