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9" r:id="rId2"/>
  </p:sldMasterIdLst>
  <p:notesMasterIdLst>
    <p:notesMasterId r:id="rId20"/>
  </p:notesMasterIdLst>
  <p:sldIdLst>
    <p:sldId id="421" r:id="rId3"/>
    <p:sldId id="334" r:id="rId4"/>
    <p:sldId id="336" r:id="rId5"/>
    <p:sldId id="328" r:id="rId6"/>
    <p:sldId id="326" r:id="rId7"/>
    <p:sldId id="312" r:id="rId8"/>
    <p:sldId id="325" r:id="rId9"/>
    <p:sldId id="327" r:id="rId10"/>
    <p:sldId id="314" r:id="rId11"/>
    <p:sldId id="317" r:id="rId12"/>
    <p:sldId id="329" r:id="rId13"/>
    <p:sldId id="331" r:id="rId14"/>
    <p:sldId id="330" r:id="rId15"/>
    <p:sldId id="320" r:id="rId16"/>
    <p:sldId id="321" r:id="rId17"/>
    <p:sldId id="323" r:id="rId18"/>
    <p:sldId id="332" r:id="rId19"/>
  </p:sldIdLst>
  <p:sldSz cx="12192000" cy="6858000"/>
  <p:notesSz cx="6858000" cy="9144000"/>
  <p:embeddedFontLst>
    <p:embeddedFont>
      <p:font typeface="HP001" panose="020B0603050302020204" pitchFamily="34" charset="0"/>
      <p:regular r:id="rId21"/>
      <p:bold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AF6C"/>
    <a:srgbClr val="FFFF99"/>
    <a:srgbClr val="FF7707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297F9-A070-4BD1-8105-066121C354E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BE6C-813F-4DA2-9B1A-DDBB7887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9A45EC-2103-45E3-8BE8-354A280FB44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A2403-DFFB-4ACB-A823-4D6EA618CB0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7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;p11">
            <a:extLst>
              <a:ext uri="{FF2B5EF4-FFF2-40B4-BE49-F238E27FC236}">
                <a16:creationId xmlns:a16="http://schemas.microsoft.com/office/drawing/2014/main" id="{023D8B3C-7C65-4B53-A1BA-7EAAF56EC0B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2CACF6A-58AF-44A4-96EB-F0AAFEE7772D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3BD62C-422F-445F-9361-A6367EA4CBB9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0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3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6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26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7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5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5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7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0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4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0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649" r:id="rId18"/>
    <p:sldLayoutId id="2147483650" r:id="rId19"/>
    <p:sldLayoutId id="2147483685" r:id="rId20"/>
    <p:sldLayoutId id="2147483652" r:id="rId21"/>
    <p:sldLayoutId id="2147483651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5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5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Oval 6"/>
          <p:cNvSpPr/>
          <p:nvPr/>
        </p:nvSpPr>
        <p:spPr>
          <a:xfrm>
            <a:off x="433251" y="87978"/>
            <a:ext cx="1058092" cy="408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167"/>
            <a:ext cx="12192000" cy="427075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3081197"/>
            <a:ext cx="7165974" cy="3467099"/>
          </a:xfrm>
          <a:prstGeom prst="rect">
            <a:avLst/>
          </a:prstGeom>
        </p:spPr>
      </p:pic>
      <p:sp>
        <p:nvSpPr>
          <p:cNvPr id="10" name="云形 18"/>
          <p:cNvSpPr/>
          <p:nvPr/>
        </p:nvSpPr>
        <p:spPr>
          <a:xfrm>
            <a:off x="143691" y="431040"/>
            <a:ext cx="11834949" cy="2750574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800" b="1" dirty="0">
                <a:solidFill>
                  <a:prstClr val="white"/>
                </a:solidFill>
                <a:latin typeface="UTM Avo"/>
                <a:ea typeface="inpin heiti" charset="-122"/>
              </a:rPr>
              <a:t>Tìm hiểu bài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5" y="360842"/>
            <a:ext cx="1103377" cy="1795325"/>
          </a:xfrm>
          <a:prstGeom prst="rect">
            <a:avLst/>
          </a:prstGeom>
        </p:spPr>
      </p:pic>
      <p:pic>
        <p:nvPicPr>
          <p:cNvPr id="12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50" y="2164443"/>
            <a:ext cx="1338073" cy="1914834"/>
          </a:xfrm>
          <a:prstGeom prst="rect">
            <a:avLst/>
          </a:prstGeom>
        </p:spPr>
      </p:pic>
      <p:pic>
        <p:nvPicPr>
          <p:cNvPr id="15" name="图片 7" descr="572005ec0a0c4"/>
          <p:cNvPicPr>
            <a:picLocks noChangeAspect="1"/>
          </p:cNvPicPr>
          <p:nvPr/>
        </p:nvPicPr>
        <p:blipFill rotWithShape="1">
          <a:blip r:embed="rId5"/>
          <a:srcRect l="-1884" t="-25331" r="38607" b="25331"/>
          <a:stretch/>
        </p:blipFill>
        <p:spPr>
          <a:xfrm>
            <a:off x="-243768" y="0"/>
            <a:ext cx="2212993" cy="17334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3691" y="8275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789058" y="3265714"/>
            <a:ext cx="7166222" cy="1031965"/>
          </a:xfrm>
          <a:prstGeom prst="cloud">
            <a:avLst/>
          </a:prstGeom>
          <a:solidFill>
            <a:srgbClr val="FF8119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Vân kết bạn với ai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  <p:sp>
        <p:nvSpPr>
          <p:cNvPr id="4" name="云形 18"/>
          <p:cNvSpPr/>
          <p:nvPr/>
        </p:nvSpPr>
        <p:spPr>
          <a:xfrm>
            <a:off x="671493" y="4020234"/>
            <a:ext cx="8059783" cy="103196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srgbClr val="FF0000"/>
                </a:solidFill>
                <a:latin typeface="+mj-lt"/>
                <a:ea typeface="inpin heiti" charset="-122"/>
              </a:rPr>
              <a:t>Vân kết bạn với Tâm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2447" y="28512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104505" y="3202964"/>
            <a:ext cx="5860460" cy="185614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noProof="0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đâu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 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505" y="0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2059577" y="300446"/>
            <a:ext cx="8072846" cy="168510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xem gặt lúa.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554" y="-16932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4619296"/>
            <a:ext cx="2917371" cy="1806433"/>
          </a:xfrm>
          <a:prstGeom prst="rect">
            <a:avLst/>
          </a:prstGeom>
        </p:spPr>
      </p:pic>
      <p:pic>
        <p:nvPicPr>
          <p:cNvPr id="3" name="图片 7" descr="572005ec0a0c4"/>
          <p:cNvPicPr>
            <a:picLocks noChangeAspect="1"/>
          </p:cNvPicPr>
          <p:nvPr/>
        </p:nvPicPr>
        <p:blipFill rotWithShape="1">
          <a:blip r:embed="rId3"/>
          <a:srcRect l="-1884" t="-25331" r="38607" b="25331"/>
          <a:stretch/>
        </p:blipFill>
        <p:spPr>
          <a:xfrm>
            <a:off x="-247032" y="64732"/>
            <a:ext cx="1546787" cy="173340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3" y="4177965"/>
            <a:ext cx="2913017" cy="27823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6598" y="931433"/>
            <a:ext cx="9601200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tiếp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để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hoàn thành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2113" y="2149752"/>
            <a:ext cx="9601200" cy="8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Chủ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nhật, bố mẹ đưa Vân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646" y="3321382"/>
            <a:ext cx="9601200" cy="85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dẫn Vân và Tâm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  <p:sp>
        <p:nvSpPr>
          <p:cNvPr id="8" name="Oval 7"/>
          <p:cNvSpPr/>
          <p:nvPr/>
        </p:nvSpPr>
        <p:spPr>
          <a:xfrm>
            <a:off x="120294" y="28480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2837" y="2586660"/>
            <a:ext cx="4729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Tập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4758" y="13063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502229" y="413190"/>
            <a:ext cx="9052560" cy="1071398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1971878" y="547156"/>
            <a:ext cx="8090529" cy="739229"/>
            <a:chOff x="3802275" y="8482"/>
            <a:chExt cx="4589917" cy="64195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15462" y="495943"/>
            <a:ext cx="461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Nghe – viết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01154" y="2003700"/>
            <a:ext cx="7729593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Vân và Tâm kết bạn.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1" y="4382830"/>
            <a:ext cx="1554564" cy="10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545" y="3504633"/>
            <a:ext cx="10132430" cy="303607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17" y="8159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8" name="菱形 6">
            <a:extLst>
              <a:ext uri="{FF2B5EF4-FFF2-40B4-BE49-F238E27FC236}">
                <a16:creationId xmlns:a16="http://schemas.microsoft.com/office/drawing/2014/main" id="{616A1521-76A2-4F23-8A56-8F5ED01DBDAA}"/>
              </a:ext>
            </a:extLst>
          </p:cNvPr>
          <p:cNvSpPr/>
          <p:nvPr/>
        </p:nvSpPr>
        <p:spPr>
          <a:xfrm rot="20752474">
            <a:off x="2634449" y="390958"/>
            <a:ext cx="6787571" cy="2959849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901" y="1316884"/>
            <a:ext cx="4119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Dặn dò</a:t>
            </a:r>
          </a:p>
        </p:txBody>
      </p:sp>
      <p:sp>
        <p:nvSpPr>
          <p:cNvPr id="10" name="Oval 9"/>
          <p:cNvSpPr/>
          <p:nvPr/>
        </p:nvSpPr>
        <p:spPr>
          <a:xfrm>
            <a:off x="130649" y="29336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4"/>
            <a:ext cx="12203511" cy="3004447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296" y="466876"/>
            <a:ext cx="12380975" cy="6187032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4"/>
            <a:ext cx="12188826" cy="2149157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17490"/>
            <a:ext cx="810409" cy="956924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9" y="40298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310915" y="1497941"/>
            <a:ext cx="1864143" cy="1403176"/>
            <a:chOff x="5337376" y="3832625"/>
            <a:chExt cx="1864191" cy="1403213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336800" y="326058"/>
            <a:ext cx="1864143" cy="1403176"/>
            <a:chOff x="5337376" y="3832625"/>
            <a:chExt cx="1864191" cy="1403213"/>
          </a:xfrm>
        </p:grpSpPr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292879" y="1331392"/>
            <a:ext cx="1864143" cy="1403176"/>
            <a:chOff x="5337376" y="3832625"/>
            <a:chExt cx="1864191" cy="1403213"/>
          </a:xfrm>
        </p:grpSpPr>
        <p:sp>
          <p:nvSpPr>
            <p:cNvPr id="96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9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0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177618" y="2447796"/>
            <a:ext cx="81418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97804" y="27812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7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48148E-6 L 0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097968" y="439051"/>
            <a:ext cx="7747719" cy="1542916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5075" y="544558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7098" y="2115934"/>
            <a:ext cx="94705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NHANH HƠN</a:t>
            </a:r>
            <a:endParaRPr kumimoji="0" lang="vi-VN" sz="8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49" y="4161214"/>
            <a:ext cx="1165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- GV cho HS thi nhau kể các tiếng, từ có các vần 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ăn, ăt, ân, ât, en, et, ên, êt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HS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nào kể được nhiều nhất, đúng nhất là người chiến thắng.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84" y="1195654"/>
            <a:ext cx="1338073" cy="19148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10737668" y="1169476"/>
            <a:ext cx="1316778" cy="1403176"/>
            <a:chOff x="5337376" y="3832625"/>
            <a:chExt cx="1864191" cy="1403213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69928" y="17170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4.07407E-6 L 2.29167E-6 -0.02408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5656252"/>
            <a:chOff x="1501" y="1160"/>
            <a:chExt cx="2682" cy="13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84"/>
              <a:chOff x="1549" y="1736"/>
              <a:chExt cx="2682" cy="1384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78" y="291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0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32" y="191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40" y="2186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2024" y="1984"/>
                <a:ext cx="1579" cy="4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8800" b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đọc</a:t>
                </a:r>
                <a:endPara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109" y="1104214"/>
            <a:ext cx="1338073" cy="191483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37046" y="24570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617" y="-1"/>
            <a:ext cx="1058092" cy="39575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658828" y="3307679"/>
            <a:ext cx="11228371" cy="3511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8" y="422991"/>
            <a:ext cx="11228371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			  </a:t>
            </a:r>
            <a:r>
              <a:rPr lang="vi-VN" sz="3200" dirty="0">
                <a:solidFill>
                  <a:srgbClr val="FF0000"/>
                </a:solidFill>
                <a:latin typeface="UTM Avo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	</a:t>
            </a:r>
            <a:r>
              <a:rPr lang="vi-VN" sz="3600" dirty="0">
                <a:solidFill>
                  <a:prstClr val="black"/>
                </a:solidFill>
                <a:latin typeface="UTM Avo" pitchFamily="18" charset="0"/>
              </a:rPr>
              <a:t>Chủ nhật, bố mẹ đưa Vân về quê thăm 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  Gần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nhà bà có bạn Tâm.  Vân và Tâm kết bạn.  Bà dẫn Vân và Tâm đi xem gặt lúa</a:t>
            </a:r>
            <a:r>
              <a:rPr lang="vi-VN" sz="3600" dirty="0">
                <a:solidFill>
                  <a:prstClr val="black"/>
                </a:solidFill>
                <a:latin typeface="UTM Avo" pitchFamily="18" charset="0"/>
              </a:rPr>
              <a:t>. Vân kể cho Tâm nghe về phố xá tấp nập.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693" y="422991"/>
            <a:ext cx="2939142" cy="556723"/>
            <a:chOff x="3749540" y="-59639"/>
            <a:chExt cx="3321092" cy="1166041"/>
          </a:xfrm>
        </p:grpSpPr>
        <p:sp>
          <p:nvSpPr>
            <p:cNvPr id="10" name="Rounded Rectangle 9"/>
            <p:cNvSpPr/>
            <p:nvPr/>
          </p:nvSpPr>
          <p:spPr>
            <a:xfrm>
              <a:off x="4803951" y="176587"/>
              <a:ext cx="2266681" cy="6935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40" y="-59639"/>
              <a:ext cx="1408663" cy="1166041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97125" y="-11954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801997" y="404952"/>
            <a:ext cx="6588006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3252651" y="291630"/>
            <a:ext cx="5734595" cy="945708"/>
            <a:chOff x="3802275" y="-134588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5129549" y="-134588"/>
              <a:ext cx="2158311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Từ khó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4424641" y="1777020"/>
            <a:ext cx="3488315" cy="4237502"/>
            <a:chOff x="1460500" y="1385556"/>
            <a:chExt cx="2632151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76451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565899" y="1776550"/>
            <a:ext cx="3488699" cy="3879668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718679" y="2507409"/>
            <a:ext cx="3183138" cy="3507113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8381891" y="1753414"/>
            <a:ext cx="3377766" cy="3879668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8495292" y="2373564"/>
            <a:ext cx="3183138" cy="3507113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9757954" y="2188130"/>
            <a:ext cx="512258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2050869" y="2334660"/>
            <a:ext cx="447518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5878726" y="2159277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380" y="3300885"/>
            <a:ext cx="3436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noProof="0" dirty="0">
                <a:solidFill>
                  <a:schemeClr val="bg1"/>
                </a:solidFill>
                <a:latin typeface="+mj-lt"/>
              </a:rPr>
              <a:t>Chủ nhật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2529" y="3300885"/>
            <a:ext cx="314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bg1"/>
                </a:solidFill>
                <a:latin typeface="+mj-lt"/>
              </a:rPr>
              <a:t>gặt lúa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19198" y="3277749"/>
            <a:ext cx="32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bg1"/>
                </a:solidFill>
                <a:latin typeface="+mj-lt"/>
              </a:rPr>
              <a:t>tấp nập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36853" y="25882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3" y="424267"/>
            <a:ext cx="11619470" cy="64013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419909"/>
            <a:ext cx="3592286" cy="431074"/>
            <a:chOff x="4000467" y="260140"/>
            <a:chExt cx="3232530" cy="846266"/>
          </a:xfrm>
        </p:grpSpPr>
        <p:sp>
          <p:nvSpPr>
            <p:cNvPr id="16" name="Rounded Rectangle 15"/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7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1192265" y="12004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98679" y="16177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8017" y="1761391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2121" y="227084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413013" y="214718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709" y="13270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476" y="28512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161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inpin heiti</vt:lpstr>
      <vt:lpstr>HP001</vt:lpstr>
      <vt:lpstr>zihun35hao-jindianyahei</vt:lpstr>
      <vt:lpstr>UTM Avo</vt:lpstr>
      <vt:lpstr>Calibri</vt:lpstr>
      <vt:lpstr>Tahoma</vt:lpstr>
      <vt:lpstr>Frankfurter</vt:lpstr>
      <vt:lpstr>Arial</vt:lpstr>
      <vt:lpstr>Times New Roman</vt:lpstr>
      <vt:lpstr>Office Theme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69</cp:revision>
  <dcterms:created xsi:type="dcterms:W3CDTF">2021-11-01T08:16:43Z</dcterms:created>
  <dcterms:modified xsi:type="dcterms:W3CDTF">2024-11-18T15:11:39Z</dcterms:modified>
</cp:coreProperties>
</file>