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69" r:id="rId2"/>
    <p:sldId id="284" r:id="rId3"/>
    <p:sldId id="285" r:id="rId4"/>
    <p:sldId id="287" r:id="rId5"/>
    <p:sldId id="286" r:id="rId6"/>
    <p:sldId id="292" r:id="rId7"/>
    <p:sldId id="291" r:id="rId8"/>
    <p:sldId id="294" r:id="rId9"/>
    <p:sldId id="293" r:id="rId10"/>
    <p:sldId id="288" r:id="rId11"/>
    <p:sldId id="289" r:id="rId12"/>
    <p:sldId id="276" r:id="rId13"/>
    <p:sldId id="282" r:id="rId14"/>
    <p:sldId id="279" r:id="rId15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3AB"/>
    <a:srgbClr val="DF31BE"/>
    <a:srgbClr val="ECB2CB"/>
    <a:srgbClr val="E9A5C2"/>
    <a:srgbClr val="008A3E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 varScale="1">
        <p:scale>
          <a:sx n="82" d="100"/>
          <a:sy n="82" d="100"/>
        </p:scale>
        <p:origin x="80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"/>
            <a:ext cx="10287000" cy="5117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9" y="1778547"/>
            <a:ext cx="1883661" cy="2411844"/>
          </a:xfrm>
          <a:prstGeom prst="rect">
            <a:avLst/>
          </a:prstGeom>
        </p:spPr>
      </p:pic>
      <p:sp>
        <p:nvSpPr>
          <p:cNvPr id="52" name="Rectangle 12">
            <a:extLst>
              <a:ext uri="{FF2B5EF4-FFF2-40B4-BE49-F238E27FC236}">
                <a16:creationId xmlns:a16="http://schemas.microsoft.com/office/drawing/2014/main" id="{0B4CFA2D-B0EF-14A0-EC2F-32FF0278F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0" y="20468"/>
            <a:ext cx="912816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53" name="Picture 24" descr="POINSET2">
            <a:extLst>
              <a:ext uri="{FF2B5EF4-FFF2-40B4-BE49-F238E27FC236}">
                <a16:creationId xmlns:a16="http://schemas.microsoft.com/office/drawing/2014/main" id="{4DF47156-6320-FC97-0481-98E42FEA1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" y="60165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1" descr="Books">
            <a:extLst>
              <a:ext uri="{FF2B5EF4-FFF2-40B4-BE49-F238E27FC236}">
                <a16:creationId xmlns:a16="http://schemas.microsoft.com/office/drawing/2014/main" id="{E15DFD02-AF6E-56CF-6221-481BA7ACF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981" y="236371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6" descr="bluline[1]">
            <a:extLst>
              <a:ext uri="{FF2B5EF4-FFF2-40B4-BE49-F238E27FC236}">
                <a16:creationId xmlns:a16="http://schemas.microsoft.com/office/drawing/2014/main" id="{5236BB9E-4F1E-6D60-7863-CA2215C4B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" y="11110"/>
            <a:ext cx="9086719" cy="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98">
            <a:extLst>
              <a:ext uri="{FF2B5EF4-FFF2-40B4-BE49-F238E27FC236}">
                <a16:creationId xmlns:a16="http://schemas.microsoft.com/office/drawing/2014/main" id="{4ECBE696-4C40-3F02-B86E-055209361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57" name="Text Box 99">
            <a:extLst>
              <a:ext uri="{FF2B5EF4-FFF2-40B4-BE49-F238E27FC236}">
                <a16:creationId xmlns:a16="http://schemas.microsoft.com/office/drawing/2014/main" id="{47D7453D-F338-222B-8303-7806FA89F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40" y="205942"/>
            <a:ext cx="8830420" cy="77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216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PHÒNG GIÁO DỤC &amp; ĐÀO TẠO QUẬN LONG BIÊN</a:t>
            </a:r>
          </a:p>
          <a:p>
            <a:pPr algn="ctr"/>
            <a:r>
              <a:rPr lang="en-US" sz="216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TRƯỜNG TIỂU HỌC ÁI MỘ B</a:t>
            </a:r>
          </a:p>
        </p:txBody>
      </p:sp>
      <p:pic>
        <p:nvPicPr>
          <p:cNvPr id="58" name="Picture 13" descr="bluline[1]">
            <a:extLst>
              <a:ext uri="{FF2B5EF4-FFF2-40B4-BE49-F238E27FC236}">
                <a16:creationId xmlns:a16="http://schemas.microsoft.com/office/drawing/2014/main" id="{E6D060C2-07D7-8186-263A-01B01449E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-3810" y="1046934"/>
            <a:ext cx="9117330" cy="75978"/>
          </a:xfrm>
          <a:prstGeom prst="rect">
            <a:avLst/>
          </a:prstGeom>
        </p:spPr>
      </p:pic>
      <p:sp>
        <p:nvSpPr>
          <p:cNvPr id="59" name="AutoShape 18">
            <a:extLst>
              <a:ext uri="{FF2B5EF4-FFF2-40B4-BE49-F238E27FC236}">
                <a16:creationId xmlns:a16="http://schemas.microsoft.com/office/drawing/2014/main" id="{9142D25E-E016-9036-CDB3-0EB71CD9D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60" name="AutoShape 18">
            <a:extLst>
              <a:ext uri="{FF2B5EF4-FFF2-40B4-BE49-F238E27FC236}">
                <a16:creationId xmlns:a16="http://schemas.microsoft.com/office/drawing/2014/main" id="{14C4C273-D460-9753-3596-189DA9D7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61" name="Line 44">
            <a:extLst>
              <a:ext uri="{FF2B5EF4-FFF2-40B4-BE49-F238E27FC236}">
                <a16:creationId xmlns:a16="http://schemas.microsoft.com/office/drawing/2014/main" id="{2074937F-1C19-F478-DE21-677011077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41088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62" name="Line 45">
            <a:extLst>
              <a:ext uri="{FF2B5EF4-FFF2-40B4-BE49-F238E27FC236}">
                <a16:creationId xmlns:a16="http://schemas.microsoft.com/office/drawing/2014/main" id="{19A56B5A-D9B0-3A93-A5E7-AE000C5E02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88714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63" name="AutoShape 16">
            <a:extLst>
              <a:ext uri="{FF2B5EF4-FFF2-40B4-BE49-F238E27FC236}">
                <a16:creationId xmlns:a16="http://schemas.microsoft.com/office/drawing/2014/main" id="{8A493E7B-6DB3-3A67-1227-C586ECF2C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64" name="AutoShape 17">
            <a:extLst>
              <a:ext uri="{FF2B5EF4-FFF2-40B4-BE49-F238E27FC236}">
                <a16:creationId xmlns:a16="http://schemas.microsoft.com/office/drawing/2014/main" id="{E108E9E8-A618-398B-F7C8-F3E3DE4E1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65" name="AutoShape 18">
            <a:extLst>
              <a:ext uri="{FF2B5EF4-FFF2-40B4-BE49-F238E27FC236}">
                <a16:creationId xmlns:a16="http://schemas.microsoft.com/office/drawing/2014/main" id="{CD81074A-AA8C-C7DC-261A-673F2883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66" name="AutoShape 19">
            <a:extLst>
              <a:ext uri="{FF2B5EF4-FFF2-40B4-BE49-F238E27FC236}">
                <a16:creationId xmlns:a16="http://schemas.microsoft.com/office/drawing/2014/main" id="{300CCCD5-C1EF-7E06-4F87-E30EFC3C8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67" name="AutoShape 20">
            <a:extLst>
              <a:ext uri="{FF2B5EF4-FFF2-40B4-BE49-F238E27FC236}">
                <a16:creationId xmlns:a16="http://schemas.microsoft.com/office/drawing/2014/main" id="{D81D459E-7CB7-963C-187B-F35D1116D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68" name="AutoShape 21">
            <a:extLst>
              <a:ext uri="{FF2B5EF4-FFF2-40B4-BE49-F238E27FC236}">
                <a16:creationId xmlns:a16="http://schemas.microsoft.com/office/drawing/2014/main" id="{CF26C3A2-5CBF-3D7A-66A1-A4BF2F657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69" name="AutoShape 26">
            <a:extLst>
              <a:ext uri="{FF2B5EF4-FFF2-40B4-BE49-F238E27FC236}">
                <a16:creationId xmlns:a16="http://schemas.microsoft.com/office/drawing/2014/main" id="{A9E25E1F-FDB9-6808-76DA-6084C170B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0" name="AutoShape 27">
            <a:extLst>
              <a:ext uri="{FF2B5EF4-FFF2-40B4-BE49-F238E27FC236}">
                <a16:creationId xmlns:a16="http://schemas.microsoft.com/office/drawing/2014/main" id="{D185E7B6-6A3F-6160-13BA-7EA2C3F53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1" name="AutoShape 28">
            <a:extLst>
              <a:ext uri="{FF2B5EF4-FFF2-40B4-BE49-F238E27FC236}">
                <a16:creationId xmlns:a16="http://schemas.microsoft.com/office/drawing/2014/main" id="{CEC89518-5F20-370E-5639-9F85F0BDD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2" name="AutoShape 29">
            <a:extLst>
              <a:ext uri="{FF2B5EF4-FFF2-40B4-BE49-F238E27FC236}">
                <a16:creationId xmlns:a16="http://schemas.microsoft.com/office/drawing/2014/main" id="{1D1C3E37-19E0-16B6-E384-30857F285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3" name="AutoShape 30">
            <a:extLst>
              <a:ext uri="{FF2B5EF4-FFF2-40B4-BE49-F238E27FC236}">
                <a16:creationId xmlns:a16="http://schemas.microsoft.com/office/drawing/2014/main" id="{6C6BC06D-049E-0228-B522-C8FDA868C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4" name="AutoShape 31">
            <a:extLst>
              <a:ext uri="{FF2B5EF4-FFF2-40B4-BE49-F238E27FC236}">
                <a16:creationId xmlns:a16="http://schemas.microsoft.com/office/drawing/2014/main" id="{9136C702-0E7D-0F2C-7312-1B35CCAFB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5" name="AutoShape 33">
            <a:extLst>
              <a:ext uri="{FF2B5EF4-FFF2-40B4-BE49-F238E27FC236}">
                <a16:creationId xmlns:a16="http://schemas.microsoft.com/office/drawing/2014/main" id="{729A8584-959F-5235-ABE0-3256938A6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6" name="AutoShape 34">
            <a:extLst>
              <a:ext uri="{FF2B5EF4-FFF2-40B4-BE49-F238E27FC236}">
                <a16:creationId xmlns:a16="http://schemas.microsoft.com/office/drawing/2014/main" id="{D5F8FC9E-95C9-0658-FBAB-606BA0520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7" name="AutoShape 35">
            <a:extLst>
              <a:ext uri="{FF2B5EF4-FFF2-40B4-BE49-F238E27FC236}">
                <a16:creationId xmlns:a16="http://schemas.microsoft.com/office/drawing/2014/main" id="{220F3946-D233-D574-87F2-6F97FE81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8" name="AutoShape 36">
            <a:extLst>
              <a:ext uri="{FF2B5EF4-FFF2-40B4-BE49-F238E27FC236}">
                <a16:creationId xmlns:a16="http://schemas.microsoft.com/office/drawing/2014/main" id="{4A2EB334-D5BB-FB3C-5BFB-8D7AAD1F8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9" name="AutoShape 37">
            <a:extLst>
              <a:ext uri="{FF2B5EF4-FFF2-40B4-BE49-F238E27FC236}">
                <a16:creationId xmlns:a16="http://schemas.microsoft.com/office/drawing/2014/main" id="{7DFEF7E1-5BDD-16EA-E14A-0BBCAC97A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80" name="AutoShape 40">
            <a:extLst>
              <a:ext uri="{FF2B5EF4-FFF2-40B4-BE49-F238E27FC236}">
                <a16:creationId xmlns:a16="http://schemas.microsoft.com/office/drawing/2014/main" id="{B0EF3197-5439-4FCF-79A4-EF2CF23A7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89" y="112161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81" name="Oval 55">
            <a:extLst>
              <a:ext uri="{FF2B5EF4-FFF2-40B4-BE49-F238E27FC236}">
                <a16:creationId xmlns:a16="http://schemas.microsoft.com/office/drawing/2014/main" id="{D0653DED-EB04-4E7E-4A0D-FB4DFAEA9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2" name="Oval 56">
            <a:extLst>
              <a:ext uri="{FF2B5EF4-FFF2-40B4-BE49-F238E27FC236}">
                <a16:creationId xmlns:a16="http://schemas.microsoft.com/office/drawing/2014/main" id="{32434D7D-B77E-FBBA-7D1A-0C6065C2B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3" name="Oval 57">
            <a:extLst>
              <a:ext uri="{FF2B5EF4-FFF2-40B4-BE49-F238E27FC236}">
                <a16:creationId xmlns:a16="http://schemas.microsoft.com/office/drawing/2014/main" id="{20B6F904-ED9E-9BD4-BD63-7BC0B7C81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4" name="Oval 58">
            <a:extLst>
              <a:ext uri="{FF2B5EF4-FFF2-40B4-BE49-F238E27FC236}">
                <a16:creationId xmlns:a16="http://schemas.microsoft.com/office/drawing/2014/main" id="{7D016D8D-CBA0-B60E-216A-5AA2643AF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5" name="Oval 59">
            <a:extLst>
              <a:ext uri="{FF2B5EF4-FFF2-40B4-BE49-F238E27FC236}">
                <a16:creationId xmlns:a16="http://schemas.microsoft.com/office/drawing/2014/main" id="{323AE65B-6068-2230-A3F9-FDC4E78A1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6" name="Oval 60">
            <a:extLst>
              <a:ext uri="{FF2B5EF4-FFF2-40B4-BE49-F238E27FC236}">
                <a16:creationId xmlns:a16="http://schemas.microsoft.com/office/drawing/2014/main" id="{028EDC3E-C51E-A49F-90EB-6D169DBB4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7" name="Oval 61">
            <a:extLst>
              <a:ext uri="{FF2B5EF4-FFF2-40B4-BE49-F238E27FC236}">
                <a16:creationId xmlns:a16="http://schemas.microsoft.com/office/drawing/2014/main" id="{1201BFAC-BDC4-45E7-F11C-8416CA378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8" name="Oval 62">
            <a:extLst>
              <a:ext uri="{FF2B5EF4-FFF2-40B4-BE49-F238E27FC236}">
                <a16:creationId xmlns:a16="http://schemas.microsoft.com/office/drawing/2014/main" id="{9734E38C-D425-3942-4CCE-5061AB406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9" name="Oval 63">
            <a:extLst>
              <a:ext uri="{FF2B5EF4-FFF2-40B4-BE49-F238E27FC236}">
                <a16:creationId xmlns:a16="http://schemas.microsoft.com/office/drawing/2014/main" id="{0CBE8F77-8842-A21D-D343-6F37A5DFC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0" name="Oval 64">
            <a:extLst>
              <a:ext uri="{FF2B5EF4-FFF2-40B4-BE49-F238E27FC236}">
                <a16:creationId xmlns:a16="http://schemas.microsoft.com/office/drawing/2014/main" id="{222C06BA-8299-4CCB-7E7E-166862371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1" name="Oval 65">
            <a:extLst>
              <a:ext uri="{FF2B5EF4-FFF2-40B4-BE49-F238E27FC236}">
                <a16:creationId xmlns:a16="http://schemas.microsoft.com/office/drawing/2014/main" id="{3667277F-9487-11BF-9671-6131F64E0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id="{0C01CD11-E59B-F3F9-D584-648F1A227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3" name="Oval 67">
            <a:extLst>
              <a:ext uri="{FF2B5EF4-FFF2-40B4-BE49-F238E27FC236}">
                <a16:creationId xmlns:a16="http://schemas.microsoft.com/office/drawing/2014/main" id="{0FEA7100-2E05-F164-CF8B-5DEC9706C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4" name="Oval 68">
            <a:extLst>
              <a:ext uri="{FF2B5EF4-FFF2-40B4-BE49-F238E27FC236}">
                <a16:creationId xmlns:a16="http://schemas.microsoft.com/office/drawing/2014/main" id="{77CC013A-7221-476F-0EFB-9A23B985B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5" name="Oval 69">
            <a:extLst>
              <a:ext uri="{FF2B5EF4-FFF2-40B4-BE49-F238E27FC236}">
                <a16:creationId xmlns:a16="http://schemas.microsoft.com/office/drawing/2014/main" id="{973AEC9D-7291-EED2-F4F9-F583E7C12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6" name="Oval 73">
            <a:extLst>
              <a:ext uri="{FF2B5EF4-FFF2-40B4-BE49-F238E27FC236}">
                <a16:creationId xmlns:a16="http://schemas.microsoft.com/office/drawing/2014/main" id="{13E090E0-318E-98A5-B4C8-24D1A08CB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678" y="103128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7" name="Oval 74">
            <a:extLst>
              <a:ext uri="{FF2B5EF4-FFF2-40B4-BE49-F238E27FC236}">
                <a16:creationId xmlns:a16="http://schemas.microsoft.com/office/drawing/2014/main" id="{D4F1077D-69F0-8C9D-F749-6E14588E0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83" y="1033296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8" name="Oval 75">
            <a:extLst>
              <a:ext uri="{FF2B5EF4-FFF2-40B4-BE49-F238E27FC236}">
                <a16:creationId xmlns:a16="http://schemas.microsoft.com/office/drawing/2014/main" id="{E0DFF9FC-3355-006D-BADE-A5C667BF1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550"/>
            <a:ext cx="9067800" cy="4419600"/>
          </a:xfrm>
        </p:spPr>
      </p:pic>
      <p:sp>
        <p:nvSpPr>
          <p:cNvPr id="3" name="Rectangle 2"/>
          <p:cNvSpPr/>
          <p:nvPr/>
        </p:nvSpPr>
        <p:spPr>
          <a:xfrm>
            <a:off x="3733800" y="3409950"/>
            <a:ext cx="6174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0" y="3409950"/>
            <a:ext cx="6174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3409950"/>
            <a:ext cx="845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ngh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50"/>
            <a:ext cx="9144000" cy="2895600"/>
          </a:xfrm>
        </p:spPr>
      </p:pic>
    </p:spTree>
    <p:extLst>
      <p:ext uri="{BB962C8B-B14F-4D97-AF65-F5344CB8AC3E}">
        <p14:creationId xmlns:p14="http://schemas.microsoft.com/office/powerpoint/2010/main" val="597325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9144000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9146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6573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71550"/>
            <a:ext cx="57912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10532"/>
            <a:ext cx="3202459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62028"/>
            <a:ext cx="3810000" cy="52321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Kiến và bồ câu </a:t>
            </a:r>
            <a:endParaRPr lang="en-US" sz="28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7391401" cy="857250"/>
          </a:xfrm>
          <a:noFill/>
        </p:spPr>
        <p:txBody>
          <a:bodyPr>
            <a:noAutofit/>
          </a:bodyPr>
          <a:lstStyle/>
          <a:p>
            <a:pPr algn="l"/>
            <a:r>
              <a:rPr lang="vi-VN" sz="3200" dirty="0">
                <a:latin typeface="HP001 4 hàng" pitchFamily="34" charset="0"/>
              </a:rPr>
              <a:t>Qua câu chuyện </a:t>
            </a:r>
            <a:r>
              <a:rPr lang="vi-VN" sz="3200" b="1" dirty="0">
                <a:latin typeface="HP001 4 hàng" pitchFamily="34" charset="0"/>
              </a:rPr>
              <a:t>Kiến và bồ câu </a:t>
            </a:r>
            <a:r>
              <a:rPr lang="vi-VN" sz="3200" dirty="0">
                <a:latin typeface="HP001 4 hàng" pitchFamily="34" charset="0"/>
              </a:rPr>
              <a:t>em rút ra được bài học gì?</a:t>
            </a:r>
            <a:br>
              <a:rPr lang="en-US" sz="3200" dirty="0">
                <a:latin typeface="HP001 4 hàng" pitchFamily="34" charset="0"/>
              </a:rPr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368668"/>
            <a:ext cx="5867401" cy="37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5DC7D6-76F3-4445-A341-99E47B37A6E0}"/>
              </a:ext>
            </a:extLst>
          </p:cNvPr>
          <p:cNvSpPr txBox="1"/>
          <p:nvPr/>
        </p:nvSpPr>
        <p:spPr>
          <a:xfrm>
            <a:off x="2614321" y="158915"/>
            <a:ext cx="1957679" cy="807907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27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2792D-35EA-45B4-B418-08B81C909FF2}"/>
              </a:ext>
            </a:extLst>
          </p:cNvPr>
          <p:cNvSpPr txBox="1"/>
          <p:nvPr/>
        </p:nvSpPr>
        <p:spPr>
          <a:xfrm>
            <a:off x="4419600" y="394561"/>
            <a:ext cx="16002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Ô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</a:rPr>
              <a:t>n tập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5F31F-C828-49B9-90DE-FEA9E7E577DE}"/>
              </a:ext>
            </a:extLst>
          </p:cNvPr>
          <p:cNvSpPr txBox="1"/>
          <p:nvPr/>
        </p:nvSpPr>
        <p:spPr>
          <a:xfrm>
            <a:off x="304800" y="747534"/>
            <a:ext cx="1252635" cy="4385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73" tIns="34287" rIns="68573" bIns="34287" rtlCol="0">
            <a:spAutoFit/>
          </a:bodyPr>
          <a:lstStyle/>
          <a:p>
            <a:pPr algn="ctr" defTabSz="685732"/>
            <a:r>
              <a:rPr lang="en-US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TiÕt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1</a:t>
            </a:r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02469"/>
            <a:ext cx="8763000" cy="3941032"/>
          </a:xfrm>
        </p:spPr>
      </p:pic>
    </p:spTree>
    <p:extLst>
      <p:ext uri="{BB962C8B-B14F-4D97-AF65-F5344CB8AC3E}">
        <p14:creationId xmlns:p14="http://schemas.microsoft.com/office/powerpoint/2010/main" val="116284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9550"/>
            <a:ext cx="8610600" cy="5010149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152400" y="923011"/>
            <a:ext cx="1676400" cy="103913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HP001 4 hàng" pitchFamily="34" charset="0"/>
              </a:rPr>
              <a:t>Đọc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mẫu</a:t>
            </a:r>
            <a:endParaRPr lang="en-US" sz="28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5C5D5E-95FA-4F6B-958C-1FA08B46B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747" y="289307"/>
            <a:ext cx="3386137" cy="931018"/>
          </a:xfrm>
          <a:prstGeom prst="rect">
            <a:avLst/>
          </a:prstGeom>
          <a:solidFill>
            <a:srgbClr val="FFFF00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Luyện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đọc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từ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ngữ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</a:br>
            <a:endParaRPr lang="en-US" sz="2400" dirty="0">
              <a:solidFill>
                <a:schemeClr val="tx2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635793"/>
            <a:ext cx="7886700" cy="399692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HP001 4 hàng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HP001 4 hàng" pitchFamily="34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400" dirty="0">
                <a:latin typeface="HP001 4 hàng" pitchFamily="34" charset="0"/>
                <a:cs typeface="Times New Roman" pitchFamily="18" charset="0"/>
              </a:rPr>
              <a:t>,..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3077331"/>
            <a:ext cx="1600200" cy="713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07767" y="1576413"/>
            <a:ext cx="1910572" cy="7095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bà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3078710"/>
            <a:ext cx="1951275" cy="7015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xa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0106" y="1576413"/>
            <a:ext cx="1502343" cy="7095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giá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8116" y="3077331"/>
            <a:ext cx="1806267" cy="70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nghỉ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hè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799" y="1579985"/>
            <a:ext cx="1600201" cy="709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endParaRPr lang="en-US" sz="3200" b="1" dirty="0">
              <a:solidFill>
                <a:srgbClr val="FFFF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1581151"/>
            <a:ext cx="1600200" cy="7048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đỡ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nhớ</a:t>
            </a:r>
            <a:endParaRPr lang="en-US" sz="32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6" grpId="0" animBg="1"/>
      <p:bldP spid="1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7" y="205979"/>
            <a:ext cx="8610600" cy="5010149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-457200" y="742950"/>
            <a:ext cx="2133599" cy="88673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HP001 4 hàng" pitchFamily="34" charset="0"/>
              </a:rPr>
              <a:t>Đọc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câu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676400" y="1072019"/>
            <a:ext cx="304800" cy="2286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Cloud 6"/>
          <p:cNvSpPr/>
          <p:nvPr/>
        </p:nvSpPr>
        <p:spPr>
          <a:xfrm>
            <a:off x="3810000" y="1072019"/>
            <a:ext cx="304800" cy="2286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Cloud 7"/>
          <p:cNvSpPr/>
          <p:nvPr/>
        </p:nvSpPr>
        <p:spPr>
          <a:xfrm>
            <a:off x="1515762" y="1809750"/>
            <a:ext cx="304800" cy="2286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Cloud 8"/>
          <p:cNvSpPr/>
          <p:nvPr/>
        </p:nvSpPr>
        <p:spPr>
          <a:xfrm>
            <a:off x="4495800" y="1619250"/>
            <a:ext cx="304800" cy="3048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786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8150"/>
            <a:ext cx="8610600" cy="4495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-76200" y="971550"/>
            <a:ext cx="1905000" cy="1143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HP001 4 hàng" pitchFamily="34" charset="0"/>
              </a:rPr>
              <a:t>Thi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đọc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cả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bài</a:t>
            </a:r>
            <a:endParaRPr lang="en-US" sz="28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HP001 4 hàng" pitchFamily="34" charset="0"/>
              </a:rPr>
              <a:t>Tìm</a:t>
            </a:r>
            <a:r>
              <a:rPr lang="en-US" b="1" dirty="0">
                <a:latin typeface="HP001 4 hàng" pitchFamily="34" charset="0"/>
              </a:rPr>
              <a:t> </a:t>
            </a:r>
            <a:r>
              <a:rPr lang="en-US" b="1" dirty="0" err="1">
                <a:latin typeface="HP001 4 hàng" pitchFamily="34" charset="0"/>
              </a:rPr>
              <a:t>hiểu</a:t>
            </a:r>
            <a:r>
              <a:rPr lang="en-US" b="1" dirty="0">
                <a:latin typeface="HP001 4 hàng" pitchFamily="34" charset="0"/>
              </a:rPr>
              <a:t> </a:t>
            </a:r>
            <a:r>
              <a:rPr lang="en-US" b="1" dirty="0" err="1">
                <a:latin typeface="HP001 4 hàng" pitchFamily="34" charset="0"/>
              </a:rPr>
              <a:t>bài</a:t>
            </a:r>
            <a:endParaRPr lang="en-US" b="1" dirty="0">
              <a:latin typeface="HP001 4 hàn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458200" cy="990599"/>
          </a:xfrm>
        </p:spPr>
        <p:txBody>
          <a:bodyPr/>
          <a:lstStyle/>
          <a:p>
            <a:r>
              <a:rPr lang="en-US" b="1" dirty="0">
                <a:solidFill>
                  <a:srgbClr val="E183AB"/>
                </a:solidFill>
                <a:latin typeface="HP001 4 hàng" pitchFamily="34" charset="0"/>
              </a:rPr>
              <a:t>Qua </a:t>
            </a:r>
            <a:r>
              <a:rPr lang="en-US" b="1" dirty="0" err="1">
                <a:solidFill>
                  <a:srgbClr val="E183AB"/>
                </a:solidFill>
                <a:latin typeface="HP001 4 hàng" pitchFamily="34" charset="0"/>
              </a:rPr>
              <a:t>bài</a:t>
            </a:r>
            <a:r>
              <a:rPr lang="en-US" b="1" dirty="0">
                <a:solidFill>
                  <a:srgbClr val="E183AB"/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rgbClr val="E183AB"/>
                </a:solidFill>
                <a:latin typeface="HP001 4 hàng" pitchFamily="34" charset="0"/>
              </a:rPr>
              <a:t>đọc</a:t>
            </a:r>
            <a:r>
              <a:rPr lang="en-US" b="1" dirty="0">
                <a:solidFill>
                  <a:srgbClr val="E183AB"/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rgbClr val="E183AB"/>
                </a:solidFill>
                <a:latin typeface="HP001 4 hàng" pitchFamily="34" charset="0"/>
              </a:rPr>
              <a:t>em</a:t>
            </a:r>
            <a:r>
              <a:rPr lang="en-US" b="1" dirty="0">
                <a:solidFill>
                  <a:srgbClr val="E183AB"/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rgbClr val="E183AB"/>
                </a:solidFill>
                <a:latin typeface="HP001 4 hàng" pitchFamily="34" charset="0"/>
              </a:rPr>
              <a:t>hiểu</a:t>
            </a:r>
            <a:r>
              <a:rPr lang="en-US" b="1" dirty="0">
                <a:solidFill>
                  <a:srgbClr val="E183AB"/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rgbClr val="E183AB"/>
                </a:solidFill>
                <a:latin typeface="HP001 4 hàng" pitchFamily="34" charset="0"/>
              </a:rPr>
              <a:t>điều</a:t>
            </a:r>
            <a:r>
              <a:rPr lang="en-US" b="1" dirty="0">
                <a:solidFill>
                  <a:srgbClr val="E183AB"/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rgbClr val="E183AB"/>
                </a:solidFill>
                <a:latin typeface="HP001 4 hàng" pitchFamily="34" charset="0"/>
              </a:rPr>
              <a:t>gì</a:t>
            </a:r>
            <a:r>
              <a:rPr lang="en-US" b="1" dirty="0">
                <a:solidFill>
                  <a:srgbClr val="E183AB"/>
                </a:solidFill>
                <a:latin typeface="HP001 4 hàng" pitchFamily="34" charset="0"/>
              </a:rPr>
              <a:t>?</a:t>
            </a:r>
          </a:p>
          <a:p>
            <a:endParaRPr lang="en-US" b="1" dirty="0">
              <a:solidFill>
                <a:srgbClr val="E183AB"/>
              </a:solidFill>
              <a:latin typeface="HP001 4 hàng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0F5C5D5E-95FA-4F6B-958C-1FA08B46BE3D}"/>
              </a:ext>
            </a:extLst>
          </p:cNvPr>
          <p:cNvSpPr txBox="1">
            <a:spLocks/>
          </p:cNvSpPr>
          <p:nvPr/>
        </p:nvSpPr>
        <p:spPr>
          <a:xfrm>
            <a:off x="304800" y="1913623"/>
            <a:ext cx="8305800" cy="192782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68573" tIns="34287" rIns="68573" bIns="34287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.VnAvant" pitchFamily="34" charset="0"/>
              </a:rPr>
              <a:t>     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Bi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rất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yêu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bà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yêu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bố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mẹ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. Bi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muốn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sống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cùng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cả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bà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cả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bố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mẹ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gia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đình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luôn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bên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nhau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  <a:t>.</a:t>
            </a:r>
            <a:b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</a:rPr>
            </a:br>
            <a:endParaRPr lang="en-US" sz="2800" b="1" dirty="0">
              <a:solidFill>
                <a:schemeClr val="tx2">
                  <a:lumMod val="50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135</Words>
  <Application>Microsoft Office PowerPoint</Application>
  <PresentationFormat>On-screen Show (16:9)</PresentationFormat>
  <Paragraphs>38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.VnAvant</vt:lpstr>
      <vt:lpstr>Arial</vt:lpstr>
      <vt:lpstr>Calibri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Qua câu chuyện Kiến và bồ câu em rút ra được bài học gì? </vt:lpstr>
      <vt:lpstr>PowerPoint Presentation</vt:lpstr>
      <vt:lpstr>PowerPoint Presentation</vt:lpstr>
      <vt:lpstr> Luyện đọc từ ngữ  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58</cp:revision>
  <dcterms:created xsi:type="dcterms:W3CDTF">2020-05-18T12:48:51Z</dcterms:created>
  <dcterms:modified xsi:type="dcterms:W3CDTF">2024-10-05T22:23:21Z</dcterms:modified>
</cp:coreProperties>
</file>