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sldIdLst>
    <p:sldId id="256" r:id="rId2"/>
    <p:sldId id="259" r:id="rId3"/>
    <p:sldId id="261" r:id="rId4"/>
    <p:sldId id="278" r:id="rId5"/>
    <p:sldId id="263" r:id="rId6"/>
    <p:sldId id="264" r:id="rId7"/>
    <p:sldId id="265" r:id="rId8"/>
    <p:sldId id="266" r:id="rId9"/>
    <p:sldId id="277" r:id="rId10"/>
    <p:sldId id="289" r:id="rId11"/>
    <p:sldId id="268" r:id="rId12"/>
    <p:sldId id="279" r:id="rId13"/>
    <p:sldId id="280" r:id="rId14"/>
    <p:sldId id="281" r:id="rId15"/>
    <p:sldId id="269" r:id="rId16"/>
    <p:sldId id="290" r:id="rId17"/>
    <p:sldId id="270" r:id="rId18"/>
    <p:sldId id="283" r:id="rId19"/>
    <p:sldId id="286" r:id="rId20"/>
    <p:sldId id="287" r:id="rId21"/>
    <p:sldId id="293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66" d="100"/>
          <a:sy n="66" d="100"/>
        </p:scale>
        <p:origin x="7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BFB26-41C3-469D-AE6A-B3691C061DD2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075AF-7FFC-40C8-876E-3CD56B9C61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90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577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51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527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70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911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057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337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450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108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660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CB69DA-0BC8-4C36-A362-D4A9A0E8D7B8}"/>
              </a:ext>
            </a:extLst>
          </p:cNvPr>
          <p:cNvSpPr/>
          <p:nvPr userDrawn="1"/>
        </p:nvSpPr>
        <p:spPr>
          <a:xfrm>
            <a:off x="11210926" y="95250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629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oogle Shape;27;p9">
            <a:extLst>
              <a:ext uri="{FF2B5EF4-FFF2-40B4-BE49-F238E27FC236}">
                <a16:creationId xmlns:a16="http://schemas.microsoft.com/office/drawing/2014/main" id="{5B972A76-C46B-44E7-9BB1-0CA320FEF65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56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7;p9">
            <a:extLst>
              <a:ext uri="{FF2B5EF4-FFF2-40B4-BE49-F238E27FC236}">
                <a16:creationId xmlns:a16="http://schemas.microsoft.com/office/drawing/2014/main" id="{E015529E-1F3C-4AC2-B124-1C1D75AC4F3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345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AF5E9-530F-4731-828D-EC5B3872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F50C6D-2403-4037-9204-64C91D9C0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C028AA-00F3-4673-ACA6-DAEC8CD21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2D806-A42F-427A-981D-7B6468F4B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27;p9">
            <a:extLst>
              <a:ext uri="{FF2B5EF4-FFF2-40B4-BE49-F238E27FC236}">
                <a16:creationId xmlns:a16="http://schemas.microsoft.com/office/drawing/2014/main" id="{8D91684E-A5D0-4009-A72D-5AD398FD678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37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0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9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2400" y="-66676"/>
            <a:ext cx="12484100" cy="705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72A0175-CF37-411D-A5D6-22E151DD0D1B}"/>
              </a:ext>
            </a:extLst>
          </p:cNvPr>
          <p:cNvSpPr/>
          <p:nvPr userDrawn="1"/>
        </p:nvSpPr>
        <p:spPr>
          <a:xfrm>
            <a:off x="10986522" y="66676"/>
            <a:ext cx="1082522" cy="1447800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7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A3F4807-3E9A-4EB9-8FDC-9FBFF8BC5CCE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40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A3F4807-3E9A-4EB9-8FDC-9FBFF8BC5CCE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97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3A3F4807-3E9A-4EB9-8FDC-9FBFF8BC5CCE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491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F4807-3E9A-4EB9-8FDC-9FBFF8BC5CCE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27;p9">
            <a:extLst>
              <a:ext uri="{FF2B5EF4-FFF2-40B4-BE49-F238E27FC236}">
                <a16:creationId xmlns:a16="http://schemas.microsoft.com/office/drawing/2014/main" id="{27A86171-4E96-4DE1-80AB-EE86D39AB92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0394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3A3F4807-3E9A-4EB9-8FDC-9FBFF8BC5CCE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71BB19B-96A7-427C-AC04-B26DBB12B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660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64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66237" y="1730185"/>
            <a:ext cx="11791812" cy="23440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11</a:t>
            </a:r>
          </a:p>
          <a:p>
            <a:pPr>
              <a:lnSpc>
                <a:spcPct val="150000"/>
              </a:lnSpc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53: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uôm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ea typeface="Frankfurter" pitchFamily="2" charset="0"/>
              <a:cs typeface="Frankfurter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DDBED8-1B93-4217-B36B-4131187776C7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2EFC39-FB59-415F-AA5F-D3329A01F617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863367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650" y="1149531"/>
            <a:ext cx="4971784" cy="4725166"/>
          </a:xfrm>
          <a:prstGeom prst="rect">
            <a:avLst/>
          </a:prstGeom>
          <a:effectLst>
            <a:outerShdw blurRad="228600" dist="38100" dir="19800000" sx="102000" sy="102000" algn="tl" rotWithShape="0">
              <a:prstClr val="black">
                <a:alpha val="67000"/>
              </a:prstClr>
            </a:outerShdw>
          </a:effectLst>
        </p:spPr>
      </p:pic>
      <p:pic>
        <p:nvPicPr>
          <p:cNvPr id="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355" y="232455"/>
            <a:ext cx="4402552" cy="57636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2383" y="1269771"/>
            <a:ext cx="312751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6600" b="1" dirty="0">
                <a:solidFill>
                  <a:prstClr val="black"/>
                </a:solidFill>
                <a:latin typeface="UTM Avo" panose="02040603050506020204" pitchFamily="18" charset="0"/>
              </a:rPr>
              <a:t>Tập </a:t>
            </a:r>
            <a:r>
              <a: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đọc</a:t>
            </a: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8" name="图片 8" descr="觅元素58b0fbac4bf9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098" y="5625939"/>
            <a:ext cx="6605516" cy="8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3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46"/>
            <a:ext cx="3573678" cy="6421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401" y="510412"/>
            <a:ext cx="7751160" cy="62804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96" y="510412"/>
            <a:ext cx="351468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anose="02040603050506020204" pitchFamily="18" charset="0"/>
              </a:rPr>
              <a:t>3. </a:t>
            </a:r>
            <a:r>
              <a:rPr lang="en-US" sz="4000" dirty="0" err="1">
                <a:latin typeface="UTM Avo" panose="02040603050506020204" pitchFamily="18" charset="0"/>
              </a:rPr>
              <a:t>Tập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đọc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33722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000"/>
    </mc:Choice>
    <mc:Fallback xmlns=""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443" y="0"/>
            <a:ext cx="2448932" cy="609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UTM Avo" panose="02040603050506020204" pitchFamily="18" charset="0"/>
              </a:rPr>
              <a:t>2. </a:t>
            </a:r>
            <a:r>
              <a:rPr lang="en-US" sz="3200" dirty="0" err="1">
                <a:latin typeface="UTM Avo" panose="02040603050506020204" pitchFamily="18" charset="0"/>
              </a:rPr>
              <a:t>Tập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đọc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18701" y="367860"/>
            <a:ext cx="5090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UTM Avo" panose="02040603050506020204" pitchFamily="18" charset="0"/>
              </a:rPr>
              <a:t>Phố Thợ Nhuộm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870834"/>
            <a:ext cx="12086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latin typeface="UTM Avo" panose="02040603050506020204" pitchFamily="18" charset="0"/>
              </a:rPr>
              <a:t>    </a:t>
            </a:r>
            <a:endParaRPr lang="en-US" sz="4400" dirty="0"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6560" y="1222868"/>
            <a:ext cx="111541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UTM Avo" panose="02040603050506020204" pitchFamily="18" charset="0"/>
              </a:rPr>
              <a:t>      Ở </a:t>
            </a:r>
            <a:r>
              <a:rPr lang="en-US" sz="4000" dirty="0" err="1">
                <a:latin typeface="UTM Avo" panose="02040603050506020204" pitchFamily="18" charset="0"/>
              </a:rPr>
              <a:t>Thủ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đô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Thợ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Nhuộm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kể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xưa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kia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nghề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nhuộm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tấp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nập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đẹp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lắm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hứa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đưa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thăm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sẽ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kể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cho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nghe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thêm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về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nghề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nhuộm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911795" y="2056212"/>
            <a:ext cx="3973542" cy="137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59559" y="2993097"/>
            <a:ext cx="150433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594796" y="4825665"/>
            <a:ext cx="26517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96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2697" y="999608"/>
            <a:ext cx="8141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phố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Thợ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Nhuộm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2697" y="2791283"/>
            <a:ext cx="55765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tấp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nập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2697" y="4582958"/>
            <a:ext cx="6894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nghề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nhuộm</a:t>
            </a:r>
            <a:endParaRPr lang="en-US" sz="7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9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2448932" cy="6095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latin typeface="UTM Avo" panose="02040603050506020204" pitchFamily="18" charset="0"/>
              </a:rPr>
              <a:t>2. </a:t>
            </a:r>
            <a:r>
              <a:rPr lang="en-US" sz="3200" dirty="0" err="1">
                <a:latin typeface="UTM Avo" panose="02040603050506020204" pitchFamily="18" charset="0"/>
              </a:rPr>
              <a:t>Tập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đọc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299637" y="1626003"/>
            <a:ext cx="339634" cy="3210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78111" y="518431"/>
            <a:ext cx="5090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Phố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Thợ</a:t>
            </a:r>
            <a:r>
              <a:rPr lang="en-US" sz="44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UTM Avo" panose="02040603050506020204" pitchFamily="18" charset="0"/>
              </a:rPr>
              <a:t>Nhuộm</a:t>
            </a:r>
            <a:endParaRPr lang="en-US" sz="44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8312" y="1626003"/>
            <a:ext cx="11259104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UTM Avo" panose="02040603050506020204" pitchFamily="18" charset="0"/>
              </a:rPr>
              <a:t>      Ở </a:t>
            </a:r>
            <a:r>
              <a:rPr lang="en-US" sz="4000" dirty="0" err="1">
                <a:latin typeface="UTM Avo" panose="02040603050506020204" pitchFamily="18" charset="0"/>
              </a:rPr>
              <a:t>Thủ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đô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Thợ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Nhuộm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kể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xưa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kia</a:t>
            </a:r>
            <a:r>
              <a:rPr lang="en-US" sz="4000" dirty="0">
                <a:latin typeface="UTM Avo" panose="02040603050506020204" pitchFamily="18" charset="0"/>
              </a:rPr>
              <a:t>,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có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nghề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nhuộm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tấp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nập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đẹp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lắm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hứa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đưa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đi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thăm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phố</a:t>
            </a:r>
            <a:r>
              <a:rPr lang="en-US" sz="4000" dirty="0">
                <a:latin typeface="UTM Avo" panose="02040603050506020204" pitchFamily="18" charset="0"/>
              </a:rPr>
              <a:t>. </a:t>
            </a:r>
            <a:r>
              <a:rPr lang="en-US" sz="4000" dirty="0" err="1">
                <a:latin typeface="UTM Avo" panose="02040603050506020204" pitchFamily="18" charset="0"/>
              </a:rPr>
              <a:t>Bà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sẽ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kể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cho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em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nghe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thêm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về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nghề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nhuộm</a:t>
            </a:r>
            <a:r>
              <a:rPr lang="en-US" sz="4000" dirty="0">
                <a:latin typeface="UTM Avo" panose="02040603050506020204" pitchFamily="18" charset="0"/>
              </a:rPr>
              <a:t>.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407903" y="2874582"/>
            <a:ext cx="350790" cy="554418"/>
            <a:chOff x="8303172" y="231226"/>
            <a:chExt cx="350790" cy="649013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583298" y="3746948"/>
            <a:ext cx="350790" cy="554418"/>
            <a:chOff x="8303172" y="231226"/>
            <a:chExt cx="350790" cy="649013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6799367" y="11700542"/>
            <a:ext cx="350790" cy="554418"/>
            <a:chOff x="8303172" y="231226"/>
            <a:chExt cx="350790" cy="649013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9607286" y="2867852"/>
            <a:ext cx="350790" cy="554418"/>
            <a:chOff x="8303172" y="231226"/>
            <a:chExt cx="350790" cy="649013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 flipH="1">
            <a:off x="11282811" y="1829401"/>
            <a:ext cx="231228" cy="6274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>
            <a:off x="2905256" y="4677579"/>
            <a:ext cx="350790" cy="554418"/>
            <a:chOff x="8303172" y="231226"/>
            <a:chExt cx="350790" cy="649013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7150157" y="1909194"/>
            <a:ext cx="350790" cy="554418"/>
            <a:chOff x="8303172" y="231226"/>
            <a:chExt cx="350790" cy="649013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8303172" y="231226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8420102" y="239104"/>
              <a:ext cx="233860" cy="6411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/>
          <p:cNvCxnSpPr/>
          <p:nvPr/>
        </p:nvCxnSpPr>
        <p:spPr>
          <a:xfrm flipH="1">
            <a:off x="9491672" y="1836131"/>
            <a:ext cx="231228" cy="6274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9816571" y="2567573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4792583" y="3471123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34584" y="1628848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567303" y="2556634"/>
            <a:ext cx="339634" cy="33963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84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animBg="1"/>
      <p:bldP spid="61" grpId="0" animBg="1"/>
      <p:bldP spid="57" grpId="0" animBg="1"/>
      <p:bldP spid="5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9" b="25800"/>
          <a:stretch/>
        </p:blipFill>
        <p:spPr>
          <a:xfrm>
            <a:off x="0" y="4382910"/>
            <a:ext cx="2258304" cy="2475090"/>
          </a:xfrm>
          <a:prstGeom prst="rect">
            <a:avLst/>
          </a:prstGeom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6101502" y="4132150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7957" y="516486"/>
            <a:ext cx="5563673" cy="605118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Con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ghép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cho</a:t>
            </a:r>
            <a:r>
              <a:rPr lang="en-US" sz="2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đúng</a:t>
            </a:r>
            <a:endParaRPr lang="en-US" sz="2800" b="1" dirty="0">
              <a:solidFill>
                <a:srgbClr val="FFFF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89059" y="981633"/>
            <a:ext cx="1815353" cy="6723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UTM Avo" panose="02040603050506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1054" y="1653986"/>
            <a:ext cx="3641558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itchFamily="18" charset="0"/>
              </a:rPr>
              <a:t>a) Ở </a:t>
            </a:r>
            <a:r>
              <a:rPr lang="en-US" sz="4000" dirty="0" err="1">
                <a:latin typeface="UTM Avo" pitchFamily="18" charset="0"/>
              </a:rPr>
              <a:t>Thủ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đô</a:t>
            </a:r>
            <a:endParaRPr lang="vi-VN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738156" y="1804550"/>
            <a:ext cx="733251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1</a:t>
            </a:r>
            <a:r>
              <a:rPr lang="en-US" sz="4000" dirty="0">
                <a:latin typeface="UTM Avo" pitchFamily="18" charset="0"/>
              </a:rPr>
              <a:t>) </a:t>
            </a:r>
            <a:r>
              <a:rPr lang="en-US" sz="4000" dirty="0" err="1">
                <a:latin typeface="UTM Avo" pitchFamily="18" charset="0"/>
              </a:rPr>
              <a:t>tấp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nập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và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đẹp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lắm</a:t>
            </a:r>
            <a:r>
              <a:rPr lang="en-US" sz="4000" dirty="0">
                <a:latin typeface="UTM Avo" pitchFamily="18" charset="0"/>
              </a:rPr>
              <a:t>.</a:t>
            </a:r>
            <a:endParaRPr lang="vi-VN" sz="4000" dirty="0">
              <a:latin typeface="UTM Avo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532" y="3424264"/>
            <a:ext cx="3457079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UTM Avo" pitchFamily="18" charset="0"/>
              </a:rPr>
              <a:t>b) </a:t>
            </a:r>
            <a:r>
              <a:rPr lang="en-US" sz="4000" dirty="0" err="1">
                <a:latin typeface="UTM Avo" pitchFamily="18" charset="0"/>
              </a:rPr>
              <a:t>Phố</a:t>
            </a:r>
            <a:endParaRPr lang="vi-VN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738156" y="3314568"/>
            <a:ext cx="733251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/>
              <a:t>2</a:t>
            </a:r>
            <a:r>
              <a:rPr lang="en-US" sz="4000" dirty="0">
                <a:latin typeface="UTM Avo" pitchFamily="18" charset="0"/>
              </a:rPr>
              <a:t>) </a:t>
            </a:r>
            <a:r>
              <a:rPr lang="en-US" sz="4000" dirty="0" err="1">
                <a:latin typeface="UTM Avo" pitchFamily="18" charset="0"/>
              </a:rPr>
              <a:t>Có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phố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Thợ</a:t>
            </a:r>
            <a:r>
              <a:rPr lang="en-US" sz="4000" dirty="0">
                <a:latin typeface="UTM Avo" pitchFamily="18" charset="0"/>
              </a:rPr>
              <a:t> </a:t>
            </a:r>
            <a:r>
              <a:rPr lang="en-US" sz="4000" dirty="0" err="1">
                <a:latin typeface="UTM Avo" pitchFamily="18" charset="0"/>
              </a:rPr>
              <a:t>Nhuộm</a:t>
            </a:r>
            <a:r>
              <a:rPr lang="en-US" sz="4000" dirty="0">
                <a:latin typeface="UTM Avo" pitchFamily="18" charset="0"/>
              </a:rPr>
              <a:t>.</a:t>
            </a:r>
            <a:endParaRPr lang="vi-VN" sz="4000" dirty="0">
              <a:latin typeface="UTM Avo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042612" y="2361872"/>
            <a:ext cx="834188" cy="935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042611" y="2488465"/>
            <a:ext cx="1337229" cy="99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94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852" y="301574"/>
            <a:ext cx="4376446" cy="57625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3567" y="1254446"/>
            <a:ext cx="27475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7200" b="1" dirty="0">
                <a:solidFill>
                  <a:prstClr val="black"/>
                </a:solidFill>
                <a:latin typeface="UTM Avo" panose="02040603050506020204" pitchFamily="18" charset="0"/>
              </a:rPr>
              <a:t>Tập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viết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Picture 3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78" y="742791"/>
            <a:ext cx="6569121" cy="528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023" y="5622865"/>
            <a:ext cx="6578221" cy="88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475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" y="2743199"/>
            <a:ext cx="3028837" cy="411442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68265" y="496070"/>
            <a:ext cx="3227294" cy="83297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UTM Avo" panose="02040603050506020204" pitchFamily="18" charset="0"/>
              </a:rPr>
              <a:t>4. </a:t>
            </a:r>
            <a:r>
              <a:rPr lang="en-US" sz="4000" dirty="0" err="1">
                <a:latin typeface="UTM Avo" panose="02040603050506020204" pitchFamily="18" charset="0"/>
              </a:rPr>
              <a:t>Tập</a:t>
            </a:r>
            <a:r>
              <a:rPr lang="en-US" sz="4000" dirty="0">
                <a:latin typeface="UTM Avo" panose="02040603050506020204" pitchFamily="18" charset="0"/>
              </a:rPr>
              <a:t> </a:t>
            </a:r>
            <a:r>
              <a:rPr lang="en-US" sz="4000" dirty="0" err="1">
                <a:latin typeface="UTM Avo" panose="02040603050506020204" pitchFamily="18" charset="0"/>
              </a:rPr>
              <a:t>viết</a:t>
            </a:r>
            <a:endParaRPr lang="en-US" sz="4000" dirty="0">
              <a:latin typeface="UTM Avo" panose="0204060305050602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22887" r="15270" b="50176"/>
          <a:stretch/>
        </p:blipFill>
        <p:spPr bwMode="auto">
          <a:xfrm>
            <a:off x="287628" y="1289285"/>
            <a:ext cx="11616743" cy="2356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41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332" y="1162050"/>
            <a:ext cx="96393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35" y="918317"/>
            <a:ext cx="10598493" cy="502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4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932" y="3510678"/>
            <a:ext cx="2442754" cy="24427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30927" y="838141"/>
            <a:ext cx="4027611" cy="89575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53: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uôm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Oval 12"/>
          <p:cNvSpPr/>
          <p:nvPr/>
        </p:nvSpPr>
        <p:spPr>
          <a:xfrm>
            <a:off x="2229822" y="1975110"/>
            <a:ext cx="7419732" cy="387194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8800" b="1">
                <a:solidFill>
                  <a:srgbClr val="002060"/>
                </a:solidFill>
                <a:latin typeface="Utm avo" panose="02040603050506020204" pitchFamily="18" charset="0"/>
              </a:rPr>
              <a:t>uôm</a:t>
            </a:r>
          </a:p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29822" y="1975109"/>
            <a:ext cx="7419732" cy="334414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8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uôm</a:t>
            </a:r>
            <a:endParaRPr lang="en-US" sz="88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6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009"/>
            <a:ext cx="12301870" cy="452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54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V="1">
            <a:off x="10319238" y="33536"/>
            <a:ext cx="435661" cy="1140096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0316506" y="1941188"/>
            <a:ext cx="1179283" cy="1308459"/>
            <a:chOff x="1538" y="671"/>
            <a:chExt cx="2684" cy="2978"/>
          </a:xfrm>
          <a:solidFill>
            <a:schemeClr val="accent3"/>
          </a:solidFill>
          <a:effectLst/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04" y="3253"/>
              <a:ext cx="45" cy="396"/>
            </a:xfrm>
            <a:custGeom>
              <a:avLst/>
              <a:gdLst>
                <a:gd name="T0" fmla="*/ 18 w 118"/>
                <a:gd name="T1" fmla="*/ 491 h 1025"/>
                <a:gd name="T2" fmla="*/ 0 w 118"/>
                <a:gd name="T3" fmla="*/ 88 h 1025"/>
                <a:gd name="T4" fmla="*/ 36 w 118"/>
                <a:gd name="T5" fmla="*/ 0 h 1025"/>
                <a:gd name="T6" fmla="*/ 82 w 118"/>
                <a:gd name="T7" fmla="*/ 78 h 1025"/>
                <a:gd name="T8" fmla="*/ 117 w 118"/>
                <a:gd name="T9" fmla="*/ 936 h 1025"/>
                <a:gd name="T10" fmla="*/ 81 w 118"/>
                <a:gd name="T11" fmla="*/ 1025 h 1025"/>
                <a:gd name="T12" fmla="*/ 35 w 118"/>
                <a:gd name="T13" fmla="*/ 936 h 1025"/>
                <a:gd name="T14" fmla="*/ 12 w 118"/>
                <a:gd name="T15" fmla="*/ 491 h 1025"/>
                <a:gd name="T16" fmla="*/ 18 w 118"/>
                <a:gd name="T17" fmla="*/ 49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25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846" y="2352"/>
              <a:ext cx="376" cy="143"/>
            </a:xfrm>
            <a:custGeom>
              <a:avLst/>
              <a:gdLst>
                <a:gd name="T0" fmla="*/ 929 w 973"/>
                <a:gd name="T1" fmla="*/ 370 h 370"/>
                <a:gd name="T2" fmla="*/ 863 w 973"/>
                <a:gd name="T3" fmla="*/ 348 h 370"/>
                <a:gd name="T4" fmla="*/ 79 w 973"/>
                <a:gd name="T5" fmla="*/ 90 h 370"/>
                <a:gd name="T6" fmla="*/ 0 w 973"/>
                <a:gd name="T7" fmla="*/ 25 h 370"/>
                <a:gd name="T8" fmla="*/ 97 w 973"/>
                <a:gd name="T9" fmla="*/ 9 h 370"/>
                <a:gd name="T10" fmla="*/ 911 w 973"/>
                <a:gd name="T11" fmla="*/ 277 h 370"/>
                <a:gd name="T12" fmla="*/ 973 w 973"/>
                <a:gd name="T13" fmla="*/ 335 h 370"/>
                <a:gd name="T14" fmla="*/ 929 w 973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7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737" y="1439"/>
              <a:ext cx="338" cy="216"/>
            </a:xfrm>
            <a:custGeom>
              <a:avLst/>
              <a:gdLst>
                <a:gd name="T0" fmla="*/ 833 w 875"/>
                <a:gd name="T1" fmla="*/ 0 h 559"/>
                <a:gd name="T2" fmla="*/ 868 w 875"/>
                <a:gd name="T3" fmla="*/ 19 h 559"/>
                <a:gd name="T4" fmla="*/ 866 w 875"/>
                <a:gd name="T5" fmla="*/ 67 h 559"/>
                <a:gd name="T6" fmla="*/ 807 w 875"/>
                <a:gd name="T7" fmla="*/ 110 h 559"/>
                <a:gd name="T8" fmla="*/ 101 w 875"/>
                <a:gd name="T9" fmla="*/ 541 h 559"/>
                <a:gd name="T10" fmla="*/ 0 w 875"/>
                <a:gd name="T11" fmla="*/ 559 h 559"/>
                <a:gd name="T12" fmla="*/ 52 w 875"/>
                <a:gd name="T13" fmla="*/ 475 h 559"/>
                <a:gd name="T14" fmla="*/ 774 w 875"/>
                <a:gd name="T15" fmla="*/ 30 h 559"/>
                <a:gd name="T16" fmla="*/ 833 w 875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559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009" y="2999"/>
              <a:ext cx="190" cy="356"/>
            </a:xfrm>
            <a:custGeom>
              <a:avLst/>
              <a:gdLst>
                <a:gd name="T0" fmla="*/ 484 w 494"/>
                <a:gd name="T1" fmla="*/ 4 h 920"/>
                <a:gd name="T2" fmla="*/ 483 w 494"/>
                <a:gd name="T3" fmla="*/ 86 h 920"/>
                <a:gd name="T4" fmla="*/ 296 w 494"/>
                <a:gd name="T5" fmla="*/ 454 h 920"/>
                <a:gd name="T6" fmla="*/ 82 w 494"/>
                <a:gd name="T7" fmla="*/ 868 h 920"/>
                <a:gd name="T8" fmla="*/ 15 w 494"/>
                <a:gd name="T9" fmla="*/ 920 h 920"/>
                <a:gd name="T10" fmla="*/ 11 w 494"/>
                <a:gd name="T11" fmla="*/ 829 h 920"/>
                <a:gd name="T12" fmla="*/ 405 w 494"/>
                <a:gd name="T13" fmla="*/ 55 h 920"/>
                <a:gd name="T14" fmla="*/ 448 w 494"/>
                <a:gd name="T15" fmla="*/ 0 h 920"/>
                <a:gd name="T16" fmla="*/ 484 w 494"/>
                <a:gd name="T17" fmla="*/ 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92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597" y="2924"/>
              <a:ext cx="255" cy="314"/>
            </a:xfrm>
            <a:custGeom>
              <a:avLst/>
              <a:gdLst>
                <a:gd name="T0" fmla="*/ 0 w 660"/>
                <a:gd name="T1" fmla="*/ 38 h 814"/>
                <a:gd name="T2" fmla="*/ 33 w 660"/>
                <a:gd name="T3" fmla="*/ 2 h 814"/>
                <a:gd name="T4" fmla="*/ 93 w 660"/>
                <a:gd name="T5" fmla="*/ 33 h 814"/>
                <a:gd name="T6" fmla="*/ 338 w 660"/>
                <a:gd name="T7" fmla="*/ 340 h 814"/>
                <a:gd name="T8" fmla="*/ 646 w 660"/>
                <a:gd name="T9" fmla="*/ 731 h 814"/>
                <a:gd name="T10" fmla="*/ 652 w 660"/>
                <a:gd name="T11" fmla="*/ 814 h 814"/>
                <a:gd name="T12" fmla="*/ 582 w 660"/>
                <a:gd name="T13" fmla="*/ 784 h 814"/>
                <a:gd name="T14" fmla="*/ 28 w 660"/>
                <a:gd name="T15" fmla="*/ 88 h 814"/>
                <a:gd name="T16" fmla="*/ 0 w 660"/>
                <a:gd name="T17" fmla="*/ 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814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65" y="1406"/>
              <a:ext cx="309" cy="263"/>
            </a:xfrm>
            <a:custGeom>
              <a:avLst/>
              <a:gdLst>
                <a:gd name="T0" fmla="*/ 780 w 800"/>
                <a:gd name="T1" fmla="*/ 680 h 680"/>
                <a:gd name="T2" fmla="*/ 698 w 800"/>
                <a:gd name="T3" fmla="*/ 623 h 680"/>
                <a:gd name="T4" fmla="*/ 46 w 800"/>
                <a:gd name="T5" fmla="*/ 83 h 680"/>
                <a:gd name="T6" fmla="*/ 0 w 800"/>
                <a:gd name="T7" fmla="*/ 0 h 680"/>
                <a:gd name="T8" fmla="*/ 98 w 800"/>
                <a:gd name="T9" fmla="*/ 19 h 680"/>
                <a:gd name="T10" fmla="*/ 760 w 800"/>
                <a:gd name="T11" fmla="*/ 563 h 680"/>
                <a:gd name="T12" fmla="*/ 797 w 800"/>
                <a:gd name="T13" fmla="*/ 632 h 680"/>
                <a:gd name="T14" fmla="*/ 780 w 800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8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38" y="2321"/>
              <a:ext cx="395" cy="59"/>
            </a:xfrm>
            <a:custGeom>
              <a:avLst/>
              <a:gdLst>
                <a:gd name="T0" fmla="*/ 0 w 1023"/>
                <a:gd name="T1" fmla="*/ 104 h 153"/>
                <a:gd name="T2" fmla="*/ 85 w 1023"/>
                <a:gd name="T3" fmla="*/ 68 h 153"/>
                <a:gd name="T4" fmla="*/ 930 w 1023"/>
                <a:gd name="T5" fmla="*/ 2 h 153"/>
                <a:gd name="T6" fmla="*/ 1023 w 1023"/>
                <a:gd name="T7" fmla="*/ 36 h 153"/>
                <a:gd name="T8" fmla="*/ 932 w 1023"/>
                <a:gd name="T9" fmla="*/ 83 h 153"/>
                <a:gd name="T10" fmla="*/ 119 w 1023"/>
                <a:gd name="T11" fmla="*/ 150 h 153"/>
                <a:gd name="T12" fmla="*/ 10 w 1023"/>
                <a:gd name="T13" fmla="*/ 144 h 153"/>
                <a:gd name="T14" fmla="*/ 0 w 1023"/>
                <a:gd name="T15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5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10624449" y="1173632"/>
            <a:ext cx="347772" cy="542534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0220503" y="0"/>
            <a:ext cx="435661" cy="126212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10441762" y="44841"/>
            <a:ext cx="435661" cy="187288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9991530" y="1258462"/>
            <a:ext cx="424940" cy="66291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3823892" y="476924"/>
            <a:ext cx="3296992" cy="80989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UTM Avo" panose="02040603050506020204" pitchFamily="18" charset="0"/>
              </a:rPr>
              <a:t>1. </a:t>
            </a:r>
            <a:r>
              <a:rPr lang="en-US" sz="3600" dirty="0" err="1">
                <a:latin typeface="UTM Avo" panose="02040603050506020204" pitchFamily="18" charset="0"/>
              </a:rPr>
              <a:t>Làm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quen</a:t>
            </a:r>
            <a:endParaRPr lang="en-US" sz="3600" dirty="0">
              <a:latin typeface="UTM Avo" panose="020406030505060202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387804" y="4623514"/>
            <a:ext cx="4462689" cy="109842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uồm</a:t>
            </a:r>
            <a:endParaRPr lang="en-US" sz="48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417859" y="6279776"/>
            <a:ext cx="67235" cy="672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Administrator\Pictures\anh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2690"/>
          <a:stretch/>
        </p:blipFill>
        <p:spPr bwMode="auto">
          <a:xfrm>
            <a:off x="1530133" y="1315181"/>
            <a:ext cx="6178033" cy="31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529" y="3360363"/>
            <a:ext cx="2559241" cy="3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8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/>
        </p:nvSpPr>
        <p:spPr>
          <a:xfrm flipV="1">
            <a:off x="10319238" y="33536"/>
            <a:ext cx="435661" cy="1140096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0316506" y="1941188"/>
            <a:ext cx="1179283" cy="1308459"/>
            <a:chOff x="1538" y="671"/>
            <a:chExt cx="2684" cy="2978"/>
          </a:xfrm>
          <a:solidFill>
            <a:schemeClr val="accent3"/>
          </a:solidFill>
          <a:effectLst/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2904" y="3253"/>
              <a:ext cx="45" cy="396"/>
            </a:xfrm>
            <a:custGeom>
              <a:avLst/>
              <a:gdLst>
                <a:gd name="T0" fmla="*/ 18 w 118"/>
                <a:gd name="T1" fmla="*/ 491 h 1025"/>
                <a:gd name="T2" fmla="*/ 0 w 118"/>
                <a:gd name="T3" fmla="*/ 88 h 1025"/>
                <a:gd name="T4" fmla="*/ 36 w 118"/>
                <a:gd name="T5" fmla="*/ 0 h 1025"/>
                <a:gd name="T6" fmla="*/ 82 w 118"/>
                <a:gd name="T7" fmla="*/ 78 h 1025"/>
                <a:gd name="T8" fmla="*/ 117 w 118"/>
                <a:gd name="T9" fmla="*/ 936 h 1025"/>
                <a:gd name="T10" fmla="*/ 81 w 118"/>
                <a:gd name="T11" fmla="*/ 1025 h 1025"/>
                <a:gd name="T12" fmla="*/ 35 w 118"/>
                <a:gd name="T13" fmla="*/ 936 h 1025"/>
                <a:gd name="T14" fmla="*/ 12 w 118"/>
                <a:gd name="T15" fmla="*/ 491 h 1025"/>
                <a:gd name="T16" fmla="*/ 18 w 118"/>
                <a:gd name="T17" fmla="*/ 49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25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846" y="2352"/>
              <a:ext cx="376" cy="143"/>
            </a:xfrm>
            <a:custGeom>
              <a:avLst/>
              <a:gdLst>
                <a:gd name="T0" fmla="*/ 929 w 973"/>
                <a:gd name="T1" fmla="*/ 370 h 370"/>
                <a:gd name="T2" fmla="*/ 863 w 973"/>
                <a:gd name="T3" fmla="*/ 348 h 370"/>
                <a:gd name="T4" fmla="*/ 79 w 973"/>
                <a:gd name="T5" fmla="*/ 90 h 370"/>
                <a:gd name="T6" fmla="*/ 0 w 973"/>
                <a:gd name="T7" fmla="*/ 25 h 370"/>
                <a:gd name="T8" fmla="*/ 97 w 973"/>
                <a:gd name="T9" fmla="*/ 9 h 370"/>
                <a:gd name="T10" fmla="*/ 911 w 973"/>
                <a:gd name="T11" fmla="*/ 277 h 370"/>
                <a:gd name="T12" fmla="*/ 973 w 973"/>
                <a:gd name="T13" fmla="*/ 335 h 370"/>
                <a:gd name="T14" fmla="*/ 929 w 973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7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737" y="1439"/>
              <a:ext cx="338" cy="216"/>
            </a:xfrm>
            <a:custGeom>
              <a:avLst/>
              <a:gdLst>
                <a:gd name="T0" fmla="*/ 833 w 875"/>
                <a:gd name="T1" fmla="*/ 0 h 559"/>
                <a:gd name="T2" fmla="*/ 868 w 875"/>
                <a:gd name="T3" fmla="*/ 19 h 559"/>
                <a:gd name="T4" fmla="*/ 866 w 875"/>
                <a:gd name="T5" fmla="*/ 67 h 559"/>
                <a:gd name="T6" fmla="*/ 807 w 875"/>
                <a:gd name="T7" fmla="*/ 110 h 559"/>
                <a:gd name="T8" fmla="*/ 101 w 875"/>
                <a:gd name="T9" fmla="*/ 541 h 559"/>
                <a:gd name="T10" fmla="*/ 0 w 875"/>
                <a:gd name="T11" fmla="*/ 559 h 559"/>
                <a:gd name="T12" fmla="*/ 52 w 875"/>
                <a:gd name="T13" fmla="*/ 475 h 559"/>
                <a:gd name="T14" fmla="*/ 774 w 875"/>
                <a:gd name="T15" fmla="*/ 30 h 559"/>
                <a:gd name="T16" fmla="*/ 833 w 875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559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2009" y="2999"/>
              <a:ext cx="190" cy="356"/>
            </a:xfrm>
            <a:custGeom>
              <a:avLst/>
              <a:gdLst>
                <a:gd name="T0" fmla="*/ 484 w 494"/>
                <a:gd name="T1" fmla="*/ 4 h 920"/>
                <a:gd name="T2" fmla="*/ 483 w 494"/>
                <a:gd name="T3" fmla="*/ 86 h 920"/>
                <a:gd name="T4" fmla="*/ 296 w 494"/>
                <a:gd name="T5" fmla="*/ 454 h 920"/>
                <a:gd name="T6" fmla="*/ 82 w 494"/>
                <a:gd name="T7" fmla="*/ 868 h 920"/>
                <a:gd name="T8" fmla="*/ 15 w 494"/>
                <a:gd name="T9" fmla="*/ 920 h 920"/>
                <a:gd name="T10" fmla="*/ 11 w 494"/>
                <a:gd name="T11" fmla="*/ 829 h 920"/>
                <a:gd name="T12" fmla="*/ 405 w 494"/>
                <a:gd name="T13" fmla="*/ 55 h 920"/>
                <a:gd name="T14" fmla="*/ 448 w 494"/>
                <a:gd name="T15" fmla="*/ 0 h 920"/>
                <a:gd name="T16" fmla="*/ 484 w 494"/>
                <a:gd name="T17" fmla="*/ 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92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3597" y="2924"/>
              <a:ext cx="255" cy="314"/>
            </a:xfrm>
            <a:custGeom>
              <a:avLst/>
              <a:gdLst>
                <a:gd name="T0" fmla="*/ 0 w 660"/>
                <a:gd name="T1" fmla="*/ 38 h 814"/>
                <a:gd name="T2" fmla="*/ 33 w 660"/>
                <a:gd name="T3" fmla="*/ 2 h 814"/>
                <a:gd name="T4" fmla="*/ 93 w 660"/>
                <a:gd name="T5" fmla="*/ 33 h 814"/>
                <a:gd name="T6" fmla="*/ 338 w 660"/>
                <a:gd name="T7" fmla="*/ 340 h 814"/>
                <a:gd name="T8" fmla="*/ 646 w 660"/>
                <a:gd name="T9" fmla="*/ 731 h 814"/>
                <a:gd name="T10" fmla="*/ 652 w 660"/>
                <a:gd name="T11" fmla="*/ 814 h 814"/>
                <a:gd name="T12" fmla="*/ 582 w 660"/>
                <a:gd name="T13" fmla="*/ 784 h 814"/>
                <a:gd name="T14" fmla="*/ 28 w 660"/>
                <a:gd name="T15" fmla="*/ 88 h 814"/>
                <a:gd name="T16" fmla="*/ 0 w 660"/>
                <a:gd name="T17" fmla="*/ 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814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1765" y="1406"/>
              <a:ext cx="309" cy="263"/>
            </a:xfrm>
            <a:custGeom>
              <a:avLst/>
              <a:gdLst>
                <a:gd name="T0" fmla="*/ 780 w 800"/>
                <a:gd name="T1" fmla="*/ 680 h 680"/>
                <a:gd name="T2" fmla="*/ 698 w 800"/>
                <a:gd name="T3" fmla="*/ 623 h 680"/>
                <a:gd name="T4" fmla="*/ 46 w 800"/>
                <a:gd name="T5" fmla="*/ 83 h 680"/>
                <a:gd name="T6" fmla="*/ 0 w 800"/>
                <a:gd name="T7" fmla="*/ 0 h 680"/>
                <a:gd name="T8" fmla="*/ 98 w 800"/>
                <a:gd name="T9" fmla="*/ 19 h 680"/>
                <a:gd name="T10" fmla="*/ 760 w 800"/>
                <a:gd name="T11" fmla="*/ 563 h 680"/>
                <a:gd name="T12" fmla="*/ 797 w 800"/>
                <a:gd name="T13" fmla="*/ 632 h 680"/>
                <a:gd name="T14" fmla="*/ 780 w 800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8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1538" y="2321"/>
              <a:ext cx="395" cy="59"/>
            </a:xfrm>
            <a:custGeom>
              <a:avLst/>
              <a:gdLst>
                <a:gd name="T0" fmla="*/ 0 w 1023"/>
                <a:gd name="T1" fmla="*/ 104 h 153"/>
                <a:gd name="T2" fmla="*/ 85 w 1023"/>
                <a:gd name="T3" fmla="*/ 68 h 153"/>
                <a:gd name="T4" fmla="*/ 930 w 1023"/>
                <a:gd name="T5" fmla="*/ 2 h 153"/>
                <a:gd name="T6" fmla="*/ 1023 w 1023"/>
                <a:gd name="T7" fmla="*/ 36 h 153"/>
                <a:gd name="T8" fmla="*/ 932 w 1023"/>
                <a:gd name="T9" fmla="*/ 83 h 153"/>
                <a:gd name="T10" fmla="*/ 119 w 1023"/>
                <a:gd name="T11" fmla="*/ 150 h 153"/>
                <a:gd name="T12" fmla="*/ 10 w 1023"/>
                <a:gd name="T13" fmla="*/ 144 h 153"/>
                <a:gd name="T14" fmla="*/ 0 w 1023"/>
                <a:gd name="T15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5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10624449" y="1173632"/>
            <a:ext cx="347772" cy="542534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0220503" y="0"/>
            <a:ext cx="435661" cy="126212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10441762" y="44841"/>
            <a:ext cx="435661" cy="1872881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IN" sz="1517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9991530" y="1258462"/>
            <a:ext cx="424940" cy="66291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>
              <a:spLocks/>
            </p:cNvSpPr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>
              <a:spLocks/>
            </p:cNvSpPr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406" tIns="39703" rIns="79406" bIns="39703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en-IN" sz="1517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4197653" y="487252"/>
            <a:ext cx="3296992" cy="80989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UTM Avo" panose="02040603050506020204" pitchFamily="18" charset="0"/>
              </a:rPr>
              <a:t>1. </a:t>
            </a:r>
            <a:r>
              <a:rPr lang="en-US" sz="3600" dirty="0" err="1">
                <a:latin typeface="UTM Avo" panose="02040603050506020204" pitchFamily="18" charset="0"/>
              </a:rPr>
              <a:t>Làm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quen</a:t>
            </a:r>
            <a:endParaRPr lang="en-US" sz="3600" dirty="0">
              <a:latin typeface="UTM Avo" panose="020406030505060202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844754" y="4649808"/>
            <a:ext cx="4462690" cy="1829240"/>
            <a:chOff x="3810000" y="1066365"/>
            <a:chExt cx="3921757" cy="1683077"/>
          </a:xfrm>
        </p:grpSpPr>
        <p:sp>
          <p:nvSpPr>
            <p:cNvPr id="45" name="Rectangle 44"/>
            <p:cNvSpPr/>
            <p:nvPr/>
          </p:nvSpPr>
          <p:spPr>
            <a:xfrm>
              <a:off x="3810000" y="1066365"/>
              <a:ext cx="3921756" cy="101065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b</a:t>
              </a:r>
              <a:r>
                <a:rPr lang="en-US" sz="4800" b="1" dirty="0" err="1">
                  <a:solidFill>
                    <a:srgbClr val="FF0000"/>
                  </a:solidFill>
                  <a:latin typeface="UTM Avo" panose="02040603050506020204" pitchFamily="18" charset="0"/>
                </a:rPr>
                <a:t>uồm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810000" y="2063642"/>
              <a:ext cx="1569274" cy="6858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 dirty="0">
                  <a:solidFill>
                    <a:srgbClr val="FFFF00"/>
                  </a:solidFill>
                  <a:latin typeface="UTM Avo" panose="02040603050506020204" pitchFamily="18" charset="0"/>
                </a:rPr>
                <a:t>b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379274" y="2063642"/>
              <a:ext cx="2352483" cy="685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b="1">
                  <a:solidFill>
                    <a:srgbClr val="FF0000"/>
                  </a:solidFill>
                  <a:latin typeface="UTM Avo" panose="02040603050506020204" pitchFamily="18" charset="0"/>
                </a:rPr>
                <a:t>uồm</a:t>
              </a:r>
              <a:endParaRPr lang="en-US" sz="4800" b="1" dirty="0">
                <a:solidFill>
                  <a:srgbClr val="FF0000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8417859" y="6279776"/>
            <a:ext cx="67235" cy="672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 descr="C:\Users\Administrator\Pictures\anh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2690"/>
          <a:stretch/>
        </p:blipFill>
        <p:spPr bwMode="auto">
          <a:xfrm>
            <a:off x="1963137" y="1412553"/>
            <a:ext cx="6178033" cy="311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529" y="3360363"/>
            <a:ext cx="2559241" cy="3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8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55590" y="4060031"/>
            <a:ext cx="6127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   </a:t>
            </a:r>
            <a:r>
              <a:rPr lang="en-US" sz="9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uồm</a:t>
            </a:r>
            <a:endParaRPr lang="vi-VN" sz="9600" b="1" dirty="0">
              <a:solidFill>
                <a:srgbClr val="FF0000"/>
              </a:solidFill>
            </a:endParaRPr>
          </a:p>
        </p:txBody>
      </p:sp>
      <p:pic>
        <p:nvPicPr>
          <p:cNvPr id="9" name="Picture 3" descr="C:\Users\Administrator\Pictures\anh 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1" t="2690"/>
          <a:stretch/>
        </p:blipFill>
        <p:spPr bwMode="auto">
          <a:xfrm>
            <a:off x="1651819" y="571364"/>
            <a:ext cx="6887982" cy="348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05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87" y="483866"/>
            <a:ext cx="6858092" cy="5965603"/>
          </a:xfrm>
          <a:prstGeom prst="rect">
            <a:avLst/>
          </a:prstGeom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6579" y="3624064"/>
            <a:ext cx="2419003" cy="370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9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89" y="2859648"/>
            <a:ext cx="3624726" cy="3624726"/>
          </a:xfrm>
          <a:prstGeom prst="rect">
            <a:avLst/>
          </a:prstGeom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3419869" y="604177"/>
            <a:ext cx="5145642" cy="98590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err="1">
                <a:latin typeface="UTM Avo" panose="02040603050506020204" pitchFamily="18" charset="0"/>
              </a:rPr>
              <a:t>Nghỉ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giải</a:t>
            </a:r>
            <a:r>
              <a:rPr lang="en-US" sz="4800" dirty="0">
                <a:latin typeface="UTM Avo" panose="02040603050506020204" pitchFamily="18" charset="0"/>
              </a:rPr>
              <a:t> </a:t>
            </a:r>
            <a:r>
              <a:rPr lang="en-US" sz="4800" dirty="0" err="1">
                <a:latin typeface="UTM Avo" panose="02040603050506020204" pitchFamily="18" charset="0"/>
              </a:rPr>
              <a:t>lao</a:t>
            </a:r>
            <a:endParaRPr lang="en-US" sz="4800" dirty="0">
              <a:latin typeface="UTM Avo" panose="02040603050506020204" pitchFamily="18" charset="0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69" y="2859648"/>
            <a:ext cx="3624726" cy="3624726"/>
          </a:xfrm>
          <a:prstGeom prst="rect">
            <a:avLst/>
          </a:prstGeom>
        </p:spPr>
      </p:pic>
      <p:pic>
        <p:nvPicPr>
          <p:cNvPr id="6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771" y="2859648"/>
            <a:ext cx="3624726" cy="362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4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020" y="4036611"/>
            <a:ext cx="1594818" cy="2821389"/>
          </a:xfrm>
          <a:prstGeom prst="rect">
            <a:avLst/>
          </a:prstGeom>
        </p:spPr>
      </p:pic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670" y="453722"/>
            <a:ext cx="11308357" cy="5954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400" dirty="0">
                <a:latin typeface="UTM Avo" panose="02040603050506020204" pitchFamily="18" charset="0"/>
              </a:rPr>
              <a:t>2. </a:t>
            </a:r>
            <a:r>
              <a:rPr lang="en-US" sz="3400" dirty="0" err="1">
                <a:latin typeface="UTM Avo" panose="02040603050506020204" pitchFamily="18" charset="0"/>
              </a:rPr>
              <a:t>Tiếng</a:t>
            </a:r>
            <a:r>
              <a:rPr lang="en-US" sz="3400" dirty="0">
                <a:latin typeface="UTM Avo" panose="02040603050506020204" pitchFamily="18" charset="0"/>
              </a:rPr>
              <a:t> nào có vần </a:t>
            </a: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uôm</a:t>
            </a:r>
            <a:r>
              <a:rPr lang="en-US" sz="3400" dirty="0">
                <a:latin typeface="UTM Avo" panose="02040603050506020204" pitchFamily="18" charset="0"/>
              </a:rPr>
              <a:t>? Tiếng nào có </a:t>
            </a:r>
            <a:r>
              <a:rPr lang="en-US" sz="3400" dirty="0" err="1">
                <a:latin typeface="UTM Avo" panose="02040603050506020204" pitchFamily="18" charset="0"/>
              </a:rPr>
              <a:t>vần</a:t>
            </a:r>
            <a:r>
              <a:rPr lang="en-US" sz="3400" dirty="0">
                <a:latin typeface="UTM Avo" panose="02040603050506020204" pitchFamily="18" charset="0"/>
              </a:rPr>
              <a:t> </a:t>
            </a:r>
            <a:r>
              <a:rPr lang="en-US" sz="3400" b="1" dirty="0">
                <a:solidFill>
                  <a:srgbClr val="FF0000"/>
                </a:solidFill>
                <a:latin typeface="UTM Avo" panose="02040603050506020204" pitchFamily="18" charset="0"/>
              </a:rPr>
              <a:t>um</a:t>
            </a:r>
            <a:r>
              <a:rPr lang="en-US" sz="34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26" name="Picture 2" descr="C:\Users\Administrator\Pictures\anh-huong-nhuom-va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215" y="3917868"/>
            <a:ext cx="3296991" cy="242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Pictures\qua-queo-1280x7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69" y="1154751"/>
            <a:ext cx="3173166" cy="242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Pictures\tải xuống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015" y="4096973"/>
            <a:ext cx="3314835" cy="227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Pictures\family-2-ohay-tv-915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03" y="1086631"/>
            <a:ext cx="3173166" cy="240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49595" y="3583758"/>
            <a:ext cx="3248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UTM Avo" pitchFamily="18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 muỗm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89840" y="3383703"/>
            <a:ext cx="2518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2. sum họp</a:t>
            </a:r>
            <a:endParaRPr lang="vi-VN" sz="28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1261" y="6363582"/>
            <a:ext cx="2774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vo" pitchFamily="18" charset="0"/>
              </a:rPr>
              <a:t>      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3. um tùm</a:t>
            </a:r>
            <a:endParaRPr lang="vi-VN" sz="20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8085" y="6316968"/>
            <a:ext cx="240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4. nhuộm</a:t>
            </a:r>
            <a:endParaRPr lang="vi-VN" sz="2800" b="1" dirty="0">
              <a:solidFill>
                <a:srgbClr val="00206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15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860" y="3522298"/>
            <a:ext cx="0" cy="768254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53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026" name="Picture 2" descr="C:\Users\Administrator\Pictures\anh-huong-nhuom-va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010" y="3638059"/>
            <a:ext cx="2982358" cy="219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Pictures\qua-queo-1280x7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8" y="535998"/>
            <a:ext cx="2830380" cy="215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Pictures\tải xuống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3" y="4290552"/>
            <a:ext cx="2866265" cy="175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Pictures\family-2-ohay-tv-915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470" y="535998"/>
            <a:ext cx="2831897" cy="193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6389" y="2829838"/>
            <a:ext cx="3474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</a:rPr>
              <a:t>quả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 muỗm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41860" y="2503266"/>
            <a:ext cx="2434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sum họp</a:t>
            </a:r>
            <a:endParaRPr lang="vi-VN" sz="28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298" y="6112765"/>
            <a:ext cx="2626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UTM Avo" pitchFamily="18" charset="0"/>
              </a:rPr>
              <a:t>      </a:t>
            </a:r>
            <a:r>
              <a:rPr lang="en-US" sz="2800" b="1" dirty="0">
                <a:solidFill>
                  <a:srgbClr val="002060"/>
                </a:solidFill>
                <a:latin typeface="UTM Avo" pitchFamily="18" charset="0"/>
              </a:rPr>
              <a:t>um tùm</a:t>
            </a:r>
            <a:endParaRPr lang="vi-VN" sz="28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29104" y="5829926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UTM Avo" pitchFamily="18" charset="0"/>
              </a:rPr>
              <a:t>nhuộm</a:t>
            </a:r>
            <a:endParaRPr lang="vi-VN" sz="2800" b="1" dirty="0">
              <a:solidFill>
                <a:srgbClr val="002060"/>
              </a:solidFill>
              <a:latin typeface="UTM Avo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93846" y="2026992"/>
            <a:ext cx="2939109" cy="14757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uôm</a:t>
            </a:r>
            <a:endParaRPr 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093846" y="4039669"/>
            <a:ext cx="2939109" cy="1475769"/>
          </a:xfrm>
          <a:prstGeom prst="ellipse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um</a:t>
            </a:r>
          </a:p>
          <a:p>
            <a:pPr algn="ctr"/>
            <a:endParaRPr lang="en-US" dirty="0"/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3236218" y="1245704"/>
            <a:ext cx="2014208" cy="12562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3342578" y="4985935"/>
            <a:ext cx="1803293" cy="52950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7"/>
          </p:cNvCxnSpPr>
          <p:nvPr/>
        </p:nvCxnSpPr>
        <p:spPr>
          <a:xfrm flipV="1">
            <a:off x="7602532" y="2135561"/>
            <a:ext cx="1585735" cy="212022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593680" y="3145493"/>
            <a:ext cx="1301329" cy="13380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68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160</TotalTime>
  <Words>245</Words>
  <Application>Microsoft Office PowerPoint</Application>
  <PresentationFormat>Widescreen</PresentationFormat>
  <Paragraphs>61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UTM Avo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binhtam121810@gmail.com</dc:creator>
  <cp:lastModifiedBy>Quý Thắng</cp:lastModifiedBy>
  <cp:revision>47</cp:revision>
  <dcterms:created xsi:type="dcterms:W3CDTF">2021-11-01T14:34:16Z</dcterms:created>
  <dcterms:modified xsi:type="dcterms:W3CDTF">2024-11-11T07:59:27Z</dcterms:modified>
</cp:coreProperties>
</file>