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9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9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2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2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4DA5B-3E13-496F-8DC7-BA26442F930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AF40B-1BC5-4D9A-BAB6-4EA2A707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33" y="548680"/>
            <a:ext cx="5164832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1424" y="2204864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2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23622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0" y="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Thứ tư ngày 03 tháng 02 năm 2021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800600" y="6096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524000" y="19812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Luyện tập bài hát theo nhóm:</a:t>
            </a:r>
          </a:p>
        </p:txBody>
      </p:sp>
      <p:pic>
        <p:nvPicPr>
          <p:cNvPr id="14342" name="Picture 9" descr="PC250053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8092" r="10835" b="47375"/>
          <a:stretch>
            <a:fillRect/>
          </a:stretch>
        </p:blipFill>
        <p:spPr bwMode="auto">
          <a:xfrm>
            <a:off x="1828800" y="2514600"/>
            <a:ext cx="8534400" cy="4343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23622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286000" y="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Thứ tư ngày 03 tháng 02 năm 2021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800600" y="609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524000" y="20574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Hát kết hợp gõ đệm theo phách:</a:t>
            </a: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1676400" y="2590800"/>
            <a:ext cx="838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Tôi là lá, tôi là hoa, tôi là hoa lá hoa mùa xuân.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X       X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  X        X     X       X          X            X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Tôi cùng múa, tôi cùng ca, tôi cùng ca múa ca mừng xuân.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 b="1">
                <a:solidFill>
                  <a:srgbClr val="0000FF"/>
                </a:solidFill>
              </a:rPr>
              <a:t>    </a:t>
            </a:r>
            <a:r>
              <a:rPr lang="en-US" altLang="en-US" sz="2400" b="1">
                <a:solidFill>
                  <a:srgbClr val="FF0000"/>
                </a:solidFill>
              </a:rPr>
              <a:t>          X     X</a:t>
            </a:r>
            <a:r>
              <a:rPr lang="en-US" altLang="en-US" sz="2400" b="1">
                <a:solidFill>
                  <a:srgbClr val="0000FF"/>
                </a:solidFill>
              </a:rPr>
              <a:t>           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 b="1">
                <a:solidFill>
                  <a:srgbClr val="0000FF"/>
                </a:solidFill>
              </a:rPr>
              <a:t>  </a:t>
            </a:r>
            <a:r>
              <a:rPr lang="en-US" altLang="en-US" sz="2400" b="1">
                <a:solidFill>
                  <a:srgbClr val="FF0000"/>
                </a:solidFill>
              </a:rPr>
              <a:t>X            X          X              X 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 Xuân vừa đến, trên cành cao, cho ngàn muôn lá hoa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</a:t>
            </a:r>
            <a:r>
              <a:rPr lang="en-US" altLang="en-US" sz="2400" b="1">
                <a:solidFill>
                  <a:srgbClr val="FF0000"/>
                </a:solidFill>
              </a:rPr>
              <a:t>X             X      X              X      X              X            X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 đẹp tươi. Cho nhựa mới, cho đời vui,</a:t>
            </a:r>
            <a:r>
              <a:rPr lang="en-US" altLang="en-US" sz="2400" b="1">
                <a:solidFill>
                  <a:srgbClr val="FF00FF"/>
                </a:solidFill>
              </a:rPr>
              <a:t> </a:t>
            </a:r>
            <a:r>
              <a:rPr lang="en-US" altLang="en-US" sz="2400" b="1"/>
              <a:t>cho người  muôn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         X       X               X      X</a:t>
            </a:r>
            <a:r>
              <a:rPr lang="en-US" altLang="en-US" sz="2400" b="1">
                <a:solidFill>
                  <a:srgbClr val="0000FF"/>
                </a:solidFill>
              </a:rPr>
              <a:t>          </a:t>
            </a:r>
            <a:r>
              <a:rPr lang="en-US" altLang="en-US" sz="2400" b="1">
                <a:solidFill>
                  <a:srgbClr val="FF0000"/>
                </a:solidFill>
              </a:rPr>
              <a:t>X     X                 X 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  tiếng ca rộn vang, nơi nơi.</a:t>
            </a:r>
            <a:r>
              <a:rPr lang="en-US" altLang="en-US" sz="2400" b="1">
                <a:solidFill>
                  <a:srgbClr val="FF00FF"/>
                </a:solidFill>
              </a:rPr>
              <a:t> </a:t>
            </a:r>
            <a:endParaRPr lang="en-US" altLang="en-US" sz="2400" b="1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       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 b="1">
                <a:solidFill>
                  <a:srgbClr val="0000FF"/>
                </a:solidFill>
              </a:rPr>
              <a:t>   </a:t>
            </a:r>
            <a:r>
              <a:rPr lang="en-US" altLang="en-US" sz="2400" b="1">
                <a:solidFill>
                  <a:srgbClr val="FF0000"/>
                </a:solidFill>
              </a:rPr>
              <a:t>        X        X   X                       </a:t>
            </a:r>
            <a:r>
              <a:rPr lang="en-US" altLang="en-US" sz="2400" b="1"/>
              <a:t>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                     </a:t>
            </a:r>
            <a:r>
              <a:rPr lang="en-US" altLang="en-US" sz="2000" b="1">
                <a:solidFill>
                  <a:srgbClr val="FF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087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23622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286000" y="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Thứ tư ngày 03 tháng 02 năm 2021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4800600" y="6096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524000" y="19812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accent2"/>
                </a:solidFill>
              </a:rPr>
              <a:t>Luyện tập theo nhóm</a:t>
            </a:r>
            <a:r>
              <a:rPr lang="en-US" altLang="en-US" sz="2800"/>
              <a:t>: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1676400" y="2590800"/>
            <a:ext cx="838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Tôi là lá, tôi là hoa, tôi là hoa lá hoa mùa xuân.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X       X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  X        X     X       X          X            X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Tôi cùng múa, tôi cùng ca, tôi cùng ca múa ca mừng xuân.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 b="1">
                <a:solidFill>
                  <a:srgbClr val="0000FF"/>
                </a:solidFill>
              </a:rPr>
              <a:t>    </a:t>
            </a:r>
            <a:r>
              <a:rPr lang="en-US" altLang="en-US" sz="2400" b="1">
                <a:solidFill>
                  <a:srgbClr val="FF0000"/>
                </a:solidFill>
              </a:rPr>
              <a:t>          X     X</a:t>
            </a:r>
            <a:r>
              <a:rPr lang="en-US" altLang="en-US" sz="2400" b="1">
                <a:solidFill>
                  <a:srgbClr val="0000FF"/>
                </a:solidFill>
              </a:rPr>
              <a:t>           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 b="1">
                <a:solidFill>
                  <a:srgbClr val="0000FF"/>
                </a:solidFill>
              </a:rPr>
              <a:t>  </a:t>
            </a:r>
            <a:r>
              <a:rPr lang="en-US" altLang="en-US" sz="2400" b="1">
                <a:solidFill>
                  <a:srgbClr val="FF0000"/>
                </a:solidFill>
              </a:rPr>
              <a:t>X            X          X              X 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 Xuân vừa đến, trên cành cao, cho ngàn muôn lá hoa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</a:t>
            </a:r>
            <a:r>
              <a:rPr lang="en-US" altLang="en-US" sz="2400" b="1">
                <a:solidFill>
                  <a:srgbClr val="FF0000"/>
                </a:solidFill>
              </a:rPr>
              <a:t>X             X      X              X      X              X            X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 đẹp tươi. Cho nhựa mới, cho đời vui,</a:t>
            </a:r>
            <a:r>
              <a:rPr lang="en-US" altLang="en-US" sz="2400" b="1">
                <a:solidFill>
                  <a:srgbClr val="FF00FF"/>
                </a:solidFill>
              </a:rPr>
              <a:t> </a:t>
            </a:r>
            <a:r>
              <a:rPr lang="en-US" altLang="en-US" sz="2400" b="1"/>
              <a:t>cho người  muôn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         X       X               X      X</a:t>
            </a:r>
            <a:r>
              <a:rPr lang="en-US" altLang="en-US" sz="2400" b="1">
                <a:solidFill>
                  <a:srgbClr val="0000FF"/>
                </a:solidFill>
              </a:rPr>
              <a:t>          </a:t>
            </a:r>
            <a:r>
              <a:rPr lang="en-US" altLang="en-US" sz="2400" b="1">
                <a:solidFill>
                  <a:srgbClr val="FF0000"/>
                </a:solidFill>
              </a:rPr>
              <a:t>X     X                 X 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  tiếng ca rộn vang, nơi nơi.</a:t>
            </a:r>
            <a:r>
              <a:rPr lang="en-US" altLang="en-US" sz="2400" b="1">
                <a:solidFill>
                  <a:srgbClr val="FF00FF"/>
                </a:solidFill>
              </a:rPr>
              <a:t> </a:t>
            </a:r>
            <a:endParaRPr lang="en-US" altLang="en-US" sz="2400" b="1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       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 b="1">
                <a:solidFill>
                  <a:srgbClr val="0000FF"/>
                </a:solidFill>
              </a:rPr>
              <a:t>   </a:t>
            </a:r>
            <a:r>
              <a:rPr lang="en-US" altLang="en-US" sz="2400" b="1">
                <a:solidFill>
                  <a:srgbClr val="FF0000"/>
                </a:solidFill>
              </a:rPr>
              <a:t>        X        X   X                       </a:t>
            </a:r>
            <a:r>
              <a:rPr lang="en-US" altLang="en-US" sz="2400" b="1"/>
              <a:t>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                     </a:t>
            </a:r>
            <a:r>
              <a:rPr lang="en-US" altLang="en-US" sz="2000" b="1">
                <a:solidFill>
                  <a:srgbClr val="FF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842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23622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0" y="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Thứ tư ngày 03 tháng 02 năm 2021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4800600" y="6096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828800" y="19812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Cả lớp hát:</a:t>
            </a: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676400" y="2590800"/>
            <a:ext cx="838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Tôi là lá, tôi là hoa, tôi là hoa lá hoa mùa xuân.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X       X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r>
              <a:rPr lang="en-US" altLang="en-US" sz="2400" b="1">
                <a:solidFill>
                  <a:srgbClr val="FF0000"/>
                </a:solidFill>
              </a:rPr>
              <a:t>  X        X     X       X          X            X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Tôi cùng múa, tôi cùng ca, tôi cùng ca múa ca mừng xuân.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 b="1">
                <a:solidFill>
                  <a:srgbClr val="0000FF"/>
                </a:solidFill>
              </a:rPr>
              <a:t>    </a:t>
            </a:r>
            <a:r>
              <a:rPr lang="en-US" altLang="en-US" sz="2400" b="1">
                <a:solidFill>
                  <a:srgbClr val="FF0000"/>
                </a:solidFill>
              </a:rPr>
              <a:t>          X     X</a:t>
            </a:r>
            <a:r>
              <a:rPr lang="en-US" altLang="en-US" sz="2400" b="1">
                <a:solidFill>
                  <a:srgbClr val="0000FF"/>
                </a:solidFill>
              </a:rPr>
              <a:t>           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 b="1">
                <a:solidFill>
                  <a:srgbClr val="0000FF"/>
                </a:solidFill>
              </a:rPr>
              <a:t>  </a:t>
            </a:r>
            <a:r>
              <a:rPr lang="en-US" altLang="en-US" sz="2400" b="1">
                <a:solidFill>
                  <a:srgbClr val="FF0000"/>
                </a:solidFill>
              </a:rPr>
              <a:t>X            X          X              X 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 Xuân vừa đến, trên cành cao, cho ngàn muôn lá hoa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</a:t>
            </a:r>
            <a:r>
              <a:rPr lang="en-US" altLang="en-US" sz="2400" b="1">
                <a:solidFill>
                  <a:srgbClr val="FF0000"/>
                </a:solidFill>
              </a:rPr>
              <a:t>X             X      X              X      X              X            X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 đẹp tươi. Cho nhựa mới, cho đời vui,</a:t>
            </a:r>
            <a:r>
              <a:rPr lang="en-US" altLang="en-US" sz="2400" b="1">
                <a:solidFill>
                  <a:srgbClr val="FF00FF"/>
                </a:solidFill>
              </a:rPr>
              <a:t> </a:t>
            </a:r>
            <a:r>
              <a:rPr lang="en-US" altLang="en-US" sz="2400" b="1"/>
              <a:t>cho người  muôn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         X       X               X      X</a:t>
            </a:r>
            <a:r>
              <a:rPr lang="en-US" altLang="en-US" sz="2400" b="1">
                <a:solidFill>
                  <a:srgbClr val="0000FF"/>
                </a:solidFill>
              </a:rPr>
              <a:t>          </a:t>
            </a:r>
            <a:r>
              <a:rPr lang="en-US" altLang="en-US" sz="2400" b="1">
                <a:solidFill>
                  <a:srgbClr val="FF0000"/>
                </a:solidFill>
              </a:rPr>
              <a:t>X     X                 X </a:t>
            </a:r>
            <a:r>
              <a:rPr lang="en-US" altLang="en-US" sz="2400" b="1">
                <a:solidFill>
                  <a:srgbClr val="0000FF"/>
                </a:solidFill>
              </a:rPr>
              <a:t> 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/>
              <a:t>       tiếng ca rộn vang, nơi nơi.</a:t>
            </a:r>
            <a:r>
              <a:rPr lang="en-US" altLang="en-US" sz="2400" b="1">
                <a:solidFill>
                  <a:srgbClr val="FF00FF"/>
                </a:solidFill>
              </a:rPr>
              <a:t> </a:t>
            </a:r>
            <a:endParaRPr lang="en-US" altLang="en-US" sz="2400" b="1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          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 b="1">
                <a:solidFill>
                  <a:srgbClr val="0000FF"/>
                </a:solidFill>
              </a:rPr>
              <a:t>   </a:t>
            </a:r>
            <a:r>
              <a:rPr lang="en-US" altLang="en-US" sz="2400" b="1">
                <a:solidFill>
                  <a:srgbClr val="FF0000"/>
                </a:solidFill>
              </a:rPr>
              <a:t>        X        X   X                       </a:t>
            </a:r>
            <a:r>
              <a:rPr lang="en-US" altLang="en-US" sz="2400" b="1"/>
              <a:t>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                     </a:t>
            </a:r>
            <a:r>
              <a:rPr lang="en-US" altLang="en-US" sz="2000" b="1">
                <a:solidFill>
                  <a:srgbClr val="FF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834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391167" y="266702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19460" name="TextBox 15"/>
          <p:cNvSpPr txBox="1">
            <a:spLocks noChangeArrowheads="1"/>
          </p:cNvSpPr>
          <p:nvPr/>
        </p:nvSpPr>
        <p:spPr bwMode="auto">
          <a:xfrm>
            <a:off x="1752601" y="2209800"/>
            <a:ext cx="7307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rgbClr val="7030A0"/>
                </a:solidFill>
              </a:rPr>
              <a:t>- Em vừa được học bài hát gì?</a:t>
            </a:r>
          </a:p>
          <a:p>
            <a:pPr eaLnBrk="1" hangingPunct="1"/>
            <a:r>
              <a:rPr lang="en-US" altLang="en-US" sz="3200" b="1">
                <a:solidFill>
                  <a:srgbClr val="7030A0"/>
                </a:solidFill>
              </a:rPr>
              <a:t> - Nhạc và lời của tác giả nào?</a:t>
            </a:r>
            <a:endParaRPr lang="vi-VN" altLang="en-US" sz="3200">
              <a:latin typeface="Arial" panose="020B0604020202020204" pitchFamily="34" charset="0"/>
            </a:endParaRPr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1952767" y="800101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524000" y="5029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- Ca ngợi cảnh sắc thiên nhiên tươi đẹp của mùa xuân.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676400" y="3505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- Em hãy cho biết: Nội dung bài hát Hoa lá mùa xuân nói lên điều gì?</a:t>
            </a:r>
          </a:p>
        </p:txBody>
      </p:sp>
    </p:spTree>
    <p:extLst>
      <p:ext uri="{BB962C8B-B14F-4D97-AF65-F5344CB8AC3E}">
        <p14:creationId xmlns:p14="http://schemas.microsoft.com/office/powerpoint/2010/main" val="25238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8" grpId="0"/>
      <p:bldP spid="194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73907" y="-1730849"/>
            <a:ext cx="4886850" cy="5838997"/>
            <a:chOff x="-219316" y="29540"/>
            <a:chExt cx="5804900" cy="6410988"/>
          </a:xfrm>
        </p:grpSpPr>
        <p:pic>
          <p:nvPicPr>
            <p:cNvPr id="34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-219316" y="29540"/>
              <a:ext cx="5804900" cy="6410988"/>
            </a:xfrm>
            <a:prstGeom prst="rect">
              <a:avLst/>
            </a:prstGeom>
          </p:spPr>
        </p:pic>
        <p:sp>
          <p:nvSpPr>
            <p:cNvPr id="35" name="椭圆 6"/>
            <p:cNvSpPr/>
            <p:nvPr/>
          </p:nvSpPr>
          <p:spPr>
            <a:xfrm>
              <a:off x="902224" y="1448673"/>
              <a:ext cx="3561819" cy="3572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109"/>
            <p:cNvSpPr txBox="1"/>
            <p:nvPr/>
          </p:nvSpPr>
          <p:spPr>
            <a:xfrm>
              <a:off x="530932" y="2579270"/>
              <a:ext cx="4308916" cy="118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Học</a:t>
              </a:r>
              <a:r>
                <a:rPr lang="en-US" altLang="zh-CN" sz="32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hát</a:t>
              </a:r>
              <a:r>
                <a:rPr lang="en-US" altLang="zh-CN" sz="32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bài</a:t>
              </a:r>
              <a:r>
                <a:rPr lang="en-US" altLang="zh-CN" sz="32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 </a:t>
              </a:r>
            </a:p>
            <a:p>
              <a:pPr algn="ctr"/>
              <a:r>
                <a:rPr lang="en-US" altLang="zh-CN" sz="32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Hoa</a:t>
              </a:r>
              <a:r>
                <a:rPr lang="en-US" altLang="zh-CN" sz="32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lá</a:t>
              </a:r>
              <a:r>
                <a:rPr lang="en-US" altLang="zh-CN" sz="32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mùa</a:t>
              </a:r>
              <a:r>
                <a:rPr lang="en-US" altLang="zh-CN" sz="32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3200" b="1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dist="38100" dir="2700000" sx="101000" sy="101000" algn="tl" rotWithShape="0">
                      <a:srgbClr val="0070C0"/>
                    </a:outerShdw>
                  </a:effectLst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xuân</a:t>
              </a:r>
              <a:endParaRPr lang="zh-CN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894AA00-3A7B-4FA9-9F25-5B0C89F01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" t="16916" r="53011" b="31144"/>
          <a:stretch/>
        </p:blipFill>
        <p:spPr>
          <a:xfrm>
            <a:off x="1751464" y="1701500"/>
            <a:ext cx="10440536" cy="48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 lá mùa xuân - Bài hát lớp 2 sách Kết nối tri thức với cuộc sống - Nhạc Karaoke có lời c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" y="189706"/>
            <a:ext cx="12153900" cy="68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131860" y="118282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1693460" y="651681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1506940" y="2825515"/>
            <a:ext cx="1036661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1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Tôi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lá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hoa.Tôi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mùa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xuân</a:t>
            </a:r>
            <a:r>
              <a:rPr lang="en-US" altLang="en-US" sz="2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2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Tôi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cùng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múa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cùng</a:t>
            </a:r>
            <a:r>
              <a:rPr lang="en-US" altLang="en-US" sz="2800" dirty="0"/>
              <a:t> ca.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cùng</a:t>
            </a:r>
            <a:r>
              <a:rPr lang="en-US" altLang="en-US" sz="2800" dirty="0"/>
              <a:t> ca </a:t>
            </a:r>
            <a:r>
              <a:rPr lang="en-US" altLang="en-US" sz="2800" dirty="0" err="1"/>
              <a:t>múa</a:t>
            </a:r>
            <a:r>
              <a:rPr lang="en-US" altLang="en-US" sz="2800" dirty="0"/>
              <a:t> ca </a:t>
            </a:r>
            <a:r>
              <a:rPr lang="en-US" altLang="en-US" sz="2800" dirty="0" err="1"/>
              <a:t>mừng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xuân</a:t>
            </a:r>
            <a:r>
              <a:rPr lang="en-US" altLang="en-US" sz="2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3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Xuân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vừa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cao</a:t>
            </a:r>
            <a:r>
              <a:rPr lang="en-US" altLang="en-US" sz="2800" dirty="0"/>
              <a:t>. Cho </a:t>
            </a:r>
            <a:r>
              <a:rPr lang="en-US" altLang="en-US" sz="2800" dirty="0" err="1"/>
              <a:t>ngàn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muôn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đẹp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tươi</a:t>
            </a:r>
            <a:r>
              <a:rPr lang="en-US" altLang="en-US" sz="28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4</a:t>
            </a:r>
            <a:r>
              <a:rPr lang="en-US" altLang="en-US" sz="2800" dirty="0" smtClean="0"/>
              <a:t>. Cho </a:t>
            </a:r>
            <a:r>
              <a:rPr lang="en-US" altLang="en-US" sz="2800" dirty="0" err="1"/>
              <a:t>nhựa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vui.Cho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muôn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tiếng</a:t>
            </a:r>
            <a:r>
              <a:rPr lang="en-US" altLang="en-US" sz="2800" dirty="0"/>
              <a:t> ca </a:t>
            </a:r>
            <a:r>
              <a:rPr lang="en-US" altLang="en-US" sz="2800" dirty="0" err="1"/>
              <a:t>rộn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nơi</a:t>
            </a:r>
            <a:r>
              <a:rPr lang="en-US" altLang="en-US" sz="2800" dirty="0"/>
              <a:t>.</a:t>
            </a:r>
          </a:p>
        </p:txBody>
      </p:sp>
      <p:sp>
        <p:nvSpPr>
          <p:cNvPr id="8198" name="WordArt 11"/>
          <p:cNvSpPr>
            <a:spLocks noChangeArrowheads="1" noChangeShapeType="1" noTextEdit="1"/>
          </p:cNvSpPr>
          <p:nvPr/>
        </p:nvSpPr>
        <p:spPr bwMode="auto">
          <a:xfrm>
            <a:off x="3827060" y="1794681"/>
            <a:ext cx="350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ĐỌC LỜI CA</a:t>
            </a:r>
          </a:p>
        </p:txBody>
      </p:sp>
    </p:spTree>
    <p:extLst>
      <p:ext uri="{BB962C8B-B14F-4D97-AF65-F5344CB8AC3E}">
        <p14:creationId xmlns:p14="http://schemas.microsoft.com/office/powerpoint/2010/main" val="3141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459406" y="228602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2021006" y="762001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9221" name="WordArt 16"/>
          <p:cNvSpPr>
            <a:spLocks noChangeArrowheads="1" noChangeShapeType="1" noTextEdit="1"/>
          </p:cNvSpPr>
          <p:nvPr/>
        </p:nvSpPr>
        <p:spPr bwMode="auto">
          <a:xfrm>
            <a:off x="3314700" y="1905000"/>
            <a:ext cx="55626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KHỞI ĐỘNG GIỌNG</a:t>
            </a:r>
          </a:p>
        </p:txBody>
      </p:sp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2021006" y="762001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00FF"/>
                </a:solidFill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hát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</a:rPr>
              <a:t>Hoa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lá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mùa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xuân</a:t>
            </a:r>
            <a:endParaRPr lang="en-US" altLang="en-US" sz="2400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2048301" y="692624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486701" y="159225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pic>
        <p:nvPicPr>
          <p:cNvPr id="10245" name="Picture 9" descr="PC250053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8092" r="10835" b="47375"/>
          <a:stretch>
            <a:fillRect/>
          </a:stretch>
        </p:blipFill>
        <p:spPr bwMode="auto">
          <a:xfrm>
            <a:off x="1514901" y="1607024"/>
            <a:ext cx="9801822" cy="525097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23622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286000" y="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Thứ tư ngày 03 tháng 02 năm 2021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800600" y="6096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11269" name="WordArt 12"/>
          <p:cNvSpPr>
            <a:spLocks noChangeArrowheads="1" noChangeShapeType="1" noTextEdit="1"/>
          </p:cNvSpPr>
          <p:nvPr/>
        </p:nvSpPr>
        <p:spPr bwMode="auto">
          <a:xfrm>
            <a:off x="3581400" y="2057400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HỌC HÁT TỪNG CÂU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524000" y="2895601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1. Tôi là lá, tôi là hoa. Tôi là hoa lá hoa mùa xuân.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0" y="3810000"/>
            <a:ext cx="9144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2. Tôi cùng múa, tôi cùng ca. Tôi cùng ca múa ca mừng xuân.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4881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23622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286000" y="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Thứ tư ngày 03 tháng 02 năm 2021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800600" y="6096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12293" name="WordArt 12"/>
          <p:cNvSpPr>
            <a:spLocks noChangeArrowheads="1" noChangeShapeType="1" noTextEdit="1"/>
          </p:cNvSpPr>
          <p:nvPr/>
        </p:nvSpPr>
        <p:spPr bwMode="auto">
          <a:xfrm>
            <a:off x="3581400" y="2057400"/>
            <a:ext cx="541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HỌC HÁT TỪNG CÂU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524000" y="2895600"/>
            <a:ext cx="9144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3. Xuân vừa đến trên cành cao. Cho ngàn muôn lá hoa đẹp tươi.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524000" y="4724400"/>
            <a:ext cx="9144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4. Cho nhựa mới, cho đời vui. Cho người muôn tiếng ca rộn vang nơi nơi.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7721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23622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Học hát bài: </a:t>
            </a:r>
            <a:r>
              <a:rPr lang="en-US" altLang="en-US" sz="2400" b="1">
                <a:solidFill>
                  <a:srgbClr val="FF0000"/>
                </a:solidFill>
              </a:rPr>
              <a:t>Hoa lá mùa xuân</a:t>
            </a:r>
            <a:r>
              <a:rPr lang="en-US" altLang="en-US" sz="2800" i="1">
                <a:solidFill>
                  <a:srgbClr val="0000FF"/>
                </a:solidFill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altLang="en-US" sz="2400" i="1">
                <a:solidFill>
                  <a:srgbClr val="0000FF"/>
                </a:solidFill>
              </a:rPr>
              <a:t>Nhạc và lời:  </a:t>
            </a:r>
            <a:r>
              <a:rPr lang="en-US" altLang="en-US" sz="2400" i="1">
                <a:solidFill>
                  <a:srgbClr val="990000"/>
                </a:solidFill>
              </a:rPr>
              <a:t>Hoàng Hà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86000" y="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Thứ tư ngày 03 tháng 02 năm 2021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800600" y="6096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Âm nhạc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676400" y="19812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Ghép cả bài: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524000" y="2590800"/>
            <a:ext cx="91440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/>
              <a:t>Tôi là lá, tôi là hoa. Tôi là hoa lá hoa mùa xuân.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2. Tôi cùng múa, tôi cùng ca. Tôi cùng ca múa ca mừng xuân.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3. Xuân vừa đến trên cành cao. Cho ngàn muôn lá hoa đẹp tươi.</a:t>
            </a:r>
            <a:endParaRPr lang="en-US" altLang="en-US" sz="6600"/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4. Cho nhựa mới, cho đời vui. Cho người muôn tiếng ca rộn vang nơi nơi. </a:t>
            </a:r>
            <a:endParaRPr lang="en-US" altLang="en-US" sz="9600"/>
          </a:p>
        </p:txBody>
      </p:sp>
    </p:spTree>
    <p:extLst>
      <p:ext uri="{BB962C8B-B14F-4D97-AF65-F5344CB8AC3E}">
        <p14:creationId xmlns:p14="http://schemas.microsoft.com/office/powerpoint/2010/main" val="40364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898</Words>
  <Application>Microsoft Office PowerPoint</Application>
  <PresentationFormat>Custom</PresentationFormat>
  <Paragraphs>92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Âm nhạc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15</cp:revision>
  <dcterms:created xsi:type="dcterms:W3CDTF">2022-01-03T03:57:33Z</dcterms:created>
  <dcterms:modified xsi:type="dcterms:W3CDTF">2024-02-22T22:49:31Z</dcterms:modified>
</cp:coreProperties>
</file>