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5" r:id="rId3"/>
    <p:sldId id="269" r:id="rId4"/>
    <p:sldId id="267" r:id="rId5"/>
    <p:sldId id="266" r:id="rId6"/>
    <p:sldId id="273" r:id="rId7"/>
    <p:sldId id="282" r:id="rId8"/>
    <p:sldId id="270" r:id="rId9"/>
    <p:sldId id="272" r:id="rId10"/>
    <p:sldId id="274" r:id="rId11"/>
    <p:sldId id="275" r:id="rId12"/>
    <p:sldId id="276" r:id="rId13"/>
    <p:sldId id="277" r:id="rId14"/>
    <p:sldId id="279" r:id="rId15"/>
    <p:sldId id="284" r:id="rId16"/>
    <p:sldId id="285" r:id="rId17"/>
    <p:sldId id="281"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3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16</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961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8</a:t>
            </a:fld>
            <a:endParaRPr lang="en-US"/>
          </a:p>
        </p:txBody>
      </p:sp>
    </p:spTree>
    <p:extLst>
      <p:ext uri="{BB962C8B-B14F-4D97-AF65-F5344CB8AC3E}">
        <p14:creationId xmlns:p14="http://schemas.microsoft.com/office/powerpoint/2010/main" val="303910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13</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298091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2022/9/11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9/11/2022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2022/9/11</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0CB3A0-F86D-4969-BF2E-620359097C76}"/>
              </a:ext>
            </a:extLst>
          </p:cNvPr>
          <p:cNvSpPr/>
          <p:nvPr/>
        </p:nvSpPr>
        <p:spPr>
          <a:xfrm>
            <a:off x="2715106" y="2182694"/>
            <a:ext cx="6761787" cy="923330"/>
          </a:xfrm>
          <a:prstGeom prst="rect">
            <a:avLst/>
          </a:prstGeom>
          <a:noFill/>
        </p:spPr>
        <p:txBody>
          <a:bodyPr wrap="none" lIns="91440" tIns="45720" rIns="91440" bIns="45720">
            <a:prstTxWarp prst="textArchUp">
              <a:avLst/>
            </a:prstTxWarp>
            <a:spAutoFit/>
          </a:bodyPr>
          <a:lstStyle/>
          <a:p>
            <a:pPr algn="ctr"/>
            <a:r>
              <a:rPr lang="en-US" sz="8000" b="1" cap="none" spc="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r>
              <a:rPr lang="en-US" sz="80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3: Luyện tay cho khéo</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a:extLst>
              <a:ext uri="{FF2B5EF4-FFF2-40B4-BE49-F238E27FC236}">
                <a16:creationId xmlns:a16="http://schemas.microsoft.com/office/drawing/2014/main" xmlns="" id="{DBD6F9C1-7504-4F23-B2FA-FAE4B508547C}"/>
              </a:ext>
            </a:extLst>
          </p:cNvPr>
          <p:cNvSpPr txBox="1"/>
          <p:nvPr/>
        </p:nvSpPr>
        <p:spPr>
          <a:xfrm>
            <a:off x="3305175" y="85725"/>
            <a:ext cx="5048250" cy="523220"/>
          </a:xfrm>
          <a:prstGeom prst="rect">
            <a:avLst/>
          </a:prstGeom>
          <a:noFill/>
        </p:spPr>
        <p:txBody>
          <a:bodyPr wrap="square" rtlCol="0">
            <a:spAutoFit/>
          </a:bodyPr>
          <a:lstStyle/>
          <a:p>
            <a:pPr algn="ctr"/>
            <a:r>
              <a:rPr lang="en-US" sz="2800" b="1" dirty="0" err="1"/>
              <a:t>Chủ</a:t>
            </a:r>
            <a:r>
              <a:rPr lang="en-US" sz="2800" b="1" dirty="0"/>
              <a:t> </a:t>
            </a:r>
            <a:r>
              <a:rPr lang="en-US" sz="2800" b="1" dirty="0" err="1"/>
              <a:t>đề</a:t>
            </a:r>
            <a:r>
              <a:rPr lang="en-US" sz="2800" b="1" dirty="0"/>
              <a:t>: </a:t>
            </a:r>
            <a:r>
              <a:rPr lang="en-US" sz="2800" b="1" dirty="0" err="1"/>
              <a:t>Khám</a:t>
            </a:r>
            <a:r>
              <a:rPr lang="en-US" sz="2800" b="1" dirty="0"/>
              <a:t> </a:t>
            </a:r>
            <a:r>
              <a:rPr lang="en-US" sz="2800" b="1" dirty="0" err="1"/>
              <a:t>phá</a:t>
            </a:r>
            <a:r>
              <a:rPr lang="en-US" sz="2800" b="1" dirty="0"/>
              <a:t> </a:t>
            </a:r>
            <a:r>
              <a:rPr lang="en-US" sz="2800" b="1" dirty="0" err="1"/>
              <a:t>bản</a:t>
            </a:r>
            <a:r>
              <a:rPr lang="en-US" sz="2800" b="1" dirty="0"/>
              <a:t> </a:t>
            </a:r>
            <a:r>
              <a:rPr lang="en-US" sz="2800" b="1" dirty="0" err="1"/>
              <a:t>thân</a:t>
            </a:r>
            <a:endParaRPr lang="en-US" sz="2800" b="1" dirty="0"/>
          </a:p>
        </p:txBody>
      </p:sp>
      <p:sp>
        <p:nvSpPr>
          <p:cNvPr id="4" name="Rectangle 3">
            <a:extLst>
              <a:ext uri="{FF2B5EF4-FFF2-40B4-BE49-F238E27FC236}">
                <a16:creationId xmlns:a16="http://schemas.microsoft.com/office/drawing/2014/main" xmlns="" id="{41CA1889-5F82-49AD-B0BB-CEF477D8EE9B}"/>
              </a:ext>
            </a:extLst>
          </p:cNvPr>
          <p:cNvSpPr/>
          <p:nvPr/>
        </p:nvSpPr>
        <p:spPr>
          <a:xfrm>
            <a:off x="10744200" y="0"/>
            <a:ext cx="1447800" cy="1619250"/>
          </a:xfrm>
          <a:prstGeom prst="rect">
            <a:avLst/>
          </a:prstGeom>
          <a:solidFill>
            <a:srgbClr val="C7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tar: 24 Points 5">
            <a:extLst>
              <a:ext uri="{FF2B5EF4-FFF2-40B4-BE49-F238E27FC236}">
                <a16:creationId xmlns:a16="http://schemas.microsoft.com/office/drawing/2014/main" xmlns="" id="{0027DCE0-6490-49D4-B432-1D600D8BEA21}"/>
              </a:ext>
            </a:extLst>
          </p:cNvPr>
          <p:cNvSpPr/>
          <p:nvPr/>
        </p:nvSpPr>
        <p:spPr>
          <a:xfrm>
            <a:off x="2819400" y="0"/>
            <a:ext cx="6615112" cy="1347311"/>
          </a:xfrm>
          <a:prstGeom prst="star24">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5430D2E-3F87-4686-B30A-99848F9AD9DB}"/>
              </a:ext>
            </a:extLst>
          </p:cNvPr>
          <p:cNvSpPr txBox="1"/>
          <p:nvPr/>
        </p:nvSpPr>
        <p:spPr>
          <a:xfrm>
            <a:off x="1385887" y="350489"/>
            <a:ext cx="976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mn-cs"/>
              </a:rPr>
              <a:t>Xâu</a:t>
            </a:r>
            <a:r>
              <a:rPr kumimoji="0" lang="en-GB" sz="3600" b="1" i="0" u="none" strike="noStrike" kern="1200" cap="none" spc="0" normalizeH="0" noProof="0">
                <a:ln>
                  <a:noFill/>
                </a:ln>
                <a:solidFill>
                  <a:srgbClr val="0070C0"/>
                </a:solidFill>
                <a:effectLst/>
                <a:uLnTx/>
                <a:uFillTx/>
                <a:latin typeface="Arial" panose="020B0604020202020204" pitchFamily="34" charset="0"/>
                <a:ea typeface="+mn-ea"/>
                <a:cs typeface="+mn-cs"/>
              </a:rPr>
              <a:t> dây giày</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098" name="Picture 2" descr="20 Cách Buộc Dây Giày Cực Đẹp | Creative Ways to fasten Shoelaces - YouTube">
            <a:extLst>
              <a:ext uri="{FF2B5EF4-FFF2-40B4-BE49-F238E27FC236}">
                <a16:creationId xmlns:a16="http://schemas.microsoft.com/office/drawing/2014/main" xmlns="" id="{61AF06C5-F500-47B9-B43F-8B0168022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12" b="10555"/>
          <a:stretch/>
        </p:blipFill>
        <p:spPr bwMode="auto">
          <a:xfrm>
            <a:off x="2583656" y="1553528"/>
            <a:ext cx="7086600" cy="4163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C9219FB-AD68-4340-82B6-D7D0A2A75546}"/>
              </a:ext>
            </a:extLst>
          </p:cNvPr>
          <p:cNvSpPr/>
          <p:nvPr/>
        </p:nvSpPr>
        <p:spPr>
          <a:xfrm>
            <a:off x="10648950" y="0"/>
            <a:ext cx="154305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7C30967-0B74-44A3-BFF6-2690E952110C}"/>
              </a:ext>
            </a:extLst>
          </p:cNvPr>
          <p:cNvSpPr/>
          <p:nvPr/>
        </p:nvSpPr>
        <p:spPr>
          <a:xfrm>
            <a:off x="10401300" y="0"/>
            <a:ext cx="1790700"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7D53A8C9-646D-4270-BF22-2E2744056403}"/>
              </a:ext>
            </a:extLst>
          </p:cNvPr>
          <p:cNvSpPr/>
          <p:nvPr/>
        </p:nvSpPr>
        <p:spPr>
          <a:xfrm>
            <a:off x="971550" y="257175"/>
            <a:ext cx="10248900" cy="36099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a:solidFill>
                  <a:srgbClr val="002060"/>
                </a:solidFill>
              </a:rPr>
              <a:t>Bàn tay thật kì diệu, bàn tay có thể giúp ta làm mọi việc, tạo ra các sản phẩm. Để làm được nhiều việc hơn, luôn cần luyện tay khéo léo.</a:t>
            </a:r>
            <a:endParaRPr kumimoji="0" lang="en-US" sz="4000" i="0" u="none" strike="noStrike" kern="1200" cap="none" spc="0" normalizeH="0" baseline="0" noProof="0" dirty="0">
              <a:ln>
                <a:noFill/>
              </a:ln>
              <a:solidFill>
                <a:srgbClr val="002060"/>
              </a:solidFill>
              <a:effectLst/>
              <a:uLnTx/>
              <a:uFillTx/>
            </a:endParaRPr>
          </a:p>
        </p:txBody>
      </p:sp>
      <p:sp>
        <p:nvSpPr>
          <p:cNvPr id="4" name="Rectangle 3">
            <a:extLst>
              <a:ext uri="{FF2B5EF4-FFF2-40B4-BE49-F238E27FC236}">
                <a16:creationId xmlns:a16="http://schemas.microsoft.com/office/drawing/2014/main" xmlns="" id="{11363FE4-AA42-479F-BC1B-5FC8BBEA19CB}"/>
              </a:ext>
            </a:extLst>
          </p:cNvPr>
          <p:cNvSpPr/>
          <p:nvPr/>
        </p:nvSpPr>
        <p:spPr>
          <a:xfrm>
            <a:off x="2886851" y="4086225"/>
            <a:ext cx="64182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KHÉO LÉO, CẨN THẬN</a:t>
            </a:r>
          </a:p>
        </p:txBody>
      </p:sp>
    </p:spTree>
    <p:extLst>
      <p:ext uri="{BB962C8B-B14F-4D97-AF65-F5344CB8AC3E}">
        <p14:creationId xmlns:p14="http://schemas.microsoft.com/office/powerpoint/2010/main" val="9836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xmlns="" id="{F7D1B18D-8328-4EB7-ACB3-68FB00F9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xmlns=""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xmlns="" id="{EB1CBEB8-C945-459D-AB5F-E9165F032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xmlns=""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Mở rộng và tổng kết</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xmlns="" id="{B3342518-A366-482E-9518-F94CEC4B030B}"/>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Để sáng tạo bằng đôi bàn tay, em đã dùng những nguyên liệu và dụng cụ gì?</a:t>
            </a:r>
            <a:endParaRPr lang="en-US" sz="4800" dirty="0">
              <a:solidFill>
                <a:srgbClr val="002060"/>
              </a:solidFill>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noProof="0">
                <a:solidFill>
                  <a:srgbClr val="002060"/>
                </a:solidFill>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532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02720E10-27DD-403F-9978-15B27ADD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xmlns=""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xmlns="" id="{A00950B7-34F8-445A-9B98-22D132E6A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xmlns=""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 động sau giờ học</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Về</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cùng</a:t>
            </a:r>
            <a:r>
              <a:rPr lang="en-US" sz="3200" dirty="0">
                <a:solidFill>
                  <a:prstClr val="white"/>
                </a:solidFill>
                <a:latin typeface="Calibri" panose="020F0502020204030204"/>
              </a:rPr>
              <a:t> </a:t>
            </a:r>
            <a:r>
              <a:rPr lang="en-US" sz="3200" dirty="0" err="1">
                <a:solidFill>
                  <a:prstClr val="white"/>
                </a:solidFill>
                <a:latin typeface="Calibri" panose="020F0502020204030204"/>
              </a:rPr>
              <a:t>bố</a:t>
            </a:r>
            <a:r>
              <a:rPr lang="en-US" sz="3200" dirty="0">
                <a:solidFill>
                  <a:prstClr val="white"/>
                </a:solidFill>
                <a:latin typeface="Calibri" panose="020F0502020204030204"/>
              </a:rPr>
              <a:t> </a:t>
            </a:r>
            <a:r>
              <a:rPr lang="en-US" sz="3200" err="1">
                <a:solidFill>
                  <a:prstClr val="white"/>
                </a:solidFill>
                <a:latin typeface="Calibri" panose="020F0502020204030204"/>
              </a:rPr>
              <a:t>mẹ</a:t>
            </a:r>
            <a:r>
              <a:rPr lang="en-US" sz="3200">
                <a:solidFill>
                  <a:prstClr val="white"/>
                </a:solidFill>
                <a:latin typeface="Calibri" panose="020F0502020204030204"/>
              </a:rPr>
              <a:t> chơi trò “Xiếc bóng”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C1BDBBE-BCB8-4B63-8953-D6EC221D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smtClean="0">
                <a:solidFill>
                  <a:srgbClr val="7030A0"/>
                </a:solidFill>
              </a:rPr>
              <a:t>Yêu</a:t>
            </a:r>
            <a:r>
              <a:rPr lang="en-US" sz="5000" dirty="0" smtClean="0">
                <a:solidFill>
                  <a:srgbClr val="7030A0"/>
                </a:solidFill>
              </a:rPr>
              <a:t> </a:t>
            </a:r>
            <a:r>
              <a:rPr lang="en-US" sz="5000" dirty="0" err="1" smtClean="0">
                <a:solidFill>
                  <a:srgbClr val="7030A0"/>
                </a:solidFill>
              </a:rPr>
              <a:t>cầu</a:t>
            </a:r>
            <a:r>
              <a:rPr lang="en-US" sz="5000" dirty="0" smtClean="0">
                <a:solidFill>
                  <a:srgbClr val="7030A0"/>
                </a:solidFill>
              </a:rPr>
              <a:t> </a:t>
            </a:r>
            <a:r>
              <a:rPr lang="en-US" sz="5000" dirty="0" err="1" smtClean="0">
                <a:solidFill>
                  <a:srgbClr val="7030A0"/>
                </a:solidFill>
              </a:rPr>
              <a:t>cần</a:t>
            </a:r>
            <a:r>
              <a:rPr lang="en-US" sz="5000" dirty="0" smtClean="0">
                <a:solidFill>
                  <a:srgbClr val="7030A0"/>
                </a:solidFill>
              </a:rPr>
              <a:t> </a:t>
            </a:r>
            <a:r>
              <a:rPr lang="en-US" sz="5000" smtClean="0">
                <a:solidFill>
                  <a:srgbClr val="7030A0"/>
                </a:solidFill>
              </a:rPr>
              <a:t>đạt</a:t>
            </a:r>
            <a:endParaRPr lang="en-US" sz="5000" dirty="0">
              <a:solidFill>
                <a:srgbClr val="7030A0"/>
              </a:solidFill>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indent="-457200">
              <a:buFont typeface="Arial" panose="020B0604020202020204" pitchFamily="34" charset="0"/>
              <a:buChar char="•"/>
            </a:pPr>
            <a:r>
              <a:rPr lang="en-GB" sz="3600">
                <a:solidFill>
                  <a:srgbClr val="FF0000"/>
                </a:solidFill>
              </a:rPr>
              <a:t>Tự làm một món đồ thủ công</a:t>
            </a:r>
            <a:r>
              <a:rPr lang="vi-VN" sz="3600">
                <a:solidFill>
                  <a:srgbClr val="FF0000"/>
                </a:solidFill>
              </a:rPr>
              <a:t>.</a:t>
            </a:r>
            <a:endParaRPr lang="en-US" sz="3600" dirty="0">
              <a:solidFill>
                <a:srgbClr val="FF0000"/>
              </a:solidFill>
            </a:endParaRPr>
          </a:p>
          <a:p>
            <a:pPr marL="457200" indent="-457200">
              <a:buFont typeface="Arial" panose="020B0604020202020204" pitchFamily="34" charset="0"/>
              <a:buChar char="•"/>
            </a:pPr>
            <a:r>
              <a:rPr lang="en-GB" sz="3600">
                <a:solidFill>
                  <a:srgbClr val="FF0000"/>
                </a:solidFill>
              </a:rPr>
              <a:t>Thể hiện sự khéo léo, cẩn thận khi làm việc</a:t>
            </a:r>
            <a:r>
              <a:rPr lang="vi-VN" sz="360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1D83FB03-EA17-4551-869C-08607536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xmlns=""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xmlns="" id="{22825634-D88D-4A06-A677-924DB6FFD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xmlns="" id="{F9A6376D-A520-460C-A63B-427E8D047F63}"/>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27A476B-122E-4ECB-BC2D-6AAA52E18F88}"/>
              </a:ext>
            </a:extLst>
          </p:cNvPr>
          <p:cNvSpPr txBox="1"/>
          <p:nvPr/>
        </p:nvSpPr>
        <p:spPr>
          <a:xfrm>
            <a:off x="2113614" y="2244777"/>
            <a:ext cx="7719934" cy="1200329"/>
          </a:xfrm>
          <a:prstGeom prst="rect">
            <a:avLst/>
          </a:prstGeom>
          <a:noFill/>
        </p:spPr>
        <p:txBody>
          <a:bodyPr wrap="square" rtlCol="0">
            <a:spAutoFit/>
          </a:bodyPr>
          <a:lstStyle/>
          <a:p>
            <a:pPr algn="ctr"/>
            <a:r>
              <a:rPr lang="en-GB" sz="3600" b="1">
                <a:solidFill>
                  <a:srgbClr val="002060"/>
                </a:solidFill>
              </a:rPr>
              <a:t>Hằng ngày, đôi bàn tay có thể làm những việc gì?</a:t>
            </a:r>
            <a:endParaRPr lang="en-US" sz="3600" b="1">
              <a:solidFill>
                <a:srgbClr val="002060"/>
              </a:solidFill>
            </a:endParaRPr>
          </a:p>
        </p:txBody>
      </p:sp>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8" presetClass="exit" presetSubtype="32" fill="hold" grpId="1" nodeType="withEffect">
                                  <p:stCondLst>
                                    <p:cond delay="0"/>
                                  </p:stCondLst>
                                  <p:childTnLst>
                                    <p:animEffect transition="out" filter="diamond(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artoon Reaching Hand Gesture Illustration, Reach Out, Palm, Action PNG  Transparent Clipart Image and PSD File for Free Download | Cartoon clip  art, Hand gesture illustration, Cartoon hand">
            <a:extLst>
              <a:ext uri="{FF2B5EF4-FFF2-40B4-BE49-F238E27FC236}">
                <a16:creationId xmlns:a16="http://schemas.microsoft.com/office/drawing/2014/main" xmlns="" id="{3754DA5F-0BE7-49EF-877E-D899E07D3B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0" b="28180"/>
          <a:stretch/>
        </p:blipFill>
        <p:spPr bwMode="auto">
          <a:xfrm rot="523284" flipH="1">
            <a:off x="2850629" y="869630"/>
            <a:ext cx="6490741" cy="1708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rPr>
              <a:t>Bàn tay biết nói</a:t>
            </a:r>
            <a:endParaRPr lang="en-US" sz="5400" b="1" dirty="0">
              <a:solidFill>
                <a:srgbClr val="C00000"/>
              </a:solidFill>
            </a:endParaRPr>
          </a:p>
        </p:txBody>
      </p:sp>
      <p:sp>
        <p:nvSpPr>
          <p:cNvPr id="5" name="TextBox 4">
            <a:extLst>
              <a:ext uri="{FF2B5EF4-FFF2-40B4-BE49-F238E27FC236}">
                <a16:creationId xmlns:a16="http://schemas.microsoft.com/office/drawing/2014/main" xmlns="" id="{7116A591-6A57-4FE7-9206-E90B21FAF635}"/>
              </a:ext>
            </a:extLst>
          </p:cNvPr>
          <p:cNvSpPr txBox="1"/>
          <p:nvPr/>
        </p:nvSpPr>
        <p:spPr>
          <a:xfrm>
            <a:off x="809469" y="2537346"/>
            <a:ext cx="9458794" cy="523220"/>
          </a:xfrm>
          <a:prstGeom prst="rect">
            <a:avLst/>
          </a:prstGeom>
          <a:noFill/>
        </p:spPr>
        <p:txBody>
          <a:bodyPr wrap="square" rtlCol="0">
            <a:spAutoFit/>
          </a:bodyPr>
          <a:lstStyle/>
          <a:p>
            <a:r>
              <a:rPr lang="en-GB" sz="2800"/>
              <a:t>Hãy dùng đôi bàn tay của mình để thể hiện những nội dung sau:</a:t>
            </a:r>
            <a:endParaRPr lang="en-US" sz="2800"/>
          </a:p>
        </p:txBody>
      </p:sp>
      <p:sp>
        <p:nvSpPr>
          <p:cNvPr id="10" name="Rectangle 9">
            <a:extLst>
              <a:ext uri="{FF2B5EF4-FFF2-40B4-BE49-F238E27FC236}">
                <a16:creationId xmlns:a16="http://schemas.microsoft.com/office/drawing/2014/main" xmlns="" id="{5D9EAE36-8D9C-4678-A2C0-5B9EDDF19BBF}"/>
              </a:ext>
            </a:extLst>
          </p:cNvPr>
          <p:cNvSpPr/>
          <p:nvPr/>
        </p:nvSpPr>
        <p:spPr>
          <a:xfrm>
            <a:off x="4414306" y="3632543"/>
            <a:ext cx="285373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Tuyệt vời</a:t>
            </a:r>
          </a:p>
        </p:txBody>
      </p:sp>
      <p:sp>
        <p:nvSpPr>
          <p:cNvPr id="12" name="Rectangle 11">
            <a:extLst>
              <a:ext uri="{FF2B5EF4-FFF2-40B4-BE49-F238E27FC236}">
                <a16:creationId xmlns:a16="http://schemas.microsoft.com/office/drawing/2014/main" xmlns="" id="{BB2C1A93-75FA-4E5C-BF43-DF78A871420C}"/>
              </a:ext>
            </a:extLst>
          </p:cNvPr>
          <p:cNvSpPr/>
          <p:nvPr/>
        </p:nvSpPr>
        <p:spPr>
          <a:xfrm>
            <a:off x="4339798" y="3632201"/>
            <a:ext cx="300274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Sóng biển</a:t>
            </a:r>
          </a:p>
        </p:txBody>
      </p:sp>
      <p:sp>
        <p:nvSpPr>
          <p:cNvPr id="13" name="Rectangle 12">
            <a:extLst>
              <a:ext uri="{FF2B5EF4-FFF2-40B4-BE49-F238E27FC236}">
                <a16:creationId xmlns:a16="http://schemas.microsoft.com/office/drawing/2014/main" xmlns="" id="{7139E708-B837-43F3-88EE-622AACC3A38B}"/>
              </a:ext>
            </a:extLst>
          </p:cNvPr>
          <p:cNvSpPr/>
          <p:nvPr/>
        </p:nvSpPr>
        <p:spPr>
          <a:xfrm>
            <a:off x="3828039" y="3631859"/>
            <a:ext cx="4261103"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Gọi điện thoại</a:t>
            </a:r>
          </a:p>
        </p:txBody>
      </p:sp>
      <p:sp>
        <p:nvSpPr>
          <p:cNvPr id="14" name="Rectangle 13">
            <a:extLst>
              <a:ext uri="{FF2B5EF4-FFF2-40B4-BE49-F238E27FC236}">
                <a16:creationId xmlns:a16="http://schemas.microsoft.com/office/drawing/2014/main" xmlns="" id="{175D1188-C2CE-4E2C-BB4C-EA07AE41ACE8}"/>
              </a:ext>
            </a:extLst>
          </p:cNvPr>
          <p:cNvSpPr/>
          <p:nvPr/>
        </p:nvSpPr>
        <p:spPr>
          <a:xfrm>
            <a:off x="4441075" y="3556366"/>
            <a:ext cx="274754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Ngôi nhà</a:t>
            </a:r>
          </a:p>
        </p:txBody>
      </p:sp>
      <p:sp>
        <p:nvSpPr>
          <p:cNvPr id="15" name="Rectangle 14">
            <a:extLst>
              <a:ext uri="{FF2B5EF4-FFF2-40B4-BE49-F238E27FC236}">
                <a16:creationId xmlns:a16="http://schemas.microsoft.com/office/drawing/2014/main" xmlns="" id="{E64B9B9D-B581-479D-B6CC-D45FD9F83F88}"/>
              </a:ext>
            </a:extLst>
          </p:cNvPr>
          <p:cNvSpPr/>
          <p:nvPr/>
        </p:nvSpPr>
        <p:spPr>
          <a:xfrm>
            <a:off x="4929027" y="3527832"/>
            <a:ext cx="22365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Mặt nạ</a:t>
            </a:r>
          </a:p>
        </p:txBody>
      </p:sp>
      <p:sp>
        <p:nvSpPr>
          <p:cNvPr id="16" name="Rectangle 15">
            <a:extLst>
              <a:ext uri="{FF2B5EF4-FFF2-40B4-BE49-F238E27FC236}">
                <a16:creationId xmlns:a16="http://schemas.microsoft.com/office/drawing/2014/main" xmlns="" id="{264B1A1D-599F-4225-BE48-7BA606C3406D}"/>
              </a:ext>
            </a:extLst>
          </p:cNvPr>
          <p:cNvSpPr/>
          <p:nvPr/>
        </p:nvSpPr>
        <p:spPr>
          <a:xfrm>
            <a:off x="5056808" y="3707352"/>
            <a:ext cx="192020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Lá cây</a:t>
            </a:r>
          </a:p>
        </p:txBody>
      </p:sp>
      <p:sp>
        <p:nvSpPr>
          <p:cNvPr id="17" name="Rectangle 16">
            <a:extLst>
              <a:ext uri="{FF2B5EF4-FFF2-40B4-BE49-F238E27FC236}">
                <a16:creationId xmlns:a16="http://schemas.microsoft.com/office/drawing/2014/main" xmlns="" id="{3A1E1A4D-FDBB-4581-83D9-4DE513B79700}"/>
              </a:ext>
            </a:extLst>
          </p:cNvPr>
          <p:cNvSpPr/>
          <p:nvPr/>
        </p:nvSpPr>
        <p:spPr>
          <a:xfrm>
            <a:off x="5033723" y="3753969"/>
            <a:ext cx="1167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Gió</a:t>
            </a:r>
          </a:p>
        </p:txBody>
      </p:sp>
      <p:sp>
        <p:nvSpPr>
          <p:cNvPr id="18" name="Rectangle 17">
            <a:extLst>
              <a:ext uri="{FF2B5EF4-FFF2-40B4-BE49-F238E27FC236}">
                <a16:creationId xmlns:a16="http://schemas.microsoft.com/office/drawing/2014/main" xmlns="" id="{FB3DAEA8-4A39-451D-8C0B-3322431CF329}"/>
              </a:ext>
            </a:extLst>
          </p:cNvPr>
          <p:cNvSpPr/>
          <p:nvPr/>
        </p:nvSpPr>
        <p:spPr>
          <a:xfrm>
            <a:off x="5314073" y="3631859"/>
            <a:ext cx="158088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Mưa</a:t>
            </a:r>
          </a:p>
        </p:txBody>
      </p:sp>
      <p:sp>
        <p:nvSpPr>
          <p:cNvPr id="19" name="Rectangle 18">
            <a:extLst>
              <a:ext uri="{FF2B5EF4-FFF2-40B4-BE49-F238E27FC236}">
                <a16:creationId xmlns:a16="http://schemas.microsoft.com/office/drawing/2014/main" xmlns="" id="{2100FE7A-8C31-4A2F-914D-AB77E7636E34}"/>
              </a:ext>
            </a:extLst>
          </p:cNvPr>
          <p:cNvSpPr/>
          <p:nvPr/>
        </p:nvSpPr>
        <p:spPr>
          <a:xfrm>
            <a:off x="3697331" y="3753285"/>
            <a:ext cx="50073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Tình yêu thương</a:t>
            </a:r>
          </a:p>
        </p:txBody>
      </p:sp>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xmlns="" id="{1EC753BF-E675-4122-A03F-37B68DF5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xmlns=""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xmlns="" id="{9F41BFAD-6244-4593-8C2C-284300F48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xmlns=""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Khám phá chủ đề</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Thử tài khéo léo của đôi bàn tay</a:t>
            </a:r>
            <a:endParaRPr lang="en-US" sz="4800" dirty="0">
              <a:solidFill>
                <a:srgbClr val="002060"/>
              </a:solidFill>
            </a:endParaRPr>
          </a:p>
        </p:txBody>
      </p:sp>
      <p:sp>
        <p:nvSpPr>
          <p:cNvPr id="3" name="Rectangle 2">
            <a:extLst>
              <a:ext uri="{FF2B5EF4-FFF2-40B4-BE49-F238E27FC236}">
                <a16:creationId xmlns:a16="http://schemas.microsoft.com/office/drawing/2014/main" xmlns="" id="{7AEE79A2-2C46-4A8F-96AD-766498A40679}"/>
              </a:ext>
            </a:extLst>
          </p:cNvPr>
          <p:cNvSpPr/>
          <p:nvPr/>
        </p:nvSpPr>
        <p:spPr>
          <a:xfrm>
            <a:off x="10248900" y="-133350"/>
            <a:ext cx="2438400"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xmlns="" id="{1EB42147-C812-4A25-BD74-A4325AA7E4D7}"/>
              </a:ext>
            </a:extLst>
          </p:cNvPr>
          <p:cNvSpPr/>
          <p:nvPr/>
        </p:nvSpPr>
        <p:spPr>
          <a:xfrm>
            <a:off x="3431513" y="75515"/>
            <a:ext cx="5257806" cy="1485900"/>
          </a:xfrm>
          <a:prstGeom prst="flowChartPunchedTap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5430D2E-3F87-4686-B30A-99848F9AD9DB}"/>
              </a:ext>
            </a:extLst>
          </p:cNvPr>
          <p:cNvSpPr txBox="1"/>
          <p:nvPr/>
        </p:nvSpPr>
        <p:spPr>
          <a:xfrm>
            <a:off x="3335428" y="495300"/>
            <a:ext cx="5353891" cy="646331"/>
          </a:xfrm>
          <a:prstGeom prst="rect">
            <a:avLst/>
          </a:prstGeom>
          <a:noFill/>
        </p:spPr>
        <p:txBody>
          <a:bodyPr wrap="square" rtlCol="0">
            <a:spAutoFit/>
          </a:bodyPr>
          <a:lstStyle/>
          <a:p>
            <a:pPr algn="ctr"/>
            <a:r>
              <a:rPr lang="en-GB" sz="3600" b="1">
                <a:solidFill>
                  <a:srgbClr val="0070C0"/>
                </a:solidFill>
              </a:rPr>
              <a:t>Tranh làm từ lá khô</a:t>
            </a:r>
            <a:endParaRPr lang="en-US" sz="3600" b="1" dirty="0">
              <a:solidFill>
                <a:srgbClr val="0070C0"/>
              </a:solidFill>
            </a:endParaRPr>
          </a:p>
        </p:txBody>
      </p:sp>
      <p:pic>
        <p:nvPicPr>
          <p:cNvPr id="2050" name="Picture 2" descr="30 Tạo hình bằng lá cây ý tưởng | lá cây, cây, trang trí">
            <a:extLst>
              <a:ext uri="{FF2B5EF4-FFF2-40B4-BE49-F238E27FC236}">
                <a16:creationId xmlns:a16="http://schemas.microsoft.com/office/drawing/2014/main" xmlns="" id="{A80C1D40-9AAC-4B18-B079-0EEE8B74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3" y="2119312"/>
            <a:ext cx="305752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Sở Giáo Dục Và Đào Tạo Vĩnh Phúc">
            <a:extLst>
              <a:ext uri="{FF2B5EF4-FFF2-40B4-BE49-F238E27FC236}">
                <a16:creationId xmlns:a16="http://schemas.microsoft.com/office/drawing/2014/main" xmlns="" id="{2D7D9013-C8B4-4CC5-A6F7-08D3359DE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513" y="2162712"/>
            <a:ext cx="3136815" cy="259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Tạo hình con vật từ lá cây 3">
            <a:extLst>
              <a:ext uri="{FF2B5EF4-FFF2-40B4-BE49-F238E27FC236}">
                <a16:creationId xmlns:a16="http://schemas.microsoft.com/office/drawing/2014/main" xmlns="" id="{5897F7E1-62C9-4569-B1E8-17533877B7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0729" y="2160600"/>
            <a:ext cx="2537571"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Junbaby: Cách làm đồ chơi từ lá cây">
            <a:extLst>
              <a:ext uri="{FF2B5EF4-FFF2-40B4-BE49-F238E27FC236}">
                <a16:creationId xmlns:a16="http://schemas.microsoft.com/office/drawing/2014/main" xmlns="" id="{D48BC116-0060-4F3A-A8B2-8029B81608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5462" y="2141012"/>
            <a:ext cx="2604789" cy="263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863AC60-06DD-48BE-9915-5E2827904B3D}"/>
              </a:ext>
            </a:extLst>
          </p:cNvPr>
          <p:cNvSpPr/>
          <p:nvPr/>
        </p:nvSpPr>
        <p:spPr>
          <a:xfrm>
            <a:off x="10572750" y="0"/>
            <a:ext cx="1619250" cy="15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anim calcmode="lin" valueType="num">
                                      <p:cBhvr>
                                        <p:cTn id="23" dur="1000" fill="hold"/>
                                        <p:tgtEl>
                                          <p:spTgt spid="2054"/>
                                        </p:tgtEl>
                                        <p:attrNameLst>
                                          <p:attrName>ppt_x</p:attrName>
                                        </p:attrNameLst>
                                      </p:cBhvr>
                                      <p:tavLst>
                                        <p:tav tm="0">
                                          <p:val>
                                            <p:strVal val="#ppt_x"/>
                                          </p:val>
                                        </p:tav>
                                        <p:tav tm="100000">
                                          <p:val>
                                            <p:strVal val="#ppt_x"/>
                                          </p:val>
                                        </p:tav>
                                      </p:tavLst>
                                    </p:anim>
                                    <p:anim calcmode="lin" valueType="num">
                                      <p:cBhvr>
                                        <p:cTn id="24" dur="1000" fill="hold"/>
                                        <p:tgtEl>
                                          <p:spTgt spid="205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1000"/>
                                        <p:tgtEl>
                                          <p:spTgt spid="2056"/>
                                        </p:tgtEl>
                                      </p:cBhvr>
                                    </p:animEffect>
                                    <p:anim calcmode="lin" valueType="num">
                                      <p:cBhvr>
                                        <p:cTn id="28" dur="1000" fill="hold"/>
                                        <p:tgtEl>
                                          <p:spTgt spid="2056"/>
                                        </p:tgtEl>
                                        <p:attrNameLst>
                                          <p:attrName>ppt_x</p:attrName>
                                        </p:attrNameLst>
                                      </p:cBhvr>
                                      <p:tavLst>
                                        <p:tav tm="0">
                                          <p:val>
                                            <p:strVal val="#ppt_x"/>
                                          </p:val>
                                        </p:tav>
                                        <p:tav tm="100000">
                                          <p:val>
                                            <p:strVal val="#ppt_x"/>
                                          </p:val>
                                        </p:tav>
                                      </p:tavLst>
                                    </p:anim>
                                    <p:anim calcmode="lin" valueType="num">
                                      <p:cBhvr>
                                        <p:cTn id="2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5F3A019-AD1C-488F-98EA-5757F0927BB1}"/>
              </a:ext>
            </a:extLst>
          </p:cNvPr>
          <p:cNvSpPr/>
          <p:nvPr/>
        </p:nvSpPr>
        <p:spPr>
          <a:xfrm>
            <a:off x="10648950" y="0"/>
            <a:ext cx="15430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bbon: Tilted Up 2">
            <a:extLst>
              <a:ext uri="{FF2B5EF4-FFF2-40B4-BE49-F238E27FC236}">
                <a16:creationId xmlns:a16="http://schemas.microsoft.com/office/drawing/2014/main" xmlns="" id="{61132932-CBF9-4D09-B42E-2B1FCC48DA1D}"/>
              </a:ext>
            </a:extLst>
          </p:cNvPr>
          <p:cNvSpPr/>
          <p:nvPr/>
        </p:nvSpPr>
        <p:spPr>
          <a:xfrm>
            <a:off x="676275" y="209550"/>
            <a:ext cx="10810875" cy="1162050"/>
          </a:xfrm>
          <a:prstGeom prst="ribbon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5430D2E-3F87-4686-B30A-99848F9AD9DB}"/>
              </a:ext>
            </a:extLst>
          </p:cNvPr>
          <p:cNvSpPr txBox="1"/>
          <p:nvPr/>
        </p:nvSpPr>
        <p:spPr>
          <a:xfrm>
            <a:off x="1214437" y="410259"/>
            <a:ext cx="9763125" cy="646331"/>
          </a:xfrm>
          <a:prstGeom prst="rect">
            <a:avLst/>
          </a:prstGeom>
          <a:noFill/>
        </p:spPr>
        <p:txBody>
          <a:bodyPr wrap="square" rtlCol="0">
            <a:spAutoFit/>
          </a:bodyPr>
          <a:lstStyle/>
          <a:p>
            <a:pPr lvl="0" algn="ctr"/>
            <a:r>
              <a:rPr lang="en-GB" sz="3600" b="1">
                <a:solidFill>
                  <a:srgbClr val="0070C0"/>
                </a:solidFill>
              </a:rPr>
              <a:t>Làm khung ảnh bằng bìa</a:t>
            </a:r>
            <a:endParaRPr kumimoji="0" lang="en-US" sz="3600" b="1" i="0" u="none" strike="noStrike" kern="1200" cap="none" spc="0" normalizeH="0" baseline="0" noProof="0" dirty="0">
              <a:ln>
                <a:noFill/>
              </a:ln>
              <a:solidFill>
                <a:srgbClr val="0070C0"/>
              </a:solidFill>
              <a:effectLst/>
              <a:uLnTx/>
              <a:uFillTx/>
              <a:latin typeface="Calibri" panose="020F0502020204030204"/>
            </a:endParaRPr>
          </a:p>
        </p:txBody>
      </p:sp>
      <p:pic>
        <p:nvPicPr>
          <p:cNvPr id="3074" name="Picture 2" descr="Cách làm khung ảnh bằng bìa carton siêu đơn giản">
            <a:extLst>
              <a:ext uri="{FF2B5EF4-FFF2-40B4-BE49-F238E27FC236}">
                <a16:creationId xmlns:a16="http://schemas.microsoft.com/office/drawing/2014/main" xmlns="" id="{32910050-22A6-4A41-8AB3-B0DF3E6F0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73355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ớng dẫn làm khung hình giấy - Paper frame tutorial - YouTube">
            <a:extLst>
              <a:ext uri="{FF2B5EF4-FFF2-40B4-BE49-F238E27FC236}">
                <a16:creationId xmlns:a16="http://schemas.microsoft.com/office/drawing/2014/main" xmlns="" id="{037C7814-1F18-4436-9D3A-6AC877E5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73355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354</Words>
  <Application>Microsoft Office PowerPoint</Application>
  <PresentationFormat>Widescreen</PresentationFormat>
  <Paragraphs>55</Paragraphs>
  <Slides>17</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方正黑体简体</vt:lpstr>
      <vt:lpstr>等线</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AutoBVT</cp:lastModifiedBy>
  <cp:revision>31</cp:revision>
  <dcterms:created xsi:type="dcterms:W3CDTF">2021-06-07T06:59:14Z</dcterms:created>
  <dcterms:modified xsi:type="dcterms:W3CDTF">2022-09-11T13:57:14Z</dcterms:modified>
</cp:coreProperties>
</file>