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28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4395CC8C-A66C-48E4-A5C8-2E04BC1BB18C}" type="datetimeFigureOut">
              <a:rPr lang="en-US" smtClean="0"/>
              <a:pPr/>
              <a:t>9/4/2023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7C1138D-89EA-4BDF-A393-E8048E4C39F7}" type="slidenum">
              <a:rPr lang="en-US" smtClean="0"/>
              <a:pPr/>
              <a:t>‹#›</a:t>
            </a:fld>
            <a:endParaRPr lang="en-US" dirty="0"/>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dirty="0">
                <a:latin typeface="Arial" panose="020B0604020202020204" pitchFamily="34" charset="0"/>
              </a:endParaRPr>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模板下载：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www.1ppt.com/moban/     </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行业</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模板：</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节日</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模板：</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www.1ppt.com/jieri/           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素材下载：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背景图片：</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www.1ppt.com/beijing/      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图表下载：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优秀</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www.1ppt.com/xiazai/        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教程： </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Word</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教程： </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www.1ppt.com/word/              Excel</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教程：</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资料下载：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www.1ppt.com/ziliao/                PPT</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课件下载：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范文下载：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www.1ppt.com/fanwen/             </a:t>
            </a: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试卷下载：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教案下载：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rPr>
              <a:t>字体下载：</a:t>
            </a: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latin typeface="Arial" panose="020B0604020202020204" pitchFamily="34" charset="0"/>
              </a:rPr>
              <a:t> </a:t>
            </a:r>
            <a:endParaRPr kumimoji="0" lang="zh-CN" altLang="en-US" sz="100" b="0" i="0" u="none" strike="noStrike" kern="0" cap="none" spc="0" normalizeH="0" baseline="0" noProof="0" dirty="0">
              <a:ln>
                <a:noFill/>
              </a:ln>
              <a:solidFill>
                <a:prstClr val="white"/>
              </a:solidFill>
              <a:effectLst/>
              <a:uLnTx/>
              <a:uFillTx/>
              <a:latin typeface="Arial" panose="020B0604020202020204" pitchFamily="34" charset="0"/>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6B058F-3419-4783-A32B-A7489A7A2485}" type="datetimeFigureOut">
              <a:rPr lang="zh-CN" altLang="en-US" smtClean="0"/>
              <a:pPr/>
              <a:t>2023/9/4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043D999-5E8C-487F-9530-973DA5E47562}" type="slidenum">
              <a:rPr lang="zh-CN" altLang="en-US" smtClean="0"/>
              <a:pPr/>
              <a:t>‹#›</a:t>
            </a:fld>
            <a:endParaRPr lang="zh-CN" altLang="en-US" dirty="0"/>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Arial" panose="020B0604020202020204" pitchFamily="34" charset="0"/>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Arial" panose="020B0604020202020204" pitchFamily="34" charset="0"/>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Arial" panose="020B0604020202020204" pitchFamily="34" charset="0"/>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Arial" panose="020B0604020202020204" pitchFamily="34" charset="0"/>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Arial" panose="020B0604020202020204" pitchFamily="34" charset="0"/>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Arial" panose="020B0604020202020204" pitchFamily="34" charset="0"/>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9.jp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3.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4.xml"/><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5.xml"/><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slide" Target="slide11.xml"/><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240319" y="667227"/>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394683" y="1518954"/>
            <a:ext cx="166103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Arial" panose="020B0604020202020204" pitchFamily="34"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2130549"/>
            <a:ext cx="7041490" cy="2700762"/>
          </a:xfrm>
          <a:prstGeom prst="rect">
            <a:avLst/>
          </a:prstGeom>
        </p:spPr>
      </p:pic>
      <p:sp>
        <p:nvSpPr>
          <p:cNvPr id="2" name="TextBox 1">
            <a:extLst>
              <a:ext uri="{FF2B5EF4-FFF2-40B4-BE49-F238E27FC236}">
                <a16:creationId xmlns:a16="http://schemas.microsoft.com/office/drawing/2014/main" id="{E9D40253-6E5B-4945-9FE4-FFE210E92B5E}"/>
              </a:ext>
            </a:extLst>
          </p:cNvPr>
          <p:cNvSpPr txBox="1"/>
          <p:nvPr/>
        </p:nvSpPr>
        <p:spPr>
          <a:xfrm>
            <a:off x="2768347" y="125984"/>
            <a:ext cx="621893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UBND QUẬN LONG BIÊN</a:t>
            </a:r>
          </a:p>
          <a:p>
            <a:pPr algn="ctr"/>
            <a:r>
              <a:rPr lang="en-US" sz="2800" b="1" dirty="0">
                <a:latin typeface="Arial" panose="020B0604020202020204" pitchFamily="34" charset="0"/>
                <a:cs typeface="Arial" panose="020B0604020202020204" pitchFamily="34" charset="0"/>
              </a:rPr>
              <a:t>TRƯỜNG TIỂU HỌC ÁI MỘ B</a:t>
            </a:r>
          </a:p>
        </p:txBody>
      </p:sp>
      <p:pic>
        <p:nvPicPr>
          <p:cNvPr id="9" name="Picture 8">
            <a:extLst>
              <a:ext uri="{FF2B5EF4-FFF2-40B4-BE49-F238E27FC236}">
                <a16:creationId xmlns:a16="http://schemas.microsoft.com/office/drawing/2014/main" id="{72ACD99E-2F8E-41CA-84CD-FD3B8213AF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91" y="125984"/>
            <a:ext cx="1161288" cy="1161288"/>
          </a:xfrm>
          <a:prstGeom prst="ellipse">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Arial" panose="020B0604020202020204" pitchFamily="34" charset="0"/>
                <a:cs typeface="Arial" panose="020B0604020202020204" pitchFamily="34" charset="0"/>
              </a:endParaRPr>
            </a:p>
            <a:p>
              <a:pPr marL="457200" indent="-457200" defTabSz="914126">
                <a:buFont typeface="Arial" panose="020B0604020202020204" pitchFamily="34" charset="0"/>
                <a:buChar char="•"/>
              </a:pPr>
              <a:r>
                <a:rPr lang="vi-VN" sz="3600" dirty="0">
                  <a:solidFill>
                    <a:srgbClr val="C00000"/>
                  </a:solidFill>
                  <a:latin typeface="Arial" panose="020B0604020202020204" pitchFamily="34" charset="0"/>
                  <a:cs typeface="Arial" panose="020B0604020202020204" pitchFamily="34" charset="0"/>
                </a:rPr>
                <a:t>Quốc hiệu là tên một nước.</a:t>
              </a:r>
              <a:endParaRPr lang="en-US" sz="3600" dirty="0">
                <a:solidFill>
                  <a:srgbClr val="C00000"/>
                </a:solidFill>
                <a:latin typeface="Arial" panose="020B0604020202020204" pitchFamily="34" charset="0"/>
                <a:cs typeface="Arial" panose="020B0604020202020204" pitchFamily="34" charset="0"/>
              </a:endParaRPr>
            </a:p>
            <a:p>
              <a:pPr marL="457200" indent="-457200" defTabSz="914126">
                <a:buFont typeface="Arial" panose="020B0604020202020204" pitchFamily="34" charset="0"/>
                <a:buChar char="•"/>
              </a:pPr>
              <a:r>
                <a:rPr lang="vi-VN" sz="3600" dirty="0">
                  <a:solidFill>
                    <a:srgbClr val="C00000"/>
                  </a:solidFill>
                  <a:latin typeface="Arial" panose="020B0604020202020204" pitchFamily="34" charset="0"/>
                  <a:cs typeface="Arial" panose="020B0604020202020204" pitchFamily="34" charset="0"/>
                </a:rPr>
                <a:t>Quốc hiệu của nước ta là nước Cộng hoà xã hội chủ nghĩa Việt Nam</a:t>
              </a:r>
              <a:endParaRPr lang="en-US" sz="3600" dirty="0">
                <a:solidFill>
                  <a:srgbClr val="C00000"/>
                </a:solidFill>
                <a:latin typeface="Arial" panose="020B0604020202020204" pitchFamily="34" charset="0"/>
                <a:cs typeface="Arial" panose="020B0604020202020204" pitchFamily="34" charset="0"/>
              </a:endParaRPr>
            </a:p>
            <a:p>
              <a:pPr marL="457200" indent="-457200" defTabSz="914126">
                <a:buFont typeface="Arial" panose="020B0604020202020204" pitchFamily="34" charset="0"/>
                <a:buChar char="•"/>
              </a:pPr>
              <a:endParaRPr lang="en-US" sz="3600" dirty="0">
                <a:solidFill>
                  <a:srgbClr val="C00000"/>
                </a:solidFill>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Arial" panose="020B0604020202020204" pitchFamily="34" charset="0"/>
              </a:rPr>
              <a:t>Quay </a:t>
            </a:r>
            <a:r>
              <a:rPr lang="en-US" sz="2399" dirty="0" err="1">
                <a:solidFill>
                  <a:prstClr val="white"/>
                </a:solidFill>
                <a:latin typeface="Arial" panose="020B0604020202020204" pitchFamily="34" charset="0"/>
              </a:rPr>
              <a:t>về</a:t>
            </a:r>
            <a:endParaRPr lang="en-US" sz="2399" dirty="0">
              <a:solidFill>
                <a:prstClr val="white"/>
              </a:solidFill>
              <a:latin typeface="Arial" panose="020B0604020202020204" pitchFamily="34" charset="0"/>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Arial" panose="020B0604020202020204" pitchFamily="34" charset="0"/>
                <a:ea typeface="宋体" panose="02010600030101010101" pitchFamily="2" charset="-122"/>
              </a:rPr>
              <a:t>1. </a:t>
            </a:r>
            <a:r>
              <a:rPr lang="vi-VN" altLang="zh-CN" sz="4400" b="1" dirty="0">
                <a:solidFill>
                  <a:prstClr val="black"/>
                </a:solidFill>
                <a:latin typeface="Arial" panose="020B0604020202020204" pitchFamily="34" charset="0"/>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Arial" panose="020B0604020202020204" pitchFamily="34" charset="0"/>
                </a:rPr>
                <a:t>Quốc</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kì</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Việt</a:t>
              </a:r>
              <a:r>
                <a:rPr lang="en-US" sz="4800" dirty="0">
                  <a:solidFill>
                    <a:srgbClr val="C00000"/>
                  </a:solidFill>
                  <a:latin typeface="Arial" panose="020B0604020202020204" pitchFamily="34" charset="0"/>
                </a:rPr>
                <a:t> Nam </a:t>
              </a:r>
              <a:r>
                <a:rPr lang="en-US" sz="4800" dirty="0" err="1">
                  <a:solidFill>
                    <a:srgbClr val="C00000"/>
                  </a:solidFill>
                  <a:latin typeface="Arial" panose="020B0604020202020204" pitchFamily="34" charset="0"/>
                </a:rPr>
                <a:t>là</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lá</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cờ</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đỏ</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sao</a:t>
              </a:r>
              <a:r>
                <a:rPr lang="en-US" sz="4800" dirty="0">
                  <a:solidFill>
                    <a:srgbClr val="C00000"/>
                  </a:solidFill>
                  <a:latin typeface="Arial" panose="020B0604020202020204" pitchFamily="34" charset="0"/>
                </a:rPr>
                <a:t> </a:t>
              </a:r>
              <a:r>
                <a:rPr lang="en-US" sz="4800" dirty="0" err="1">
                  <a:solidFill>
                    <a:srgbClr val="C00000"/>
                  </a:solidFill>
                  <a:latin typeface="Arial" panose="020B0604020202020204" pitchFamily="34" charset="0"/>
                </a:rPr>
                <a:t>vàng</a:t>
              </a:r>
              <a:r>
                <a:rPr lang="en-US" sz="4800" dirty="0">
                  <a:solidFill>
                    <a:srgbClr val="C00000"/>
                  </a:solidFill>
                  <a:latin typeface="Arial" panose="020B060402020202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Arial" panose="020B0604020202020204" pitchFamily="34" charset="0"/>
              </a:rPr>
              <a:t>Quay </a:t>
            </a:r>
            <a:r>
              <a:rPr lang="en-US" sz="2399" dirty="0" err="1">
                <a:solidFill>
                  <a:prstClr val="white"/>
                </a:solidFill>
                <a:latin typeface="Arial" panose="020B0604020202020204" pitchFamily="34" charset="0"/>
              </a:rPr>
              <a:t>về</a:t>
            </a:r>
            <a:endParaRPr lang="en-US" sz="2399" dirty="0">
              <a:solidFill>
                <a:prstClr val="white"/>
              </a:solidFill>
              <a:latin typeface="Arial" panose="020B0604020202020204" pitchFamily="34" charset="0"/>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Arial" panose="020B0604020202020204" pitchFamily="34" charset="0"/>
                <a:ea typeface="宋体" panose="02010600030101010101" pitchFamily="2" charset="-122"/>
              </a:rPr>
              <a:t>2. </a:t>
            </a:r>
            <a:r>
              <a:rPr lang="en-US" altLang="zh-CN" sz="4800" b="1" dirty="0" err="1">
                <a:solidFill>
                  <a:prstClr val="black"/>
                </a:solidFill>
                <a:latin typeface="Arial" panose="020B0604020202020204" pitchFamily="34" charset="0"/>
                <a:ea typeface="宋体" panose="02010600030101010101" pitchFamily="2" charset="-122"/>
              </a:rPr>
              <a:t>Hãy</a:t>
            </a:r>
            <a:r>
              <a:rPr lang="en-US" altLang="zh-CN" sz="4800" b="1" dirty="0">
                <a:solidFill>
                  <a:prstClr val="black"/>
                </a:solidFill>
                <a:latin typeface="Arial" panose="020B0604020202020204" pitchFamily="34" charset="0"/>
                <a:ea typeface="宋体" panose="02010600030101010101" pitchFamily="2" charset="-122"/>
              </a:rPr>
              <a:t> </a:t>
            </a:r>
            <a:r>
              <a:rPr lang="en-US" altLang="zh-CN" sz="4800" b="1" dirty="0" err="1">
                <a:solidFill>
                  <a:prstClr val="black"/>
                </a:solidFill>
                <a:latin typeface="Arial" panose="020B0604020202020204" pitchFamily="34" charset="0"/>
                <a:ea typeface="宋体" panose="02010600030101010101" pitchFamily="2" charset="-122"/>
              </a:rPr>
              <a:t>mô</a:t>
            </a:r>
            <a:r>
              <a:rPr lang="en-US" altLang="zh-CN" sz="4800" b="1" dirty="0">
                <a:solidFill>
                  <a:prstClr val="black"/>
                </a:solidFill>
                <a:latin typeface="Arial" panose="020B0604020202020204" pitchFamily="34" charset="0"/>
                <a:ea typeface="宋体" panose="02010600030101010101" pitchFamily="2" charset="-122"/>
              </a:rPr>
              <a:t> </a:t>
            </a:r>
            <a:r>
              <a:rPr lang="en-US" altLang="zh-CN" sz="4800" b="1" dirty="0" err="1">
                <a:solidFill>
                  <a:prstClr val="black"/>
                </a:solidFill>
                <a:latin typeface="Arial" panose="020B0604020202020204" pitchFamily="34" charset="0"/>
                <a:ea typeface="宋体" panose="02010600030101010101" pitchFamily="2" charset="-122"/>
              </a:rPr>
              <a:t>tả</a:t>
            </a:r>
            <a:r>
              <a:rPr lang="en-US" altLang="zh-CN" sz="4800" b="1" dirty="0">
                <a:solidFill>
                  <a:prstClr val="black"/>
                </a:solidFill>
                <a:latin typeface="Arial" panose="020B0604020202020204" pitchFamily="34" charset="0"/>
                <a:ea typeface="宋体" panose="02010600030101010101" pitchFamily="2" charset="-122"/>
              </a:rPr>
              <a:t> </a:t>
            </a:r>
            <a:r>
              <a:rPr lang="en-US" altLang="zh-CN" sz="4800" b="1" dirty="0" err="1">
                <a:solidFill>
                  <a:prstClr val="black"/>
                </a:solidFill>
                <a:latin typeface="Arial" panose="020B0604020202020204" pitchFamily="34" charset="0"/>
                <a:ea typeface="宋体" panose="02010600030101010101" pitchFamily="2" charset="-122"/>
              </a:rPr>
              <a:t>Quốc</a:t>
            </a:r>
            <a:r>
              <a:rPr lang="en-US" altLang="zh-CN" sz="4800" b="1" dirty="0">
                <a:solidFill>
                  <a:prstClr val="black"/>
                </a:solidFill>
                <a:latin typeface="Arial" panose="020B0604020202020204" pitchFamily="34" charset="0"/>
                <a:ea typeface="宋体" panose="02010600030101010101" pitchFamily="2" charset="-122"/>
              </a:rPr>
              <a:t> </a:t>
            </a:r>
            <a:r>
              <a:rPr lang="en-US" altLang="zh-CN" sz="4800" b="1" dirty="0" err="1">
                <a:solidFill>
                  <a:prstClr val="black"/>
                </a:solidFill>
                <a:latin typeface="Arial" panose="020B0604020202020204" pitchFamily="34" charset="0"/>
                <a:ea typeface="宋体" panose="02010600030101010101" pitchFamily="2" charset="-122"/>
              </a:rPr>
              <a:t>kì</a:t>
            </a:r>
            <a:r>
              <a:rPr lang="en-US" altLang="zh-CN" sz="4800" b="1" dirty="0">
                <a:solidFill>
                  <a:prstClr val="black"/>
                </a:solidFill>
                <a:latin typeface="Arial" panose="020B0604020202020204" pitchFamily="34" charset="0"/>
                <a:ea typeface="宋体" panose="02010600030101010101" pitchFamily="2" charset="-122"/>
              </a:rPr>
              <a:t> </a:t>
            </a:r>
            <a:r>
              <a:rPr lang="en-US" altLang="zh-CN" sz="4800" b="1" dirty="0" err="1">
                <a:solidFill>
                  <a:prstClr val="black"/>
                </a:solidFill>
                <a:latin typeface="Arial" panose="020B0604020202020204" pitchFamily="34" charset="0"/>
                <a:ea typeface="宋体" panose="02010600030101010101" pitchFamily="2" charset="-122"/>
              </a:rPr>
              <a:t>Việt</a:t>
            </a:r>
            <a:r>
              <a:rPr lang="en-US" altLang="zh-CN" sz="4800" b="1" dirty="0">
                <a:solidFill>
                  <a:prstClr val="black"/>
                </a:solidFill>
                <a:latin typeface="Arial" panose="020B0604020202020204" pitchFamily="34" charset="0"/>
                <a:ea typeface="宋体" panose="02010600030101010101" pitchFamily="2" charset="-122"/>
              </a:rPr>
              <a:t> Nam.</a:t>
            </a:r>
            <a:endParaRPr lang="zh-CN" altLang="en-US" sz="4800" dirty="0">
              <a:solidFill>
                <a:prstClr val="black"/>
              </a:solidFill>
              <a:latin typeface="Arial" panose="020B0604020202020204" pitchFamily="34" charset="0"/>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Arial" panose="020B0604020202020204" pitchFamily="34" charset="0"/>
                </a:rPr>
                <a:t>Quốc</a:t>
              </a:r>
              <a:r>
                <a:rPr lang="en-US" sz="4400" dirty="0">
                  <a:solidFill>
                    <a:prstClr val="black"/>
                  </a:solidFill>
                  <a:latin typeface="Arial" panose="020B0604020202020204" pitchFamily="34" charset="0"/>
                </a:rPr>
                <a:t> ca </a:t>
              </a:r>
              <a:r>
                <a:rPr lang="en-US" sz="4400" dirty="0" err="1">
                  <a:solidFill>
                    <a:prstClr val="black"/>
                  </a:solidFill>
                  <a:latin typeface="Arial" panose="020B0604020202020204" pitchFamily="34" charset="0"/>
                </a:rPr>
                <a:t>Việt</a:t>
              </a:r>
              <a:r>
                <a:rPr lang="en-US" sz="4400" dirty="0">
                  <a:solidFill>
                    <a:prstClr val="black"/>
                  </a:solidFill>
                  <a:latin typeface="Arial" panose="020B0604020202020204" pitchFamily="34" charset="0"/>
                </a:rPr>
                <a:t> Nam </a:t>
              </a:r>
              <a:r>
                <a:rPr lang="en-US" sz="4400" dirty="0" err="1">
                  <a:solidFill>
                    <a:prstClr val="black"/>
                  </a:solidFill>
                  <a:latin typeface="Arial" panose="020B0604020202020204" pitchFamily="34" charset="0"/>
                </a:rPr>
                <a:t>là</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bái</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hát</a:t>
              </a:r>
              <a:r>
                <a:rPr lang="en-US" sz="4400"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Tiến</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quân</a:t>
              </a:r>
              <a:r>
                <a:rPr lang="en-US" sz="4400" b="1" dirty="0">
                  <a:solidFill>
                    <a:prstClr val="black"/>
                  </a:solidFill>
                  <a:latin typeface="Arial" panose="020B0604020202020204" pitchFamily="34" charset="0"/>
                </a:rPr>
                <a:t> ca</a:t>
              </a:r>
              <a:r>
                <a:rPr lang="en-US" sz="4400" dirty="0">
                  <a:solidFill>
                    <a:prstClr val="black"/>
                  </a:solidFill>
                  <a:latin typeface="Arial" panose="020B0604020202020204" pitchFamily="34" charset="0"/>
                </a:rPr>
                <a:t>” do </a:t>
              </a:r>
              <a:r>
                <a:rPr lang="en-US" sz="4400" dirty="0" err="1">
                  <a:solidFill>
                    <a:prstClr val="black"/>
                  </a:solidFill>
                  <a:latin typeface="Arial" panose="020B0604020202020204" pitchFamily="34" charset="0"/>
                </a:rPr>
                <a:t>cố</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nhạc</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sĩ</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Văn</a:t>
              </a:r>
              <a:r>
                <a:rPr lang="en-US" sz="4400" dirty="0">
                  <a:solidFill>
                    <a:prstClr val="black"/>
                  </a:solidFill>
                  <a:latin typeface="Arial" panose="020B0604020202020204" pitchFamily="34" charset="0"/>
                </a:rPr>
                <a:t> Cao </a:t>
              </a:r>
              <a:r>
                <a:rPr lang="en-US" sz="4400" dirty="0" err="1">
                  <a:solidFill>
                    <a:prstClr val="black"/>
                  </a:solidFill>
                  <a:latin typeface="Arial" panose="020B0604020202020204" pitchFamily="34" charset="0"/>
                </a:rPr>
                <a:t>sáng</a:t>
              </a:r>
              <a:r>
                <a:rPr lang="en-US" sz="4400" dirty="0">
                  <a:solidFill>
                    <a:prstClr val="black"/>
                  </a:solidFill>
                  <a:latin typeface="Arial" panose="020B0604020202020204" pitchFamily="34" charset="0"/>
                </a:rPr>
                <a:t> </a:t>
              </a:r>
              <a:r>
                <a:rPr lang="en-US" sz="4400" dirty="0" err="1">
                  <a:solidFill>
                    <a:prstClr val="black"/>
                  </a:solidFill>
                  <a:latin typeface="Arial" panose="020B0604020202020204" pitchFamily="34" charset="0"/>
                </a:rPr>
                <a:t>tác</a:t>
              </a:r>
              <a:r>
                <a:rPr lang="en-US" sz="4400" dirty="0">
                  <a:solidFill>
                    <a:prstClr val="black"/>
                  </a:solidFill>
                  <a:latin typeface="Arial" panose="020B060402020202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Arial" panose="020B0604020202020204" pitchFamily="34" charset="0"/>
              </a:rPr>
              <a:t>Quay </a:t>
            </a:r>
            <a:r>
              <a:rPr lang="en-US" sz="2399" dirty="0" err="1">
                <a:solidFill>
                  <a:prstClr val="white"/>
                </a:solidFill>
                <a:latin typeface="Arial" panose="020B0604020202020204" pitchFamily="34" charset="0"/>
              </a:rPr>
              <a:t>về</a:t>
            </a:r>
            <a:endParaRPr lang="en-US" sz="2399" dirty="0">
              <a:solidFill>
                <a:prstClr val="white"/>
              </a:solidFill>
              <a:latin typeface="Arial" panose="020B0604020202020204" pitchFamily="34" charset="0"/>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Arial" panose="020B0604020202020204" pitchFamily="34" charset="0"/>
                <a:ea typeface="宋体" panose="02010600030101010101" pitchFamily="2" charset="-122"/>
              </a:rPr>
              <a:t>3. </a:t>
            </a:r>
            <a:r>
              <a:rPr lang="en-US" altLang="zh-CN" sz="4400" b="1" dirty="0" err="1">
                <a:solidFill>
                  <a:prstClr val="black"/>
                </a:solidFill>
                <a:latin typeface="Arial" panose="020B0604020202020204" pitchFamily="34" charset="0"/>
                <a:ea typeface="宋体" panose="02010600030101010101" pitchFamily="2" charset="-122"/>
              </a:rPr>
              <a:t>Nêu</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tên</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bài</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hát</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và</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tác</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giả</a:t>
            </a:r>
            <a:r>
              <a:rPr lang="en-US" altLang="zh-CN" sz="4400" b="1" dirty="0">
                <a:solidFill>
                  <a:prstClr val="black"/>
                </a:solidFill>
                <a:latin typeface="Arial" panose="020B0604020202020204" pitchFamily="34" charset="0"/>
                <a:ea typeface="宋体" panose="02010600030101010101" pitchFamily="2" charset="-122"/>
              </a:rPr>
              <a:t> </a:t>
            </a:r>
            <a:r>
              <a:rPr lang="en-US" altLang="zh-CN" sz="4400" b="1" dirty="0" err="1">
                <a:solidFill>
                  <a:prstClr val="black"/>
                </a:solidFill>
                <a:latin typeface="Arial" panose="020B0604020202020204" pitchFamily="34" charset="0"/>
                <a:ea typeface="宋体" panose="02010600030101010101" pitchFamily="2" charset="-122"/>
              </a:rPr>
              <a:t>Quốc</a:t>
            </a:r>
            <a:r>
              <a:rPr lang="en-US" altLang="zh-CN" sz="4400" b="1" dirty="0">
                <a:solidFill>
                  <a:prstClr val="black"/>
                </a:solidFill>
                <a:latin typeface="Arial" panose="020B0604020202020204" pitchFamily="34" charset="0"/>
                <a:ea typeface="宋体" panose="02010600030101010101" pitchFamily="2" charset="-122"/>
              </a:rPr>
              <a:t> ca </a:t>
            </a:r>
          </a:p>
          <a:p>
            <a:pPr algn="ctr" defTabSz="914126"/>
            <a:r>
              <a:rPr lang="en-US" altLang="zh-CN" sz="4400" b="1" dirty="0" err="1">
                <a:solidFill>
                  <a:prstClr val="black"/>
                </a:solidFill>
                <a:latin typeface="Arial" panose="020B0604020202020204" pitchFamily="34" charset="0"/>
                <a:ea typeface="宋体" panose="02010600030101010101" pitchFamily="2" charset="-122"/>
              </a:rPr>
              <a:t>Việt</a:t>
            </a:r>
            <a:r>
              <a:rPr lang="en-US" altLang="zh-CN" sz="4400" b="1" dirty="0">
                <a:solidFill>
                  <a:prstClr val="black"/>
                </a:solidFill>
                <a:latin typeface="Arial" panose="020B0604020202020204" pitchFamily="34" charset="0"/>
                <a:ea typeface="宋体" panose="02010600030101010101" pitchFamily="2" charset="-122"/>
              </a:rPr>
              <a:t> Nam</a:t>
            </a:r>
            <a:endParaRPr lang="zh-CN" altLang="en-US" sz="4400" dirty="0">
              <a:solidFill>
                <a:prstClr val="black"/>
              </a:solidFill>
              <a:latin typeface="Arial" panose="020B0604020202020204" pitchFamily="34" charset="0"/>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Quay </a:t>
            </a:r>
            <a:r>
              <a:rPr kumimoji="0" lang="en-US" sz="2399"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về</a:t>
            </a:r>
            <a:endParaRPr kumimoji="0" lang="en-US" sz="2399"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Khi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chuẩn</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bị</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chào</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cờ</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cần</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chỉnh</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sửa</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trang</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phục</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bỏ</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mũ</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nón</a:t>
              </a:r>
              <a:r>
                <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06117" y="459763"/>
            <a:ext cx="11041312" cy="64633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 Khi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chuẩn</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bị</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chào</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cờ</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em</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cần</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phải</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làm</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r>
              <a:rPr kumimoji="0" lang="en-US" altLang="zh-CN" sz="3600" b="1"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mn-cs"/>
              </a:rPr>
              <a:t>gì</a:t>
            </a: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Arial" panose="020B0604020202020204" pitchFamily="34" charset="0"/>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27017" y="459116"/>
            <a:ext cx="10309212" cy="64633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2. </a:t>
            </a:r>
            <a:r>
              <a:rPr kumimoji="0" lang="vi-VN"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Khi chào cờ, em cần giữ tư thế như thế nào?</a:t>
            </a:r>
            <a:endParaRPr kumimoji="0" lang="en-US" altLang="zh-CN" sz="36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Arial" panose="020B0604020202020204" pitchFamily="34"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Arial" panose="020B0604020202020204" pitchFamily="34" charset="0"/>
                  <a:cs typeface="Arial" panose="020B0604020202020204" pitchFamily="34" charset="0"/>
                </a:rPr>
                <a:t>Khi </a:t>
              </a:r>
              <a:r>
                <a:rPr lang="en-US" sz="4400" dirty="0" err="1">
                  <a:solidFill>
                    <a:srgbClr val="C00000"/>
                  </a:solidFill>
                  <a:latin typeface="Arial" panose="020B0604020202020204" pitchFamily="34" charset="0"/>
                  <a:cs typeface="Arial" panose="020B0604020202020204" pitchFamily="34" charset="0"/>
                </a:rPr>
                <a:t>chào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cờ</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em</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cần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hát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Quốc</a:t>
              </a:r>
              <a:r>
                <a:rPr lang="en-US" sz="4400" dirty="0">
                  <a:solidFill>
                    <a:srgbClr val="C00000"/>
                  </a:solidFill>
                  <a:latin typeface="Arial" panose="020B0604020202020204" pitchFamily="34" charset="0"/>
                  <a:cs typeface="Arial" panose="020B0604020202020204" pitchFamily="34" charset="0"/>
                </a:rPr>
                <a:t> ca to, </a:t>
              </a:r>
              <a:r>
                <a:rPr lang="en-US" sz="4400" dirty="0" err="1">
                  <a:solidFill>
                    <a:srgbClr val="C00000"/>
                  </a:solidFill>
                  <a:latin typeface="Arial" panose="020B0604020202020204" pitchFamily="34" charset="0"/>
                  <a:cs typeface="Arial" panose="020B0604020202020204" pitchFamily="34" charset="0"/>
                </a:rPr>
                <a:t>rõ</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ràng</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trôi</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chảy</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diễn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cảm</a:t>
              </a:r>
              <a:r>
                <a:rPr lang="en-US" sz="4400" dirty="0">
                  <a:solidFill>
                    <a:srgbClr val="C00000"/>
                  </a:solidFill>
                  <a:latin typeface="Arial" panose="020B0604020202020204" pitchFamily="34" charset="0"/>
                  <a:cs typeface="Arial" panose="020B060402020202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7" y="481861"/>
            <a:ext cx="10727537" cy="584775"/>
          </a:xfrm>
          <a:prstGeom prst="rect">
            <a:avLst/>
          </a:prstGeom>
          <a:noFill/>
        </p:spPr>
        <p:txBody>
          <a:bodyPr wrap="square" rtlCol="0">
            <a:spAutoFit/>
          </a:bodyPr>
          <a:lstStyle/>
          <a:p>
            <a:pPr defTabSz="914126"/>
            <a:r>
              <a:rPr lang="en-US" altLang="zh-CN" sz="3200" b="1" dirty="0">
                <a:solidFill>
                  <a:prstClr val="black"/>
                </a:solidFill>
                <a:latin typeface="Arial" panose="020B0604020202020204" pitchFamily="34" charset="0"/>
                <a:ea typeface="宋体" panose="02010600030101010101" pitchFamily="2" charset="-122"/>
              </a:rPr>
              <a:t>3. </a:t>
            </a:r>
            <a:r>
              <a:rPr lang="vi-VN" altLang="zh-CN" sz="3200" b="1" dirty="0">
                <a:solidFill>
                  <a:prstClr val="black"/>
                </a:solidFill>
                <a:latin typeface="Arial" panose="020B0604020202020204" pitchFamily="34" charset="0"/>
                <a:ea typeface="宋体" panose="02010600030101010101" pitchFamily="2" charset="-122"/>
              </a:rPr>
              <a:t>Khi chào cờ, em cần hát quốc ca như thế nào?</a:t>
            </a:r>
            <a:endParaRPr lang="en-US" altLang="zh-CN" sz="3200" b="1" dirty="0">
              <a:solidFill>
                <a:prstClr val="black"/>
              </a:solidFill>
              <a:latin typeface="Arial" panose="020B0604020202020204" pitchFamily="34" charset="0"/>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7000"/>
            <a:lum/>
          </a:blip>
          <a:srcRect/>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8477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B050"/>
                </a:solidFill>
                <a:latin typeface="Arial" panose="020B0604020202020204" pitchFamily="34" charset="0"/>
              </a:rPr>
              <a:t>Quốc hiệu của nước ta là gì?</a:t>
            </a:r>
            <a:endParaRPr lang="en-US" sz="3200" dirty="0">
              <a:solidFill>
                <a:srgbClr val="00B050"/>
              </a:solidFill>
              <a:latin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Arial" panose="020B0604020202020204" pitchFamily="34" charset="0"/>
              </a:rPr>
              <a:t>Hãy</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mô</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tả</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Quốc</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kì</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Việt</a:t>
            </a:r>
            <a:r>
              <a:rPr lang="en-US" sz="3200" dirty="0">
                <a:solidFill>
                  <a:srgbClr val="00B050"/>
                </a:solidFill>
                <a:latin typeface="Arial" panose="020B0604020202020204" pitchFamily="34"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Arial" panose="020B0604020202020204" pitchFamily="34" charset="0"/>
              </a:rPr>
              <a:t>Nêu</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tên</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bài</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hát</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và</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tác</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giả</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Quốc</a:t>
            </a:r>
            <a:r>
              <a:rPr lang="en-US" sz="3200" dirty="0">
                <a:solidFill>
                  <a:srgbClr val="00B050"/>
                </a:solidFill>
                <a:latin typeface="Arial" panose="020B0604020202020204" pitchFamily="34" charset="0"/>
              </a:rPr>
              <a:t> ca </a:t>
            </a:r>
            <a:r>
              <a:rPr lang="en-US" sz="3200" dirty="0" err="1">
                <a:solidFill>
                  <a:srgbClr val="00B050"/>
                </a:solidFill>
                <a:latin typeface="Arial" panose="020B0604020202020204" pitchFamily="34" charset="0"/>
              </a:rPr>
              <a:t>Việt</a:t>
            </a:r>
            <a:r>
              <a:rPr lang="en-US" sz="3200" dirty="0">
                <a:solidFill>
                  <a:srgbClr val="00B050"/>
                </a:solidFill>
                <a:latin typeface="Arial" panose="020B0604020202020204" pitchFamily="34" charset="0"/>
              </a:rPr>
              <a:t> Nam</a:t>
            </a: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Arial" panose="020B0604020202020204" pitchFamily="34" charset="0"/>
              </a:rPr>
              <a:t>Vì</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sao</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phải</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nghiêm</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trang</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khi</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chào</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cờ</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và</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hát</a:t>
            </a:r>
            <a:r>
              <a:rPr lang="en-US" sz="3200" dirty="0">
                <a:solidFill>
                  <a:srgbClr val="00B050"/>
                </a:solidFill>
                <a:latin typeface="Arial" panose="020B0604020202020204" pitchFamily="34" charset="0"/>
              </a:rPr>
              <a:t> </a:t>
            </a:r>
            <a:r>
              <a:rPr lang="en-US" sz="3200" dirty="0" err="1">
                <a:solidFill>
                  <a:srgbClr val="00B050"/>
                </a:solidFill>
                <a:latin typeface="Arial" panose="020B0604020202020204" pitchFamily="34" charset="0"/>
              </a:rPr>
              <a:t>Quốc</a:t>
            </a:r>
            <a:r>
              <a:rPr lang="en-US" sz="3200" dirty="0">
                <a:solidFill>
                  <a:srgbClr val="00B050"/>
                </a:solidFill>
                <a:latin typeface="Arial" panose="020B0604020202020204" pitchFamily="34" charset="0"/>
              </a:rPr>
              <a:t> ca</a:t>
            </a: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Arial" panose="020B0604020202020204" pitchFamily="34" charset="0"/>
                <a:cs typeface="Arial" panose="020B0604020202020204" pitchFamily="34" charset="0"/>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a:noFill/>
                  </a:ln>
                  <a:solidFill>
                    <a:srgbClr val="00927C"/>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927C"/>
                  </a:solidFill>
                  <a:effectLst/>
                  <a:uLnTx/>
                  <a:uFillTx/>
                  <a:latin typeface="Arial" panose="020B0604020202020204" pitchFamily="34" charset="0"/>
                  <a:ea typeface="+mn-ea"/>
                  <a:cs typeface="Arial" panose="020B0604020202020204" pitchFamily="34" charset="0"/>
                </a:rPr>
                <a:t>xét</a:t>
              </a:r>
              <a:endParaRPr kumimoji="0" lang="en-US" sz="3600" b="1" i="0" u="none" strike="noStrike" kern="1200" cap="none" spc="0" normalizeH="0" baseline="0" noProof="0" dirty="0">
                <a:ln>
                  <a:noFill/>
                </a:ln>
                <a:solidFill>
                  <a:srgbClr val="00927C"/>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Arial" panose="020B0604020202020204" pitchFamily="34" charset="0"/>
                  <a:ea typeface="+mn-ea"/>
                  <a:cs typeface="Arial" panose="020B0604020202020204" pitchFamily="34" charset="0"/>
                </a:rPr>
                <a:t>Trình</a:t>
              </a:r>
              <a:r>
                <a:rPr kumimoji="0" lang="en-US" sz="3600" b="1" i="0" u="none" strike="noStrike" kern="1200" cap="none" spc="0" normalizeH="0" baseline="0" noProof="0" dirty="0">
                  <a:ln>
                    <a:noFill/>
                  </a:ln>
                  <a:solidFill>
                    <a:srgbClr val="A23AEA"/>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A23AEA"/>
                  </a:solidFill>
                  <a:effectLst/>
                  <a:uLnTx/>
                  <a:uFillTx/>
                  <a:latin typeface="Arial" panose="020B0604020202020204" pitchFamily="34" charset="0"/>
                  <a:ea typeface="+mn-ea"/>
                  <a:cs typeface="Arial" panose="020B0604020202020204" pitchFamily="34" charset="0"/>
                </a:rPr>
                <a:t>bày</a:t>
              </a:r>
              <a:endParaRPr kumimoji="0" lang="en-US" sz="3600" b="1" i="0" u="none" strike="noStrike" kern="1200" cap="none" spc="0" normalizeH="0" baseline="0" noProof="0" dirty="0">
                <a:ln>
                  <a:noFill/>
                </a:ln>
                <a:solidFill>
                  <a:srgbClr val="A23AEA"/>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Arial" panose="020B0604020202020204" pitchFamily="34" charset="0"/>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Arial" panose="020B0604020202020204" pitchFamily="34" charset="0"/>
              </a:rPr>
              <a:t>Học</a:t>
            </a:r>
            <a:r>
              <a:rPr lang="en-US" sz="2200" dirty="0">
                <a:latin typeface="Arial" panose="020B0604020202020204" pitchFamily="34" charset="0"/>
              </a:rPr>
              <a:t> </a:t>
            </a:r>
            <a:r>
              <a:rPr lang="en-US" sz="2200" dirty="0" err="1">
                <a:latin typeface="Arial" panose="020B0604020202020204" pitchFamily="34" charset="0"/>
              </a:rPr>
              <a:t>tiếp</a:t>
            </a:r>
            <a:endParaRPr lang="en-US" sz="2200" dirty="0">
              <a:latin typeface="Arial" panose="020B0604020202020204" pitchFamily="34" charset="0"/>
            </a:endParaRPr>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858</Words>
  <Application>Microsoft Office PowerPoint</Application>
  <PresentationFormat>Widescreen</PresentationFormat>
  <Paragraphs>82</Paragraphs>
  <Slides>23</Slides>
  <Notes>9</Notes>
  <HiddenSlides>0</HiddenSlides>
  <MMClips>8</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等线</vt:lpstr>
      <vt:lpstr>等线 Light</vt:lpstr>
      <vt:lpstr>微软雅黑</vt:lpstr>
      <vt:lpstr>Arial</vt:lpstr>
      <vt:lpstr>Calibri Light</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26</cp:revision>
  <dcterms:created xsi:type="dcterms:W3CDTF">2022-07-08T01:07:08Z</dcterms:created>
  <dcterms:modified xsi:type="dcterms:W3CDTF">2023-09-04T16:57:50Z</dcterms:modified>
</cp:coreProperties>
</file>