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28"/>
  </p:notesMasterIdLst>
  <p:sldIdLst>
    <p:sldId id="299" r:id="rId4"/>
    <p:sldId id="298" r:id="rId5"/>
    <p:sldId id="258" r:id="rId6"/>
    <p:sldId id="260" r:id="rId7"/>
    <p:sldId id="261" r:id="rId8"/>
    <p:sldId id="257" r:id="rId9"/>
    <p:sldId id="283" r:id="rId10"/>
    <p:sldId id="284" r:id="rId11"/>
    <p:sldId id="285" r:id="rId12"/>
    <p:sldId id="286" r:id="rId13"/>
    <p:sldId id="288" r:id="rId14"/>
    <p:sldId id="287" r:id="rId15"/>
    <p:sldId id="290" r:id="rId16"/>
    <p:sldId id="289" r:id="rId17"/>
    <p:sldId id="291" r:id="rId18"/>
    <p:sldId id="293" r:id="rId19"/>
    <p:sldId id="295" r:id="rId20"/>
    <p:sldId id="264" r:id="rId21"/>
    <p:sldId id="265" r:id="rId22"/>
    <p:sldId id="266" r:id="rId23"/>
    <p:sldId id="271" r:id="rId24"/>
    <p:sldId id="270" r:id="rId25"/>
    <p:sldId id="296" r:id="rId26"/>
    <p:sldId id="27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DD8F90"/>
    <a:srgbClr val="FFFF99"/>
    <a:srgbClr val="FFCCFF"/>
    <a:srgbClr val="FFFFFF"/>
    <a:srgbClr val="FFFFD1"/>
    <a:srgbClr val="FFFFCC"/>
    <a:srgbClr val="CB0000"/>
    <a:srgbClr val="5B9BD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880F9-914F-4101-B6FF-B2172C064FEA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F1988-AD6D-4467-91FF-D23C255F2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7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517c794c8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517c794c86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517c794c8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E7E345-6776-4709-A011-0A0DC4AF9E7C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7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9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16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21B10-6898-4E22-A5C3-90FD4A5A34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1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4CED1-404A-4F8D-B7EF-517F6AE7F20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7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A2B37-275E-4C18-BF7E-88D3872829E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19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5E6A3-5CC7-414F-9C04-113B871BECE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82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E6058-484C-4D1E-8D4A-DD0F0BD7A1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73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CC65D-953B-4CB3-8DAA-04A22CE0F34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51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A8712-2133-429F-BDF2-B4EACFE7E3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41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9C458-5BB4-4EB5-BD71-5E468A15F15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9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5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3C6F2-CED9-4B71-B9A0-04545AFA2F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630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51D09-7844-43F8-979F-7F32049D95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844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F7E55-85EA-4B06-9D53-9D500089557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11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0FFA1-AE18-42A6-8502-848275CB46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99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EE0B3-E034-4F19-A2B1-D3EDB688126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38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B533-18F4-4204-9D02-2F6B36FC08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06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32023-7411-4578-976D-6F2C16790E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7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92B06-D844-416B-BD5F-F55F152B81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0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70C91-43D7-45AA-AABB-50AAF2E80A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45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2707F-0714-4603-8FB8-856014CC62E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0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72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00ED9-CF95-4ACB-A49A-7E424366BA0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8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64632-F5A8-4A15-9ECE-9B2C88D6BD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37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75D04-E4CF-41A0-9CF4-5266800491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32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42C29-3801-48DA-BA71-A1EC47D079B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45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515C8-981C-4CC1-91E3-CAF102A990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98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EE173-E60C-4184-BA1F-DC1176AF27C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7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7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6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3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BCAEF-3ECB-4DF3-A055-C4BD406EDDAF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BCAEF-3ECB-4DF3-A055-C4BD406EDDAF}" type="datetimeFigureOut">
              <a:rPr lang="en-US" smtClean="0"/>
              <a:t>17/09/2024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627AB-6783-4097-8DF7-8AA1AC518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2B7F7-FB19-4957-98BA-4CF3FA13F7C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95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5095F2-93D6-4F9D-AC33-FAAADB22A6F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9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7.gif"/><Relationship Id="rId3" Type="http://schemas.openxmlformats.org/officeDocument/2006/relationships/slide" Target="slide14.xml"/><Relationship Id="rId7" Type="http://schemas.openxmlformats.org/officeDocument/2006/relationships/slide" Target="slide15.xml"/><Relationship Id="rId12" Type="http://schemas.openxmlformats.org/officeDocument/2006/relationships/slide" Target="slide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gif"/><Relationship Id="rId11" Type="http://schemas.openxmlformats.org/officeDocument/2006/relationships/slide" Target="slide16.xml"/><Relationship Id="rId5" Type="http://schemas.openxmlformats.org/officeDocument/2006/relationships/slide" Target="slide12.xml"/><Relationship Id="rId10" Type="http://schemas.openxmlformats.org/officeDocument/2006/relationships/image" Target="../media/image26.gif"/><Relationship Id="rId4" Type="http://schemas.openxmlformats.org/officeDocument/2006/relationships/image" Target="../media/image23.gif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24.gif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gif"/><Relationship Id="rId5" Type="http://schemas.openxmlformats.org/officeDocument/2006/relationships/slide" Target="slide13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slide" Target="slide10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gif"/><Relationship Id="rId5" Type="http://schemas.openxmlformats.org/officeDocument/2006/relationships/slide" Target="slide15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6.gif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jpg"/><Relationship Id="rId3" Type="http://schemas.openxmlformats.org/officeDocument/2006/relationships/tags" Target="../tags/tag11.xml"/><Relationship Id="rId7" Type="http://schemas.openxmlformats.org/officeDocument/2006/relationships/image" Target="../media/image12.jpg"/><Relationship Id="rId12" Type="http://schemas.openxmlformats.org/officeDocument/2006/relationships/image" Target="../media/image15.jp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11" Type="http://schemas.microsoft.com/office/2007/relationships/hdphoto" Target="../media/hdphoto2.wdp"/><Relationship Id="rId5" Type="http://schemas.openxmlformats.org/officeDocument/2006/relationships/tags" Target="../tags/tag13.xml"/><Relationship Id="rId10" Type="http://schemas.openxmlformats.org/officeDocument/2006/relationships/image" Target="../media/image37.png"/><Relationship Id="rId4" Type="http://schemas.openxmlformats.org/officeDocument/2006/relationships/tags" Target="../tags/tag12.xml"/><Relationship Id="rId9" Type="http://schemas.openxmlformats.org/officeDocument/2006/relationships/image" Target="../media/image14.png"/><Relationship Id="rId1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3.png"/><Relationship Id="rId5" Type="http://schemas.openxmlformats.org/officeDocument/2006/relationships/image" Target="../media/image38.png"/><Relationship Id="rId4" Type="http://schemas.openxmlformats.org/officeDocument/2006/relationships/image" Target="../media/image12.jp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jp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44.png"/><Relationship Id="rId4" Type="http://schemas.openxmlformats.org/officeDocument/2006/relationships/image" Target="../media/image12.jpg"/><Relationship Id="rId9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microsoft.com/office/2007/relationships/hdphoto" Target="../media/hdphoto2.wdp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7.pn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microsoft.com/office/2007/relationships/hdphoto" Target="../media/hdphoto4.wdp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6.jp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5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4.png"/><Relationship Id="rId5" Type="http://schemas.openxmlformats.org/officeDocument/2006/relationships/tags" Target="../tags/tag6.xml"/><Relationship Id="rId10" Type="http://schemas.openxmlformats.org/officeDocument/2006/relationships/image" Target="../media/image13.png"/><Relationship Id="rId4" Type="http://schemas.openxmlformats.org/officeDocument/2006/relationships/tags" Target="../tags/tag5.xml"/><Relationship Id="rId9" Type="http://schemas.openxmlformats.org/officeDocument/2006/relationships/image" Target="../media/image12.jpg"/><Relationship Id="rId1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	TIN HỌC 4 – TUẦN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6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074" y="4552158"/>
            <a:ext cx="10096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24" y="1353428"/>
            <a:ext cx="15811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22" y="4962620"/>
            <a:ext cx="17145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868" y="1305803"/>
            <a:ext cx="1470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otched Right Arrow 1">
            <a:hlinkClick r:id="rId11" action="ppaction://hlinksldjump"/>
            <a:extLst>
              <a:ext uri="{FF2B5EF4-FFF2-40B4-BE49-F238E27FC236}">
                <a16:creationId xmlns:a16="http://schemas.microsoft.com/office/drawing/2014/main" id="{75F52F1E-B8FE-4EBC-886F-524654815D25}"/>
              </a:ext>
            </a:extLst>
          </p:cNvPr>
          <p:cNvSpPr/>
          <p:nvPr/>
        </p:nvSpPr>
        <p:spPr>
          <a:xfrm>
            <a:off x="10026603" y="5838827"/>
            <a:ext cx="1692275" cy="836612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</a:rPr>
              <a:t>VỀ NHÀ THÔI</a:t>
            </a:r>
          </a:p>
        </p:txBody>
      </p:sp>
      <p:pic>
        <p:nvPicPr>
          <p:cNvPr id="11" name="Picture 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812">
            <a:off x="9389494" y="2944651"/>
            <a:ext cx="170656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707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id="{B1BC2173-81BF-4B92-AE64-B7B2F48D0E68}"/>
              </a:ext>
            </a:extLst>
          </p:cNvPr>
          <p:cNvSpPr/>
          <p:nvPr/>
        </p:nvSpPr>
        <p:spPr>
          <a:xfrm>
            <a:off x="1252799" y="163774"/>
            <a:ext cx="6894913" cy="3213838"/>
          </a:xfrm>
          <a:prstGeom prst="wedgeEllipseCallout">
            <a:avLst>
              <a:gd name="adj1" fmla="val -23844"/>
              <a:gd name="adj2" fmla="val 64960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AD32D0EA-88BA-4688-B88A-C72025DA85B3}"/>
              </a:ext>
            </a:extLst>
          </p:cNvPr>
          <p:cNvSpPr/>
          <p:nvPr/>
        </p:nvSpPr>
        <p:spPr>
          <a:xfrm>
            <a:off x="4082934" y="4435522"/>
            <a:ext cx="4515156" cy="1889078"/>
          </a:xfrm>
          <a:prstGeom prst="wedgeEllipseCallout">
            <a:avLst>
              <a:gd name="adj1" fmla="val -65764"/>
              <a:gd name="adj2" fmla="val -2254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C00000"/>
                </a:solidFill>
              </a:rPr>
              <a:t>Đáp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án</a:t>
            </a:r>
            <a:r>
              <a:rPr lang="en-US" sz="2400" dirty="0" smtClean="0">
                <a:solidFill>
                  <a:srgbClr val="C00000"/>
                </a:solidFill>
              </a:rPr>
              <a:t>: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KHÔNG NÊN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196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388220" y="6141493"/>
            <a:ext cx="584579" cy="55273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819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15" y="3500439"/>
            <a:ext cx="2488111" cy="282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755" y="931708"/>
            <a:ext cx="2115399" cy="1675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44613" y="1076591"/>
            <a:ext cx="3716747" cy="1598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 </a:t>
            </a:r>
            <a:r>
              <a:rPr lang="vi-VN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máy tính bằng khăn ướt, chất </a:t>
            </a:r>
            <a:r>
              <a:rPr lang="vi-VN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675207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3432176" y="914401"/>
            <a:ext cx="54340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EBEB8EB9-488D-437D-905F-5C2FBA14AEDD}"/>
              </a:ext>
            </a:extLst>
          </p:cNvPr>
          <p:cNvSpPr/>
          <p:nvPr/>
        </p:nvSpPr>
        <p:spPr>
          <a:xfrm>
            <a:off x="1530117" y="347390"/>
            <a:ext cx="7873190" cy="3555870"/>
          </a:xfrm>
          <a:prstGeom prst="wedgeEllipseCallout">
            <a:avLst>
              <a:gd name="adj1" fmla="val -29287"/>
              <a:gd name="adj2" fmla="val 6090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125C8F7A-ED96-4BA9-94A7-A0622600DF1E}"/>
              </a:ext>
            </a:extLst>
          </p:cNvPr>
          <p:cNvSpPr/>
          <p:nvPr/>
        </p:nvSpPr>
        <p:spPr>
          <a:xfrm>
            <a:off x="4642230" y="4518510"/>
            <a:ext cx="3976551" cy="1946204"/>
          </a:xfrm>
          <a:prstGeom prst="wedgeEllipseCallout">
            <a:avLst>
              <a:gd name="adj1" fmla="val -77543"/>
              <a:gd name="adj2" fmla="val -12514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err="1" smtClean="0">
                <a:solidFill>
                  <a:srgbClr val="C00000"/>
                </a:solidFill>
              </a:rPr>
              <a:t>Đáp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án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KHÔNG NÊN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7" y="4240058"/>
            <a:ext cx="1920875" cy="125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2648" y="1116849"/>
            <a:ext cx="2456133" cy="20213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92004" y="1237457"/>
            <a:ext cx="4157178" cy="165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6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cạo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vết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bẩn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600" b="1" dirty="0"/>
          </a:p>
        </p:txBody>
      </p:sp>
      <p:sp>
        <p:nvSpPr>
          <p:cNvPr id="14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388220" y="6141493"/>
            <a:ext cx="584579" cy="55273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79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>
            <a:extLst>
              <a:ext uri="{FF2B5EF4-FFF2-40B4-BE49-F238E27FC236}">
                <a16:creationId xmlns:a16="http://schemas.microsoft.com/office/drawing/2014/main" id="{BD0C35FF-4484-4CCC-AE46-ABDE1B350612}"/>
              </a:ext>
            </a:extLst>
          </p:cNvPr>
          <p:cNvSpPr/>
          <p:nvPr/>
        </p:nvSpPr>
        <p:spPr>
          <a:xfrm>
            <a:off x="4697083" y="4179914"/>
            <a:ext cx="3621087" cy="2456045"/>
          </a:xfrm>
          <a:prstGeom prst="wedgeEllipseCallout">
            <a:avLst>
              <a:gd name="adj1" fmla="val -69252"/>
              <a:gd name="adj2" fmla="val -4586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C00000"/>
                </a:solidFill>
              </a:rPr>
              <a:t>Trả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lời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NÊN LÀM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388220" y="6141493"/>
            <a:ext cx="584579" cy="55273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EBEB8EB9-488D-437D-905F-5C2FBA14AEDD}"/>
              </a:ext>
            </a:extLst>
          </p:cNvPr>
          <p:cNvSpPr/>
          <p:nvPr/>
        </p:nvSpPr>
        <p:spPr>
          <a:xfrm>
            <a:off x="1134332" y="388334"/>
            <a:ext cx="7873190" cy="3446687"/>
          </a:xfrm>
          <a:prstGeom prst="wedgeEllipseCallout">
            <a:avLst>
              <a:gd name="adj1" fmla="val -25646"/>
              <a:gd name="adj2" fmla="val 69975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5415" y="1300243"/>
            <a:ext cx="3997335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</a:t>
            </a:r>
            <a:r>
              <a:rPr lang="vi-VN" sz="2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õ </a:t>
            </a:r>
            <a:r>
              <a:rPr lang="vi-VN" sz="28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 phím, bấm chuột nhẹ nhàng, dứt khoát</a:t>
            </a:r>
            <a:endParaRPr lang="en-US" sz="2600" b="1" dirty="0"/>
          </a:p>
        </p:txBody>
      </p:sp>
      <p:pic>
        <p:nvPicPr>
          <p:cNvPr id="11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3812">
            <a:off x="1407499" y="4781438"/>
            <a:ext cx="2275293" cy="12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9620" y="989752"/>
            <a:ext cx="2581275" cy="1678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5655" y="2006222"/>
            <a:ext cx="1445285" cy="96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15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812" y="4043826"/>
            <a:ext cx="1276086" cy="215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>
            <a:extLst>
              <a:ext uri="{FF2B5EF4-FFF2-40B4-BE49-F238E27FC236}">
                <a16:creationId xmlns:a16="http://schemas.microsoft.com/office/drawing/2014/main" id="{15056E9A-1AAD-4791-9EF3-A40B443C2542}"/>
              </a:ext>
            </a:extLst>
          </p:cNvPr>
          <p:cNvSpPr/>
          <p:nvPr/>
        </p:nvSpPr>
        <p:spPr>
          <a:xfrm>
            <a:off x="4349204" y="4090705"/>
            <a:ext cx="3621087" cy="2327155"/>
          </a:xfrm>
          <a:prstGeom prst="wedgeEllipseCallout">
            <a:avLst>
              <a:gd name="adj1" fmla="val -75282"/>
              <a:gd name="adj2" fmla="val 1279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C00000"/>
                </a:solidFill>
              </a:rPr>
              <a:t>Đáp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án</a:t>
            </a:r>
            <a:r>
              <a:rPr lang="en-US" sz="2400" dirty="0" smtClean="0">
                <a:solidFill>
                  <a:srgbClr val="C00000"/>
                </a:solidFill>
              </a:rPr>
              <a:t>: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NÊN LÀM</a:t>
            </a:r>
          </a:p>
        </p:txBody>
      </p:sp>
      <p:sp>
        <p:nvSpPr>
          <p:cNvPr id="7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388220" y="6141493"/>
            <a:ext cx="584579" cy="55273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EBEB8EB9-488D-437D-905F-5C2FBA14AEDD}"/>
              </a:ext>
            </a:extLst>
          </p:cNvPr>
          <p:cNvSpPr/>
          <p:nvPr/>
        </p:nvSpPr>
        <p:spPr>
          <a:xfrm>
            <a:off x="791570" y="655094"/>
            <a:ext cx="7683690" cy="2845346"/>
          </a:xfrm>
          <a:prstGeom prst="wedgeEllipseCallout">
            <a:avLst>
              <a:gd name="adj1" fmla="val -20981"/>
              <a:gd name="adj2" fmla="val 69261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29170" y="1365779"/>
            <a:ext cx="6541121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tabLst>
                <a:tab pos="511175" algn="l"/>
              </a:tabLst>
            </a:pP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vi-VN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đồ ăn, nước uống trên bàn làm việc có để máy tính</a:t>
            </a:r>
            <a:r>
              <a:rPr lang="vi-VN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40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>
            <a:extLst>
              <a:ext uri="{FF2B5EF4-FFF2-40B4-BE49-F238E27FC236}">
                <a16:creationId xmlns:a16="http://schemas.microsoft.com/office/drawing/2014/main" id="{C2A61748-226F-4E23-BA1E-8DBD44F6AE12}"/>
              </a:ext>
            </a:extLst>
          </p:cNvPr>
          <p:cNvSpPr/>
          <p:nvPr/>
        </p:nvSpPr>
        <p:spPr>
          <a:xfrm>
            <a:off x="4656139" y="4107976"/>
            <a:ext cx="3413154" cy="2033517"/>
          </a:xfrm>
          <a:prstGeom prst="wedgeEllipseCallout">
            <a:avLst>
              <a:gd name="adj1" fmla="val -68448"/>
              <a:gd name="adj2" fmla="val -20693"/>
            </a:avLst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C00000"/>
                </a:solidFill>
              </a:rPr>
              <a:t>Trả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lời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NÊN LÀM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8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388220" y="6141493"/>
            <a:ext cx="584579" cy="552734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EBEB8EB9-488D-437D-905F-5C2FBA14AEDD}"/>
              </a:ext>
            </a:extLst>
          </p:cNvPr>
          <p:cNvSpPr/>
          <p:nvPr/>
        </p:nvSpPr>
        <p:spPr>
          <a:xfrm>
            <a:off x="814294" y="679168"/>
            <a:ext cx="7683690" cy="2456596"/>
          </a:xfrm>
          <a:prstGeom prst="wedgeEllipseCallout">
            <a:avLst>
              <a:gd name="adj1" fmla="val -22224"/>
              <a:gd name="adj2" fmla="val 63026"/>
            </a:avLst>
          </a:prstGeom>
          <a:solidFill>
            <a:schemeClr val="bg1">
              <a:alpha val="8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333399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9170" y="1365779"/>
            <a:ext cx="654112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tabLst>
                <a:tab pos="511175" algn="l"/>
              </a:tabLst>
            </a:pP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8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máy tính ở nơi khô, thoáng, sạch </a:t>
            </a:r>
            <a:r>
              <a:rPr lang="vi-VN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sẽ.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8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47" y="3822375"/>
            <a:ext cx="2125765" cy="14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858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6"/>
          <p:cNvSpPr>
            <a:spLocks noChangeArrowheads="1" noChangeShapeType="1" noTextEdit="1"/>
          </p:cNvSpPr>
          <p:nvPr/>
        </p:nvSpPr>
        <p:spPr bwMode="auto">
          <a:xfrm>
            <a:off x="3276600" y="762000"/>
            <a:ext cx="5715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3936320"/>
            <a:ext cx="44021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2CBCCEDD-2671-41DD-9AC9-B986360A0E02}"/>
              </a:ext>
            </a:extLst>
          </p:cNvPr>
          <p:cNvSpPr/>
          <p:nvPr/>
        </p:nvSpPr>
        <p:spPr>
          <a:xfrm>
            <a:off x="-212298" y="508000"/>
            <a:ext cx="6134128" cy="5065486"/>
          </a:xfrm>
          <a:prstGeom prst="cloudCallout">
            <a:avLst>
              <a:gd name="adj1" fmla="val 62619"/>
              <a:gd name="adj2" fmla="val -57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333399">
                  <a:lumMod val="50000"/>
                </a:srgbClr>
              </a:solidFill>
            </a:endParaRPr>
          </a:p>
          <a:p>
            <a:pPr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333399">
                    <a:lumMod val="50000"/>
                  </a:srgbClr>
                </a:solidFill>
              </a:rPr>
              <a:t>C</a:t>
            </a:r>
            <a:r>
              <a:rPr lang="vi-VN" sz="2400" b="1" dirty="0">
                <a:solidFill>
                  <a:srgbClr val="333399">
                    <a:lumMod val="50000"/>
                  </a:srgbClr>
                </a:solidFill>
              </a:rPr>
              <a:t>ảm ơn bạn vì đã giúp chúng mình. Tặng bạn viên ngọc trai tuyệt đẹp</a:t>
            </a:r>
            <a:r>
              <a:rPr lang="en-US" sz="2400" b="1" dirty="0">
                <a:solidFill>
                  <a:srgbClr val="333399">
                    <a:lumMod val="50000"/>
                  </a:srgbClr>
                </a:solidFill>
              </a:rPr>
              <a:t> </a:t>
            </a:r>
            <a:r>
              <a:rPr lang="en-US" sz="2400" b="1" dirty="0" err="1" smtClean="0">
                <a:solidFill>
                  <a:srgbClr val="333399">
                    <a:lumMod val="50000"/>
                  </a:srgbClr>
                </a:solidFill>
              </a:rPr>
              <a:t>này</a:t>
            </a:r>
            <a:r>
              <a:rPr lang="en-US" sz="2400" b="1" dirty="0" smtClean="0">
                <a:solidFill>
                  <a:srgbClr val="333399">
                    <a:lumMod val="50000"/>
                  </a:srgbClr>
                </a:solidFill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72437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6043955" cy="537883"/>
            <a:chOff x="5317408" y="1963739"/>
            <a:chExt cx="623660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879365" y="1963739"/>
              <a:ext cx="567464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hỏng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CN" alt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 smtClean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  <a:endParaRPr lang="en-US" altLang="zh-CN" sz="3600" kern="0" dirty="0">
                <a:solidFill>
                  <a:srgbClr val="3333CC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862497" y="2257998"/>
            <a:ext cx="5369610" cy="3875033"/>
            <a:chOff x="5926797" y="2248115"/>
            <a:chExt cx="5369610" cy="38750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26797" y="2248115"/>
              <a:ext cx="5369610" cy="387503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6342272" y="2827581"/>
              <a:ext cx="4517408" cy="26407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600"/>
                </a:spcAft>
                <a:buClr>
                  <a:srgbClr val="C00000"/>
                </a:buClr>
                <a:tabLst>
                  <a:tab pos="511175" algn="l"/>
                </a:tabLst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tuân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tắc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24523" y="2264117"/>
            <a:ext cx="4087985" cy="3547283"/>
            <a:chOff x="986115" y="2199458"/>
            <a:chExt cx="4701430" cy="3821124"/>
          </a:xfrm>
        </p:grpSpPr>
        <p:grpSp>
          <p:nvGrpSpPr>
            <p:cNvPr id="34" name="组合 1">
              <a:extLst>
                <a:ext uri="{FF2B5EF4-FFF2-40B4-BE49-F238E27FC236}">
                  <a16:creationId xmlns:a16="http://schemas.microsoft.com/office/drawing/2014/main" id="{C276D675-5D76-486F-922A-9D9D2CBFD33C}"/>
                </a:ext>
              </a:extLst>
            </p:cNvPr>
            <p:cNvGrpSpPr/>
            <p:nvPr/>
          </p:nvGrpSpPr>
          <p:grpSpPr>
            <a:xfrm>
              <a:off x="1351478" y="2240401"/>
              <a:ext cx="4336067" cy="3780181"/>
              <a:chOff x="2673910" y="2379664"/>
              <a:chExt cx="3360179" cy="3022600"/>
            </a:xfrm>
          </p:grpSpPr>
          <p:sp>
            <p:nvSpPr>
              <p:cNvPr id="35" name="MH_Other_1">
                <a:extLst>
                  <a:ext uri="{FF2B5EF4-FFF2-40B4-BE49-F238E27FC236}">
                    <a16:creationId xmlns:a16="http://schemas.microsoft.com/office/drawing/2014/main" id="{39C06A94-1E8C-486E-9DD6-C680CB99EEB9}"/>
                  </a:ext>
                </a:extLst>
              </p:cNvPr>
              <p:cNvSpPr/>
              <p:nvPr>
                <p:custDataLst>
                  <p:tags r:id="rId1"/>
                </p:custDataLst>
              </p:nvPr>
            </p:nvSpPr>
            <p:spPr>
              <a:xfrm>
                <a:off x="2673910" y="3040063"/>
                <a:ext cx="1354137" cy="1739900"/>
              </a:xfrm>
              <a:custGeom>
                <a:avLst/>
                <a:gdLst/>
                <a:ahLst/>
                <a:cxnLst/>
                <a:rect l="l" t="t" r="r" b="b"/>
                <a:pathLst>
                  <a:path w="2572873" h="3307098">
                    <a:moveTo>
                      <a:pt x="1545347" y="0"/>
                    </a:moveTo>
                    <a:cubicBezTo>
                      <a:pt x="2150925" y="267787"/>
                      <a:pt x="2572873" y="874071"/>
                      <a:pt x="2572873" y="1578906"/>
                    </a:cubicBezTo>
                    <a:cubicBezTo>
                      <a:pt x="2572873" y="2533360"/>
                      <a:pt x="1799135" y="3307098"/>
                      <a:pt x="844681" y="3307098"/>
                    </a:cubicBezTo>
                    <a:cubicBezTo>
                      <a:pt x="537681" y="3307098"/>
                      <a:pt x="249378" y="3227048"/>
                      <a:pt x="0" y="3085804"/>
                    </a:cubicBezTo>
                    <a:cubicBezTo>
                      <a:pt x="213788" y="3182168"/>
                      <a:pt x="451046" y="3235090"/>
                      <a:pt x="700665" y="3235090"/>
                    </a:cubicBezTo>
                    <a:cubicBezTo>
                      <a:pt x="1655119" y="3235090"/>
                      <a:pt x="2428857" y="2461352"/>
                      <a:pt x="2428857" y="1506898"/>
                    </a:cubicBezTo>
                    <a:cubicBezTo>
                      <a:pt x="2428857" y="859444"/>
                      <a:pt x="2072814" y="295148"/>
                      <a:pt x="1545347" y="0"/>
                    </a:cubicBezTo>
                    <a:close/>
                  </a:path>
                </a:pathLst>
              </a:custGeom>
              <a:solidFill>
                <a:srgbClr val="DD8F9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rgbClr val="F9F9F9"/>
                  </a:solidFill>
                  <a:ea typeface="微软雅黑"/>
                </a:endParaRPr>
              </a:p>
            </p:txBody>
          </p:sp>
          <p:sp>
            <p:nvSpPr>
              <p:cNvPr id="36" name="MH_Other_2">
                <a:extLst>
                  <a:ext uri="{FF2B5EF4-FFF2-40B4-BE49-F238E27FC236}">
                    <a16:creationId xmlns:a16="http://schemas.microsoft.com/office/drawing/2014/main" id="{FACCA6F1-621E-4D9A-9BA4-35F6B7C015A6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4202114" y="3049589"/>
                <a:ext cx="1831975" cy="2352675"/>
              </a:xfrm>
              <a:custGeom>
                <a:avLst/>
                <a:gdLst/>
                <a:ahLst/>
                <a:cxnLst/>
                <a:rect l="l" t="t" r="r" b="b"/>
                <a:pathLst>
                  <a:path w="2572873" h="3307098">
                    <a:moveTo>
                      <a:pt x="1545347" y="0"/>
                    </a:moveTo>
                    <a:cubicBezTo>
                      <a:pt x="2150925" y="267787"/>
                      <a:pt x="2572873" y="874071"/>
                      <a:pt x="2572873" y="1578906"/>
                    </a:cubicBezTo>
                    <a:cubicBezTo>
                      <a:pt x="2572873" y="2533360"/>
                      <a:pt x="1799135" y="3307098"/>
                      <a:pt x="844681" y="3307098"/>
                    </a:cubicBezTo>
                    <a:cubicBezTo>
                      <a:pt x="537681" y="3307098"/>
                      <a:pt x="249378" y="3227048"/>
                      <a:pt x="0" y="3085804"/>
                    </a:cubicBezTo>
                    <a:cubicBezTo>
                      <a:pt x="213788" y="3182168"/>
                      <a:pt x="451046" y="3235090"/>
                      <a:pt x="700665" y="3235090"/>
                    </a:cubicBezTo>
                    <a:cubicBezTo>
                      <a:pt x="1655119" y="3235090"/>
                      <a:pt x="2428857" y="2461352"/>
                      <a:pt x="2428857" y="1506898"/>
                    </a:cubicBezTo>
                    <a:cubicBezTo>
                      <a:pt x="2428857" y="859444"/>
                      <a:pt x="2072814" y="295148"/>
                      <a:pt x="1545347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rgbClr val="F9F9F9"/>
                  </a:solidFill>
                  <a:ea typeface="微软雅黑"/>
                </a:endParaRPr>
              </a:p>
            </p:txBody>
          </p:sp>
          <p:sp>
            <p:nvSpPr>
              <p:cNvPr id="37" name="MH_Other_3">
                <a:extLst>
                  <a:ext uri="{FF2B5EF4-FFF2-40B4-BE49-F238E27FC236}">
                    <a16:creationId xmlns:a16="http://schemas.microsoft.com/office/drawing/2014/main" id="{AC23B912-BE2A-48D5-8A19-71D0D49FE5A2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4160838" y="2379664"/>
                <a:ext cx="901700" cy="1158875"/>
              </a:xfrm>
              <a:custGeom>
                <a:avLst/>
                <a:gdLst/>
                <a:ahLst/>
                <a:cxnLst/>
                <a:rect l="l" t="t" r="r" b="b"/>
                <a:pathLst>
                  <a:path w="2572873" h="3307098">
                    <a:moveTo>
                      <a:pt x="1545347" y="0"/>
                    </a:moveTo>
                    <a:cubicBezTo>
                      <a:pt x="2150925" y="267787"/>
                      <a:pt x="2572873" y="874071"/>
                      <a:pt x="2572873" y="1578906"/>
                    </a:cubicBezTo>
                    <a:cubicBezTo>
                      <a:pt x="2572873" y="2533360"/>
                      <a:pt x="1799135" y="3307098"/>
                      <a:pt x="844681" y="3307098"/>
                    </a:cubicBezTo>
                    <a:cubicBezTo>
                      <a:pt x="537681" y="3307098"/>
                      <a:pt x="249378" y="3227048"/>
                      <a:pt x="0" y="3085804"/>
                    </a:cubicBezTo>
                    <a:cubicBezTo>
                      <a:pt x="213788" y="3182168"/>
                      <a:pt x="451046" y="3235090"/>
                      <a:pt x="700665" y="3235090"/>
                    </a:cubicBezTo>
                    <a:cubicBezTo>
                      <a:pt x="1655119" y="3235090"/>
                      <a:pt x="2428857" y="2461352"/>
                      <a:pt x="2428857" y="1506898"/>
                    </a:cubicBezTo>
                    <a:cubicBezTo>
                      <a:pt x="2428857" y="859444"/>
                      <a:pt x="2072814" y="295148"/>
                      <a:pt x="1545347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350" kern="0">
                  <a:solidFill>
                    <a:srgbClr val="F9F9F9"/>
                  </a:solidFill>
                  <a:ea typeface="微软雅黑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986115" y="3099029"/>
              <a:ext cx="2024398" cy="2031855"/>
            </a:xfrm>
            <a:prstGeom prst="ellipse">
              <a:avLst/>
            </a:prstGeom>
            <a:blipFill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60308" y="2199458"/>
              <a:ext cx="1464334" cy="1371586"/>
            </a:xfrm>
            <a:prstGeom prst="ellipse">
              <a:avLst/>
            </a:prstGeom>
            <a:blipFill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729551" y="3066322"/>
              <a:ext cx="2827409" cy="2816409"/>
            </a:xfrm>
            <a:prstGeom prst="ellipse">
              <a:avLst/>
            </a:prstGeom>
            <a:blipFill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7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14652" y="2511188"/>
            <a:ext cx="5609228" cy="2825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6043955" cy="537883"/>
            <a:chOff x="5317408" y="1963739"/>
            <a:chExt cx="6236605" cy="763587"/>
          </a:xfrm>
        </p:grpSpPr>
        <p:sp>
          <p:nvSpPr>
            <p:cNvPr id="16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567464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hỏng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CN" alt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2699" y="1309878"/>
            <a:ext cx="2809033" cy="50750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596790" y="3376508"/>
            <a:ext cx="4844955" cy="905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tabLst>
                <a:tab pos="511175" algn="l"/>
              </a:tabLst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2.2, 2.3,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44705" y="2346220"/>
            <a:ext cx="4510591" cy="3508669"/>
            <a:chOff x="1855483" y="2310477"/>
            <a:chExt cx="4101987" cy="3064641"/>
          </a:xfrm>
        </p:grpSpPr>
        <p:sp>
          <p:nvSpPr>
            <p:cNvPr id="58" name="Rounded Rectangle 57"/>
            <p:cNvSpPr/>
            <p:nvPr/>
          </p:nvSpPr>
          <p:spPr>
            <a:xfrm>
              <a:off x="1855483" y="2310477"/>
              <a:ext cx="4101987" cy="3064641"/>
            </a:xfrm>
            <a:prstGeom prst="roundRect">
              <a:avLst/>
            </a:prstGeom>
            <a:solidFill>
              <a:srgbClr val="FFEFF1"/>
            </a:solidFill>
            <a:ln w="28575">
              <a:solidFill>
                <a:srgbClr val="FFEB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endPara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55483" y="3527580"/>
              <a:ext cx="3977976" cy="1241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hỏng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2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55" y="2389520"/>
            <a:ext cx="1137381" cy="10853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2699" y="1309878"/>
            <a:ext cx="2809033" cy="5075056"/>
          </a:xfrm>
          <a:prstGeom prst="rect">
            <a:avLst/>
          </a:prstGeom>
        </p:spPr>
      </p:pic>
      <p:grpSp>
        <p:nvGrpSpPr>
          <p:cNvPr id="18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6043955" cy="537883"/>
            <a:chOff x="5317408" y="1963739"/>
            <a:chExt cx="6236605" cy="763587"/>
          </a:xfrm>
        </p:grpSpPr>
        <p:sp>
          <p:nvSpPr>
            <p:cNvPr id="19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567464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hỏng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CN" alt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5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517c794c86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ĐỒ DÙNG CẦN CHUẨN BỊ</a:t>
            </a:r>
            <a:endParaRPr/>
          </a:p>
        </p:txBody>
      </p:sp>
      <p:sp>
        <p:nvSpPr>
          <p:cNvPr id="100" name="Google Shape;100;g1517c794c86_1_0"/>
          <p:cNvSpPr txBox="1"/>
          <p:nvPr/>
        </p:nvSpPr>
        <p:spPr>
          <a:xfrm>
            <a:off x="616500" y="5506975"/>
            <a:ext cx="3651600" cy="60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SGK TIN </a:t>
            </a:r>
            <a:r>
              <a:rPr lang="en-US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LỚP </a:t>
            </a:r>
            <a:r>
              <a:rPr lang="en-US" sz="2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g1517c794c86_1_0"/>
          <p:cNvPicPr preferRelativeResize="0"/>
          <p:nvPr/>
        </p:nvPicPr>
        <p:blipFill rotWithShape="1">
          <a:blip r:embed="rId3">
            <a:alphaModFix/>
          </a:blip>
          <a:srcRect l="34456" t="33638"/>
          <a:stretch/>
        </p:blipFill>
        <p:spPr>
          <a:xfrm>
            <a:off x="4882500" y="1573375"/>
            <a:ext cx="6899141" cy="481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517c794c86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0"/>
            <a:ext cx="1950448" cy="169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g1517c794c86_1_0"/>
          <p:cNvGrpSpPr/>
          <p:nvPr/>
        </p:nvGrpSpPr>
        <p:grpSpPr>
          <a:xfrm>
            <a:off x="10121848" y="1"/>
            <a:ext cx="2070156" cy="4888335"/>
            <a:chOff x="10151873" y="-600274"/>
            <a:chExt cx="2070156" cy="4888335"/>
          </a:xfrm>
        </p:grpSpPr>
        <p:sp>
          <p:nvSpPr>
            <p:cNvPr id="104" name="Google Shape;104;g1517c794c86_1_0"/>
            <p:cNvSpPr/>
            <p:nvPr/>
          </p:nvSpPr>
          <p:spPr>
            <a:xfrm>
              <a:off x="11046757" y="3454361"/>
              <a:ext cx="766500" cy="833700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" name="Google Shape;105;g1517c794c86_1_0"/>
            <p:cNvPicPr preferRelativeResize="0"/>
            <p:nvPr/>
          </p:nvPicPr>
          <p:blipFill rotWithShape="1">
            <a:blip r:embed="rId5">
              <a:alphaModFix/>
            </a:blip>
            <a:srcRect b="3827"/>
            <a:stretch/>
          </p:blipFill>
          <p:spPr>
            <a:xfrm>
              <a:off x="10151873" y="-600274"/>
              <a:ext cx="2070156" cy="16337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02" y="1868796"/>
            <a:ext cx="2532195" cy="35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786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6043955" cy="537883"/>
            <a:chOff x="5317408" y="1963739"/>
            <a:chExt cx="6236605" cy="763587"/>
          </a:xfrm>
        </p:grpSpPr>
        <p:sp>
          <p:nvSpPr>
            <p:cNvPr id="15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79365" y="1963739"/>
              <a:ext cx="567464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hỏng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CN" altLang="en-US" sz="24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>
                  <a:solidFill>
                    <a:srgbClr val="3333CC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sp>
        <p:nvSpPr>
          <p:cNvPr id="6" name="Oval 5"/>
          <p:cNvSpPr/>
          <p:nvPr/>
        </p:nvSpPr>
        <p:spPr>
          <a:xfrm>
            <a:off x="670741" y="2518670"/>
            <a:ext cx="2929377" cy="2843102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800607" y="2079187"/>
            <a:ext cx="5649862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00607" y="3263558"/>
            <a:ext cx="564986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tin qua Internet,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(USB)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virus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00606" y="4810951"/>
            <a:ext cx="5649863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R</a:t>
            </a:r>
            <a:r>
              <a:rPr lang="vi-VN" sz="2000" dirty="0" smtClean="0"/>
              <a:t>út </a:t>
            </a:r>
            <a:r>
              <a:rPr lang="vi-VN" sz="2000" dirty="0"/>
              <a:t>USB ra khỏi máy tính mà chưa ngắt kết nối với máy tính có thể gây lỗi cho USB và máy tính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7675" y="1769980"/>
            <a:ext cx="1507908" cy="1402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0379" y="4634738"/>
            <a:ext cx="1621818" cy="13695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7675" y="3173069"/>
            <a:ext cx="1507908" cy="1369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4446766" y="588142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6680" y="585915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………………………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>
            <a:stCxn id="6" idx="7"/>
          </p:cNvCxnSpPr>
          <p:nvPr/>
        </p:nvCxnSpPr>
        <p:spPr>
          <a:xfrm flipV="1">
            <a:off x="3171121" y="2518670"/>
            <a:ext cx="882264" cy="416363"/>
          </a:xfrm>
          <a:prstGeom prst="line">
            <a:avLst/>
          </a:prstGeom>
          <a:ln w="28575">
            <a:solidFill>
              <a:srgbClr val="DD8F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6"/>
          </p:cNvCxnSpPr>
          <p:nvPr/>
        </p:nvCxnSpPr>
        <p:spPr>
          <a:xfrm>
            <a:off x="3600118" y="3940221"/>
            <a:ext cx="453267" cy="398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98417" y="4945409"/>
            <a:ext cx="868616" cy="41636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 animBg="1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Horizontal Scroll 1"/>
          <p:cNvSpPr/>
          <p:nvPr/>
        </p:nvSpPr>
        <p:spPr>
          <a:xfrm>
            <a:off x="2369559" y="1244833"/>
            <a:ext cx="7724188" cy="1209953"/>
          </a:xfrm>
          <a:prstGeom prst="horizontalScroll">
            <a:avLst/>
          </a:prstGeom>
          <a:solidFill>
            <a:srgbClr val="5B9BD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vi-VN" sz="2400" b="1" dirty="0" smtClean="0"/>
              <a:t>hép </a:t>
            </a:r>
            <a:r>
              <a:rPr lang="vi-VN" sz="2400" b="1" dirty="0"/>
              <a:t>mỗi Thao tác ở cột bên trái với một Hậu quả tương ứng ở cột bên phải.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79" y="2879736"/>
            <a:ext cx="6200775" cy="2809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7845" y="2889261"/>
            <a:ext cx="2533650" cy="2800350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6714700" y="3807725"/>
            <a:ext cx="2197288" cy="1173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86528" y="4284673"/>
            <a:ext cx="2031385" cy="10283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714700" y="3908054"/>
            <a:ext cx="2175041" cy="8907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92453" y="5335307"/>
            <a:ext cx="2315069" cy="508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3647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608" y="193786"/>
            <a:ext cx="640838" cy="585593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34" name="Group 33"/>
          <p:cNvGrpSpPr/>
          <p:nvPr/>
        </p:nvGrpSpPr>
        <p:grpSpPr>
          <a:xfrm>
            <a:off x="2976537" y="1719612"/>
            <a:ext cx="6235705" cy="3766783"/>
            <a:chOff x="5852271" y="2248116"/>
            <a:chExt cx="5251792" cy="367387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52271" y="2248116"/>
              <a:ext cx="5251792" cy="3673878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6163966" y="3262922"/>
              <a:ext cx="4398520" cy="16442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  <a:tabLst>
                  <a:tab pos="511175" algn="l"/>
                </a:tabLst>
              </a:pP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hỏng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3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16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1810136" y="2070846"/>
            <a:ext cx="8207322" cy="3939988"/>
          </a:xfrm>
          <a:prstGeom prst="round2Diag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20" b="100000" l="0" r="993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710" y="46642"/>
            <a:ext cx="3891523" cy="87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8979" y="207233"/>
            <a:ext cx="22349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33072" y="151136"/>
            <a:ext cx="695907" cy="668437"/>
          </a:xfrm>
          <a:prstGeom prst="rect">
            <a:avLst/>
          </a:prstGeom>
        </p:spPr>
      </p:pic>
      <p:cxnSp>
        <p:nvCxnSpPr>
          <p:cNvPr id="17" name="MH_Other_2">
            <a:extLst>
              <a:ext uri="{FF2B5EF4-FFF2-40B4-BE49-F238E27FC236}">
                <a16:creationId xmlns:a16="http://schemas.microsoft.com/office/drawing/2014/main" id="{D87780D7-283E-42F0-85A0-10694C0EF68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4758583" y="2972339"/>
            <a:ext cx="0" cy="2572480"/>
          </a:xfrm>
          <a:prstGeom prst="line">
            <a:avLst/>
          </a:prstGeom>
          <a:ln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42222" y="2873062"/>
            <a:ext cx="5010176" cy="27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tabLst>
                <a:tab pos="511175" algn="l"/>
              </a:tabLst>
            </a:pPr>
            <a:r>
              <a:rPr lang="vi-VN" sz="2400" dirty="0" smtClean="0">
                <a:solidFill>
                  <a:srgbClr val="3333CC"/>
                </a:solidFill>
              </a:rPr>
              <a:t>Xây </a:t>
            </a:r>
            <a:r>
              <a:rPr lang="vi-VN" sz="2400" dirty="0">
                <a:solidFill>
                  <a:srgbClr val="3333CC"/>
                </a:solidFill>
              </a:rPr>
              <a:t>dựng một bảng các lưu ý đảm bảo an toàn về điện và thao tác tránh gây lỗi, hỏng cho phần cứng, phần mềm máy tính.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240148" y="1761877"/>
            <a:ext cx="3828085" cy="672035"/>
            <a:chOff x="4015909" y="1701799"/>
            <a:chExt cx="4459352" cy="564150"/>
          </a:xfrm>
          <a:solidFill>
            <a:srgbClr val="CB0000"/>
          </a:solidFill>
        </p:grpSpPr>
        <p:sp>
          <p:nvSpPr>
            <p:cNvPr id="20" name="MH_Title_1">
              <a:extLst>
                <a:ext uri="{FF2B5EF4-FFF2-40B4-BE49-F238E27FC236}">
                  <a16:creationId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4015909" y="1701799"/>
              <a:ext cx="4459352" cy="564150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E38F90"/>
              </a:solidFill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13952" y="1778850"/>
              <a:ext cx="2866490" cy="430887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71" y="2953718"/>
            <a:ext cx="2637532" cy="23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0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59973" y="475078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851534" y="1671647"/>
            <a:ext cx="7271391" cy="3691923"/>
          </a:xfrm>
          <a:prstGeom prst="horizontalScroll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600" dirty="0"/>
              <a:t>Cần tránh những thao tác có thể gây lỗi cho máy tính như: tắt máy không đúng cách; rút USB ra khỏi máy tính khi chưa ngắt kết nối với máy tính; gõ phím quá mạnh; dùng vật cứng, sắc, nhọn tác động vào máy tính,...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2057" y="2219367"/>
            <a:ext cx="3075919" cy="4028114"/>
            <a:chOff x="1082437" y="1224464"/>
            <a:chExt cx="3216608" cy="45114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01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2211" y="1815354"/>
            <a:ext cx="7624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</a:p>
          <a:p>
            <a:pPr algn="ctr">
              <a:lnSpc>
                <a:spcPct val="150000"/>
              </a:lnSpc>
            </a:pPr>
            <a:r>
              <a:rPr lang="en-US" sz="4000" b="1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THAO TÁC GÂY LỖI, HỎNG PHẦN CỨNG, PHẦN MỀM</a:t>
            </a:r>
            <a:endParaRPr lang="en-US" sz="4000" b="1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 rot="209852">
            <a:off x="2243307" y="1812196"/>
            <a:ext cx="7225193" cy="3033920"/>
          </a:xfrm>
          <a:prstGeom prst="cloudCallout">
            <a:avLst>
              <a:gd name="adj1" fmla="val -41259"/>
              <a:gd name="adj2" fmla="val 65832"/>
            </a:avLst>
          </a:prstGeom>
          <a:solidFill>
            <a:srgbClr val="CB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2482" y="2278154"/>
            <a:ext cx="5432033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776" y="4394580"/>
            <a:ext cx="3447300" cy="2324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190097" y="4506065"/>
            <a:ext cx="1525808" cy="21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17" y="229159"/>
            <a:ext cx="3885275" cy="92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83" y="393387"/>
            <a:ext cx="637055" cy="59883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72952" y="386943"/>
            <a:ext cx="2092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 rot="209852">
            <a:off x="2076475" y="1588436"/>
            <a:ext cx="8394646" cy="3237543"/>
          </a:xfrm>
          <a:prstGeom prst="cloudCallout">
            <a:avLst>
              <a:gd name="adj1" fmla="val -41259"/>
              <a:gd name="adj2" fmla="val 65832"/>
            </a:avLst>
          </a:prstGeom>
          <a:solidFill>
            <a:srgbClr val="CB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54733" y="2044932"/>
            <a:ext cx="6078674" cy="1892826"/>
          </a:xfrm>
          <a:prstGeom prst="rect">
            <a:avLst/>
          </a:prstGeom>
          <a:solidFill>
            <a:srgbClr val="CB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11" l="4297" r="100000"/>
                    </a14:imgEffect>
                  </a14:imgLayer>
                </a14:imgProps>
              </a:ext>
            </a:extLst>
          </a:blip>
          <a:srcRect l="10754" b="8545"/>
          <a:stretch/>
        </p:blipFill>
        <p:spPr>
          <a:xfrm>
            <a:off x="1299279" y="4144456"/>
            <a:ext cx="1525808" cy="21370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4292" y="4335997"/>
            <a:ext cx="2305835" cy="2343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6151" y="5540991"/>
            <a:ext cx="1676400" cy="113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6710" y="53789"/>
            <a:ext cx="3891523" cy="833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89938" y="207233"/>
            <a:ext cx="593569" cy="55399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67615" y="207233"/>
            <a:ext cx="22557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">
            <a:extLst>
              <a:ext uri="{FF2B5EF4-FFF2-40B4-BE49-F238E27FC236}">
                <a16:creationId xmlns:a16="http://schemas.microsoft.com/office/drawing/2014/main" id="{DCCE4400-57A0-436F-B7C5-3CBAD1597186}"/>
              </a:ext>
            </a:extLst>
          </p:cNvPr>
          <p:cNvGrpSpPr/>
          <p:nvPr/>
        </p:nvGrpSpPr>
        <p:grpSpPr>
          <a:xfrm>
            <a:off x="779925" y="1196788"/>
            <a:ext cx="6043955" cy="537883"/>
            <a:chOff x="5317408" y="1963739"/>
            <a:chExt cx="6236605" cy="763587"/>
          </a:xfrm>
        </p:grpSpPr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1D125116-2A04-4F4B-9F69-76974C5F360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879365" y="1963739"/>
              <a:ext cx="5674648" cy="763587"/>
            </a:xfrm>
            <a:custGeom>
              <a:avLst/>
              <a:gdLst>
                <a:gd name="connsiteX0" fmla="*/ 2 w 3878508"/>
                <a:gd name="connsiteY0" fmla="*/ 0 h 762904"/>
                <a:gd name="connsiteX1" fmla="*/ 3497056 w 3878508"/>
                <a:gd name="connsiteY1" fmla="*/ 0 h 762904"/>
                <a:gd name="connsiteX2" fmla="*/ 3878508 w 3878508"/>
                <a:gd name="connsiteY2" fmla="*/ 381452 h 762904"/>
                <a:gd name="connsiteX3" fmla="*/ 3878507 w 3878508"/>
                <a:gd name="connsiteY3" fmla="*/ 381452 h 762904"/>
                <a:gd name="connsiteX4" fmla="*/ 3497055 w 3878508"/>
                <a:gd name="connsiteY4" fmla="*/ 762904 h 762904"/>
                <a:gd name="connsiteX5" fmla="*/ 0 w 3878508"/>
                <a:gd name="connsiteY5" fmla="*/ 762903 h 762904"/>
                <a:gd name="connsiteX6" fmla="*/ 51426 w 3878508"/>
                <a:gd name="connsiteY6" fmla="*/ 720474 h 762904"/>
                <a:gd name="connsiteX7" fmla="*/ 191853 w 3878508"/>
                <a:gd name="connsiteY7" fmla="*/ 381451 h 762904"/>
                <a:gd name="connsiteX8" fmla="*/ 51426 w 3878508"/>
                <a:gd name="connsiteY8" fmla="*/ 42429 h 76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8508" h="762904">
                  <a:moveTo>
                    <a:pt x="2" y="0"/>
                  </a:moveTo>
                  <a:lnTo>
                    <a:pt x="3497056" y="0"/>
                  </a:lnTo>
                  <a:cubicBezTo>
                    <a:pt x="3707726" y="0"/>
                    <a:pt x="3878508" y="170782"/>
                    <a:pt x="3878508" y="381452"/>
                  </a:cubicBezTo>
                  <a:lnTo>
                    <a:pt x="3878507" y="381452"/>
                  </a:lnTo>
                  <a:cubicBezTo>
                    <a:pt x="3878507" y="592122"/>
                    <a:pt x="3707725" y="762904"/>
                    <a:pt x="3497055" y="762904"/>
                  </a:cubicBezTo>
                  <a:lnTo>
                    <a:pt x="0" y="762903"/>
                  </a:lnTo>
                  <a:lnTo>
                    <a:pt x="51426" y="720474"/>
                  </a:lnTo>
                  <a:cubicBezTo>
                    <a:pt x="138189" y="633710"/>
                    <a:pt x="191853" y="513848"/>
                    <a:pt x="191853" y="381451"/>
                  </a:cubicBezTo>
                  <a:cubicBezTo>
                    <a:pt x="191853" y="249055"/>
                    <a:pt x="138189" y="129192"/>
                    <a:pt x="51426" y="42429"/>
                  </a:cubicBezTo>
                  <a:close/>
                </a:path>
              </a:pathLst>
            </a:custGeom>
            <a:solidFill>
              <a:srgbClr val="3333CC"/>
            </a:solidFill>
            <a:ln w="25400" cap="flat" cmpd="sng" algn="ctr">
              <a:noFill/>
              <a:prstDash val="solid"/>
            </a:ln>
            <a:effectLst/>
          </p:spPr>
          <p:txBody>
            <a:bodyPr lIns="396000" tIns="0" rIns="0" bIns="0" anchor="ctr">
              <a:no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gây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cứng</a:t>
              </a:r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zh-CN" alt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id="{EF67E47E-433B-4491-9835-8ED78F23BE2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317408" y="1963739"/>
              <a:ext cx="610530" cy="763587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3333CC"/>
              </a:solidFill>
              <a:prstDash val="solid"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altLang="zh-CN" sz="3600" kern="0" dirty="0" smtClean="0">
                  <a:solidFill>
                    <a:srgbClr val="3333CC"/>
                  </a:solidFill>
                  <a:latin typeface="Impact" panose="020B0806030902050204" pitchFamily="34" charset="0"/>
                </a:rPr>
                <a:t>1</a:t>
              </a:r>
              <a:endParaRPr lang="en-US" altLang="zh-CN" sz="3600" kern="0" dirty="0">
                <a:solidFill>
                  <a:srgbClr val="3333CC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752629" y="1989360"/>
            <a:ext cx="10711489" cy="4356848"/>
          </a:xfrm>
          <a:prstGeom prst="roundRect">
            <a:avLst/>
          </a:prstGeom>
          <a:solidFill>
            <a:srgbClr val="FFFFD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66604" y="2830318"/>
            <a:ext cx="607022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2425" indent="-355600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511175" algn="l"/>
              </a:tabLst>
            </a:pPr>
            <a:r>
              <a:rPr lang="vi-VN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nào dưới đây nên làm, không nên làm? </a:t>
            </a:r>
            <a:endParaRPr lang="en-US" sz="20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7663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lphaUcPeriod"/>
              <a:tabLst>
                <a:tab pos="511175" algn="l"/>
              </a:tabLst>
            </a:pPr>
            <a:r>
              <a:rPr lang="vi-VN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 </a:t>
            </a:r>
            <a:r>
              <a:rPr lang="vi-VN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 máy tính bằng khăn ướt, chất lỏng. </a:t>
            </a:r>
            <a:endParaRPr lang="en-US" sz="20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7663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lphaUcPeriod"/>
              <a:tabLst>
                <a:tab pos="511175" algn="l"/>
              </a:tabLst>
            </a:pPr>
            <a:r>
              <a:rPr lang="vi-VN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 </a:t>
            </a:r>
            <a:r>
              <a:rPr lang="vi-VN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cứng, sắc, nhọn để cạo vết bẩn trên màn hình máy tính. </a:t>
            </a:r>
            <a:endParaRPr lang="en-US" sz="20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7663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lphaUcPeriod"/>
              <a:tabLst>
                <a:tab pos="511175" algn="l"/>
              </a:tabLst>
            </a:pPr>
            <a:r>
              <a:rPr lang="vi-VN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Gõ </a:t>
            </a:r>
            <a:r>
              <a:rPr lang="vi-VN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 phím, bấm chuột nhẹ nhàng, dứt khoát. </a:t>
            </a:r>
            <a:endParaRPr lang="en-US" sz="20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7663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lphaUcPeriod"/>
              <a:tabLst>
                <a:tab pos="511175" algn="l"/>
              </a:tabLst>
            </a:pPr>
            <a:r>
              <a:rPr lang="vi-VN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</a:t>
            </a:r>
            <a:r>
              <a:rPr lang="vi-VN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đồ ăn, nước uống trên bàn làm việc có để máy tính. </a:t>
            </a:r>
            <a:endParaRPr lang="en-US" sz="20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7663" algn="just">
              <a:lnSpc>
                <a:spcPct val="115000"/>
              </a:lnSpc>
              <a:spcAft>
                <a:spcPts val="600"/>
              </a:spcAft>
              <a:buClr>
                <a:srgbClr val="C00000"/>
              </a:buClr>
              <a:buAutoNum type="alphaUcPeriod"/>
              <a:tabLst>
                <a:tab pos="511175" algn="l"/>
              </a:tabLst>
            </a:pPr>
            <a:r>
              <a:rPr lang="vi-VN" sz="20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</a:t>
            </a:r>
            <a:r>
              <a:rPr lang="vi-VN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ở nơi khô, thoáng, sạch sẽ.</a:t>
            </a:r>
            <a:endParaRPr lang="en-US" sz="20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163412" y="2155060"/>
            <a:ext cx="4550075" cy="498734"/>
            <a:chOff x="4015909" y="1701799"/>
            <a:chExt cx="4459352" cy="463513"/>
          </a:xfrm>
          <a:solidFill>
            <a:srgbClr val="CB0000"/>
          </a:solidFill>
        </p:grpSpPr>
        <p:sp>
          <p:nvSpPr>
            <p:cNvPr id="25" name="MH_Title_1">
              <a:extLst>
                <a:ext uri="{FF2B5EF4-FFF2-40B4-BE49-F238E27FC236}">
                  <a16:creationId xmlns:a16="http://schemas.microsoft.com/office/drawing/2014/main" id="{E5FFE9D6-BE40-4112-A223-EE233002B405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015909" y="1701799"/>
              <a:ext cx="4459352" cy="433300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solidFill>
                <a:srgbClr val="E38F90"/>
              </a:solidFill>
              <a:prstDash val="solid"/>
              <a:miter lim="800000"/>
            </a:ln>
            <a:effectLst/>
          </p:spPr>
          <p:txBody>
            <a:bodyPr bIns="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rPr>
                <a:t> 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192870" y="1765202"/>
              <a:ext cx="4108507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 SÁT HÌNH 2.1 VÀ TRẢ LỜI 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16269" y="2628739"/>
            <a:ext cx="4373639" cy="3540052"/>
            <a:chOff x="986115" y="2199458"/>
            <a:chExt cx="4701430" cy="3821124"/>
          </a:xfrm>
        </p:grpSpPr>
        <p:grpSp>
          <p:nvGrpSpPr>
            <p:cNvPr id="34" name="组合 1">
              <a:extLst>
                <a:ext uri="{FF2B5EF4-FFF2-40B4-BE49-F238E27FC236}">
                  <a16:creationId xmlns:a16="http://schemas.microsoft.com/office/drawing/2014/main" id="{C276D675-5D76-486F-922A-9D9D2CBFD33C}"/>
                </a:ext>
              </a:extLst>
            </p:cNvPr>
            <p:cNvGrpSpPr/>
            <p:nvPr/>
          </p:nvGrpSpPr>
          <p:grpSpPr>
            <a:xfrm>
              <a:off x="1351478" y="2240401"/>
              <a:ext cx="4336067" cy="3780181"/>
              <a:chOff x="2673910" y="2379664"/>
              <a:chExt cx="3360179" cy="3022600"/>
            </a:xfrm>
          </p:grpSpPr>
          <p:sp>
            <p:nvSpPr>
              <p:cNvPr id="35" name="MH_Other_1">
                <a:extLst>
                  <a:ext uri="{FF2B5EF4-FFF2-40B4-BE49-F238E27FC236}">
                    <a16:creationId xmlns:a16="http://schemas.microsoft.com/office/drawing/2014/main" id="{39C06A94-1E8C-486E-9DD6-C680CB99EEB9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2673910" y="3040063"/>
                <a:ext cx="1354137" cy="1739900"/>
              </a:xfrm>
              <a:custGeom>
                <a:avLst/>
                <a:gdLst/>
                <a:ahLst/>
                <a:cxnLst/>
                <a:rect l="l" t="t" r="r" b="b"/>
                <a:pathLst>
                  <a:path w="2572873" h="3307098">
                    <a:moveTo>
                      <a:pt x="1545347" y="0"/>
                    </a:moveTo>
                    <a:cubicBezTo>
                      <a:pt x="2150925" y="267787"/>
                      <a:pt x="2572873" y="874071"/>
                      <a:pt x="2572873" y="1578906"/>
                    </a:cubicBezTo>
                    <a:cubicBezTo>
                      <a:pt x="2572873" y="2533360"/>
                      <a:pt x="1799135" y="3307098"/>
                      <a:pt x="844681" y="3307098"/>
                    </a:cubicBezTo>
                    <a:cubicBezTo>
                      <a:pt x="537681" y="3307098"/>
                      <a:pt x="249378" y="3227048"/>
                      <a:pt x="0" y="3085804"/>
                    </a:cubicBezTo>
                    <a:cubicBezTo>
                      <a:pt x="213788" y="3182168"/>
                      <a:pt x="451046" y="3235090"/>
                      <a:pt x="700665" y="3235090"/>
                    </a:cubicBezTo>
                    <a:cubicBezTo>
                      <a:pt x="1655119" y="3235090"/>
                      <a:pt x="2428857" y="2461352"/>
                      <a:pt x="2428857" y="1506898"/>
                    </a:cubicBezTo>
                    <a:cubicBezTo>
                      <a:pt x="2428857" y="859444"/>
                      <a:pt x="2072814" y="295148"/>
                      <a:pt x="1545347" y="0"/>
                    </a:cubicBezTo>
                    <a:close/>
                  </a:path>
                </a:pathLst>
              </a:custGeom>
              <a:solidFill>
                <a:srgbClr val="DD8F9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9F9F9"/>
                  </a:solidFill>
                  <a:effectLst/>
                  <a:uLnTx/>
                  <a:uFillTx/>
                  <a:ea typeface="微软雅黑"/>
                </a:endParaRPr>
              </a:p>
            </p:txBody>
          </p:sp>
          <p:sp>
            <p:nvSpPr>
              <p:cNvPr id="36" name="MH_Other_2">
                <a:extLst>
                  <a:ext uri="{FF2B5EF4-FFF2-40B4-BE49-F238E27FC236}">
                    <a16:creationId xmlns:a16="http://schemas.microsoft.com/office/drawing/2014/main" id="{FACCA6F1-621E-4D9A-9BA4-35F6B7C015A6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4202114" y="3049589"/>
                <a:ext cx="1831975" cy="2352675"/>
              </a:xfrm>
              <a:custGeom>
                <a:avLst/>
                <a:gdLst/>
                <a:ahLst/>
                <a:cxnLst/>
                <a:rect l="l" t="t" r="r" b="b"/>
                <a:pathLst>
                  <a:path w="2572873" h="3307098">
                    <a:moveTo>
                      <a:pt x="1545347" y="0"/>
                    </a:moveTo>
                    <a:cubicBezTo>
                      <a:pt x="2150925" y="267787"/>
                      <a:pt x="2572873" y="874071"/>
                      <a:pt x="2572873" y="1578906"/>
                    </a:cubicBezTo>
                    <a:cubicBezTo>
                      <a:pt x="2572873" y="2533360"/>
                      <a:pt x="1799135" y="3307098"/>
                      <a:pt x="844681" y="3307098"/>
                    </a:cubicBezTo>
                    <a:cubicBezTo>
                      <a:pt x="537681" y="3307098"/>
                      <a:pt x="249378" y="3227048"/>
                      <a:pt x="0" y="3085804"/>
                    </a:cubicBezTo>
                    <a:cubicBezTo>
                      <a:pt x="213788" y="3182168"/>
                      <a:pt x="451046" y="3235090"/>
                      <a:pt x="700665" y="3235090"/>
                    </a:cubicBezTo>
                    <a:cubicBezTo>
                      <a:pt x="1655119" y="3235090"/>
                      <a:pt x="2428857" y="2461352"/>
                      <a:pt x="2428857" y="1506898"/>
                    </a:cubicBezTo>
                    <a:cubicBezTo>
                      <a:pt x="2428857" y="859444"/>
                      <a:pt x="2072814" y="295148"/>
                      <a:pt x="1545347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9F9F9"/>
                  </a:solidFill>
                  <a:effectLst/>
                  <a:uLnTx/>
                  <a:uFillTx/>
                  <a:ea typeface="微软雅黑"/>
                </a:endParaRPr>
              </a:p>
            </p:txBody>
          </p:sp>
          <p:sp>
            <p:nvSpPr>
              <p:cNvPr id="37" name="MH_Other_3">
                <a:extLst>
                  <a:ext uri="{FF2B5EF4-FFF2-40B4-BE49-F238E27FC236}">
                    <a16:creationId xmlns:a16="http://schemas.microsoft.com/office/drawing/2014/main" id="{AC23B912-BE2A-48D5-8A19-71D0D49FE5A2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4160838" y="2379664"/>
                <a:ext cx="901700" cy="1158875"/>
              </a:xfrm>
              <a:custGeom>
                <a:avLst/>
                <a:gdLst/>
                <a:ahLst/>
                <a:cxnLst/>
                <a:rect l="l" t="t" r="r" b="b"/>
                <a:pathLst>
                  <a:path w="2572873" h="3307098">
                    <a:moveTo>
                      <a:pt x="1545347" y="0"/>
                    </a:moveTo>
                    <a:cubicBezTo>
                      <a:pt x="2150925" y="267787"/>
                      <a:pt x="2572873" y="874071"/>
                      <a:pt x="2572873" y="1578906"/>
                    </a:cubicBezTo>
                    <a:cubicBezTo>
                      <a:pt x="2572873" y="2533360"/>
                      <a:pt x="1799135" y="3307098"/>
                      <a:pt x="844681" y="3307098"/>
                    </a:cubicBezTo>
                    <a:cubicBezTo>
                      <a:pt x="537681" y="3307098"/>
                      <a:pt x="249378" y="3227048"/>
                      <a:pt x="0" y="3085804"/>
                    </a:cubicBezTo>
                    <a:cubicBezTo>
                      <a:pt x="213788" y="3182168"/>
                      <a:pt x="451046" y="3235090"/>
                      <a:pt x="700665" y="3235090"/>
                    </a:cubicBezTo>
                    <a:cubicBezTo>
                      <a:pt x="1655119" y="3235090"/>
                      <a:pt x="2428857" y="2461352"/>
                      <a:pt x="2428857" y="1506898"/>
                    </a:cubicBezTo>
                    <a:cubicBezTo>
                      <a:pt x="2428857" y="859444"/>
                      <a:pt x="2072814" y="295148"/>
                      <a:pt x="1545347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F9F9F9"/>
                  </a:solidFill>
                  <a:effectLst/>
                  <a:uLnTx/>
                  <a:uFillTx/>
                  <a:ea typeface="微软雅黑"/>
                </a:endParaRPr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986115" y="3099029"/>
              <a:ext cx="2024398" cy="2031855"/>
            </a:xfrm>
            <a:prstGeom prst="ellipse">
              <a:avLst/>
            </a:prstGeom>
            <a:blipFill>
              <a:blip r:embed="rId1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60308" y="2199458"/>
              <a:ext cx="1464334" cy="1371586"/>
            </a:xfrm>
            <a:prstGeom prst="ellipse">
              <a:avLst/>
            </a:prstGeom>
            <a:blipFill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729551" y="3066322"/>
              <a:ext cx="2827409" cy="2816409"/>
            </a:xfrm>
            <a:prstGeom prst="ellipse">
              <a:avLst/>
            </a:prstGeom>
            <a:blipFill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MH_Other_2">
            <a:extLst>
              <a:ext uri="{FF2B5EF4-FFF2-40B4-BE49-F238E27FC236}">
                <a16:creationId xmlns:a16="http://schemas.microsoft.com/office/drawing/2014/main" id="{D87780D7-283E-42F0-85A0-10694C0EF681}"/>
              </a:ext>
            </a:extLst>
          </p:cNvPr>
          <p:cNvCxnSpPr/>
          <p:nvPr>
            <p:custDataLst>
              <p:tags r:id="rId1"/>
            </p:custDataLst>
          </p:nvPr>
        </p:nvCxnSpPr>
        <p:spPr>
          <a:xfrm>
            <a:off x="5355070" y="2920619"/>
            <a:ext cx="0" cy="3136143"/>
          </a:xfrm>
          <a:prstGeom prst="line">
            <a:avLst/>
          </a:prstGeom>
          <a:ln w="19050">
            <a:solidFill>
              <a:srgbClr val="33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0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0101" r="20074" b="50000"/>
          <a:stretch>
            <a:fillRect/>
          </a:stretch>
        </p:blipFill>
        <p:spPr bwMode="auto">
          <a:xfrm>
            <a:off x="3216276" y="692150"/>
            <a:ext cx="56165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685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2208214" y="5373688"/>
            <a:ext cx="7920037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en-US" sz="2400" b="1">
                <a:solidFill>
                  <a:srgbClr val="000000"/>
                </a:solidFill>
              </a:rPr>
              <a:t>Tên phù thủy độc ác, nham hiểm đã bắt cóc hết sinh vật biển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56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2208213" y="5373688"/>
            <a:ext cx="360045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Em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hãy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</a:rPr>
              <a:t>giúp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nàng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tiên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cá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giải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cứu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sinh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vật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biển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nhé</a:t>
            </a:r>
            <a:r>
              <a:rPr lang="en-US" altLang="en-US" sz="2400" b="1" dirty="0">
                <a:solidFill>
                  <a:srgbClr val="0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41830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8&quot;/&gt;&lt;/object&gt;&lt;object type=&quot;3&quot; unique_id=&quot;10005&quot;&gt;&lt;property id=&quot;20148&quot; value=&quot;5&quot;/&gt;&lt;property id=&quot;20300&quot; value=&quot;Slide 4&quot;/&gt;&lt;property id=&quot;20307&quot; value=&quot;260&quot;/&gt;&lt;/object&gt;&lt;object type=&quot;3&quot; unique_id=&quot;10006&quot;&gt;&lt;property id=&quot;20148&quot; value=&quot;5&quot;/&gt;&lt;property id=&quot;20300&quot; value=&quot;Slide 5&quot;/&gt;&lt;property id=&quot;20307&quot; value=&quot;261&quot;/&gt;&lt;/object&gt;&lt;object type=&quot;3&quot; unique_id=&quot;10007&quot;&gt;&lt;property id=&quot;20148&quot; value=&quot;5&quot;/&gt;&lt;property id=&quot;20300&quot; value=&quot;Slide 6&quot;/&gt;&lt;property id=&quot;20307&quot; value=&quot;257&quot;/&gt;&lt;/object&gt;&lt;object type=&quot;3&quot; unique_id=&quot;10008&quot;&gt;&lt;property id=&quot;20148&quot; value=&quot;5&quot;/&gt;&lt;property id=&quot;20300&quot; value=&quot;Slide 7&quot;/&gt;&lt;property id=&quot;20307&quot; value=&quot;283&quot;/&gt;&lt;/object&gt;&lt;object type=&quot;3&quot; unique_id=&quot;10009&quot;&gt;&lt;property id=&quot;20148&quot; value=&quot;5&quot;/&gt;&lt;property id=&quot;20300&quot; value=&quot;Slide 8&quot;/&gt;&lt;property id=&quot;20307&quot; value=&quot;284&quot;/&gt;&lt;/object&gt;&lt;object type=&quot;3&quot; unique_id=&quot;10010&quot;&gt;&lt;property id=&quot;20148&quot; value=&quot;5&quot;/&gt;&lt;property id=&quot;20300&quot; value=&quot;Slide 9&quot;/&gt;&lt;property id=&quot;20307&quot; value=&quot;285&quot;/&gt;&lt;/object&gt;&lt;object type=&quot;3&quot; unique_id=&quot;10011&quot;&gt;&lt;property id=&quot;20148&quot; value=&quot;5&quot;/&gt;&lt;property id=&quot;20300&quot; value=&quot;Slide 10&quot;/&gt;&lt;property id=&quot;20307&quot; value=&quot;286&quot;/&gt;&lt;/object&gt;&lt;object type=&quot;3&quot; unique_id=&quot;10012&quot;&gt;&lt;property id=&quot;20148&quot; value=&quot;5&quot;/&gt;&lt;property id=&quot;20300&quot; value=&quot;Slide 11&quot;/&gt;&lt;property id=&quot;20307&quot; value=&quot;288&quot;/&gt;&lt;/object&gt;&lt;object type=&quot;3&quot; unique_id=&quot;10013&quot;&gt;&lt;property id=&quot;20148&quot; value=&quot;5&quot;/&gt;&lt;property id=&quot;20300&quot; value=&quot;Slide 12&quot;/&gt;&lt;property id=&quot;20307&quot; value=&quot;287&quot;/&gt;&lt;/object&gt;&lt;object type=&quot;3&quot; unique_id=&quot;10014&quot;&gt;&lt;property id=&quot;20148&quot; value=&quot;5&quot;/&gt;&lt;property id=&quot;20300&quot; value=&quot;Slide 13&quot;/&gt;&lt;property id=&quot;20307&quot; value=&quot;290&quot;/&gt;&lt;/object&gt;&lt;object type=&quot;3&quot; unique_id=&quot;10015&quot;&gt;&lt;property id=&quot;20148&quot; value=&quot;5&quot;/&gt;&lt;property id=&quot;20300&quot; value=&quot;Slide 14&quot;/&gt;&lt;property id=&quot;20307&quot; value=&quot;289&quot;/&gt;&lt;/object&gt;&lt;object type=&quot;3&quot; unique_id=&quot;10016&quot;&gt;&lt;property id=&quot;20148&quot; value=&quot;5&quot;/&gt;&lt;property id=&quot;20300&quot; value=&quot;Slide 15&quot;/&gt;&lt;property id=&quot;20307&quot; value=&quot;291&quot;/&gt;&lt;/object&gt;&lt;object type=&quot;3&quot; unique_id=&quot;10017&quot;&gt;&lt;property id=&quot;20148&quot; value=&quot;5&quot;/&gt;&lt;property id=&quot;20300&quot; value=&quot;Slide 16&quot;/&gt;&lt;property id=&quot;20307&quot; value=&quot;293&quot;/&gt;&lt;/object&gt;&lt;object type=&quot;3&quot; unique_id=&quot;10018&quot;&gt;&lt;property id=&quot;20148&quot; value=&quot;5&quot;/&gt;&lt;property id=&quot;20300&quot; value=&quot;Slide 17&quot;/&gt;&lt;property id=&quot;20307&quot; value=&quot;295&quot;/&gt;&lt;/object&gt;&lt;object type=&quot;3&quot; unique_id=&quot;10019&quot;&gt;&lt;property id=&quot;20148&quot; value=&quot;5&quot;/&gt;&lt;property id=&quot;20300&quot; value=&quot;Slide 18&quot;/&gt;&lt;property id=&quot;20307&quot; value=&quot;264&quot;/&gt;&lt;/object&gt;&lt;object type=&quot;3&quot; unique_id=&quot;10020&quot;&gt;&lt;property id=&quot;20148&quot; value=&quot;5&quot;/&gt;&lt;property id=&quot;20300&quot; value=&quot;Slide 19&quot;/&gt;&lt;property id=&quot;20307&quot; value=&quot;265&quot;/&gt;&lt;/object&gt;&lt;object type=&quot;3&quot; unique_id=&quot;10021&quot;&gt;&lt;property id=&quot;20148&quot; value=&quot;5&quot;/&gt;&lt;property id=&quot;20300&quot; value=&quot;Slide 20&quot;/&gt;&lt;property id=&quot;20307&quot; value=&quot;266&quot;/&gt;&lt;/object&gt;&lt;object type=&quot;3&quot; unique_id=&quot;10022&quot;&gt;&lt;property id=&quot;20148&quot; value=&quot;5&quot;/&gt;&lt;property id=&quot;20300&quot; value=&quot;Slide 21&quot;/&gt;&lt;property id=&quot;20307&quot; value=&quot;271&quot;/&gt;&lt;/object&gt;&lt;object type=&quot;3&quot; unique_id=&quot;10023&quot;&gt;&lt;property id=&quot;20148&quot; value=&quot;5&quot;/&gt;&lt;property id=&quot;20300&quot; value=&quot;Slide 22&quot;/&gt;&lt;property id=&quot;20307&quot; value=&quot;270&quot;/&gt;&lt;/object&gt;&lt;object type=&quot;3&quot; unique_id=&quot;10024&quot;&gt;&lt;property id=&quot;20148&quot; value=&quot;5&quot;/&gt;&lt;property id=&quot;20300&quot; value=&quot;Slide 23&quot;/&gt;&lt;property id=&quot;20307&quot; value=&quot;296&quot;/&gt;&lt;/object&gt;&lt;object type=&quot;3&quot; unique_id=&quot;10025&quot;&gt;&lt;property id=&quot;20148&quot; value=&quot;5&quot;/&gt;&lt;property id=&quot;20300&quot; value=&quot;Slide 24&quot;/&gt;&lt;property id=&quot;20307&quot; value=&quot;273&quot;/&gt;&lt;/object&gt;&lt;object type=&quot;3&quot; unique_id=&quot;10399&quot;&gt;&lt;property id=&quot;20148&quot; value=&quot;5&quot;/&gt;&lt;property id=&quot;20300&quot; value=&quot;Slide 1 - &amp;quot;&amp;amp;#x09;TIN HỌC 4 – TUẦN 2&amp;quot;&quot;/&gt;&lt;property id=&quot;20307&quot; value=&quot;299&quot;/&gt;&lt;/object&gt;&lt;object type=&quot;3&quot; unique_id=&quot;10400&quot;&gt;&lt;property id=&quot;20148&quot; value=&quot;5&quot;/&gt;&lt;property id=&quot;20300&quot; value=&quot;Slide 2 - &amp;quot;ĐỒ DÙNG CẦN CHUẨN BỊ&amp;quot;&quot;/&gt;&lt;property id=&quot;20307&quot; value=&quot;298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216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216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Other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216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216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216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345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538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7103216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689</Words>
  <Application>Microsoft Office PowerPoint</Application>
  <PresentationFormat>Widescreen</PresentationFormat>
  <Paragraphs>73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微软雅黑</vt:lpstr>
      <vt:lpstr>宋体</vt:lpstr>
      <vt:lpstr>Arial</vt:lpstr>
      <vt:lpstr>Calibri</vt:lpstr>
      <vt:lpstr>Calibri Light</vt:lpstr>
      <vt:lpstr>Impact</vt:lpstr>
      <vt:lpstr>Times New Roman</vt:lpstr>
      <vt:lpstr>Wingdings</vt:lpstr>
      <vt:lpstr>Office Theme</vt:lpstr>
      <vt:lpstr>Default Design</vt:lpstr>
      <vt:lpstr>1_Default Design</vt:lpstr>
      <vt:lpstr> TIN HỌC 4 – TUẦN 2</vt:lpstr>
      <vt:lpstr>ĐỒ DÙNG CẦN CHUẨN BỊ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TOPICA</cp:lastModifiedBy>
  <cp:revision>113</cp:revision>
  <dcterms:created xsi:type="dcterms:W3CDTF">2023-02-06T08:51:07Z</dcterms:created>
  <dcterms:modified xsi:type="dcterms:W3CDTF">2024-09-17T12:33:17Z</dcterms:modified>
</cp:coreProperties>
</file>