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3"/>
  </p:notesMasterIdLst>
  <p:handoutMasterIdLst>
    <p:handoutMasterId r:id="rId24"/>
  </p:handoutMasterIdLst>
  <p:sldIdLst>
    <p:sldId id="409" r:id="rId3"/>
    <p:sldId id="411" r:id="rId4"/>
    <p:sldId id="453" r:id="rId5"/>
    <p:sldId id="465" r:id="rId6"/>
    <p:sldId id="454" r:id="rId7"/>
    <p:sldId id="410" r:id="rId8"/>
    <p:sldId id="456" r:id="rId9"/>
    <p:sldId id="412" r:id="rId10"/>
    <p:sldId id="414" r:id="rId11"/>
    <p:sldId id="458" r:id="rId12"/>
    <p:sldId id="415" r:id="rId13"/>
    <p:sldId id="459" r:id="rId14"/>
    <p:sldId id="460" r:id="rId15"/>
    <p:sldId id="461" r:id="rId16"/>
    <p:sldId id="462" r:id="rId17"/>
    <p:sldId id="464" r:id="rId18"/>
    <p:sldId id="463" r:id="rId19"/>
    <p:sldId id="432" r:id="rId20"/>
    <p:sldId id="413" r:id="rId21"/>
    <p:sldId id="452"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FDD"/>
    <a:srgbClr val="FFFFFF"/>
    <a:srgbClr val="FE9F55"/>
    <a:srgbClr val="FE8B3C"/>
    <a:srgbClr val="FCF5ED"/>
    <a:srgbClr val="FA90A7"/>
    <a:srgbClr val="DC8680"/>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51" d="100"/>
          <a:sy n="51" d="100"/>
        </p:scale>
        <p:origin x="48" y="595"/>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2024/10/17</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2024/10/17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9461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9019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759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8177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10/17/2024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47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126126"/>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notesSlide" Target="../notesSlides/notesSlide4.xml"/><Relationship Id="rId5" Type="http://schemas.openxmlformats.org/officeDocument/2006/relationships/tags" Target="../tags/tag43.xml"/><Relationship Id="rId15" Type="http://schemas.openxmlformats.org/officeDocument/2006/relationships/image" Target="../media/image25.png"/><Relationship Id="rId10" Type="http://schemas.openxmlformats.org/officeDocument/2006/relationships/slideLayout" Target="../slideLayouts/slideLayout1.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1.xml"/><Relationship Id="rId7"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png"/><Relationship Id="rId5" Type="http://schemas.openxmlformats.org/officeDocument/2006/relationships/tags" Target="../tags/tag23.xml"/><Relationship Id="rId10" Type="http://schemas.openxmlformats.org/officeDocument/2006/relationships/image" Target="../media/image2.png"/><Relationship Id="rId4" Type="http://schemas.openxmlformats.org/officeDocument/2006/relationships/tags" Target="../tags/tag2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image" Target="../media/image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3.xml"/><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48390" y="-594"/>
            <a:ext cx="13540390" cy="685859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6096000" y="0"/>
            <a:ext cx="4288155" cy="6722745"/>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620" y="2313751"/>
            <a:ext cx="7757703" cy="3518912"/>
          </a:xfrm>
          <a:prstGeom prst="rect">
            <a:avLst/>
          </a:prstGeom>
        </p:spPr>
        <p:txBody>
          <a:bodyPr wrap="square">
            <a:spAutoFit/>
          </a:bodyPr>
          <a:lstStyle/>
          <a:p>
            <a:pPr algn="ctr">
              <a:spcBef>
                <a:spcPts val="240"/>
              </a:spcBef>
              <a:spcAft>
                <a:spcPts val="240"/>
              </a:spcAf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Đọc các truyền thuyết trong SGK và thực hiện yêu cầu:</a:t>
            </a:r>
            <a:endParaRPr lang="en-US" sz="3600" dirty="0">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Kể lại với bạn trong nhóm một truyền thuyết mà em yêu thích. </a:t>
            </a: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Nêu cảm nhận của em về câu chuyện đó.</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图形" descr="E:\006包图网\素材\064家长会\5d0sdc75bfbd77a.png5d0sdc75bfbd77a"/>
          <p:cNvPicPr>
            <a:picLocks noChangeAspect="1"/>
          </p:cNvPicPr>
          <p:nvPr>
            <p:custDataLst>
              <p:tags r:id="rId2"/>
            </p:custDataLst>
          </p:nvPr>
        </p:nvPicPr>
        <p:blipFill>
          <a:blip r:embed="rId4"/>
          <a:srcRect l="68116"/>
          <a:stretch>
            <a:fillRect/>
          </a:stretch>
        </p:blipFill>
        <p:spPr>
          <a:xfrm>
            <a:off x="7563975" y="258127"/>
            <a:ext cx="4288155" cy="6722745"/>
          </a:xfrm>
          <a:prstGeom prst="rect">
            <a:avLst/>
          </a:prstGeom>
        </p:spPr>
      </p:pic>
      <p:pic>
        <p:nvPicPr>
          <p:cNvPr id="3" name="Picture 2"/>
          <p:cNvPicPr>
            <a:picLocks noChangeAspect="1"/>
          </p:cNvPicPr>
          <p:nvPr/>
        </p:nvPicPr>
        <p:blipFill>
          <a:blip r:embed="rId5"/>
          <a:stretch>
            <a:fillRect/>
          </a:stretch>
        </p:blipFill>
        <p:spPr>
          <a:xfrm>
            <a:off x="1045095" y="1271245"/>
            <a:ext cx="8510754" cy="104250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466" y="905844"/>
            <a:ext cx="10589067" cy="4575612"/>
          </a:xfrm>
          <a:prstGeom prst="rect">
            <a:avLst/>
          </a:prstGeom>
        </p:spPr>
        <p:txBody>
          <a:bodyPr wrap="square">
            <a:spAutoFit/>
          </a:bodyPr>
          <a:lstStyle/>
          <a:p>
            <a:pPr algn="just">
              <a:spcBef>
                <a:spcPts val="240"/>
              </a:spcBef>
              <a:spcAft>
                <a:spcPts val="240"/>
              </a:spcAft>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Thời Hùng Vương có rất nhiều truyền thuyết được lưu truyền đến ngày nay. Các truyền thuyết đều nhằm tôn vinh công lao dựng nước của các Vua Hùng. </a:t>
            </a:r>
          </a:p>
          <a:p>
            <a:pPr algn="just">
              <a:spcBef>
                <a:spcPts val="240"/>
              </a:spcBef>
              <a:spcAft>
                <a:spcPts val="240"/>
              </a:spcAft>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Bác Hồ đã căn dặn chúng ta: Các Vua Hùng có công dựng nước, Bác cháu ta phải cùng nhau giữ lấy nước, vì thế, với mỗi chúng ta, tùy vào khả năng và điều kiện của mình, hãy chung tay góp sức giữ gìn và quảng bá cho khu di tích Đền Hùng và lễ giỗ Tổ Hùng Vương.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23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1206601" y="2261516"/>
            <a:ext cx="9394750" cy="2298391"/>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83162203-BC7C-46AD-90E6-1F83F8F73ACF}"/>
              </a:ext>
            </a:extLst>
          </p:cNvPr>
          <p:cNvPicPr>
            <a:picLocks noChangeAspect="1"/>
          </p:cNvPicPr>
          <p:nvPr/>
        </p:nvPicPr>
        <p:blipFill>
          <a:blip r:embed="rId2"/>
          <a:stretch>
            <a:fillRect/>
          </a:stretch>
        </p:blipFill>
        <p:spPr>
          <a:xfrm>
            <a:off x="1308029" y="791715"/>
            <a:ext cx="9491035" cy="5077693"/>
          </a:xfrm>
          <a:prstGeom prst="rect">
            <a:avLst/>
          </a:prstGeom>
        </p:spPr>
      </p:pic>
      <p:sp>
        <p:nvSpPr>
          <p:cNvPr id="2" name="Rectangle 1"/>
          <p:cNvSpPr/>
          <p:nvPr/>
        </p:nvSpPr>
        <p:spPr>
          <a:xfrm>
            <a:off x="2171282" y="2433521"/>
            <a:ext cx="7969414" cy="2123658"/>
          </a:xfrm>
          <a:prstGeom prst="rect">
            <a:avLst/>
          </a:prstGeom>
        </p:spPr>
        <p:txBody>
          <a:bodyPr wrap="square">
            <a:spAutoFit/>
          </a:bodyPr>
          <a:lstStyle/>
          <a:p>
            <a:pPr algn="ct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một truyền thuyết mà em thích theo hình thức đóng vai hoặc kể chuyện theo tranh.</a:t>
            </a:r>
            <a:endParaRPr lang="en-US" sz="4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822553" y="2115212"/>
            <a:ext cx="9394750" cy="2298391"/>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725214" y="662152"/>
            <a:ext cx="10641724" cy="548640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2421226" y="913557"/>
            <a:ext cx="7349547" cy="4524315"/>
          </a:xfrm>
          <a:prstGeom prst="rect">
            <a:avLst/>
          </a:prstGeom>
        </p:spPr>
        <p:txBody>
          <a:bodyPr wrap="square">
            <a:spAutoFit/>
          </a:bodyPr>
          <a:lstStyle/>
          <a:p>
            <a:pPr algn="just"/>
            <a:r>
              <a:rPr lang="vi-VN"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Ngày mồng Mười tháng Ba hằng năm được chọn làm ngày Quốc lễ giỗ Tổ Hùng Vương. Điều đó thể hiện truyền thống tốt đẹp nào của dân tộc Việt Nam. </a:t>
            </a:r>
            <a:endParaRPr lang="en-US" sz="4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2"/>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3"/>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4"/>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4"/>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8"/>
              </p:custDataLst>
            </p:nvPr>
          </p:nvPicPr>
          <p:blipFill>
            <a:blip r:embed="rId15"/>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9"/>
              </p:custDataLst>
            </p:nvPr>
          </p:nvPicPr>
          <p:blipFill>
            <a:blip r:embed="rId15"/>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4"/>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custDataLst>
              <p:tags r:id="rId7"/>
            </p:custDataLst>
          </p:nvPr>
        </p:nvPicPr>
        <p:blipFill>
          <a:blip r:embed="rId14"/>
          <a:srcRect l="88234" t="44365" b="25750"/>
          <a:stretch>
            <a:fillRect/>
          </a:stretch>
        </p:blipFill>
        <p:spPr>
          <a:xfrm flipH="1">
            <a:off x="1435735" y="4069080"/>
            <a:ext cx="1228725" cy="1561465"/>
          </a:xfrm>
          <a:prstGeom prst="rect">
            <a:avLst/>
          </a:prstGeom>
        </p:spPr>
      </p:pic>
      <p:sp>
        <p:nvSpPr>
          <p:cNvPr id="27" name="TextBox 26"/>
          <p:cNvSpPr txBox="1"/>
          <p:nvPr/>
        </p:nvSpPr>
        <p:spPr>
          <a:xfrm>
            <a:off x="1213946" y="2273745"/>
            <a:ext cx="7810134" cy="3170099"/>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r>
              <a:rPr lang="en-US" sz="4000" dirty="0">
                <a:latin typeface="Cambria" panose="02040503050406030204" pitchFamily="18" charset="0"/>
                <a:ea typeface="Cambria" panose="02040503050406030204" pitchFamily="18" charset="0"/>
              </a:rPr>
              <a:t>T</a:t>
            </a:r>
            <a:r>
              <a:rPr lang="vi-VN" sz="4000" dirty="0">
                <a:latin typeface="Cambria" panose="02040503050406030204" pitchFamily="18" charset="0"/>
                <a:ea typeface="Cambria" panose="02040503050406030204" pitchFamily="18" charset="0"/>
              </a:rPr>
              <a:t>ìm tòi, về khu di tích Đền Hùng và có trách nhiệm tự hào, phát huy, giữ gìn truyền thống dân tộc “uống nước nhớ nguồn” qua lễ giỗ Tổ Hùng Vương</a:t>
            </a:r>
            <a:r>
              <a:rPr lang="en-US" sz="4000" dirty="0">
                <a:latin typeface="Cambria" panose="02040503050406030204" pitchFamily="18" charset="0"/>
                <a:ea typeface="Cambria" panose="02040503050406030204" pitchFamily="18" charset="0"/>
              </a:rPr>
              <a:t>.</a:t>
            </a:r>
          </a:p>
        </p:txBody>
      </p:sp>
      <p:sp>
        <p:nvSpPr>
          <p:cNvPr id="28" name="文本框 1388">
            <a:extLst>
              <a:ext uri="{FF2B5EF4-FFF2-40B4-BE49-F238E27FC236}">
                <a16:creationId xmlns:a16="http://schemas.microsoft.com/office/drawing/2014/main" id="{7C2F1F23-DA3F-48BB-9832-9B3EE420E9E3}"/>
              </a:ext>
            </a:extLst>
          </p:cNvPr>
          <p:cNvSpPr txBox="1"/>
          <p:nvPr/>
        </p:nvSpPr>
        <p:spPr>
          <a:xfrm>
            <a:off x="676977" y="699913"/>
            <a:ext cx="93941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DẶN</a:t>
            </a:r>
            <a:r>
              <a:rPr kumimoji="0" lang="en-US" altLang="zh-CN" sz="10000" b="1" i="0" u="none" strike="noStrike" kern="1200" cap="none" spc="0" normalizeH="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 DÒ</a:t>
            </a:r>
            <a:endParaRPr kumimoji="0" lang="zh-CN" altLang="en-US"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730355" y="1431662"/>
            <a:ext cx="8913124" cy="36823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8"/>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9"/>
          <a:srcRect l="9686" t="8361" r="10690" b="13683"/>
          <a:stretch>
            <a:fillRect/>
          </a:stretch>
        </p:blipFill>
        <p:spPr>
          <a:xfrm rot="16200000">
            <a:off x="3036285" y="-2166337"/>
            <a:ext cx="6602883" cy="11950284"/>
          </a:xfrm>
          <a:prstGeom prst="rect">
            <a:avLst/>
          </a:prstGeom>
        </p:spPr>
      </p:pic>
      <p:pic>
        <p:nvPicPr>
          <p:cNvPr id="10" name="图形" descr="5d1dse482853c6"/>
          <p:cNvPicPr>
            <a:picLocks noChangeAspect="1"/>
          </p:cNvPicPr>
          <p:nvPr>
            <p:custDataLst>
              <p:tags r:id="rId4"/>
            </p:custDataLst>
          </p:nvPr>
        </p:nvPicPr>
        <p:blipFill>
          <a:blip r:embed="rId10"/>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1"/>
          <a:srcRect l="80245" b="58534"/>
          <a:stretch>
            <a:fillRect/>
          </a:stretch>
        </p:blipFill>
        <p:spPr>
          <a:xfrm>
            <a:off x="10495164" y="0"/>
            <a:ext cx="1517130" cy="1591511"/>
          </a:xfrm>
          <a:prstGeom prst="rect">
            <a:avLst/>
          </a:prstGeom>
        </p:spPr>
      </p:pic>
      <p:pic>
        <p:nvPicPr>
          <p:cNvPr id="5" name="图形" descr="5d1dse482853c6"/>
          <p:cNvPicPr>
            <a:picLocks noChangeAspect="1"/>
          </p:cNvPicPr>
          <p:nvPr>
            <p:custDataLst>
              <p:tags r:id="rId6"/>
            </p:custDataLst>
          </p:nvPr>
        </p:nvPicPr>
        <p:blipFill>
          <a:blip r:embed="rId10"/>
          <a:srcRect t="64885" r="80052"/>
          <a:stretch>
            <a:fillRect/>
          </a:stretch>
        </p:blipFill>
        <p:spPr>
          <a:xfrm flipH="1">
            <a:off x="9549130" y="4531995"/>
            <a:ext cx="2642870" cy="2326005"/>
          </a:xfrm>
          <a:prstGeom prst="rect">
            <a:avLst/>
          </a:prstGeom>
        </p:spPr>
      </p:pic>
      <p:sp>
        <p:nvSpPr>
          <p:cNvPr id="3" name="Rectangle 2"/>
          <p:cNvSpPr/>
          <p:nvPr/>
        </p:nvSpPr>
        <p:spPr>
          <a:xfrm>
            <a:off x="833449" y="1408059"/>
            <a:ext cx="10995967" cy="5285614"/>
          </a:xfrm>
          <a:prstGeom prst="rect">
            <a:avLst/>
          </a:prstGeom>
        </p:spPr>
        <p:txBody>
          <a:bodyPr wrap="square">
            <a:spAutoFit/>
          </a:bodyPr>
          <a:lstStyle/>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Xác</a:t>
            </a:r>
            <a:r>
              <a:rPr lang="vi-VN" sz="2800" b="1" dirty="0">
                <a:latin typeface="Cambria" panose="02040503050406030204" pitchFamily="18" charset="0"/>
                <a:ea typeface="Cambria" panose="02040503050406030204" pitchFamily="18" charset="0"/>
                <a:cs typeface="Times New Roman" panose="02020603050405020304" pitchFamily="18" charset="0"/>
              </a:rPr>
              <a:t>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-Sử dụng tư liệu lịch sử và văn hóa dân gian để trình bày những nét sơ lược về lễ giỗ Tổ Hùng Vương.</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3095B6B-B0E9-3408-F7C2-A40038F7E0AC}"/>
              </a:ext>
            </a:extLst>
          </p:cNvPr>
          <p:cNvSpPr txBox="1"/>
          <p:nvPr/>
        </p:nvSpPr>
        <p:spPr>
          <a:xfrm>
            <a:off x="1623166" y="677791"/>
            <a:ext cx="8509414" cy="1015663"/>
          </a:xfrm>
          <a:prstGeom prst="rect">
            <a:avLst/>
          </a:prstGeom>
          <a:noFill/>
        </p:spPr>
        <p:txBody>
          <a:bodyPr wrap="square" rtlCol="0">
            <a:spAutoFit/>
          </a:bodyPr>
          <a:lstStyle/>
          <a:p>
            <a:pPr algn="ctr"/>
            <a:r>
              <a:rPr lang="vi-VN"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YÊU CẦU CẦN ĐẠT</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4EFA5B-A8BC-7E10-F989-1FB5926D9E82}"/>
              </a:ext>
            </a:extLst>
          </p:cNvPr>
          <p:cNvSpPr/>
          <p:nvPr/>
        </p:nvSpPr>
        <p:spPr>
          <a:xfrm>
            <a:off x="2930722" y="434367"/>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Ghi</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vở</a:t>
            </a:r>
            <a:endParaRPr lang="vi-VN" sz="3600" b="1" dirty="0">
              <a:solidFill>
                <a:schemeClr val="tx1"/>
              </a:solidFill>
              <a:latin typeface="Cambria" panose="02040503050406030204" pitchFamily="18" charset="0"/>
            </a:endParaRPr>
          </a:p>
        </p:txBody>
      </p:sp>
      <p:sp>
        <p:nvSpPr>
          <p:cNvPr id="4" name="TextBox 3">
            <a:extLst>
              <a:ext uri="{FF2B5EF4-FFF2-40B4-BE49-F238E27FC236}">
                <a16:creationId xmlns:a16="http://schemas.microsoft.com/office/drawing/2014/main" id="{94D72B83-9CC6-8C47-0BDB-526528F39128}"/>
              </a:ext>
            </a:extLst>
          </p:cNvPr>
          <p:cNvSpPr txBox="1"/>
          <p:nvPr/>
        </p:nvSpPr>
        <p:spPr>
          <a:xfrm>
            <a:off x="469680" y="1320941"/>
            <a:ext cx="11252639" cy="5632311"/>
          </a:xfrm>
          <a:prstGeom prst="rect">
            <a:avLst/>
          </a:prstGeom>
          <a:noFill/>
        </p:spPr>
        <p:txBody>
          <a:bodyPr wrap="square">
            <a:spAutoFit/>
          </a:bodyPr>
          <a:lstStyle/>
          <a:p>
            <a:r>
              <a:rPr lang="nl-NL" sz="3600" b="1" kern="0" dirty="0">
                <a:effectLst/>
                <a:latin typeface="Times New Roman" panose="02020603050405020304" pitchFamily="18" charset="0"/>
                <a:ea typeface="Times New Roman" panose="02020603050405020304" pitchFamily="18" charset="0"/>
                <a:cs typeface="Times New Roman" panose="02020603050405020304" pitchFamily="18" charset="0"/>
              </a:rPr>
              <a:t>3: Tìm hiểu truyền thuyết thời Hùng Vương.</a:t>
            </a:r>
          </a:p>
          <a:p>
            <a:r>
              <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Thời Hùng Vương có rất nhiều truyền thuyết được lưu truyền đến ngày nay. Các truyền thuyết đều nhằm tôn vinh các công lao dựng nước của các Vua Hùng.</a:t>
            </a:r>
            <a:endPar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Bác Hồ đã căn dặn chúng ta:</a:t>
            </a:r>
            <a:r>
              <a:rPr lang="en-US"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Các Vua Hùng đã có công dựng nước, Bác cháu ta phải cùng nhau giữ lấy nước, vì thế với mỗi chúng ta tùy vào điều kiện hay khả năng của mình, hãy chung tay góp sức giữ gìn và quảng bá cho khu di tích Đền Hùng và lễ hội giỗ Tổ Hùng Vương.</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27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2112" y="220157"/>
            <a:ext cx="5937190" cy="5896356"/>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050" name="Picture 2" descr="Lịch nghỉ Giỗ tổ Hùng Vương 2023: Nghỉ lễ 5 ngày liên t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1" y="740664"/>
            <a:ext cx="45094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ẩy mạnh tuyên truyền Giỗ Tổ Hùng Vương - Lễ hội Đền Hùng năm 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335" y="740664"/>
            <a:ext cx="4462145" cy="3022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8" y="2846162"/>
            <a:ext cx="11331638" cy="4261629"/>
          </a:xfrm>
          <a:prstGeom prst="rect">
            <a:avLst/>
          </a:prstGeom>
        </p:spPr>
      </p:pic>
      <p:sp>
        <p:nvSpPr>
          <p:cNvPr id="6" name="Rectangle 5"/>
          <p:cNvSpPr/>
          <p:nvPr/>
        </p:nvSpPr>
        <p:spPr>
          <a:xfrm>
            <a:off x="2464798" y="4378770"/>
            <a:ext cx="7316439" cy="1631216"/>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en-US" sz="5000" dirty="0">
                <a:latin typeface="Cambria" panose="02040503050406030204" pitchFamily="18" charset="0"/>
                <a:ea typeface="Cambria" panose="02040503050406030204" pitchFamily="18" charset="0"/>
              </a:rPr>
              <a:t>Chia </a:t>
            </a:r>
            <a:r>
              <a:rPr lang="en-US" sz="5000" dirty="0" err="1">
                <a:latin typeface="Cambria" panose="02040503050406030204" pitchFamily="18" charset="0"/>
                <a:ea typeface="Cambria" panose="02040503050406030204" pitchFamily="18" charset="0"/>
              </a:rPr>
              <a:t>sẻ</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hiểu</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biết</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của</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em</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về</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giỗ</a:t>
            </a:r>
            <a:r>
              <a:rPr lang="en-US" sz="5000" dirty="0">
                <a:latin typeface="Cambria" panose="02040503050406030204" pitchFamily="18" charset="0"/>
                <a:ea typeface="Cambria" panose="02040503050406030204" pitchFamily="18" charset="0"/>
              </a:rPr>
              <a:t> </a:t>
            </a:r>
            <a:r>
              <a:rPr lang="vi-VN" sz="5000" dirty="0">
                <a:latin typeface="Cambria" panose="02040503050406030204" pitchFamily="18" charset="0"/>
                <a:ea typeface="Cambria" panose="02040503050406030204" pitchFamily="18" charset="0"/>
              </a:rPr>
              <a:t>T</a:t>
            </a:r>
            <a:r>
              <a:rPr lang="en-US" sz="5000" dirty="0">
                <a:latin typeface="Cambria" panose="02040503050406030204" pitchFamily="18" charset="0"/>
                <a:ea typeface="Cambria" panose="02040503050406030204" pitchFamily="18" charset="0"/>
              </a:rPr>
              <a:t>ổ </a:t>
            </a:r>
            <a:r>
              <a:rPr lang="vi-VN" sz="5000" dirty="0">
                <a:latin typeface="Cambria" panose="02040503050406030204" pitchFamily="18" charset="0"/>
                <a:ea typeface="Cambria" panose="02040503050406030204" pitchFamily="18" charset="0"/>
              </a:rPr>
              <a:t>Hùng Vương.</a:t>
            </a:r>
            <a:endParaRPr lang="en-US" sz="5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4368" y="751409"/>
            <a:ext cx="5712598" cy="5541375"/>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p:cNvPicPr>
            <a:picLocks noChangeAspect="1"/>
          </p:cNvPicPr>
          <p:nvPr/>
        </p:nvPicPr>
        <p:blipFill>
          <a:blip r:embed="rId10"/>
          <a:stretch>
            <a:fillRect/>
          </a:stretch>
        </p:blipFill>
        <p:spPr>
          <a:xfrm>
            <a:off x="1812442" y="973247"/>
            <a:ext cx="8510754" cy="333480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41" y="1170260"/>
            <a:ext cx="5463687" cy="4009149"/>
          </a:xfrm>
          <a:prstGeom prst="rect">
            <a:avLst/>
          </a:prstGeom>
        </p:spPr>
      </p:pic>
      <p:sp>
        <p:nvSpPr>
          <p:cNvPr id="3" name="TextBox 2"/>
          <p:cNvSpPr txBox="1"/>
          <p:nvPr/>
        </p:nvSpPr>
        <p:spPr>
          <a:xfrm>
            <a:off x="2006888" y="5374434"/>
            <a:ext cx="3703782" cy="769441"/>
          </a:xfrm>
          <a:prstGeom prst="rect">
            <a:avLst/>
          </a:prstGeom>
          <a:noFill/>
        </p:spPr>
        <p:txBody>
          <a:bodyPr wrap="square" rtlCol="0">
            <a:spAutoFit/>
          </a:bodyPr>
          <a:lstStyle/>
          <a:p>
            <a:pPr algn="ctr"/>
            <a:r>
              <a:rPr lang="vi-VN"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Hình 5. </a:t>
            </a:r>
            <a:r>
              <a:rPr lang="vi-VN" sz="2200" dirty="0">
                <a:latin typeface="Cambria" panose="02040503050406030204" pitchFamily="18" charset="0"/>
                <a:ea typeface="Cambria" panose="02040503050406030204" pitchFamily="18" charset="0"/>
              </a:rPr>
              <a:t>Lăng Hùng Vương trong khu di tích đền Hùng </a:t>
            </a:r>
            <a:endParaRPr lang="en-US" sz="2200" dirty="0">
              <a:latin typeface="Cambria" panose="02040503050406030204" pitchFamily="18" charset="0"/>
              <a:ea typeface="Cambria" panose="02040503050406030204" pitchFamily="18" charset="0"/>
            </a:endParaRPr>
          </a:p>
        </p:txBody>
      </p:sp>
      <p:sp>
        <p:nvSpPr>
          <p:cNvPr id="4" name="Rectangle 3"/>
          <p:cNvSpPr/>
          <p:nvPr/>
        </p:nvSpPr>
        <p:spPr>
          <a:xfrm>
            <a:off x="7135887" y="1038561"/>
            <a:ext cx="4091709" cy="4524315"/>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Đây là mộ của Vua Hùng thứ sáu. Lăng mộ nằm phía đông Đền Thượng, có vị trí đầu tựa sơn, chân đạp thủy, mặt quay theo hướng đông nam.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1926" y="600312"/>
            <a:ext cx="9062355" cy="1077218"/>
          </a:xfrm>
          <a:prstGeom prst="rect">
            <a:avLst/>
          </a:prstGeom>
        </p:spPr>
        <p:txBody>
          <a:bodyPr wrap="square">
            <a:spAutoFit/>
          </a:bodyPr>
          <a:lstStyle/>
          <a:p>
            <a:pPr algn="ctr">
              <a:spcBef>
                <a:spcPts val="240"/>
              </a:spcBef>
              <a:spcAft>
                <a:spcPts val="24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 hãy kể tên một số truyền thuyết có liên quan đến thời Hùng Vương.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图形"/>
          <p:cNvSpPr/>
          <p:nvPr>
            <p:custDataLst>
              <p:tags r:id="rId2"/>
            </p:custDataLst>
          </p:nvPr>
        </p:nvSpPr>
        <p:spPr>
          <a:xfrm>
            <a:off x="1911926" y="4805388"/>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Thánh Gióng</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17" name="Picture 16" descr="https://myaloha.vn/upload/images/anh-baiviet-48569-7dfc9f9e-0d82-4077-b4a7-e02575ad8798.jpg"/>
          <p:cNvPicPr/>
          <p:nvPr/>
        </p:nvPicPr>
        <p:blipFill>
          <a:blip r:embed="rId5">
            <a:extLst>
              <a:ext uri="{28A0092B-C50C-407E-A947-70E740481C1C}">
                <a14:useLocalDpi xmlns:a14="http://schemas.microsoft.com/office/drawing/2010/main" val="0"/>
              </a:ext>
            </a:extLst>
          </a:blip>
          <a:srcRect/>
          <a:stretch>
            <a:fillRect/>
          </a:stretch>
        </p:blipFill>
        <p:spPr bwMode="auto">
          <a:xfrm>
            <a:off x="712090" y="1764403"/>
            <a:ext cx="4716639" cy="2977531"/>
          </a:xfrm>
          <a:prstGeom prst="rect">
            <a:avLst/>
          </a:prstGeom>
          <a:noFill/>
          <a:ln>
            <a:noFill/>
          </a:ln>
        </p:spPr>
      </p:pic>
      <p:pic>
        <p:nvPicPr>
          <p:cNvPr id="18" name="Picture 17" descr="https://www.dkn.tv/wp-content/uploads/2018/11/mai-an-tiem.jpg"/>
          <p:cNvPicPr/>
          <p:nvPr/>
        </p:nvPicPr>
        <p:blipFill>
          <a:blip r:embed="rId6">
            <a:extLst>
              <a:ext uri="{28A0092B-C50C-407E-A947-70E740481C1C}">
                <a14:useLocalDpi xmlns:a14="http://schemas.microsoft.com/office/drawing/2010/main" val="0"/>
              </a:ext>
            </a:extLst>
          </a:blip>
          <a:srcRect/>
          <a:stretch>
            <a:fillRect/>
          </a:stretch>
        </p:blipFill>
        <p:spPr bwMode="auto">
          <a:xfrm>
            <a:off x="6185466" y="2484582"/>
            <a:ext cx="4788815" cy="3067894"/>
          </a:xfrm>
          <a:prstGeom prst="rect">
            <a:avLst/>
          </a:prstGeom>
          <a:noFill/>
          <a:ln>
            <a:noFill/>
          </a:ln>
        </p:spPr>
      </p:pic>
      <p:sp>
        <p:nvSpPr>
          <p:cNvPr id="22" name="图形"/>
          <p:cNvSpPr/>
          <p:nvPr>
            <p:custDataLst>
              <p:tags r:id="rId3"/>
            </p:custDataLst>
          </p:nvPr>
        </p:nvSpPr>
        <p:spPr>
          <a:xfrm>
            <a:off x="7481936" y="5632290"/>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Mai An Tiêm</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tse2.mm.bing.net/th?id=OIP.z2ddiJIxt6-ePOZt0OnydAEsDS&amp;pid=Api&amp;P=0&amp;h=180"/>
          <p:cNvPicPr/>
          <p:nvPr/>
        </p:nvPicPr>
        <p:blipFill>
          <a:blip r:embed="rId5">
            <a:extLst>
              <a:ext uri="{28A0092B-C50C-407E-A947-70E740481C1C}">
                <a14:useLocalDpi xmlns:a14="http://schemas.microsoft.com/office/drawing/2010/main" val="0"/>
              </a:ext>
            </a:extLst>
          </a:blip>
          <a:srcRect/>
          <a:stretch>
            <a:fillRect/>
          </a:stretch>
        </p:blipFill>
        <p:spPr bwMode="auto">
          <a:xfrm>
            <a:off x="6665133" y="781616"/>
            <a:ext cx="4702231" cy="4305790"/>
          </a:xfrm>
          <a:prstGeom prst="rect">
            <a:avLst/>
          </a:prstGeom>
          <a:noFill/>
          <a:ln>
            <a:noFill/>
          </a:ln>
        </p:spPr>
      </p:pic>
      <p:pic>
        <p:nvPicPr>
          <p:cNvPr id="23" name="Picture 22" descr="https://khaiminh.vn/wp-content/uploads/2017/01/Su-Tich-_Banh-chung-banh-da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465" y="781617"/>
            <a:ext cx="4736048" cy="4305790"/>
          </a:xfrm>
          <a:prstGeom prst="rect">
            <a:avLst/>
          </a:prstGeom>
          <a:noFill/>
          <a:ln>
            <a:noFill/>
          </a:ln>
        </p:spPr>
      </p:pic>
      <p:sp>
        <p:nvSpPr>
          <p:cNvPr id="25" name="图形"/>
          <p:cNvSpPr/>
          <p:nvPr>
            <p:custDataLst>
              <p:tags r:id="rId2"/>
            </p:custDataLst>
          </p:nvPr>
        </p:nvSpPr>
        <p:spPr>
          <a:xfrm>
            <a:off x="1198179" y="5087406"/>
            <a:ext cx="4083269" cy="85619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Bánh chưng, </a:t>
            </a:r>
          </a:p>
          <a:p>
            <a:pPr algn="ctr"/>
            <a:r>
              <a:rPr lang="vi-VN" sz="2800" i="1" dirty="0">
                <a:latin typeface="Cambria" panose="02040503050406030204" pitchFamily="18" charset="0"/>
                <a:ea typeface="Cambria" panose="02040503050406030204" pitchFamily="18" charset="0"/>
              </a:rPr>
              <a:t>bánh giầy</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
        <p:nvSpPr>
          <p:cNvPr id="29" name="图形"/>
          <p:cNvSpPr/>
          <p:nvPr>
            <p:custDataLst>
              <p:tags r:id="rId3"/>
            </p:custDataLst>
          </p:nvPr>
        </p:nvSpPr>
        <p:spPr>
          <a:xfrm>
            <a:off x="6823576" y="5087406"/>
            <a:ext cx="3660129" cy="625131"/>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8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Phù Đổng Thiên Vương</a:t>
            </a:r>
            <a:endParaRPr lang="zh-CN" altLang="en-US" sz="28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1223</TotalTime>
  <Words>531</Words>
  <Application>Microsoft Office PowerPoint</Application>
  <PresentationFormat>Widescreen</PresentationFormat>
  <Paragraphs>26</Paragraphs>
  <Slides>20</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#9Slide07 IcielBC Cubano Normal</vt:lpstr>
      <vt:lpstr>#9Slide07 IcielSoup of Justice</vt:lpstr>
      <vt:lpstr>Arial</vt:lpstr>
      <vt:lpstr>Calibri</vt:lpstr>
      <vt:lpstr>Cambria</vt:lpstr>
      <vt:lpstr>Times New Roman</vt:lpstr>
      <vt:lpstr>Wingdings</vt:lpstr>
      <vt:lpstr>思源宋体 CN Heavy</vt:lpstr>
      <vt:lpstr>思源宋体 CN Medium</vt:lpstr>
      <vt:lpstr>思源宋体 SemiBold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Dell</cp:lastModifiedBy>
  <cp:revision>435</cp:revision>
  <dcterms:created xsi:type="dcterms:W3CDTF">2019-06-19T02:08:00Z</dcterms:created>
  <dcterms:modified xsi:type="dcterms:W3CDTF">2024-10-17T02:01:07Z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