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345" r:id="rId2"/>
    <p:sldId id="344" r:id="rId3"/>
    <p:sldId id="333" r:id="rId4"/>
    <p:sldId id="334" r:id="rId5"/>
    <p:sldId id="335" r:id="rId6"/>
    <p:sldId id="336" r:id="rId7"/>
    <p:sldId id="338" r:id="rId8"/>
    <p:sldId id="339" r:id="rId9"/>
    <p:sldId id="340" r:id="rId10"/>
    <p:sldId id="341" r:id="rId11"/>
    <p:sldId id="342" r:id="rId12"/>
    <p:sldId id="343" r:id="rId13"/>
    <p:sldId id="331" r:id="rId14"/>
    <p:sldId id="330" r:id="rId15"/>
    <p:sldId id="329" r:id="rId16"/>
    <p:sldId id="321" r:id="rId17"/>
    <p:sldId id="324" r:id="rId18"/>
  </p:sldIdLst>
  <p:sldSz cx="9144000" cy="5143500" type="screen16x9"/>
  <p:notesSz cx="9144000" cy="6858000"/>
  <p:embeddedFontLs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#9Slide07 HoneyCream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3397734" rtl="0" eaLnBrk="1" latinLnBrk="0" hangingPunct="1">
      <a:defRPr sz="6689" kern="1200">
        <a:solidFill>
          <a:schemeClr val="tx1"/>
        </a:solidFill>
        <a:latin typeface="+mn-lt"/>
        <a:ea typeface="+mn-ea"/>
        <a:cs typeface="+mn-cs"/>
      </a:defRPr>
    </a:lvl1pPr>
    <a:lvl2pPr marL="1698866" algn="l" defTabSz="3397734" rtl="0" eaLnBrk="1" latinLnBrk="0" hangingPunct="1">
      <a:defRPr sz="6689" kern="1200">
        <a:solidFill>
          <a:schemeClr val="tx1"/>
        </a:solidFill>
        <a:latin typeface="+mn-lt"/>
        <a:ea typeface="+mn-ea"/>
        <a:cs typeface="+mn-cs"/>
      </a:defRPr>
    </a:lvl2pPr>
    <a:lvl3pPr marL="3397734" algn="l" defTabSz="3397734" rtl="0" eaLnBrk="1" latinLnBrk="0" hangingPunct="1">
      <a:defRPr sz="6689" kern="1200">
        <a:solidFill>
          <a:schemeClr val="tx1"/>
        </a:solidFill>
        <a:latin typeface="+mn-lt"/>
        <a:ea typeface="+mn-ea"/>
        <a:cs typeface="+mn-cs"/>
      </a:defRPr>
    </a:lvl3pPr>
    <a:lvl4pPr marL="5096600" algn="l" defTabSz="3397734" rtl="0" eaLnBrk="1" latinLnBrk="0" hangingPunct="1">
      <a:defRPr sz="6689" kern="1200">
        <a:solidFill>
          <a:schemeClr val="tx1"/>
        </a:solidFill>
        <a:latin typeface="+mn-lt"/>
        <a:ea typeface="+mn-ea"/>
        <a:cs typeface="+mn-cs"/>
      </a:defRPr>
    </a:lvl4pPr>
    <a:lvl5pPr marL="6795468" algn="l" defTabSz="3397734" rtl="0" eaLnBrk="1" latinLnBrk="0" hangingPunct="1">
      <a:defRPr sz="6689" kern="1200">
        <a:solidFill>
          <a:schemeClr val="tx1"/>
        </a:solidFill>
        <a:latin typeface="+mn-lt"/>
        <a:ea typeface="+mn-ea"/>
        <a:cs typeface="+mn-cs"/>
      </a:defRPr>
    </a:lvl5pPr>
    <a:lvl6pPr marL="8494335" algn="l" defTabSz="3397734" rtl="0" eaLnBrk="1" latinLnBrk="0" hangingPunct="1">
      <a:defRPr sz="6689" kern="1200">
        <a:solidFill>
          <a:schemeClr val="tx1"/>
        </a:solidFill>
        <a:latin typeface="+mn-lt"/>
        <a:ea typeface="+mn-ea"/>
        <a:cs typeface="+mn-cs"/>
      </a:defRPr>
    </a:lvl6pPr>
    <a:lvl7pPr marL="10193202" algn="l" defTabSz="3397734" rtl="0" eaLnBrk="1" latinLnBrk="0" hangingPunct="1">
      <a:defRPr sz="6689" kern="1200">
        <a:solidFill>
          <a:schemeClr val="tx1"/>
        </a:solidFill>
        <a:latin typeface="+mn-lt"/>
        <a:ea typeface="+mn-ea"/>
        <a:cs typeface="+mn-cs"/>
      </a:defRPr>
    </a:lvl7pPr>
    <a:lvl8pPr marL="11892069" algn="l" defTabSz="3397734" rtl="0" eaLnBrk="1" latinLnBrk="0" hangingPunct="1">
      <a:defRPr sz="6689" kern="1200">
        <a:solidFill>
          <a:schemeClr val="tx1"/>
        </a:solidFill>
        <a:latin typeface="+mn-lt"/>
        <a:ea typeface="+mn-ea"/>
        <a:cs typeface="+mn-cs"/>
      </a:defRPr>
    </a:lvl8pPr>
    <a:lvl9pPr marL="13590936" algn="l" defTabSz="3397734" rtl="0" eaLnBrk="1" latinLnBrk="0" hangingPunct="1">
      <a:defRPr sz="668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026" userDrawn="1">
          <p15:clr>
            <a:srgbClr val="A4A3A4"/>
          </p15:clr>
        </p15:guide>
        <p15:guide id="2" pos="105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2" autoAdjust="0"/>
    <p:restoredTop sz="94622" autoAdjust="0"/>
  </p:normalViewPr>
  <p:slideViewPr>
    <p:cSldViewPr>
      <p:cViewPr varScale="1">
        <p:scale>
          <a:sx n="89" d="100"/>
          <a:sy n="89" d="100"/>
        </p:scale>
        <p:origin x="936" y="72"/>
      </p:cViewPr>
      <p:guideLst>
        <p:guide orient="horz" pos="8026"/>
        <p:guide pos="105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37FCD2-8C6C-40E2-AC7C-AF868CD266DD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AEC7A6-FBA6-41F6-BBDF-C44435ACB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28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397734" rtl="0" eaLnBrk="1" latinLnBrk="0" hangingPunct="1">
      <a:defRPr sz="4459" kern="1200">
        <a:solidFill>
          <a:schemeClr val="tx1"/>
        </a:solidFill>
        <a:latin typeface="+mn-lt"/>
        <a:ea typeface="+mn-ea"/>
        <a:cs typeface="+mn-cs"/>
      </a:defRPr>
    </a:lvl1pPr>
    <a:lvl2pPr marL="1698866" algn="l" defTabSz="3397734" rtl="0" eaLnBrk="1" latinLnBrk="0" hangingPunct="1">
      <a:defRPr sz="4459" kern="1200">
        <a:solidFill>
          <a:schemeClr val="tx1"/>
        </a:solidFill>
        <a:latin typeface="+mn-lt"/>
        <a:ea typeface="+mn-ea"/>
        <a:cs typeface="+mn-cs"/>
      </a:defRPr>
    </a:lvl2pPr>
    <a:lvl3pPr marL="3397734" algn="l" defTabSz="3397734" rtl="0" eaLnBrk="1" latinLnBrk="0" hangingPunct="1">
      <a:defRPr sz="4459" kern="1200">
        <a:solidFill>
          <a:schemeClr val="tx1"/>
        </a:solidFill>
        <a:latin typeface="+mn-lt"/>
        <a:ea typeface="+mn-ea"/>
        <a:cs typeface="+mn-cs"/>
      </a:defRPr>
    </a:lvl3pPr>
    <a:lvl4pPr marL="5096600" algn="l" defTabSz="3397734" rtl="0" eaLnBrk="1" latinLnBrk="0" hangingPunct="1">
      <a:defRPr sz="4459" kern="1200">
        <a:solidFill>
          <a:schemeClr val="tx1"/>
        </a:solidFill>
        <a:latin typeface="+mn-lt"/>
        <a:ea typeface="+mn-ea"/>
        <a:cs typeface="+mn-cs"/>
      </a:defRPr>
    </a:lvl4pPr>
    <a:lvl5pPr marL="6795468" algn="l" defTabSz="3397734" rtl="0" eaLnBrk="1" latinLnBrk="0" hangingPunct="1">
      <a:defRPr sz="4459" kern="1200">
        <a:solidFill>
          <a:schemeClr val="tx1"/>
        </a:solidFill>
        <a:latin typeface="+mn-lt"/>
        <a:ea typeface="+mn-ea"/>
        <a:cs typeface="+mn-cs"/>
      </a:defRPr>
    </a:lvl5pPr>
    <a:lvl6pPr marL="8494335" algn="l" defTabSz="3397734" rtl="0" eaLnBrk="1" latinLnBrk="0" hangingPunct="1">
      <a:defRPr sz="4459" kern="1200">
        <a:solidFill>
          <a:schemeClr val="tx1"/>
        </a:solidFill>
        <a:latin typeface="+mn-lt"/>
        <a:ea typeface="+mn-ea"/>
        <a:cs typeface="+mn-cs"/>
      </a:defRPr>
    </a:lvl6pPr>
    <a:lvl7pPr marL="10193202" algn="l" defTabSz="3397734" rtl="0" eaLnBrk="1" latinLnBrk="0" hangingPunct="1">
      <a:defRPr sz="4459" kern="1200">
        <a:solidFill>
          <a:schemeClr val="tx1"/>
        </a:solidFill>
        <a:latin typeface="+mn-lt"/>
        <a:ea typeface="+mn-ea"/>
        <a:cs typeface="+mn-cs"/>
      </a:defRPr>
    </a:lvl7pPr>
    <a:lvl8pPr marL="11892069" algn="l" defTabSz="3397734" rtl="0" eaLnBrk="1" latinLnBrk="0" hangingPunct="1">
      <a:defRPr sz="4459" kern="1200">
        <a:solidFill>
          <a:schemeClr val="tx1"/>
        </a:solidFill>
        <a:latin typeface="+mn-lt"/>
        <a:ea typeface="+mn-ea"/>
        <a:cs typeface="+mn-cs"/>
      </a:defRPr>
    </a:lvl8pPr>
    <a:lvl9pPr marL="13590936" algn="l" defTabSz="3397734" rtl="0" eaLnBrk="1" latinLnBrk="0" hangingPunct="1">
      <a:defRPr sz="445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38537" y="14439552"/>
            <a:ext cx="23513141" cy="65119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3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5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7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9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5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9514" y="23617639"/>
            <a:ext cx="7837715" cy="135665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76654" y="23617639"/>
            <a:ext cx="10636899" cy="135665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072982" y="23617639"/>
            <a:ext cx="7837715" cy="135665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679514" y="23617639"/>
            <a:ext cx="7837715" cy="135665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476654" y="23617639"/>
            <a:ext cx="10636899" cy="135665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4072982" y="23617639"/>
            <a:ext cx="7837715" cy="135665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39153" y="-165805"/>
            <a:ext cx="1639685" cy="17380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212099" y="5843591"/>
            <a:ext cx="1368007" cy="15018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286002" y="6823966"/>
            <a:ext cx="4671138" cy="5872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72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72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2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07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7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072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072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72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072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072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072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076260" y="7096922"/>
            <a:ext cx="1639685" cy="590550"/>
          </a:xfrm>
          <a:prstGeom prst="rect">
            <a:avLst/>
          </a:prstGeom>
        </p:spPr>
        <p:txBody>
          <a:bodyPr vert="horz" lIns="54423" tIns="27212" rIns="54423" bIns="2721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4428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5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05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8" y="-19894172"/>
            <a:ext cx="1639685" cy="27883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19894172"/>
            <a:ext cx="1639685" cy="27883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7" y="21882480"/>
            <a:ext cx="1639685" cy="2788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4" y="21882480"/>
            <a:ext cx="1639685" cy="278831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27587" y="4552950"/>
            <a:ext cx="1639685" cy="590550"/>
          </a:xfrm>
          <a:prstGeom prst="rect">
            <a:avLst/>
          </a:prstGeom>
        </p:spPr>
        <p:txBody>
          <a:bodyPr vert="horz" lIns="54423" tIns="27212" rIns="54423" bIns="2721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4428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2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072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1539155" y="1268015"/>
            <a:ext cx="1639685" cy="590550"/>
          </a:xfrm>
          <a:prstGeom prst="rect">
            <a:avLst/>
          </a:prstGeom>
        </p:spPr>
        <p:txBody>
          <a:bodyPr vert="horz" lIns="54423" tIns="27212" rIns="54423" bIns="2721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4428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5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05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3" y="-14495067"/>
            <a:ext cx="2720648" cy="35712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3" y="17753865"/>
            <a:ext cx="2720648" cy="35712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356847" y="-14495067"/>
            <a:ext cx="2720648" cy="35712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554200" y="17753865"/>
            <a:ext cx="2720648" cy="357125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7620000" y="-727177"/>
            <a:ext cx="1639685" cy="590550"/>
          </a:xfrm>
          <a:prstGeom prst="rect">
            <a:avLst/>
          </a:prstGeom>
        </p:spPr>
        <p:txBody>
          <a:bodyPr vert="horz" lIns="54423" tIns="27212" rIns="54423" bIns="2721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4428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</p:sldLayoutIdLst>
  <p:txStyles>
    <p:titleStyle>
      <a:lvl1pPr algn="ctr" defTabSz="903839" rtl="0" eaLnBrk="1" latinLnBrk="0" hangingPunct="1">
        <a:spcBef>
          <a:spcPct val="0"/>
        </a:spcBef>
        <a:buNone/>
        <a:defRPr sz="43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941" indent="-338941" algn="l" defTabSz="903839" rtl="0" eaLnBrk="1" latinLnBrk="0" hangingPunct="1">
        <a:spcBef>
          <a:spcPct val="20000"/>
        </a:spcBef>
        <a:buFont typeface="Arial" pitchFamily="34" charset="0"/>
        <a:buChar char="•"/>
        <a:defRPr sz="3163" kern="1200">
          <a:solidFill>
            <a:schemeClr val="tx1"/>
          </a:solidFill>
          <a:latin typeface="+mn-lt"/>
          <a:ea typeface="+mn-ea"/>
          <a:cs typeface="+mn-cs"/>
        </a:defRPr>
      </a:lvl1pPr>
      <a:lvl2pPr marL="734370" indent="-282450" algn="l" defTabSz="903839" rtl="0" eaLnBrk="1" latinLnBrk="0" hangingPunct="1">
        <a:spcBef>
          <a:spcPct val="20000"/>
        </a:spcBef>
        <a:buFont typeface="Arial" pitchFamily="34" charset="0"/>
        <a:buChar char="–"/>
        <a:defRPr sz="2768" kern="1200">
          <a:solidFill>
            <a:schemeClr val="tx1"/>
          </a:solidFill>
          <a:latin typeface="+mn-lt"/>
          <a:ea typeface="+mn-ea"/>
          <a:cs typeface="+mn-cs"/>
        </a:defRPr>
      </a:lvl2pPr>
      <a:lvl3pPr marL="1129800" indent="-225959" algn="l" defTabSz="903839" rtl="0" eaLnBrk="1" latinLnBrk="0" hangingPunct="1">
        <a:spcBef>
          <a:spcPct val="20000"/>
        </a:spcBef>
        <a:buFont typeface="Arial" pitchFamily="34" charset="0"/>
        <a:buChar char="•"/>
        <a:defRPr sz="2372" kern="1200">
          <a:solidFill>
            <a:schemeClr val="tx1"/>
          </a:solidFill>
          <a:latin typeface="+mn-lt"/>
          <a:ea typeface="+mn-ea"/>
          <a:cs typeface="+mn-cs"/>
        </a:defRPr>
      </a:lvl3pPr>
      <a:lvl4pPr marL="1581719" indent="-225959" algn="l" defTabSz="903839" rtl="0" eaLnBrk="1" latinLnBrk="0" hangingPunct="1">
        <a:spcBef>
          <a:spcPct val="20000"/>
        </a:spcBef>
        <a:buFont typeface="Arial" pitchFamily="34" charset="0"/>
        <a:buChar char="–"/>
        <a:defRPr sz="1977" kern="1200">
          <a:solidFill>
            <a:schemeClr val="tx1"/>
          </a:solidFill>
          <a:latin typeface="+mn-lt"/>
          <a:ea typeface="+mn-ea"/>
          <a:cs typeface="+mn-cs"/>
        </a:defRPr>
      </a:lvl4pPr>
      <a:lvl5pPr marL="2033639" indent="-225959" algn="l" defTabSz="903839" rtl="0" eaLnBrk="1" latinLnBrk="0" hangingPunct="1">
        <a:spcBef>
          <a:spcPct val="20000"/>
        </a:spcBef>
        <a:buFont typeface="Arial" pitchFamily="34" charset="0"/>
        <a:buChar char="»"/>
        <a:defRPr sz="1977" kern="1200">
          <a:solidFill>
            <a:schemeClr val="tx1"/>
          </a:solidFill>
          <a:latin typeface="+mn-lt"/>
          <a:ea typeface="+mn-ea"/>
          <a:cs typeface="+mn-cs"/>
        </a:defRPr>
      </a:lvl5pPr>
      <a:lvl6pPr marL="2485559" indent="-225959" algn="l" defTabSz="903839" rtl="0" eaLnBrk="1" latinLnBrk="0" hangingPunct="1">
        <a:spcBef>
          <a:spcPct val="20000"/>
        </a:spcBef>
        <a:buFont typeface="Arial" pitchFamily="34" charset="0"/>
        <a:buChar char="•"/>
        <a:defRPr sz="1977" kern="1200">
          <a:solidFill>
            <a:schemeClr val="tx1"/>
          </a:solidFill>
          <a:latin typeface="+mn-lt"/>
          <a:ea typeface="+mn-ea"/>
          <a:cs typeface="+mn-cs"/>
        </a:defRPr>
      </a:lvl6pPr>
      <a:lvl7pPr marL="2937478" indent="-225959" algn="l" defTabSz="903839" rtl="0" eaLnBrk="1" latinLnBrk="0" hangingPunct="1">
        <a:spcBef>
          <a:spcPct val="20000"/>
        </a:spcBef>
        <a:buFont typeface="Arial" pitchFamily="34" charset="0"/>
        <a:buChar char="•"/>
        <a:defRPr sz="1977" kern="1200">
          <a:solidFill>
            <a:schemeClr val="tx1"/>
          </a:solidFill>
          <a:latin typeface="+mn-lt"/>
          <a:ea typeface="+mn-ea"/>
          <a:cs typeface="+mn-cs"/>
        </a:defRPr>
      </a:lvl7pPr>
      <a:lvl8pPr marL="3389397" indent="-225959" algn="l" defTabSz="903839" rtl="0" eaLnBrk="1" latinLnBrk="0" hangingPunct="1">
        <a:spcBef>
          <a:spcPct val="20000"/>
        </a:spcBef>
        <a:buFont typeface="Arial" pitchFamily="34" charset="0"/>
        <a:buChar char="•"/>
        <a:defRPr sz="1977" kern="1200">
          <a:solidFill>
            <a:schemeClr val="tx1"/>
          </a:solidFill>
          <a:latin typeface="+mn-lt"/>
          <a:ea typeface="+mn-ea"/>
          <a:cs typeface="+mn-cs"/>
        </a:defRPr>
      </a:lvl8pPr>
      <a:lvl9pPr marL="3841317" indent="-225959" algn="l" defTabSz="903839" rtl="0" eaLnBrk="1" latinLnBrk="0" hangingPunct="1">
        <a:spcBef>
          <a:spcPct val="20000"/>
        </a:spcBef>
        <a:buFont typeface="Arial" pitchFamily="34" charset="0"/>
        <a:buChar char="•"/>
        <a:defRPr sz="19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3839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1pPr>
      <a:lvl2pPr marL="451920" algn="l" defTabSz="903839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2pPr>
      <a:lvl3pPr marL="903839" algn="l" defTabSz="903839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3pPr>
      <a:lvl4pPr marL="1355759" algn="l" defTabSz="903839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4pPr>
      <a:lvl5pPr marL="1807679" algn="l" defTabSz="903839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5pPr>
      <a:lvl6pPr marL="2259598" algn="l" defTabSz="903839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6pPr>
      <a:lvl7pPr marL="2711519" algn="l" defTabSz="903839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7pPr>
      <a:lvl8pPr marL="3163437" algn="l" defTabSz="903839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8pPr>
      <a:lvl9pPr marL="3615358" algn="l" defTabSz="903839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E6661F-DAE2-344A-4597-B4453FD4B695}"/>
              </a:ext>
            </a:extLst>
          </p:cNvPr>
          <p:cNvSpPr txBox="1"/>
          <p:nvPr/>
        </p:nvSpPr>
        <p:spPr>
          <a:xfrm>
            <a:off x="457200" y="895350"/>
            <a:ext cx="84899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486"/>
            <a:r>
              <a:rPr lang="en-US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9 – TIẾT 1: </a:t>
            </a:r>
          </a:p>
          <a:p>
            <a:pPr algn="ctr" defTabSz="182486"/>
            <a:r>
              <a:rPr lang="en-US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 TRÒ CỦA ÁNH SÁNG</a:t>
            </a:r>
            <a:endParaRPr lang="vi-VN" sz="60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43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4800" y="196359"/>
            <a:ext cx="8559800" cy="4705350"/>
          </a:xfrm>
          <a:prstGeom prst="roundRect">
            <a:avLst>
              <a:gd name="adj" fmla="val 8667"/>
            </a:avLst>
          </a:prstGeom>
          <a:solidFill>
            <a:schemeClr val="bg1">
              <a:alpha val="97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文本框 14">
            <a:extLst>
              <a:ext uri="{FF2B5EF4-FFF2-40B4-BE49-F238E27FC236}">
                <a16:creationId xmlns:a16="http://schemas.microsoft.com/office/drawing/2014/main" id="{BEF2A3DD-3C59-806D-6C08-2E6D801DD0D1}"/>
              </a:ext>
            </a:extLst>
          </p:cNvPr>
          <p:cNvSpPr txBox="1"/>
          <p:nvPr/>
        </p:nvSpPr>
        <p:spPr>
          <a:xfrm>
            <a:off x="609600" y="285750"/>
            <a:ext cx="8001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486"/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khác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sử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dụng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ánh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sáng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đối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trồng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địa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phương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endParaRPr lang="en-US" sz="2800" b="1" i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48200" y="4333803"/>
            <a:ext cx="34955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1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1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chiếu</a:t>
            </a:r>
            <a:r>
              <a:rPr lang="en-US" sz="1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1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1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cúc</a:t>
            </a:r>
            <a:endParaRPr lang="en-US" sz="1800" b="1" i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2019162"/>
            <a:ext cx="3733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Thắp điện chiếu sáng cho hoa cúc nhằm: Kéo dài thời gian sinh trưởng của cây, hạn chế nụ sớm, điều chỉnh thời gian nở, tăng độ đồng đều và chất lượng của hoa.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2" descr="Thu tiền tỷ từ vườn cúc được chiếu sáng bằng đèn 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998" y="2046394"/>
            <a:ext cx="3906697" cy="228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26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4">
            <a:extLst>
              <a:ext uri="{FF2B5EF4-FFF2-40B4-BE49-F238E27FC236}">
                <a16:creationId xmlns:a16="http://schemas.microsoft.com/office/drawing/2014/main" id="{BEF2A3DD-3C59-806D-6C08-2E6D801DD0D1}"/>
              </a:ext>
            </a:extLst>
          </p:cNvPr>
          <p:cNvSpPr txBox="1"/>
          <p:nvPr/>
        </p:nvSpPr>
        <p:spPr>
          <a:xfrm>
            <a:off x="2057400" y="152400"/>
            <a:ext cx="4903234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82486"/>
            <a:r>
              <a:rPr lang="en-029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Ánh</a:t>
            </a:r>
            <a:r>
              <a:rPr lang="en-029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sáng</a:t>
            </a:r>
            <a:r>
              <a:rPr lang="en-029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029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vai</a:t>
            </a:r>
            <a:r>
              <a:rPr lang="en-029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lang="en-029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029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đối</a:t>
            </a:r>
            <a:r>
              <a:rPr lang="en-029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029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lang="en-029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sống</a:t>
            </a:r>
            <a:r>
              <a:rPr lang="en-029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029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029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vật</a:t>
            </a:r>
            <a:r>
              <a:rPr lang="en-029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1352550"/>
            <a:ext cx="8229600" cy="35394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255270" algn="l"/>
              </a:tabLs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+"/>
              <a:tabLst>
                <a:tab pos="255270" algn="l"/>
              </a:tabLs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+"/>
              <a:tabLst>
                <a:tab pos="255270" algn="l"/>
              </a:tabLs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tàn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lụi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+"/>
              <a:tabLst>
                <a:tab pos="255270" algn="l"/>
              </a:tabLs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+"/>
              <a:tabLst>
                <a:tab pos="255270" algn="l"/>
              </a:tabLs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9469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596" y="895350"/>
            <a:ext cx="7476227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3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285750"/>
            <a:ext cx="8534400" cy="457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ACEC83-39F4-02C0-9858-3BA42B5E39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3" r="3963" b="2332"/>
          <a:stretch/>
        </p:blipFill>
        <p:spPr>
          <a:xfrm>
            <a:off x="576451" y="514350"/>
            <a:ext cx="4445875" cy="2743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878124-69E4-E4D9-F29B-93943DE23AD3}"/>
              </a:ext>
            </a:extLst>
          </p:cNvPr>
          <p:cNvSpPr/>
          <p:nvPr/>
        </p:nvSpPr>
        <p:spPr>
          <a:xfrm>
            <a:off x="1161088" y="3309773"/>
            <a:ext cx="3276600" cy="14957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8245" tIns="9123" rIns="18245" bIns="9123">
            <a:spAutoFit/>
          </a:bodyPr>
          <a:lstStyle/>
          <a:p>
            <a:pPr algn="ctr" defTabSz="182486"/>
            <a:r>
              <a:rPr lang="en-US" sz="3200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2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sưởi</a:t>
            </a:r>
            <a:r>
              <a:rPr lang="en-US" sz="32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r>
              <a:rPr lang="en-US" sz="32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32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endParaRPr lang="en-US" sz="3200" b="1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Phải lòng phải mặt với cái máy sưởi, chú mèo béo cứ ôm chặt mãi không rờ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506" y="590550"/>
            <a:ext cx="3406513" cy="396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6345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285750"/>
            <a:ext cx="8534400" cy="457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878124-69E4-E4D9-F29B-93943DE23AD3}"/>
              </a:ext>
            </a:extLst>
          </p:cNvPr>
          <p:cNvSpPr/>
          <p:nvPr/>
        </p:nvSpPr>
        <p:spPr>
          <a:xfrm>
            <a:off x="2209800" y="3181350"/>
            <a:ext cx="4800600" cy="149575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8245" tIns="9123" rIns="18245" bIns="9123">
            <a:spAutoFit/>
          </a:bodyPr>
          <a:lstStyle/>
          <a:p>
            <a:pPr algn="ctr" defTabSz="182486"/>
            <a:r>
              <a:rPr lang="en-US" sz="3200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200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200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200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tươi</a:t>
            </a:r>
            <a:r>
              <a:rPr lang="en-US" sz="3200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3200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en-US" sz="3200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nguồn</a:t>
            </a:r>
            <a:r>
              <a:rPr lang="en-US" sz="3200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200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200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lang="en-US" sz="3200" b="1" dirty="0">
              <a:ln w="0"/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23A98B-80CE-DCB4-8897-A537F9898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57323"/>
            <a:ext cx="4069201" cy="2527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Bảo vệ hiệu quả động vật, thực vật hoang dã nguy cấ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099" y="580891"/>
            <a:ext cx="3593240" cy="2480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77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285750"/>
            <a:ext cx="8534400" cy="457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FF138C-07D5-DA19-C2E8-7FFC07C85B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181"/>
          <a:stretch/>
        </p:blipFill>
        <p:spPr>
          <a:xfrm>
            <a:off x="554393" y="499155"/>
            <a:ext cx="4438480" cy="2971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1BC6A6-9D15-4A9C-3933-99A911D1B959}"/>
              </a:ext>
            </a:extLst>
          </p:cNvPr>
          <p:cNvSpPr/>
          <p:nvPr/>
        </p:nvSpPr>
        <p:spPr>
          <a:xfrm>
            <a:off x="5185246" y="2153241"/>
            <a:ext cx="3617627" cy="1311086"/>
          </a:xfrm>
          <a:prstGeom prst="rect">
            <a:avLst/>
          </a:prstGeom>
          <a:noFill/>
        </p:spPr>
        <p:txBody>
          <a:bodyPr wrap="square" lIns="18245" tIns="9123" rIns="18245" bIns="9123">
            <a:spAutoFit/>
          </a:bodyPr>
          <a:lstStyle/>
          <a:p>
            <a:pPr algn="ctr" defTabSz="182486"/>
            <a:r>
              <a:rPr lang="vi-VN" sz="28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báo cần ánh sáng để đuổi theo con mồi.</a:t>
            </a:r>
            <a:endParaRPr lang="en-US" sz="2800" b="1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B10CD7-9FD2-3D4B-393B-6827BE79BCCF}"/>
              </a:ext>
            </a:extLst>
          </p:cNvPr>
          <p:cNvSpPr/>
          <p:nvPr/>
        </p:nvSpPr>
        <p:spPr>
          <a:xfrm>
            <a:off x="5029200" y="567267"/>
            <a:ext cx="3617627" cy="1311086"/>
          </a:xfrm>
          <a:prstGeom prst="rect">
            <a:avLst/>
          </a:prstGeom>
          <a:noFill/>
        </p:spPr>
        <p:txBody>
          <a:bodyPr wrap="square" lIns="18245" tIns="9123" rIns="18245" bIns="9123">
            <a:spAutoFit/>
          </a:bodyPr>
          <a:lstStyle/>
          <a:p>
            <a:pPr algn="ctr" defTabSz="182486"/>
            <a:r>
              <a:rPr lang="vi-VN" sz="28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nai cần ánh sáng để chạy thoát khỏi con </a:t>
            </a:r>
            <a:r>
              <a:rPr lang="en-US" sz="2800" b="1" dirty="0">
                <a:ln w="0"/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b</a:t>
            </a:r>
            <a:r>
              <a:rPr lang="vi-VN" sz="28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áo.</a:t>
            </a:r>
            <a:endParaRPr lang="en-US" sz="2800" b="1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0600" y="3721124"/>
            <a:ext cx="7467600" cy="13234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9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1657350"/>
            <a:ext cx="7429500" cy="304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57300" y="2027188"/>
            <a:ext cx="7315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Theo em, ánh sáng có quan trọng với động vật và thực vật không? Vì sao?</a:t>
            </a:r>
            <a:endParaRPr lang="en-US" sz="4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1037396"/>
            <a:ext cx="3429212" cy="412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5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91753"/>
            <a:ext cx="8610600" cy="48111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E51580D6-43B1-4848-BA3A-3586D2AEA2C6}"/>
              </a:ext>
            </a:extLst>
          </p:cNvPr>
          <p:cNvSpPr txBox="1"/>
          <p:nvPr/>
        </p:nvSpPr>
        <p:spPr>
          <a:xfrm>
            <a:off x="457200" y="233156"/>
            <a:ext cx="8153400" cy="2412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VỞ </a:t>
            </a:r>
          </a:p>
          <a:p>
            <a:pPr>
              <a:lnSpc>
                <a:spcPct val="130000"/>
              </a:lnSpc>
            </a:pP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82486">
              <a:lnSpc>
                <a:spcPct val="130000"/>
              </a:lnSpc>
              <a:defRPr/>
            </a:pP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Ánh sáng có vai trò gì đối với sự sống của động vật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0D2A4E-F435-477B-85E2-9D51684B7441}"/>
              </a:ext>
            </a:extLst>
          </p:cNvPr>
          <p:cNvSpPr/>
          <p:nvPr/>
        </p:nvSpPr>
        <p:spPr>
          <a:xfrm>
            <a:off x="467833" y="2597307"/>
            <a:ext cx="8153400" cy="1778906"/>
          </a:xfrm>
          <a:prstGeom prst="rect">
            <a:avLst/>
          </a:prstGeom>
          <a:noFill/>
        </p:spPr>
        <p:txBody>
          <a:bodyPr wrap="square" lIns="18245" tIns="9123" rIns="18245" bIns="9123">
            <a:spAutoFit/>
          </a:bodyPr>
          <a:lstStyle/>
          <a:p>
            <a:pPr algn="just" defTabSz="182486">
              <a:lnSpc>
                <a:spcPct val="130000"/>
              </a:lnSpc>
            </a:pPr>
            <a:r>
              <a:rPr lang="nl-NL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Động vật: di chuyển, tìm thức ăn, nước uống, phát hiện nguy hiểm cần tránh.</a:t>
            </a:r>
            <a:endParaRPr lang="en-US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82486">
              <a:lnSpc>
                <a:spcPct val="130000"/>
              </a:lnSpc>
            </a:pPr>
            <a:r>
              <a:rPr lang="nl-NL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Ánh sáng mặt trời đem lại sự sống cho thực vật. Thực vật lại cung cấp thức ăn cho động vật.</a:t>
            </a:r>
            <a:endParaRPr lang="en-US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53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276350"/>
            <a:ext cx="6248942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1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4800" y="196359"/>
            <a:ext cx="8559800" cy="4705350"/>
          </a:xfrm>
          <a:prstGeom prst="roundRect">
            <a:avLst>
              <a:gd name="adj" fmla="val 8667"/>
            </a:avLst>
          </a:prstGeom>
          <a:solidFill>
            <a:schemeClr val="bg1">
              <a:alpha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E6661F-DAE2-344A-4597-B4453FD4B695}"/>
              </a:ext>
            </a:extLst>
          </p:cNvPr>
          <p:cNvSpPr txBox="1"/>
          <p:nvPr/>
        </p:nvSpPr>
        <p:spPr>
          <a:xfrm>
            <a:off x="501614" y="582632"/>
            <a:ext cx="39632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486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hai chậu cây dừa cạn giống nhau (Hình 1a, 1c). Đặt chậu cây a trong nhà, chậu cây c ngoài sân. Hằng ngày tưới nước đầy đủ cho hai cây. Sau một thời gian hình ảnh hai cây như hình 1b, 1d.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85750"/>
            <a:ext cx="3920836" cy="21391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703" y="2438650"/>
            <a:ext cx="3920837" cy="240654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248400" y="1657350"/>
            <a:ext cx="73152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202680" y="4171950"/>
            <a:ext cx="73152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79770" y="1730573"/>
            <a:ext cx="1521570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i="1" dirty="0" err="1"/>
              <a:t>Sau</a:t>
            </a:r>
            <a:r>
              <a:rPr lang="en-US" sz="1400" i="1" dirty="0"/>
              <a:t> </a:t>
            </a:r>
            <a:r>
              <a:rPr lang="en-US" sz="1400" i="1" dirty="0" err="1"/>
              <a:t>một</a:t>
            </a:r>
            <a:r>
              <a:rPr lang="en-US" sz="1400" i="1" dirty="0"/>
              <a:t> </a:t>
            </a:r>
            <a:r>
              <a:rPr lang="en-US" sz="1400" i="1" dirty="0" err="1"/>
              <a:t>thời</a:t>
            </a:r>
            <a:r>
              <a:rPr lang="en-US" sz="1400" i="1" dirty="0"/>
              <a:t> </a:t>
            </a:r>
            <a:r>
              <a:rPr lang="en-US" sz="1400" i="1" dirty="0" err="1"/>
              <a:t>gian</a:t>
            </a:r>
            <a:endParaRPr lang="en-US" sz="14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869830" y="4245173"/>
            <a:ext cx="1531510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i="1" dirty="0" err="1"/>
              <a:t>Sau</a:t>
            </a:r>
            <a:r>
              <a:rPr lang="en-US" sz="1400" i="1" dirty="0"/>
              <a:t> </a:t>
            </a:r>
            <a:r>
              <a:rPr lang="en-US" sz="1400" i="1" dirty="0" err="1"/>
              <a:t>một</a:t>
            </a:r>
            <a:r>
              <a:rPr lang="en-US" sz="1400" i="1" dirty="0"/>
              <a:t> </a:t>
            </a:r>
            <a:r>
              <a:rPr lang="en-US" sz="1400" i="1" dirty="0" err="1"/>
              <a:t>thời</a:t>
            </a:r>
            <a:r>
              <a:rPr lang="en-US" sz="1400" i="1" dirty="0"/>
              <a:t> </a:t>
            </a:r>
            <a:r>
              <a:rPr lang="en-US" sz="1400" i="1" dirty="0" err="1"/>
              <a:t>gian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416272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4800" y="196359"/>
            <a:ext cx="8559800" cy="4705350"/>
          </a:xfrm>
          <a:prstGeom prst="roundRect">
            <a:avLst>
              <a:gd name="adj" fmla="val 8667"/>
            </a:avLst>
          </a:prstGeom>
          <a:solidFill>
            <a:schemeClr val="bg1">
              <a:alpha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文本框 13">
            <a:extLst>
              <a:ext uri="{FF2B5EF4-FFF2-40B4-BE49-F238E27FC236}">
                <a16:creationId xmlns:a16="http://schemas.microsoft.com/office/drawing/2014/main" id="{1B2B8145-FED6-7BDE-05F2-0117515ADF3B}"/>
              </a:ext>
            </a:extLst>
          </p:cNvPr>
          <p:cNvSpPr txBox="1"/>
          <p:nvPr/>
        </p:nvSpPr>
        <p:spPr>
          <a:xfrm>
            <a:off x="609601" y="1904972"/>
            <a:ext cx="49653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182486">
              <a:buFont typeface="Wingdings" panose="05000000000000000000" pitchFamily="2" charset="2"/>
              <a:buChar char="§"/>
              <a:defRPr/>
            </a:pPr>
            <a:r>
              <a:rPr lang="vi-VN" altLang="zh-CN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Yếu tố nào ảnh hưởng đến sự phát triển của hai cây </a:t>
            </a:r>
            <a:r>
              <a:rPr lang="en-US" altLang="zh-CN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altLang="zh-CN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zh-CN" altLang="en-US" sz="3200" i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4" name="文本框 14">
            <a:extLst>
              <a:ext uri="{FF2B5EF4-FFF2-40B4-BE49-F238E27FC236}">
                <a16:creationId xmlns:a16="http://schemas.microsoft.com/office/drawing/2014/main" id="{BEF2A3DD-3C59-806D-6C08-2E6D801DD0D1}"/>
              </a:ext>
            </a:extLst>
          </p:cNvPr>
          <p:cNvSpPr txBox="1"/>
          <p:nvPr/>
        </p:nvSpPr>
        <p:spPr>
          <a:xfrm>
            <a:off x="609601" y="331213"/>
            <a:ext cx="49530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182486">
              <a:buFont typeface="Wingdings" panose="05000000000000000000" pitchFamily="2" charset="2"/>
              <a:buChar char="§"/>
            </a:pPr>
            <a:r>
              <a:rPr lang="en-029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lang="en-029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sát</a:t>
            </a:r>
            <a:r>
              <a:rPr lang="en-029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029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1b, 1d </a:t>
            </a:r>
            <a:r>
              <a:rPr lang="en-029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029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029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lang="en-029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lang="en-029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khác</a:t>
            </a:r>
            <a:r>
              <a:rPr lang="en-029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lang="en-029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029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lang="en-029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029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3200" i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852" y="3086181"/>
            <a:ext cx="3283817" cy="20488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363294"/>
            <a:ext cx="2997269" cy="347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6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4800" y="196359"/>
            <a:ext cx="8559800" cy="4705350"/>
          </a:xfrm>
          <a:prstGeom prst="roundRect">
            <a:avLst>
              <a:gd name="adj" fmla="val 8667"/>
            </a:avLst>
          </a:prstGeom>
          <a:solidFill>
            <a:schemeClr val="bg1">
              <a:alpha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63294"/>
            <a:ext cx="3683069" cy="42712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1BE47C-4CB4-3DD7-79E4-3E01F05FEC9E}"/>
              </a:ext>
            </a:extLst>
          </p:cNvPr>
          <p:cNvSpPr txBox="1"/>
          <p:nvPr/>
        </p:nvSpPr>
        <p:spPr>
          <a:xfrm>
            <a:off x="457200" y="445079"/>
            <a:ext cx="4419669" cy="2962513"/>
          </a:xfrm>
          <a:prstGeom prst="round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just" defTabSz="182486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 ở </a:t>
            </a:r>
            <a:r>
              <a:rPr lang="vi-VN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 1b 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phát triển kém hơn trước, bị rụng hoa, lá; 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 defTabSz="182486"/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ây ở </a:t>
            </a:r>
            <a:r>
              <a:rPr lang="vi-VN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 1d 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phát triển tươi tốt, cây to hơn và nhiều hoa hơn.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664E9C-FBC2-E466-0F1B-2BE52896F04F}"/>
              </a:ext>
            </a:extLst>
          </p:cNvPr>
          <p:cNvSpPr txBox="1"/>
          <p:nvPr/>
        </p:nvSpPr>
        <p:spPr>
          <a:xfrm>
            <a:off x="533365" y="3257550"/>
            <a:ext cx="4419669" cy="1532334"/>
          </a:xfrm>
          <a:prstGeom prst="roundRect">
            <a:avLst/>
          </a:prstGeom>
          <a:solidFill>
            <a:schemeClr val="bg1"/>
          </a:solidFill>
          <a:ln w="38100"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182486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Yếu tố ảnh hưởng đến sự phát triển của hai cây là ánh sáng.</a:t>
            </a:r>
          </a:p>
        </p:txBody>
      </p:sp>
    </p:spTree>
    <p:extLst>
      <p:ext uri="{BB962C8B-B14F-4D97-AF65-F5344CB8AC3E}">
        <p14:creationId xmlns:p14="http://schemas.microsoft.com/office/powerpoint/2010/main" val="234119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4800" y="196359"/>
            <a:ext cx="8559800" cy="4705350"/>
          </a:xfrm>
          <a:prstGeom prst="roundRect">
            <a:avLst>
              <a:gd name="adj" fmla="val 8667"/>
            </a:avLst>
          </a:prstGeom>
          <a:solidFill>
            <a:schemeClr val="bg1">
              <a:alpha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63294"/>
            <a:ext cx="3683069" cy="42712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1BE47C-4CB4-3DD7-79E4-3E01F05FEC9E}"/>
              </a:ext>
            </a:extLst>
          </p:cNvPr>
          <p:cNvSpPr txBox="1"/>
          <p:nvPr/>
        </p:nvSpPr>
        <p:spPr>
          <a:xfrm>
            <a:off x="457200" y="445079"/>
            <a:ext cx="4419669" cy="2962513"/>
          </a:xfrm>
          <a:prstGeom prst="round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just" defTabSz="182486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 ở </a:t>
            </a:r>
            <a:r>
              <a:rPr lang="vi-VN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 1b 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phát triển kém hơn trước, bị rụng hoa, lá; 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 defTabSz="182486"/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ây ở </a:t>
            </a:r>
            <a:r>
              <a:rPr lang="vi-VN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 1d 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phát triển tươi tốt, cây to hơn và nhiều hoa hơn.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664E9C-FBC2-E466-0F1B-2BE52896F04F}"/>
              </a:ext>
            </a:extLst>
          </p:cNvPr>
          <p:cNvSpPr txBox="1"/>
          <p:nvPr/>
        </p:nvSpPr>
        <p:spPr>
          <a:xfrm>
            <a:off x="533365" y="3257550"/>
            <a:ext cx="4419669" cy="1532334"/>
          </a:xfrm>
          <a:prstGeom prst="roundRect">
            <a:avLst/>
          </a:prstGeom>
          <a:solidFill>
            <a:schemeClr val="bg1"/>
          </a:solidFill>
          <a:ln w="38100"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182486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Yếu tố ảnh hưởng đến sự phát triển của hai cây là ánh sáng.</a:t>
            </a:r>
          </a:p>
        </p:txBody>
      </p:sp>
    </p:spTree>
    <p:extLst>
      <p:ext uri="{BB962C8B-B14F-4D97-AF65-F5344CB8AC3E}">
        <p14:creationId xmlns:p14="http://schemas.microsoft.com/office/powerpoint/2010/main" val="293476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4800" y="196359"/>
            <a:ext cx="8559800" cy="4705350"/>
          </a:xfrm>
          <a:prstGeom prst="roundRect">
            <a:avLst>
              <a:gd name="adj" fmla="val 8667"/>
            </a:avLst>
          </a:prstGeom>
          <a:solidFill>
            <a:schemeClr val="bg1">
              <a:alpha val="97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文本框 14">
            <a:extLst>
              <a:ext uri="{FF2B5EF4-FFF2-40B4-BE49-F238E27FC236}">
                <a16:creationId xmlns:a16="http://schemas.microsoft.com/office/drawing/2014/main" id="{BEF2A3DD-3C59-806D-6C08-2E6D801DD0D1}"/>
              </a:ext>
            </a:extLst>
          </p:cNvPr>
          <p:cNvSpPr txBox="1"/>
          <p:nvPr/>
        </p:nvSpPr>
        <p:spPr>
          <a:xfrm>
            <a:off x="533401" y="377767"/>
            <a:ext cx="822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486"/>
            <a:r>
              <a:rPr lang="en-029" sz="28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lang="en-029" sz="28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sát</a:t>
            </a:r>
            <a:r>
              <a:rPr lang="en-029" sz="28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029" sz="28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3,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029" sz="28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sử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dụng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ánh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sáng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đối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trồng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tác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dụng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2800" b="1" i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81" y="1944170"/>
            <a:ext cx="8008440" cy="26173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17634" y="4311272"/>
            <a:ext cx="861133" cy="40011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err="1"/>
              <a:t>Hình</a:t>
            </a:r>
            <a:r>
              <a:rPr lang="en-US" sz="2000" dirty="0"/>
              <a:t> 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627" y="3295041"/>
            <a:ext cx="4071373" cy="186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9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4800" y="196359"/>
            <a:ext cx="8559800" cy="4705350"/>
          </a:xfrm>
          <a:prstGeom prst="roundRect">
            <a:avLst>
              <a:gd name="adj" fmla="val 8667"/>
            </a:avLst>
          </a:prstGeom>
          <a:solidFill>
            <a:schemeClr val="bg1">
              <a:alpha val="97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6080"/>
          <a:stretch/>
        </p:blipFill>
        <p:spPr>
          <a:xfrm>
            <a:off x="546100" y="351931"/>
            <a:ext cx="8077200" cy="22198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00400" y="2495550"/>
            <a:ext cx="27489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255270" algn="l"/>
              </a:tabLst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2b.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LED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non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949386" y="2495550"/>
            <a:ext cx="250881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255270" algn="l"/>
              </a:tabLst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2c. “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lưới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rau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"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chắn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gắt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rau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ngăn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xâm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côn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trùng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6100" y="2495550"/>
            <a:ext cx="25501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255270" algn="l"/>
              </a:tabLst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2a.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LED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chiếu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500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4800" y="196359"/>
            <a:ext cx="8559800" cy="4705350"/>
          </a:xfrm>
          <a:prstGeom prst="roundRect">
            <a:avLst>
              <a:gd name="adj" fmla="val 8667"/>
            </a:avLst>
          </a:prstGeom>
          <a:solidFill>
            <a:schemeClr val="bg1">
              <a:alpha val="97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文本框 14">
            <a:extLst>
              <a:ext uri="{FF2B5EF4-FFF2-40B4-BE49-F238E27FC236}">
                <a16:creationId xmlns:a16="http://schemas.microsoft.com/office/drawing/2014/main" id="{BEF2A3DD-3C59-806D-6C08-2E6D801DD0D1}"/>
              </a:ext>
            </a:extLst>
          </p:cNvPr>
          <p:cNvSpPr txBox="1"/>
          <p:nvPr/>
        </p:nvSpPr>
        <p:spPr>
          <a:xfrm>
            <a:off x="609600" y="285750"/>
            <a:ext cx="8001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486"/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khác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sử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dụng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ánh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sáng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đối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trồng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địa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phương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endParaRPr lang="en-US" sz="2800" b="1" i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2" descr="Ánh sáng nhân tạo cho hoa l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632" y="1435026"/>
            <a:ext cx="4038600" cy="303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10100" y="4450678"/>
            <a:ext cx="34955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1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1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1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1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1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1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lan</a:t>
            </a:r>
            <a:endParaRPr lang="en-US" sz="1800" b="1" i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2499" y="1935703"/>
            <a:ext cx="3733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iệc sử dụng đèn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LED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trồng cây hoa lan phù hợp sẽ giúp cây phát triển đúng hướng, màu sắc nổi bật.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62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479</TotalTime>
  <Words>677</Words>
  <Application>Microsoft Office PowerPoint</Application>
  <PresentationFormat>On-screen Show (16:9)</PresentationFormat>
  <Paragraphs>43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Cambria</vt:lpstr>
      <vt:lpstr>#9Slide07 HoneyCream</vt:lpstr>
      <vt:lpstr>Wingdings</vt:lpstr>
      <vt:lpstr>Calibri</vt:lpstr>
      <vt:lpstr>SVN-Newton</vt:lpstr>
      <vt:lpstr>字魂105号-简雅黑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and Dark Blue Watercolor Solar System Science Class Schoology Course Card</dc:title>
  <dc:creator>ADMIN</dc:creator>
  <cp:lastModifiedBy>Admin</cp:lastModifiedBy>
  <cp:revision>42</cp:revision>
  <dcterms:created xsi:type="dcterms:W3CDTF">2006-08-16T00:00:00Z</dcterms:created>
  <dcterms:modified xsi:type="dcterms:W3CDTF">2024-11-05T15:38:15Z</dcterms:modified>
  <dc:identifier>DAFuVWHYRwQ</dc:identifier>
</cp:coreProperties>
</file>