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72" r:id="rId4"/>
    <p:sldId id="269" r:id="rId5"/>
    <p:sldId id="259" r:id="rId6"/>
    <p:sldId id="258" r:id="rId7"/>
    <p:sldId id="271" r:id="rId8"/>
    <p:sldId id="263" r:id="rId9"/>
    <p:sldId id="264" r:id="rId10"/>
    <p:sldId id="262" r:id="rId11"/>
    <p:sldId id="265" r:id="rId12"/>
    <p:sldId id="268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UVF Kewl Script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Arial Rounded MT Bold" panose="020F0704030504030204" pitchFamily="34" charset="0"/>
      <p:regular r:id="rId30"/>
    </p:embeddedFont>
    <p:embeddedFont>
      <p:font typeface="#9Slide07 HoneyCream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849FC-2614-4EAC-8B03-BD335ED550AC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24D54-2C94-4410-9568-E8AD6EC4E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9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0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8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9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6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1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7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2A728-8C5F-54CC-B6D1-AB585624A6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B4806-B92D-2DCB-E402-B9D04861128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23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391" y="1013955"/>
            <a:ext cx="5846571" cy="1780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8684" y="2875105"/>
            <a:ext cx="4897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với người thân về những câu chuyện của tác giả mà em 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thích.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9724" y="10090"/>
            <a:ext cx="1328685" cy="648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4F74D-274C-D0B0-3344-12B4A355E4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41" b="62934"/>
          <a:stretch/>
        </p:blipFill>
        <p:spPr>
          <a:xfrm>
            <a:off x="1327338" y="2451002"/>
            <a:ext cx="6561339" cy="3205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29000" y="1446185"/>
            <a:ext cx="11127945" cy="452767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2170737" y="598890"/>
            <a:ext cx="8100051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0737" y="477610"/>
            <a:ext cx="8167155" cy="13198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en-US" sz="6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4449" y="2528005"/>
            <a:ext cx="103217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câu chuyện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về những trải nghiệm trong cuộc sống,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viết được phiếu đọc sách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theo mẫu.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 Biết trao đổi, chia sẻ với bạn về nội dung câu chuyện đã đọc; nhớ tên những câu chuyện của tác giả yêu thích và kể lại cho người thân.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0" y="636550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683" y="-418514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6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470" y="3623278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274" y="2280036"/>
            <a:ext cx="5889246" cy="3048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148614" y="827476"/>
            <a:ext cx="10599380" cy="1374382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8029" y="821225"/>
            <a:ext cx="10458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lại câu chuyện: về một việc làm có ích em đã làm cùng bạn bè và người thân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9220" descr="21"/>
          <p:cNvPicPr>
            <a:picLocks noChangeAspect="1"/>
          </p:cNvPicPr>
          <p:nvPr/>
        </p:nvPicPr>
        <p:blipFill rotWithShape="1">
          <a:blip r:embed="rId2"/>
          <a:srcRect l="15135" t="23865" r="61624" b="16686"/>
          <a:stretch/>
        </p:blipFill>
        <p:spPr>
          <a:xfrm flipH="1">
            <a:off x="0" y="3170030"/>
            <a:ext cx="2156059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005" y="2244905"/>
            <a:ext cx="5870957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601084" y="2656433"/>
            <a:ext cx="9721912" cy="3316350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3409777" y="1019225"/>
            <a:ext cx="5505855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8366" y="807231"/>
            <a:ext cx="4795267" cy="1708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7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Nhiệm vụ</a:t>
            </a:r>
            <a:endParaRPr kumimoji="0" lang="en-US" sz="7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11170" y="3180639"/>
            <a:ext cx="86822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Đọc câu chuyện </a:t>
            </a:r>
            <a:r>
              <a:rPr lang="vi-VN" sz="5000" b="1">
                <a:latin typeface="Cambria" panose="02040503050406030204" pitchFamily="18" charset="0"/>
                <a:ea typeface="Cambria" panose="02040503050406030204" pitchFamily="18" charset="0"/>
              </a:rPr>
              <a:t>về những trải nghiệm trong cuộc sống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" y="1869742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94807" y="659819"/>
            <a:ext cx="12486807" cy="55964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7215" marR="283210" algn="ctr">
              <a:spcBef>
                <a:spcPts val="900"/>
              </a:spcBef>
              <a:spcAft>
                <a:spcPts val="0"/>
              </a:spcAft>
            </a:pPr>
            <a:r>
              <a:rPr lang="vi-VN" b="1" dirty="0">
                <a:solidFill>
                  <a:srgbClr val="BE434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Kỉ niệm xưa</a:t>
            </a:r>
            <a:endParaRPr lang="vi-VN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1810" marR="176530" indent="294005" algn="just">
              <a:lnSpc>
                <a:spcPct val="147000"/>
              </a:lnSpc>
              <a:spcBef>
                <a:spcPts val="545"/>
              </a:spcBef>
              <a:spcAft>
                <a:spcPts val="0"/>
              </a:spcAft>
            </a:pP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ũ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pc="-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pc="-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nằm</a:t>
            </a:r>
            <a:r>
              <a:rPr lang="vi-VN" spc="-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iữa</a:t>
            </a:r>
            <a:r>
              <a:rPr lang="vi-VN" spc="-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một</a:t>
            </a:r>
            <a:r>
              <a:rPr lang="vi-VN" spc="-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khu</a:t>
            </a:r>
            <a:r>
              <a:rPr lang="vi-VN" spc="-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rộ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nhớ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v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ề căn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nhỏ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y, 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ữ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uổi</a:t>
            </a:r>
            <a:r>
              <a:rPr lang="vi-VN" spc="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hơ y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ê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dấu. N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hà khung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ỗ,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hữ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cột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ên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nư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đen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bón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ngôi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át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pc="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pc="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ay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hư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bên</a:t>
            </a:r>
            <a:r>
              <a:rPr lang="vi-VN" spc="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cửa</a:t>
            </a:r>
            <a:r>
              <a:rPr lang="vi-VN" spc="6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sổ</a:t>
            </a:r>
            <a:r>
              <a:rPr lang="vi-VN" spc="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bắt</a:t>
            </a:r>
            <a:r>
              <a:rPr lang="vi-VN" spc="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ạch,</a:t>
            </a:r>
            <a:r>
              <a:rPr lang="vi-VN" spc="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kê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đơn, châm</a:t>
            </a:r>
            <a:r>
              <a:rPr lang="vi-VN" spc="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bốc</a:t>
            </a:r>
            <a:r>
              <a:rPr lang="vi-VN" spc="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huốc.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Mỗi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pc="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iệc,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pc="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vi-VN" spc="8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 kéo</a:t>
            </a:r>
            <a:r>
              <a:rPr lang="vi-VN" spc="-1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nhau</a:t>
            </a:r>
            <a:r>
              <a:rPr lang="vi-VN" spc="-10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pc="-1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pc="-1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chơ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pc="-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các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pc="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ơi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chán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bán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-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ác</a:t>
            </a:r>
            <a:r>
              <a:rPr lang="vi-VN" spc="-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ấ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y dây</a:t>
            </a:r>
            <a:r>
              <a:rPr lang="vi-VN" spc="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spc="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hồ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ọc</a:t>
            </a:r>
            <a:r>
              <a:rPr lang="vi-VN" spc="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rên</a:t>
            </a:r>
            <a:r>
              <a:rPr lang="vi-VN" spc="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hàng</a:t>
            </a:r>
            <a:r>
              <a:rPr lang="vi-VN" spc="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rào</a:t>
            </a:r>
            <a:r>
              <a:rPr lang="vi-VN" spc="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en-US" spc="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pc="35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cúc</a:t>
            </a:r>
            <a:r>
              <a:rPr lang="vi-VN" spc="55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ần,</a:t>
            </a:r>
            <a:r>
              <a:rPr lang="vi-VN" spc="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cắt</a:t>
            </a:r>
            <a:r>
              <a:rPr lang="en-US" spc="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pc="4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khúc</a:t>
            </a:r>
            <a:r>
              <a:rPr lang="vi-VN" spc="35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ngắn</a:t>
            </a:r>
            <a:r>
              <a:rPr lang="vi-VN" spc="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để</a:t>
            </a:r>
            <a:r>
              <a:rPr lang="vi-VN" spc="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iả </a:t>
            </a:r>
            <a:r>
              <a:rPr lang="vi-VN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pc="155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bún</a:t>
            </a:r>
            <a:r>
              <a:rPr lang="vi-VN" cap="smal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pc="15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hở,</a:t>
            </a:r>
            <a:r>
              <a:rPr lang="vi-VN" spc="1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lấy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pc="1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bụt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nấu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canh.</a:t>
            </a:r>
            <a:r>
              <a:rPr lang="vi-VN" spc="1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16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nhất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hội,</a:t>
            </a:r>
            <a:r>
              <a:rPr lang="vi-VN" spc="1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 bánh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đa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ừ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lang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uộc.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ếng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ời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o,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iếng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ngon, kêu</a:t>
            </a:r>
            <a:r>
              <a:rPr lang="vi-VN" spc="-1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nóng</a:t>
            </a:r>
            <a:r>
              <a:rPr lang="vi-VN" spc="-1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pc="-1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ran</a:t>
            </a:r>
            <a:r>
              <a:rPr lang="vi-VN" spc="-1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ả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ột</a:t>
            </a:r>
            <a:r>
              <a:rPr lang="vi-VN" spc="-10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góc</a:t>
            </a:r>
            <a:r>
              <a:rPr lang="vi-VN" spc="-1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vườn.</a:t>
            </a:r>
          </a:p>
          <a:p>
            <a:pPr marL="511810" marR="177800" indent="243840" algn="just">
              <a:lnSpc>
                <a:spcPct val="147000"/>
              </a:lnSpc>
              <a:spcBef>
                <a:spcPts val="10"/>
              </a:spcBef>
              <a:spcAft>
                <a:spcPts val="0"/>
              </a:spcAft>
            </a:pP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Khác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với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bọn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lũ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rai</a:t>
            </a:r>
            <a:r>
              <a:rPr lang="vi-VN" spc="-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Hải,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pc="-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bác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Sơn, Hữu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pc="-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lại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rò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ánh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rậ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Hải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lớn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hất</a:t>
            </a:r>
            <a:r>
              <a:rPr lang="vi-VN" spc="-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rong các</a:t>
            </a:r>
            <a:r>
              <a:rPr lang="vi-VN" spc="1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em,</a:t>
            </a:r>
            <a:r>
              <a:rPr lang="vi-VN" spc="1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ận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pc="1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ổng</a:t>
            </a:r>
            <a:r>
              <a:rPr lang="vi-VN" spc="1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chỉ</a:t>
            </a:r>
            <a:r>
              <a:rPr lang="vi-VN" spc="15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hu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14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pc="1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anh em</a:t>
            </a:r>
            <a:r>
              <a:rPr lang="vi-VN" spc="1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đánh nhau</a:t>
            </a:r>
            <a:r>
              <a:rPr lang="vi-VN" spc="1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í</a:t>
            </a: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 </a:t>
            </a:r>
            <a:r>
              <a:rPr lang="en-US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vi-VN" spc="17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ế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1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pc="1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vi-VN" spc="1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rơi</a:t>
            </a:r>
            <a:r>
              <a:rPr lang="vi-VN" spc="1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lả</a:t>
            </a:r>
            <a:r>
              <a:rPr lang="vi-VN" spc="1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ả.</a:t>
            </a:r>
            <a:r>
              <a:rPr lang="vi-VN" spc="1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Thường</a:t>
            </a:r>
            <a:r>
              <a:rPr lang="vi-VN" spc="16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pc="1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đến</a:t>
            </a:r>
            <a:r>
              <a:rPr lang="vi-VN" spc="15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phần</a:t>
            </a:r>
            <a:r>
              <a:rPr lang="vi-VN" spc="17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bất</a:t>
            </a:r>
            <a:r>
              <a:rPr lang="vi-VN" spc="16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phân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hắng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bại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hì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pc="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nội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hò</a:t>
            </a:r>
            <a:r>
              <a:rPr lang="vi-VN" spc="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đầu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ửa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sổ,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quát</a:t>
            </a:r>
            <a:r>
              <a:rPr lang="vi-VN" spc="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o: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“Ng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ịch</a:t>
            </a:r>
            <a:r>
              <a:rPr lang="vi-VN" spc="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vừa</a:t>
            </a:r>
            <a:r>
              <a:rPr lang="vi-VN" spc="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vừa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hôi!”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này,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khi</a:t>
            </a:r>
            <a:r>
              <a:rPr lang="vi-VN" spc="-7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ã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khôn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lớn,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pc="-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US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vi-VN" spc="-85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ẫ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hân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ết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8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 như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bé.</a:t>
            </a:r>
            <a:r>
              <a:rPr lang="vi-VN" spc="-2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pc="-10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húng</a:t>
            </a:r>
            <a:r>
              <a:rPr lang="vi-VN" spc="-15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nhắc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hững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pc="-2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huở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hỏ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ảnh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yêu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dấu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pc="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nộ</a:t>
            </a:r>
            <a:r>
              <a:rPr lang="vi-VN" spc="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Phải</a:t>
            </a:r>
            <a:r>
              <a:rPr lang="vi-VN" spc="-3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chăng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bởi</a:t>
            </a:r>
            <a:r>
              <a:rPr lang="vi-VN" spc="-3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những</a:t>
            </a:r>
            <a:r>
              <a:rPr lang="vi-VN" spc="-4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kỉ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ệm</a:t>
            </a:r>
            <a:r>
              <a:rPr lang="vi-VN" spc="-10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ấy</a:t>
            </a:r>
            <a:r>
              <a:rPr lang="vi-VN" spc="-8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mà</a:t>
            </a:r>
            <a:r>
              <a:rPr lang="vi-VN" spc="-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ình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vi-VN" spc="-10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pc="-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pc="-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pc="-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cậu</a:t>
            </a:r>
            <a:r>
              <a:rPr lang="vi-VN" spc="-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pc="-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vi-VN" spc="-105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pc="-1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pc="-95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vẫn</a:t>
            </a:r>
            <a:r>
              <a:rPr lang="vi-VN" spc="-1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bền</a:t>
            </a:r>
            <a:r>
              <a:rPr lang="en-US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chặt mãi qua thời gian.</a:t>
            </a:r>
          </a:p>
          <a:p>
            <a:pPr marR="236855" algn="r">
              <a:spcBef>
                <a:spcPts val="35"/>
              </a:spcBef>
            </a:pPr>
            <a:r>
              <a:rPr lang="vi-VN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(Lê</a:t>
            </a:r>
            <a:r>
              <a:rPr lang="vi-VN" i="1" spc="-3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Thanh</a:t>
            </a:r>
            <a:r>
              <a:rPr lang="vi-VN" i="1" spc="-29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Nga)</a:t>
            </a:r>
            <a:endParaRPr lang="vi-VN" dirty="0">
              <a:effectLst/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9"/>
          <p:cNvSpPr/>
          <p:nvPr/>
        </p:nvSpPr>
        <p:spPr>
          <a:xfrm>
            <a:off x="3715966" y="252584"/>
            <a:ext cx="5291847" cy="1028230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2765" y="200611"/>
            <a:ext cx="7138247" cy="10282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45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Phiếu đọc sách</a:t>
            </a:r>
            <a:endParaRPr kumimoji="0" lang="en-US" sz="45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graphicFrame>
        <p:nvGraphicFramePr>
          <p:cNvPr id="6" name="Table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555676"/>
              </p:ext>
            </p:extLst>
          </p:nvPr>
        </p:nvGraphicFramePr>
        <p:xfrm>
          <a:off x="1193556" y="1339174"/>
          <a:ext cx="10350231" cy="49854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9244">
                  <a:extLst>
                    <a:ext uri="{9D8B030D-6E8A-4147-A177-3AD203B41FA5}">
                      <a16:colId xmlns:a16="http://schemas.microsoft.com/office/drawing/2014/main" val="532596869"/>
                    </a:ext>
                  </a:extLst>
                </a:gridCol>
                <a:gridCol w="3470910">
                  <a:extLst>
                    <a:ext uri="{9D8B030D-6E8A-4147-A177-3AD203B41FA5}">
                      <a16:colId xmlns:a16="http://schemas.microsoft.com/office/drawing/2014/main" val="4110420878"/>
                    </a:ext>
                  </a:extLst>
                </a:gridCol>
                <a:gridCol w="3450077">
                  <a:extLst>
                    <a:ext uri="{9D8B030D-6E8A-4147-A177-3AD203B41FA5}">
                      <a16:colId xmlns:a16="http://schemas.microsoft.com/office/drawing/2014/main" val="4042659718"/>
                    </a:ext>
                  </a:extLst>
                </a:gridCol>
              </a:tblGrid>
              <a:tr h="1246357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85567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77938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64556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3422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3127855" y="738838"/>
            <a:ext cx="1613170" cy="1634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653" y="1363286"/>
            <a:ext cx="3190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chuyện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6386131" y="763897"/>
            <a:ext cx="1613170" cy="1634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0216" y="1610200"/>
            <a:ext cx="18806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54578" y="1610199"/>
            <a:ext cx="25569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đọc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9873727" y="793075"/>
            <a:ext cx="1613170" cy="1634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2704" y="4011654"/>
            <a:ext cx="4068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556" y="2911312"/>
            <a:ext cx="4902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2735" y="5371208"/>
            <a:ext cx="3188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664200" y="52639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905612" y="53020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775193" y="52652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878302" y="52766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913330" y="53033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9"/>
          <p:cNvSpPr/>
          <p:nvPr/>
        </p:nvSpPr>
        <p:spPr>
          <a:xfrm>
            <a:off x="3614403" y="1634246"/>
            <a:ext cx="8231801" cy="2969047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403" y="1975571"/>
            <a:ext cx="7981082" cy="22863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Trao đổi về nội dung </a:t>
            </a:r>
          </a:p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câu chuyện em đã đọc.</a:t>
            </a:r>
            <a:endParaRPr kumimoji="0" lang="en-US" sz="5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172009" y="4528294"/>
            <a:ext cx="4317437" cy="2329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496</Words>
  <Application>Microsoft Office PowerPoint</Application>
  <PresentationFormat>Widescreen</PresentationFormat>
  <Paragraphs>32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Calibri Light</vt:lpstr>
      <vt:lpstr>Times New Roman</vt:lpstr>
      <vt:lpstr>UVF Kewl Script</vt:lpstr>
      <vt:lpstr>Calibri</vt:lpstr>
      <vt:lpstr>等线</vt:lpstr>
      <vt:lpstr>Arial</vt:lpstr>
      <vt:lpstr>Verdana</vt:lpstr>
      <vt:lpstr>Cambria</vt:lpstr>
      <vt:lpstr>Arial Rounded MT Bold</vt:lpstr>
      <vt:lpstr>#9Slide07 HoneyCream</vt:lpstr>
      <vt:lpstr>UVN Bach Tuyet Nang</vt:lpstr>
      <vt:lpstr>UVF Salome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Măngnon</cp:keywords>
  <cp:lastModifiedBy>Admin</cp:lastModifiedBy>
  <cp:revision>27</cp:revision>
  <dcterms:created xsi:type="dcterms:W3CDTF">2023-07-16T09:59:28Z</dcterms:created>
  <dcterms:modified xsi:type="dcterms:W3CDTF">2024-10-27T04:36:00Z</dcterms:modified>
  <cp:version>MNT37</cp:version>
</cp:coreProperties>
</file>