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7"/>
  </p:notesMasterIdLst>
  <p:sldIdLst>
    <p:sldId id="479" r:id="rId4"/>
    <p:sldId id="515" r:id="rId5"/>
    <p:sldId id="257" r:id="rId6"/>
    <p:sldId id="539" r:id="rId8"/>
    <p:sldId id="352" r:id="rId9"/>
    <p:sldId id="511" r:id="rId10"/>
    <p:sldId id="265" r:id="rId11"/>
    <p:sldId id="514" r:id="rId12"/>
    <p:sldId id="516" r:id="rId13"/>
    <p:sldId id="517" r:id="rId14"/>
    <p:sldId id="537" r:id="rId15"/>
    <p:sldId id="540" r:id="rId16"/>
    <p:sldId id="541" r:id="rId17"/>
    <p:sldId id="544" r:id="rId18"/>
    <p:sldId id="545" r:id="rId19"/>
    <p:sldId id="546" r:id="rId20"/>
    <p:sldId id="547" r:id="rId21"/>
    <p:sldId id="548" r:id="rId22"/>
    <p:sldId id="549" r:id="rId23"/>
    <p:sldId id="542" r:id="rId24"/>
    <p:sldId id="543" r:id="rId25"/>
    <p:sldId id="36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4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83FEA3-B385-4BC2-A0AB-5624C6C5E455}"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C3FE35-4D14-4E16-8DB5-0AC742DBDC0F}"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vi-VN" dirty="0"/>
              <a:t>Khi học ở trường, bạn bè là những người rất quan trọng đối với em – học, chơi đều cần bạn. Vì thế, việc giải quyết các vấn đề liên quan đến tình bạn sẽ giúp cho em luôn có cảm xúc tích cực đối với bạn mình, với tập thể lớp của mình.</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3B2FD0C-B6D3-45AF-856F-A405129FD4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3B2FD0C-B6D3-45AF-856F-A405129FD40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9D6DBF9-12E2-4171-9BB2-3414126733D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838200" y="6356350"/>
            <a:ext cx="2743200" cy="365125"/>
          </a:xfrm>
          <a:prstGeom prst="rect">
            <a:avLst/>
          </a:prstGeom>
        </p:spPr>
        <p:txBody>
          <a:bodyPr/>
          <a:lstStyle/>
          <a:p>
            <a:fld id="{496B880E-3BE9-4A10-966A-C1D42C70BCF6}"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D05F30F0-2D64-4950-B991-DBE38FB597C1}"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28A0092B-C50C-407E-A947-70E740481C1C}">
                <a14:useLocalDpi xmlns:a14="http://schemas.microsoft.com/office/drawing/2010/main" val="0"/>
              </a:ext>
            </a:extLst>
          </a:blip>
          <a:srcRect r="15710"/>
          <a:stretch>
            <a:fillRect/>
          </a:stretch>
        </p:blipFill>
        <p:spPr>
          <a:xfrm>
            <a:off x="0" y="-29754"/>
            <a:ext cx="12192000" cy="6887754"/>
          </a:xfrm>
          <a:prstGeom prst="rect">
            <a:avLst/>
          </a:prstGeom>
        </p:spPr>
      </p:pic>
      <p:sp>
        <p:nvSpPr>
          <p:cNvPr id="38" name="矩形: 圆角 37"/>
          <p:cNvSpPr/>
          <p:nvPr userDrawn="1"/>
        </p:nvSpPr>
        <p:spPr>
          <a:xfrm>
            <a:off x="298174" y="188843"/>
            <a:ext cx="11459438" cy="6328100"/>
          </a:xfrm>
          <a:prstGeom prst="roundRect">
            <a:avLst>
              <a:gd name="adj" fmla="val 5971"/>
            </a:avLst>
          </a:prstGeom>
          <a:solidFill>
            <a:schemeClr val="bg1"/>
          </a:solidFill>
          <a:ln w="285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A9CDE7-3843-4135-9C47-F0CC86B3EB8C}"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F2AD1E3D-3729-4D89-8697-76FF540EEF8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microsoft.com/office/2007/relationships/hdphoto" Target="../media/image6.wdp"/><Relationship Id="rId4" Type="http://schemas.openxmlformats.org/officeDocument/2006/relationships/image" Target="../media/image5.png"/><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7.xml"/><Relationship Id="rId2" Type="http://schemas.openxmlformats.org/officeDocument/2006/relationships/image" Target="../media/image33.png"/><Relationship Id="rId1"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1.png"/><Relationship Id="rId3" Type="http://schemas.microsoft.com/office/2007/relationships/hdphoto" Target="../media/image30.wdp"/><Relationship Id="rId2" Type="http://schemas.openxmlformats.org/officeDocument/2006/relationships/image" Target="../media/image29.png"/><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microsoft.com/office/2007/relationships/hdphoto" Target="../media/image6.wdp"/><Relationship Id="rId4" Type="http://schemas.openxmlformats.org/officeDocument/2006/relationships/image" Target="../media/image5.png"/><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3.xml"/><Relationship Id="rId7" Type="http://schemas.microsoft.com/office/2007/relationships/hdphoto" Target="../media/image13.wdp"/><Relationship Id="rId6" Type="http://schemas.openxmlformats.org/officeDocument/2006/relationships/image" Target="../media/image12.png"/><Relationship Id="rId5" Type="http://schemas.microsoft.com/office/2007/relationships/hdphoto" Target="../media/image11.wdp"/><Relationship Id="rId4" Type="http://schemas.openxmlformats.org/officeDocument/2006/relationships/image" Target="../media/image10.pn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20.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34.png"/><Relationship Id="rId5" Type="http://schemas.microsoft.com/office/2007/relationships/hdphoto" Target="../media/image6.wdp"/><Relationship Id="rId4" Type="http://schemas.openxmlformats.org/officeDocument/2006/relationships/image" Target="../media/image5.png"/><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3.xml"/><Relationship Id="rId1" Type="http://schemas.openxmlformats.org/officeDocument/2006/relationships/image" Target="../media/image22.jpe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14.xml"/><Relationship Id="rId7" Type="http://schemas.openxmlformats.org/officeDocument/2006/relationships/tags" Target="../tags/tag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image" Target="../media/image19.png"/><Relationship Id="rId5" Type="http://schemas.microsoft.com/office/2007/relationships/hdphoto" Target="../media/image6.wdp"/><Relationship Id="rId4" Type="http://schemas.openxmlformats.org/officeDocument/2006/relationships/image" Target="../media/image5.png"/><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21.png"/><Relationship Id="rId1" Type="http://schemas.openxmlformats.org/officeDocument/2006/relationships/image" Target="../media/image20.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23.png"/><Relationship Id="rId1"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3" Type="http://schemas.microsoft.com/office/2007/relationships/hdphoto" Target="../media/image25.wdp"/><Relationship Id="rId2" Type="http://schemas.openxmlformats.org/officeDocument/2006/relationships/image" Target="../media/image24.png"/><Relationship Id="rId1" Type="http://schemas.openxmlformats.org/officeDocument/2006/relationships/image" Target="../media/image22.jpe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31.png"/><Relationship Id="rId3" Type="http://schemas.microsoft.com/office/2007/relationships/hdphoto" Target="../media/image30.wdp"/><Relationship Id="rId2" Type="http://schemas.openxmlformats.org/officeDocument/2006/relationships/image" Target="../media/image29.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32.png"/><Relationship Id="rId1"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0" b="-17000"/>
          </a:stretch>
        </a:blipFill>
        <a:effectLst/>
      </p:bgPr>
    </p:bg>
    <p:spTree>
      <p:nvGrpSpPr>
        <p:cNvPr id="1" name=""/>
        <p:cNvGrpSpPr/>
        <p:nvPr/>
      </p:nvGrpSpPr>
      <p:grpSpPr>
        <a:xfrm>
          <a:off x="0" y="0"/>
          <a:ext cx="0" cy="0"/>
          <a:chOff x="0" y="0"/>
          <a:chExt cx="0" cy="0"/>
        </a:xfrm>
      </p:grpSpPr>
      <p:pic>
        <p:nvPicPr>
          <p:cNvPr id="4100" name="Picture 4" descr="Cheerful happy cute girl waving raised hand to say hello logo hand drawn cartoon art illustratio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80" b="93613" l="9904" r="89936">
                        <a14:foregroundMark x1="34505" y1="27146" x2="30990" y2="32735"/>
                        <a14:foregroundMark x1="50000" y1="63473" x2="50479" y2="74451"/>
                        <a14:foregroundMark x1="45847" y1="65868" x2="48722" y2="71457"/>
                        <a14:foregroundMark x1="36901" y1="29741" x2="27476" y2="40918"/>
                        <a14:foregroundMark x1="30032" y1="28144" x2="30032" y2="32735"/>
                        <a14:foregroundMark x1="53514" y1="93613" x2="53514" y2="93613"/>
                        <a14:foregroundMark x1="48403" y1="92016" x2="48403" y2="92016"/>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1108300"/>
            <a:ext cx="7184256" cy="5749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rot="21113889">
            <a:off x="1521933" y="1020903"/>
            <a:ext cx="6478429" cy="43396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3800" b="0" i="0" u="none" strike="noStrike" kern="1200" cap="none" spc="0" normalizeH="0" baseline="0" noProof="0" dirty="0">
                <a:ln>
                  <a:noFill/>
                </a:ln>
                <a:solidFill>
                  <a:srgbClr val="FF945F">
                    <a:lumMod val="50000"/>
                  </a:srgbClr>
                </a:solidFill>
                <a:effectLst/>
                <a:uLnTx/>
                <a:uFillTx/>
                <a:latin typeface="UTM Cookies" panose="02040603050506020204" pitchFamily="18" charset="0"/>
                <a:ea typeface="+mn-ea"/>
                <a:cs typeface="+mn-cs"/>
              </a:rPr>
              <a:t>KHỞI ĐỘNG</a:t>
            </a:r>
            <a:endParaRPr kumimoji="0" lang="en-US" sz="13800" b="0" i="0" u="none" strike="noStrike" kern="1200" cap="none" spc="0" normalizeH="0" baseline="0" noProof="0" dirty="0">
              <a:ln>
                <a:noFill/>
              </a:ln>
              <a:solidFill>
                <a:srgbClr val="FF945F">
                  <a:lumMod val="50000"/>
                </a:srgbClr>
              </a:solidFill>
              <a:effectLst/>
              <a:uLnTx/>
              <a:uFillTx/>
              <a:latin typeface="UTM Cookies" panose="02040603050506020204" pitchFamily="18" charset="0"/>
              <a:ea typeface="+mn-ea"/>
              <a:cs typeface="+mn-cs"/>
            </a:endParaRPr>
          </a:p>
        </p:txBody>
      </p:sp>
      <p:pic>
        <p:nvPicPr>
          <p:cNvPr id="4104" name="Picture 8" descr="Hình ảnh Nguyên Tố Bằng Tay Hoa Hướng Dương PNG , Clipart Hướng Dương, Vẽ  Tay Phong Cách, Hoa Hướng Dương PNG miễn phí tải tập tin PSDComment và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01782" y="3190725"/>
            <a:ext cx="4050281" cy="405028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p:cNvSpPr txBox="1"/>
          <p:nvPr/>
        </p:nvSpPr>
        <p:spPr>
          <a:xfrm>
            <a:off x="1100103" y="514656"/>
            <a:ext cx="10177497"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Thảo</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luận</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để</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đưa</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ra</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các</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nguyên</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tắc</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hợp</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tác</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hiệu</a:t>
            </a:r>
            <a:r>
              <a:rPr kumimoji="0" lang="en-US" sz="3200" b="0" i="0" u="none" strike="noStrike" kern="1200" cap="none" spc="0" normalizeH="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noProof="0" dirty="0" err="1">
                <a:ln>
                  <a:noFill/>
                </a:ln>
                <a:solidFill>
                  <a:prstClr val="black"/>
                </a:solidFill>
                <a:effectLst/>
                <a:uLnTx/>
                <a:uFillTx/>
                <a:latin typeface="Cambria" panose="02040503050406030204" pitchFamily="18" charset="0"/>
                <a:ea typeface="Cambria" panose="02040503050406030204" pitchFamily="18" charset="0"/>
              </a:rPr>
              <a:t>quả</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p:cNvPicPr>
            <a:picLocks noChangeAspect="1"/>
          </p:cNvPicPr>
          <p:nvPr/>
        </p:nvPicPr>
        <p:blipFill>
          <a:blip r:embed="rId2"/>
          <a:stretch>
            <a:fillRect/>
          </a:stretch>
        </p:blipFill>
        <p:spPr>
          <a:xfrm>
            <a:off x="801370" y="1861184"/>
            <a:ext cx="10140950" cy="1014095"/>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Rectangle: Rounded Corners 2"/>
          <p:cNvSpPr/>
          <p:nvPr/>
        </p:nvSpPr>
        <p:spPr>
          <a:xfrm>
            <a:off x="815789" y="1790392"/>
            <a:ext cx="10560422" cy="4153207"/>
          </a:xfrm>
          <a:prstGeom prst="roundRect">
            <a:avLst/>
          </a:prstGeom>
          <a:solidFill>
            <a:schemeClr val="bg1"/>
          </a:solidFill>
          <a:ln w="28575">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Thư ngỏ gửi các bạn trong lớp.</a:t>
            </a:r>
            <a:endParaRPr lang="vi-VN" sz="3600" b="1" dirty="0">
              <a:solidFill>
                <a:srgbClr val="FF0000"/>
              </a:solidFill>
              <a:latin typeface="Cambria" panose="02040503050406030204" pitchFamily="18" charset="0"/>
              <a:ea typeface="Cambria" panose="02040503050406030204" pitchFamily="18" charset="0"/>
            </a:endParaRPr>
          </a:p>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Một điệu nhảy.</a:t>
            </a:r>
            <a:endParaRPr lang="vi-VN" sz="3600" b="1" dirty="0">
              <a:solidFill>
                <a:srgbClr val="FF0000"/>
              </a:solidFill>
              <a:latin typeface="Cambria" panose="02040503050406030204" pitchFamily="18" charset="0"/>
              <a:ea typeface="Cambria" panose="02040503050406030204" pitchFamily="18" charset="0"/>
            </a:endParaRPr>
          </a:p>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Bài đọc rap, bài hát chế lời.</a:t>
            </a:r>
            <a:endParaRPr lang="vi-VN" sz="3600" b="1" dirty="0">
              <a:solidFill>
                <a:srgbClr val="FF0000"/>
              </a:solidFill>
              <a:latin typeface="Cambria" panose="02040503050406030204" pitchFamily="18" charset="0"/>
              <a:ea typeface="Cambria" panose="02040503050406030204" pitchFamily="18" charset="0"/>
            </a:endParaRPr>
          </a:p>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Một bài thơ;</a:t>
            </a:r>
            <a:endParaRPr lang="vi-VN" sz="3600" b="1" dirty="0">
              <a:solidFill>
                <a:srgbClr val="FF0000"/>
              </a:solidFill>
              <a:latin typeface="Cambria" panose="02040503050406030204" pitchFamily="18" charset="0"/>
              <a:ea typeface="Cambria" panose="02040503050406030204" pitchFamily="18" charset="0"/>
            </a:endParaRPr>
          </a:p>
          <a:p>
            <a:pPr marL="571500" lvl="0" indent="-571500" algn="just">
              <a:lnSpc>
                <a:spcPct val="150000"/>
              </a:lnSpc>
              <a:buFont typeface="Arial" panose="020B0604020202020204" pitchFamily="34" charset="0"/>
              <a:buChar char="•"/>
              <a:defRPr/>
            </a:pPr>
            <a:r>
              <a:rPr lang="vi-VN" sz="3600" b="1" dirty="0">
                <a:solidFill>
                  <a:srgbClr val="FF0000"/>
                </a:solidFill>
                <a:latin typeface="Cambria" panose="02040503050406030204" pitchFamily="18" charset="0"/>
                <a:ea typeface="Cambria" panose="02040503050406030204" pitchFamily="18" charset="0"/>
              </a:rPr>
              <a:t>Kịch câm và các tờ bìa ghi thông điệp...</a:t>
            </a:r>
            <a:endParaRPr lang="vi-VN" sz="3600" b="1" dirty="0">
              <a:solidFill>
                <a:srgbClr val="FF0000"/>
              </a:solidFill>
              <a:latin typeface="Cambria" panose="02040503050406030204" pitchFamily="18" charset="0"/>
              <a:ea typeface="Cambria" panose="02040503050406030204" pitchFamily="18" charset="0"/>
            </a:endParaRPr>
          </a:p>
        </p:txBody>
      </p:sp>
      <p:sp>
        <p:nvSpPr>
          <p:cNvPr id="2" name="TextBox 1"/>
          <p:cNvSpPr txBox="1"/>
          <p:nvPr/>
        </p:nvSpPr>
        <p:spPr>
          <a:xfrm>
            <a:off x="751840" y="568960"/>
            <a:ext cx="10962640" cy="584775"/>
          </a:xfrm>
          <a:prstGeom prst="rect">
            <a:avLst/>
          </a:prstGeom>
          <a:noFill/>
        </p:spPr>
        <p:txBody>
          <a:bodyPr wrap="square" rtlCol="0">
            <a:spAutoFit/>
          </a:bodyPr>
          <a:lstStyle/>
          <a:p>
            <a:r>
              <a:rPr lang="en-US" sz="3200" b="1" dirty="0">
                <a:solidFill>
                  <a:srgbClr val="000000"/>
                </a:solidFill>
                <a:latin typeface="Cambria" panose="02040503050406030204" pitchFamily="18" charset="0"/>
                <a:ea typeface="Cambria" panose="02040503050406030204" pitchFamily="18" charset="0"/>
              </a:rPr>
              <a:t>M</a:t>
            </a:r>
            <a:r>
              <a:rPr lang="vi-VN" sz="3200" b="1" dirty="0">
                <a:solidFill>
                  <a:srgbClr val="000000"/>
                </a:solidFill>
                <a:effectLst/>
                <a:latin typeface="Cambria" panose="02040503050406030204" pitchFamily="18" charset="0"/>
                <a:ea typeface="Cambria" panose="02040503050406030204" pitchFamily="18" charset="0"/>
              </a:rPr>
              <a:t>ỗi nhóm viết “Bản nguyên tắc hợp tác" của nhóm mình.</a:t>
            </a:r>
            <a:endParaRPr lang="en-US" sz="3200" b="1" dirty="0">
              <a:effectLst/>
              <a:latin typeface="Cambria" panose="02040503050406030204" pitchFamily="18" charset="0"/>
              <a:ea typeface="Cambria" panose="020405030504060302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TextBox 1"/>
          <p:cNvSpPr txBox="1"/>
          <p:nvPr/>
        </p:nvSpPr>
        <p:spPr>
          <a:xfrm>
            <a:off x="907063" y="656896"/>
            <a:ext cx="10177497" cy="830997"/>
          </a:xfrm>
          <a:prstGeom prst="rect">
            <a:avLst/>
          </a:prstGeom>
          <a:noFill/>
        </p:spPr>
        <p:txBody>
          <a:bodyPr wrap="square">
            <a:spAutoFit/>
          </a:bodyPr>
          <a:lstStyle/>
          <a:p>
            <a:pPr lvl="0" algn="ctr">
              <a:defRPr/>
            </a:pPr>
            <a:r>
              <a:rPr lang="en-US" sz="4800" b="1" dirty="0">
                <a:solidFill>
                  <a:srgbClr val="FF0000"/>
                </a:solidFill>
                <a:latin typeface="Cambria" panose="02040503050406030204" pitchFamily="18" charset="0"/>
                <a:ea typeface="Cambria" panose="02040503050406030204" pitchFamily="18" charset="0"/>
              </a:rPr>
              <a:t>HỢP TÁC</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6" name="TextBox 5"/>
          <p:cNvSpPr txBox="1"/>
          <p:nvPr/>
        </p:nvSpPr>
        <p:spPr>
          <a:xfrm>
            <a:off x="1290320" y="2225040"/>
            <a:ext cx="3972560" cy="2308324"/>
          </a:xfrm>
          <a:prstGeom prst="rect">
            <a:avLst/>
          </a:prstGeom>
          <a:noFill/>
        </p:spPr>
        <p:txBody>
          <a:bodyPr wrap="square" rtlCol="0">
            <a:spAutoFit/>
          </a:bodyPr>
          <a:lstStyle/>
          <a:p>
            <a:r>
              <a:rPr lang="en-US" sz="3600" dirty="0" err="1">
                <a:latin typeface="Cambria" panose="02040503050406030204" pitchFamily="18" charset="0"/>
                <a:ea typeface="Cambria" panose="02040503050406030204" pitchFamily="18" charset="0"/>
              </a:rPr>
              <a:t>Cùng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làm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việc</a:t>
            </a:r>
            <a:r>
              <a:rPr lang="en-US" sz="3600" dirty="0">
                <a:latin typeface="Cambria" panose="02040503050406030204" pitchFamily="18" charset="0"/>
                <a:ea typeface="Cambria" panose="02040503050406030204" pitchFamily="18" charset="0"/>
              </a:rPr>
              <a:t> </a:t>
            </a:r>
            <a:endParaRPr lang="en-US" sz="3600" dirty="0">
              <a:latin typeface="Cambria" panose="02040503050406030204" pitchFamily="18" charset="0"/>
              <a:ea typeface="Cambria" panose="02040503050406030204" pitchFamily="18" charset="0"/>
            </a:endParaRPr>
          </a:p>
          <a:p>
            <a:r>
              <a:rPr lang="en-US" sz="3600" dirty="0" err="1">
                <a:latin typeface="Cambria" panose="02040503050406030204" pitchFamily="18" charset="0"/>
                <a:ea typeface="Cambria" panose="02040503050406030204" pitchFamily="18" charset="0"/>
              </a:rPr>
              <a:t>Lựa</a:t>
            </a:r>
            <a:r>
              <a:rPr lang="en-US" sz="3600" dirty="0">
                <a:latin typeface="Cambria" panose="02040503050406030204" pitchFamily="18" charset="0"/>
                <a:ea typeface="Cambria" panose="02040503050406030204" pitchFamily="18" charset="0"/>
              </a:rPr>
              <a:t> ý </a:t>
            </a:r>
            <a:r>
              <a:rPr lang="en-US" sz="3600" dirty="0" err="1">
                <a:latin typeface="Cambria" panose="02040503050406030204" pitchFamily="18" charset="0"/>
                <a:ea typeface="Cambria" panose="02040503050406030204" pitchFamily="18" charset="0"/>
              </a:rPr>
              <a:t>nhau</a:t>
            </a:r>
            <a:r>
              <a:rPr lang="en-US" sz="3600" dirty="0">
                <a:latin typeface="Cambria" panose="02040503050406030204" pitchFamily="18" charset="0"/>
                <a:ea typeface="Cambria" panose="02040503050406030204" pitchFamily="18" charset="0"/>
              </a:rPr>
              <a:t> </a:t>
            </a:r>
            <a:endParaRPr lang="en-US" sz="3600" dirty="0">
              <a:latin typeface="Cambria" panose="02040503050406030204" pitchFamily="18" charset="0"/>
              <a:ea typeface="Cambria" panose="02040503050406030204" pitchFamily="18" charset="0"/>
            </a:endParaRPr>
          </a:p>
          <a:p>
            <a:r>
              <a:rPr lang="en-US" sz="3600" dirty="0">
                <a:latin typeface="Cambria" panose="02040503050406030204" pitchFamily="18" charset="0"/>
                <a:ea typeface="Cambria" panose="02040503050406030204" pitchFamily="18" charset="0"/>
              </a:rPr>
              <a:t>Nghe </a:t>
            </a:r>
            <a:r>
              <a:rPr lang="en-US" sz="3600" dirty="0" err="1">
                <a:latin typeface="Cambria" panose="02040503050406030204" pitchFamily="18" charset="0"/>
                <a:ea typeface="Cambria" panose="02040503050406030204" pitchFamily="18" charset="0"/>
              </a:rPr>
              <a:t>đủ</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câu</a:t>
            </a:r>
            <a:r>
              <a:rPr lang="en-US" sz="3600" dirty="0">
                <a:latin typeface="Cambria" panose="02040503050406030204" pitchFamily="18" charset="0"/>
                <a:ea typeface="Cambria" panose="02040503050406030204" pitchFamily="18" charset="0"/>
              </a:rPr>
              <a:t> </a:t>
            </a:r>
            <a:endParaRPr lang="en-US" sz="3600" dirty="0">
              <a:latin typeface="Cambria" panose="02040503050406030204" pitchFamily="18" charset="0"/>
              <a:ea typeface="Cambria" panose="02040503050406030204" pitchFamily="18" charset="0"/>
            </a:endParaRPr>
          </a:p>
          <a:p>
            <a:r>
              <a:rPr lang="en-US" sz="3600" dirty="0" err="1">
                <a:latin typeface="Cambria" panose="02040503050406030204" pitchFamily="18" charset="0"/>
                <a:ea typeface="Cambria" panose="02040503050406030204" pitchFamily="18" charset="0"/>
              </a:rPr>
              <a:t>Không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sốt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ruột</a:t>
            </a:r>
            <a:endParaRPr lang="en-US" sz="3600" dirty="0">
              <a:latin typeface="Cambria" panose="02040503050406030204" pitchFamily="18" charset="0"/>
              <a:ea typeface="Cambria" panose="02040503050406030204" pitchFamily="18" charset="0"/>
            </a:endParaRPr>
          </a:p>
        </p:txBody>
      </p:sp>
      <p:sp>
        <p:nvSpPr>
          <p:cNvPr id="7" name="TextBox 6"/>
          <p:cNvSpPr txBox="1"/>
          <p:nvPr/>
        </p:nvSpPr>
        <p:spPr>
          <a:xfrm>
            <a:off x="7112000" y="2164080"/>
            <a:ext cx="3972560" cy="2308324"/>
          </a:xfrm>
          <a:prstGeom prst="rect">
            <a:avLst/>
          </a:prstGeom>
          <a:noFill/>
        </p:spPr>
        <p:txBody>
          <a:bodyPr wrap="square" rtlCol="0">
            <a:spAutoFit/>
          </a:bodyPr>
          <a:lstStyle/>
          <a:p>
            <a:r>
              <a:rPr lang="en-US" sz="3600" dirty="0" err="1">
                <a:latin typeface="Cambria" panose="02040503050406030204" pitchFamily="18" charset="0"/>
                <a:ea typeface="Cambria" panose="02040503050406030204" pitchFamily="18" charset="0"/>
              </a:rPr>
              <a:t>Mình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biết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một</a:t>
            </a:r>
            <a:r>
              <a:rPr lang="en-US" sz="3600" dirty="0">
                <a:latin typeface="Cambria" panose="02040503050406030204" pitchFamily="18" charset="0"/>
                <a:ea typeface="Cambria" panose="02040503050406030204" pitchFamily="18" charset="0"/>
              </a:rPr>
              <a:t> </a:t>
            </a:r>
            <a:endParaRPr lang="en-US" sz="3600" dirty="0">
              <a:latin typeface="Cambria" panose="02040503050406030204" pitchFamily="18" charset="0"/>
              <a:ea typeface="Cambria" panose="02040503050406030204" pitchFamily="18" charset="0"/>
            </a:endParaRPr>
          </a:p>
          <a:p>
            <a:r>
              <a:rPr lang="en-US" sz="3600" dirty="0" err="1">
                <a:latin typeface="Cambria" panose="02040503050406030204" pitchFamily="18" charset="0"/>
                <a:ea typeface="Cambria" panose="02040503050406030204" pitchFamily="18" charset="0"/>
              </a:rPr>
              <a:t>Bạn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biết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hai</a:t>
            </a:r>
            <a:r>
              <a:rPr lang="en-US" sz="3600" dirty="0">
                <a:latin typeface="Cambria" panose="02040503050406030204" pitchFamily="18" charset="0"/>
                <a:ea typeface="Cambria" panose="02040503050406030204" pitchFamily="18" charset="0"/>
              </a:rPr>
              <a:t> </a:t>
            </a:r>
            <a:endParaRPr lang="en-US" sz="3600" dirty="0">
              <a:latin typeface="Cambria" panose="02040503050406030204" pitchFamily="18" charset="0"/>
              <a:ea typeface="Cambria" panose="02040503050406030204" pitchFamily="18" charset="0"/>
            </a:endParaRPr>
          </a:p>
          <a:p>
            <a:r>
              <a:rPr lang="en-US" sz="3600" dirty="0">
                <a:latin typeface="Cambria" panose="02040503050406030204" pitchFamily="18" charset="0"/>
                <a:ea typeface="Cambria" panose="02040503050406030204" pitchFamily="18" charset="0"/>
              </a:rPr>
              <a:t>Vai </a:t>
            </a:r>
            <a:r>
              <a:rPr lang="en-US" sz="3600" dirty="0" err="1">
                <a:latin typeface="Cambria" panose="02040503050406030204" pitchFamily="18" charset="0"/>
                <a:ea typeface="Cambria" panose="02040503050406030204" pitchFamily="18" charset="0"/>
              </a:rPr>
              <a:t>kề</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vai</a:t>
            </a:r>
            <a:r>
              <a:rPr lang="en-US" sz="3600" dirty="0">
                <a:latin typeface="Cambria" panose="02040503050406030204" pitchFamily="18" charset="0"/>
                <a:ea typeface="Cambria" panose="02040503050406030204" pitchFamily="18" charset="0"/>
              </a:rPr>
              <a:t> </a:t>
            </a:r>
            <a:endParaRPr lang="en-US" sz="3600" dirty="0">
              <a:latin typeface="Cambria" panose="02040503050406030204" pitchFamily="18" charset="0"/>
              <a:ea typeface="Cambria" panose="02040503050406030204" pitchFamily="18" charset="0"/>
            </a:endParaRPr>
          </a:p>
          <a:p>
            <a:r>
              <a:rPr lang="en-US" sz="3600" dirty="0">
                <a:latin typeface="Cambria" panose="02040503050406030204" pitchFamily="18" charset="0"/>
                <a:ea typeface="Cambria" panose="02040503050406030204" pitchFamily="18" charset="0"/>
              </a:rPr>
              <a:t>Thành </a:t>
            </a:r>
            <a:r>
              <a:rPr lang="en-US" sz="3600" dirty="0" err="1">
                <a:latin typeface="Cambria" panose="02040503050406030204" pitchFamily="18" charset="0"/>
                <a:ea typeface="Cambria" panose="02040503050406030204" pitchFamily="18" charset="0"/>
              </a:rPr>
              <a:t>sức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mạnh</a:t>
            </a:r>
            <a:r>
              <a:rPr lang="en-US" sz="3600" dirty="0">
                <a:latin typeface="Cambria" panose="02040503050406030204" pitchFamily="18" charset="0"/>
                <a:ea typeface="Cambria" panose="02040503050406030204" pitchFamily="18" charset="0"/>
              </a:rPr>
              <a:t>!</a:t>
            </a:r>
            <a:endParaRPr lang="en-US" sz="3600" dirty="0">
              <a:latin typeface="Cambria" panose="02040503050406030204" pitchFamily="18" charset="0"/>
              <a:ea typeface="Cambria" panose="02040503050406030204" pitchFamily="18" charset="0"/>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a:fillRect/>
          </a:stretch>
        </p:blipFill>
        <p:spPr>
          <a:xfrm flipH="1">
            <a:off x="7752080" y="864397"/>
            <a:ext cx="4023360" cy="5993603"/>
          </a:xfrm>
          <a:prstGeom prst="rect">
            <a:avLst/>
          </a:prstGeom>
        </p:spPr>
      </p:pic>
      <p:sp>
        <p:nvSpPr>
          <p:cNvPr id="7" name="TextBox 6"/>
          <p:cNvSpPr txBox="1"/>
          <p:nvPr/>
        </p:nvSpPr>
        <p:spPr>
          <a:xfrm rot="21239581">
            <a:off x="1849120" y="1243638"/>
            <a:ext cx="5892800" cy="4401205"/>
          </a:xfrm>
          <a:prstGeom prst="rect">
            <a:avLst/>
          </a:prstGeom>
          <a:noFill/>
        </p:spPr>
        <p:txBody>
          <a:bodyPr wrap="square" rtlCol="0">
            <a:spAutoFit/>
          </a:bodyPr>
          <a:lstStyle/>
          <a:p>
            <a:pPr lvl="0" algn="just">
              <a:spcAft>
                <a:spcPts val="1000"/>
              </a:spcAft>
            </a:pPr>
            <a:r>
              <a:rPr lang="vi-VN" sz="4000" i="1" dirty="0">
                <a:solidFill>
                  <a:srgbClr val="FF0000"/>
                </a:solidFill>
                <a:latin typeface="Cambria" panose="02040503050406030204" pitchFamily="18" charset="0"/>
                <a:ea typeface="Cambria" panose="02040503050406030204" pitchFamily="18" charset="0"/>
              </a:rPr>
              <a:t>Việc đưa ra được nguyên tắc hợp tác sẽ giúp em làm việc nhóm được nhịp nhàng, kết quả làm việc của cả nhóm được tốt. Không nên khăng khăng chỉ biết mình.</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1078461">
            <a:off x="2915919" y="403266"/>
            <a:ext cx="2888787" cy="8326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0" b="-17000"/>
          </a:stretch>
        </a:blipFill>
        <a:effectLst/>
      </p:bgPr>
    </p:bg>
    <p:spTree>
      <p:nvGrpSpPr>
        <p:cNvPr id="1" name=""/>
        <p:cNvGrpSpPr/>
        <p:nvPr/>
      </p:nvGrpSpPr>
      <p:grpSpPr>
        <a:xfrm>
          <a:off x="0" y="0"/>
          <a:ext cx="0" cy="0"/>
          <a:chOff x="0" y="0"/>
          <a:chExt cx="0" cy="0"/>
        </a:xfrm>
      </p:grpSpPr>
      <p:pic>
        <p:nvPicPr>
          <p:cNvPr id="4100" name="Picture 4" descr="Cheerful happy cute girl waving raised hand to say hello logo hand drawn cartoon art illustratio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80" b="93613" l="9904" r="89936">
                        <a14:foregroundMark x1="34505" y1="27146" x2="30990" y2="32735"/>
                        <a14:foregroundMark x1="50000" y1="63473" x2="50479" y2="74451"/>
                        <a14:foregroundMark x1="45847" y1="65868" x2="48722" y2="71457"/>
                        <a14:foregroundMark x1="36901" y1="29741" x2="27476" y2="40918"/>
                        <a14:foregroundMark x1="30032" y1="28144" x2="30032" y2="32735"/>
                        <a14:foregroundMark x1="53514" y1="93613" x2="53514" y2="93613"/>
                        <a14:foregroundMark x1="48403" y1="92016" x2="48403" y2="92016"/>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1108300"/>
            <a:ext cx="7184256" cy="57497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Nguyên Tố Bằng Tay Hoa Hướng Dương PNG , Clipart Hướng Dương, Vẽ  Tay Phong Cách, Hoa Hướng Dương PNG miễn phí tải tập tin PSDComment và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01782" y="3190725"/>
            <a:ext cx="4050281" cy="4050281"/>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p:cNvSpPr txBox="1"/>
          <p:nvPr/>
        </p:nvSpPr>
        <p:spPr>
          <a:xfrm rot="21161264">
            <a:off x="1539657" y="1926562"/>
            <a:ext cx="6065187" cy="1323439"/>
          </a:xfrm>
          <a:prstGeom prst="rect">
            <a:avLst/>
          </a:prstGeom>
          <a:noFill/>
        </p:spPr>
        <p:txBody>
          <a:bodyPr wrap="none" rtlCol="0">
            <a:spAutoFit/>
          </a:bodyPr>
          <a:lstStyle/>
          <a:p>
            <a:r>
              <a:rPr lang="vi-VN" sz="8000" b="1" dirty="0">
                <a:ln w="22225">
                  <a:solidFill>
                    <a:schemeClr val="accent2"/>
                  </a:solidFill>
                  <a:prstDash val="solid"/>
                </a:ln>
                <a:solidFill>
                  <a:schemeClr val="accent2">
                    <a:lumMod val="40000"/>
                    <a:lumOff val="60000"/>
                  </a:schemeClr>
                </a:solidFill>
                <a:latin typeface="+mj-lt"/>
              </a:rPr>
              <a:t>LUYỆN TẬP</a:t>
            </a:r>
            <a:endParaRPr lang="vi-VN" sz="8000" b="1" dirty="0">
              <a:ln w="22225">
                <a:solidFill>
                  <a:schemeClr val="accent2"/>
                </a:solidFill>
                <a:prstDash val="solid"/>
              </a:ln>
              <a:solidFill>
                <a:schemeClr val="accent2">
                  <a:lumMod val="40000"/>
                  <a:lumOff val="60000"/>
                </a:schemeClr>
              </a:solidFill>
              <a:latin typeface="+mj-lt"/>
            </a:endParaRPr>
          </a:p>
        </p:txBody>
      </p:sp>
    </p:spTree>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Hộp Văn bản 3"/>
          <p:cNvSpPr txBox="1"/>
          <p:nvPr/>
        </p:nvSpPr>
        <p:spPr>
          <a:xfrm>
            <a:off x="1061663" y="1064652"/>
            <a:ext cx="10068674" cy="4435830"/>
          </a:xfrm>
          <a:prstGeom prst="rect">
            <a:avLst/>
          </a:prstGeom>
          <a:noFill/>
        </p:spPr>
        <p:txBody>
          <a:bodyPr wrap="square">
            <a:spAutoFit/>
          </a:bodyPr>
          <a:lstStyle/>
          <a:p>
            <a:pPr>
              <a:lnSpc>
                <a:spcPct val="150000"/>
              </a:lnSpc>
            </a:pPr>
            <a:r>
              <a:rPr lang="vi-VN" sz="3200" b="1" dirty="0">
                <a:solidFill>
                  <a:srgbClr val="000000"/>
                </a:solidFill>
                <a:effectLst/>
                <a:latin typeface="Times New Roman" panose="02020603050405020304" pitchFamily="18" charset="0"/>
                <a:ea typeface="Times New Roman" panose="02020603050405020304" pitchFamily="18" charset="0"/>
              </a:rPr>
              <a:t>Câu 1:</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b="1" dirty="0">
                <a:solidFill>
                  <a:srgbClr val="000000"/>
                </a:solidFill>
                <a:effectLst/>
                <a:latin typeface="Times New Roman" panose="02020603050405020304" pitchFamily="18" charset="0"/>
                <a:ea typeface="Times New Roman" panose="02020603050405020304" pitchFamily="18" charset="0"/>
              </a:rPr>
              <a:t>Đâu là vấn đề nảy sinh giữa bạn bè trong học tập và rèn luyện?</a:t>
            </a:r>
            <a:endParaRPr lang="vi-VN" sz="3200" b="1" dirty="0">
              <a:effectLst/>
              <a:latin typeface="Times New Roman" panose="02020603050405020304" pitchFamily="18" charset="0"/>
              <a:ea typeface="Times New Roman" panose="02020603050405020304" pitchFamily="18" charset="0"/>
            </a:endParaRPr>
          </a:p>
          <a:p>
            <a:pPr>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rPr>
              <a:t>A. Cho bạn mượn đồ dùng khi không may hỏng, mất. </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rPr>
              <a:t>B. Thống nhất ý kiến khi làm việc tập thể. </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rPr>
              <a:t>C. Ghi chép bài cho bạn khi bạn nghỉ ốm.</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rPr>
              <a:t>D. Khó khăn trong việc chia sẻ thông tin.</a:t>
            </a:r>
            <a:endParaRPr lang="vi-VN" sz="3200" dirty="0">
              <a:effectLst/>
              <a:latin typeface="Times New Roman" panose="02020603050405020304" pitchFamily="18" charset="0"/>
              <a:ea typeface="Times New Roman" panose="02020603050405020304" pitchFamily="18" charset="0"/>
            </a:endParaRPr>
          </a:p>
        </p:txBody>
      </p:sp>
      <p:sp>
        <p:nvSpPr>
          <p:cNvPr id="5" name="Hình Bầu dục 4"/>
          <p:cNvSpPr/>
          <p:nvPr/>
        </p:nvSpPr>
        <p:spPr>
          <a:xfrm>
            <a:off x="965772" y="4904581"/>
            <a:ext cx="657546" cy="59590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Hộp Văn bản 3"/>
          <p:cNvSpPr txBox="1"/>
          <p:nvPr/>
        </p:nvSpPr>
        <p:spPr>
          <a:xfrm>
            <a:off x="1051387" y="630630"/>
            <a:ext cx="11863227" cy="5851602"/>
          </a:xfrm>
          <a:prstGeom prst="rect">
            <a:avLst/>
          </a:prstGeom>
          <a:noFill/>
        </p:spPr>
        <p:txBody>
          <a:bodyPr wrap="square">
            <a:spAutoFit/>
          </a:bodyPr>
          <a:lstStyle/>
          <a:p>
            <a:pPr>
              <a:lnSpc>
                <a:spcPct val="200000"/>
              </a:lnSpc>
            </a:pPr>
            <a:r>
              <a:rPr lang="vi-VN" sz="3200" b="1" dirty="0">
                <a:solidFill>
                  <a:srgbClr val="000000"/>
                </a:solidFill>
                <a:effectLst/>
                <a:latin typeface="Times New Roman" panose="02020603050405020304" pitchFamily="18" charset="0"/>
                <a:ea typeface="Times New Roman" panose="02020603050405020304" pitchFamily="18" charset="0"/>
              </a:rPr>
              <a:t>Câu 2:</a:t>
            </a:r>
            <a:r>
              <a:rPr lang="vi-VN" sz="3200" dirty="0">
                <a:solidFill>
                  <a:srgbClr val="000000"/>
                </a:solidFill>
                <a:effectLst/>
                <a:latin typeface="Times New Roman" panose="02020603050405020304" pitchFamily="18" charset="0"/>
                <a:ea typeface="Times New Roman" panose="02020603050405020304" pitchFamily="18" charset="0"/>
              </a:rPr>
              <a:t> </a:t>
            </a:r>
            <a:r>
              <a:rPr lang="vi-VN" sz="3200" b="1" dirty="0">
                <a:solidFill>
                  <a:srgbClr val="000000"/>
                </a:solidFill>
                <a:effectLst/>
                <a:latin typeface="Times New Roman" panose="02020603050405020304" pitchFamily="18" charset="0"/>
                <a:ea typeface="Times New Roman" panose="02020603050405020304" pitchFamily="18" charset="0"/>
              </a:rPr>
              <a:t>Đâu ý nghĩa của tình bạn đẹp?</a:t>
            </a:r>
            <a:endParaRPr lang="vi-VN" sz="3200" b="1" dirty="0">
              <a:effectLst/>
              <a:latin typeface="Times New Roman" panose="02020603050405020304" pitchFamily="18" charset="0"/>
              <a:ea typeface="Times New Roman" panose="02020603050405020304" pitchFamily="18" charset="0"/>
            </a:endParaRPr>
          </a:p>
          <a:p>
            <a:pPr>
              <a:lnSpc>
                <a:spcPct val="200000"/>
              </a:lnSpc>
            </a:pPr>
            <a:r>
              <a:rPr lang="vi-VN" sz="3200" dirty="0">
                <a:solidFill>
                  <a:srgbClr val="000000"/>
                </a:solidFill>
                <a:effectLst/>
                <a:latin typeface="Times New Roman" panose="02020603050405020304" pitchFamily="18" charset="0"/>
                <a:ea typeface="Times New Roman" panose="02020603050405020304" pitchFamily="18" charset="0"/>
              </a:rPr>
              <a:t>A. Giúp con người tự tin trong cuộc sống. </a:t>
            </a:r>
            <a:endParaRPr lang="vi-VN" sz="3200" dirty="0">
              <a:effectLst/>
              <a:latin typeface="Times New Roman" panose="02020603050405020304" pitchFamily="18" charset="0"/>
              <a:ea typeface="Times New Roman" panose="02020603050405020304" pitchFamily="18" charset="0"/>
            </a:endParaRPr>
          </a:p>
          <a:p>
            <a:pPr>
              <a:lnSpc>
                <a:spcPct val="200000"/>
              </a:lnSpc>
            </a:pPr>
            <a:r>
              <a:rPr lang="vi-VN" sz="3200" dirty="0">
                <a:solidFill>
                  <a:srgbClr val="000000"/>
                </a:solidFill>
                <a:effectLst/>
                <a:latin typeface="Times New Roman" panose="02020603050405020304" pitchFamily="18" charset="0"/>
                <a:ea typeface="Times New Roman" panose="02020603050405020304" pitchFamily="18" charset="0"/>
              </a:rPr>
              <a:t>B. Khiến con người dần chiếm được thiện cảm của mọi người</a:t>
            </a:r>
            <a:endParaRPr lang="vi-VN" sz="3200" dirty="0">
              <a:effectLst/>
              <a:latin typeface="Times New Roman" panose="02020603050405020304" pitchFamily="18" charset="0"/>
              <a:ea typeface="Times New Roman" panose="02020603050405020304" pitchFamily="18" charset="0"/>
            </a:endParaRPr>
          </a:p>
          <a:p>
            <a:pPr>
              <a:lnSpc>
                <a:spcPct val="200000"/>
              </a:lnSpc>
            </a:pPr>
            <a:r>
              <a:rPr lang="vi-VN" sz="3200" dirty="0">
                <a:solidFill>
                  <a:srgbClr val="000000"/>
                </a:solidFill>
                <a:effectLst/>
                <a:latin typeface="Times New Roman" panose="02020603050405020304" pitchFamily="18" charset="0"/>
                <a:ea typeface="Times New Roman" panose="02020603050405020304" pitchFamily="18" charset="0"/>
              </a:rPr>
              <a:t>C. Tạo động lực cho con người giải quyết các vấn đề gia đình. </a:t>
            </a:r>
            <a:endParaRPr lang="vi-VN" sz="3200" dirty="0">
              <a:effectLst/>
              <a:latin typeface="Times New Roman" panose="02020603050405020304" pitchFamily="18" charset="0"/>
              <a:ea typeface="Times New Roman" panose="02020603050405020304" pitchFamily="18" charset="0"/>
            </a:endParaRPr>
          </a:p>
          <a:p>
            <a:pPr>
              <a:lnSpc>
                <a:spcPct val="200000"/>
              </a:lnSpc>
            </a:pPr>
            <a:r>
              <a:rPr lang="vi-VN" sz="3200" dirty="0">
                <a:solidFill>
                  <a:srgbClr val="000000"/>
                </a:solidFill>
                <a:effectLst/>
                <a:latin typeface="Times New Roman" panose="02020603050405020304" pitchFamily="18" charset="0"/>
                <a:ea typeface="Times New Roman" panose="02020603050405020304" pitchFamily="18" charset="0"/>
              </a:rPr>
              <a:t>D. Tạo được niềm tin đối với người thân.</a:t>
            </a:r>
            <a:endParaRPr lang="vi-VN" sz="3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200000"/>
              </a:lnSpc>
              <a:spcBef>
                <a:spcPts val="0"/>
              </a:spcBef>
              <a:spcAft>
                <a:spcPts val="0"/>
              </a:spcAft>
              <a:buClrTx/>
              <a:buSzTx/>
              <a:buFontTx/>
              <a:buNone/>
              <a:defRPr/>
            </a:pP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Hình Bầu dục 4"/>
          <p:cNvSpPr/>
          <p:nvPr/>
        </p:nvSpPr>
        <p:spPr>
          <a:xfrm>
            <a:off x="976046" y="1925075"/>
            <a:ext cx="657546" cy="59590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Hộp Văn bản 3"/>
          <p:cNvSpPr txBox="1"/>
          <p:nvPr/>
        </p:nvSpPr>
        <p:spPr>
          <a:xfrm>
            <a:off x="821934" y="672500"/>
            <a:ext cx="10746093" cy="5809732"/>
          </a:xfrm>
          <a:prstGeom prst="rect">
            <a:avLst/>
          </a:prstGeom>
          <a:noFill/>
        </p:spPr>
        <p:txBody>
          <a:bodyPr wrap="square">
            <a:spAutoFit/>
          </a:bodyPr>
          <a:lstStyle/>
          <a:p>
            <a:pPr>
              <a:lnSpc>
                <a:spcPct val="150000"/>
              </a:lnSpc>
            </a:pPr>
            <a:r>
              <a:rPr lang="vi-VN" sz="3600" b="1" dirty="0">
                <a:solidFill>
                  <a:srgbClr val="000000"/>
                </a:solidFill>
                <a:effectLst/>
                <a:latin typeface="Times New Roman" panose="02020603050405020304" pitchFamily="18" charset="0"/>
                <a:ea typeface="Times New Roman" panose="02020603050405020304" pitchFamily="18" charset="0"/>
              </a:rPr>
              <a:t>Câu 3:</a:t>
            </a:r>
            <a:r>
              <a:rPr lang="vi-VN" sz="3600" dirty="0">
                <a:solidFill>
                  <a:srgbClr val="000000"/>
                </a:solidFill>
                <a:effectLst/>
                <a:latin typeface="Times New Roman" panose="02020603050405020304" pitchFamily="18" charset="0"/>
                <a:ea typeface="Times New Roman" panose="02020603050405020304" pitchFamily="18" charset="0"/>
              </a:rPr>
              <a:t> Đâu là nguyên nhân dẫn đến các vấn đề nảy sinh trong mối quan hệ bạn bè?</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A.</a:t>
            </a:r>
            <a:r>
              <a:rPr lang="vi-VN" sz="3600" dirty="0">
                <a:effectLst/>
                <a:latin typeface="Times New Roman" panose="02020603050405020304" pitchFamily="18" charset="0"/>
                <a:ea typeface="Times New Roman" panose="02020603050405020304" pitchFamily="18" charset="0"/>
              </a:rPr>
              <a:t> </a:t>
            </a:r>
            <a:r>
              <a:rPr lang="vi-VN" sz="3600" dirty="0">
                <a:solidFill>
                  <a:srgbClr val="000000"/>
                </a:solidFill>
                <a:effectLst/>
                <a:latin typeface="Times New Roman" panose="02020603050405020304" pitchFamily="18" charset="0"/>
                <a:ea typeface="Times New Roman" panose="02020603050405020304" pitchFamily="18" charset="0"/>
              </a:rPr>
              <a:t>Cùng bạn vượt qua khó khăn. </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B. Hỏi thăm khi bạn gặp vấn đề. </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C. </a:t>
            </a:r>
            <a:r>
              <a:rPr lang="en-US" sz="3600" dirty="0" err="1">
                <a:solidFill>
                  <a:srgbClr val="000000"/>
                </a:solidFill>
                <a:effectLst/>
                <a:latin typeface="Times New Roman" panose="02020603050405020304" pitchFamily="18" charset="0"/>
                <a:ea typeface="Times New Roman" panose="02020603050405020304" pitchFamily="18" charset="0"/>
              </a:rPr>
              <a:t>Hỗ</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trợ</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bạn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trong</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học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tập</a:t>
            </a:r>
            <a:r>
              <a:rPr lang="en-US" sz="3600" dirty="0">
                <a:solidFill>
                  <a:srgbClr val="000000"/>
                </a:solidFill>
                <a:effectLst/>
                <a:latin typeface="Times New Roman" panose="02020603050405020304" pitchFamily="18" charset="0"/>
                <a:ea typeface="Times New Roman" panose="02020603050405020304" pitchFamily="18" charset="0"/>
              </a:rPr>
              <a:t>. </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D. </a:t>
            </a:r>
            <a:r>
              <a:rPr lang="en-US" sz="3600" dirty="0" err="1">
                <a:solidFill>
                  <a:srgbClr val="000000"/>
                </a:solidFill>
                <a:effectLst/>
                <a:latin typeface="Times New Roman" panose="02020603050405020304" pitchFamily="18" charset="0"/>
                <a:ea typeface="Times New Roman" panose="02020603050405020304" pitchFamily="18" charset="0"/>
              </a:rPr>
              <a:t>Chỉ</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trích</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khi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bạn</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mắc</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lỗi</a:t>
            </a:r>
            <a:r>
              <a:rPr lang="en-US" sz="3600" dirty="0">
                <a:solidFill>
                  <a:srgbClr val="000000"/>
                </a:solidFill>
                <a:effectLst/>
                <a:latin typeface="Times New Roman" panose="02020603050405020304" pitchFamily="18" charset="0"/>
                <a:ea typeface="Times New Roman" panose="02020603050405020304" pitchFamily="18" charset="0"/>
              </a:rPr>
              <a:t> </a:t>
            </a:r>
            <a:r>
              <a:rPr lang="en-US" sz="3600" dirty="0" err="1">
                <a:solidFill>
                  <a:srgbClr val="000000"/>
                </a:solidFill>
                <a:effectLst/>
                <a:latin typeface="Times New Roman" panose="02020603050405020304" pitchFamily="18" charset="0"/>
                <a:ea typeface="Times New Roman" panose="02020603050405020304" pitchFamily="18" charset="0"/>
              </a:rPr>
              <a:t>sai</a:t>
            </a:r>
            <a:r>
              <a:rPr lang="en-US" sz="3600" dirty="0">
                <a:solidFill>
                  <a:srgbClr val="000000"/>
                </a:solidFill>
                <a:effectLst/>
                <a:latin typeface="Times New Roman" panose="02020603050405020304" pitchFamily="18" charset="0"/>
                <a:ea typeface="Times New Roman" panose="02020603050405020304" pitchFamily="18" charset="0"/>
              </a:rPr>
              <a:t>. </a:t>
            </a:r>
            <a:endParaRPr lang="vi-VN" sz="36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Hình Bầu dục 4"/>
          <p:cNvSpPr/>
          <p:nvPr/>
        </p:nvSpPr>
        <p:spPr>
          <a:xfrm>
            <a:off x="750014" y="5007323"/>
            <a:ext cx="657546" cy="59590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Hộp Văn bản 3"/>
          <p:cNvSpPr txBox="1"/>
          <p:nvPr/>
        </p:nvSpPr>
        <p:spPr>
          <a:xfrm>
            <a:off x="821934" y="672500"/>
            <a:ext cx="10746093" cy="5174493"/>
          </a:xfrm>
          <a:prstGeom prst="rect">
            <a:avLst/>
          </a:prstGeom>
          <a:noFill/>
        </p:spPr>
        <p:txBody>
          <a:bodyPr wrap="square">
            <a:spAutoFit/>
          </a:bodyPr>
          <a:lstStyle/>
          <a:p>
            <a:pPr>
              <a:lnSpc>
                <a:spcPct val="150000"/>
              </a:lnSpc>
            </a:pPr>
            <a:r>
              <a:rPr lang="vi-VN" sz="3200" b="1" dirty="0">
                <a:solidFill>
                  <a:srgbClr val="000000"/>
                </a:solidFill>
                <a:effectLst/>
                <a:latin typeface="Times New Roman" panose="02020603050405020304" pitchFamily="18" charset="0"/>
                <a:ea typeface="Times New Roman" panose="02020603050405020304" pitchFamily="18" charset="0"/>
              </a:rPr>
              <a:t>Câu 4:</a:t>
            </a:r>
            <a:r>
              <a:rPr lang="vi-VN" sz="3200" dirty="0">
                <a:solidFill>
                  <a:srgbClr val="000000"/>
                </a:solidFill>
                <a:effectLst/>
                <a:latin typeface="Times New Roman" panose="02020603050405020304" pitchFamily="18" charset="0"/>
                <a:ea typeface="Times New Roman" panose="02020603050405020304" pitchFamily="18" charset="0"/>
              </a:rPr>
              <a:t> Nội dung nào dưới đây không phải là ý kiến đúng về tình bạn?</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vi-VN" sz="3200" dirty="0">
                <a:solidFill>
                  <a:srgbClr val="000000"/>
                </a:solidFill>
                <a:effectLst/>
                <a:latin typeface="Times New Roman" panose="02020603050405020304" pitchFamily="18" charset="0"/>
                <a:ea typeface="Times New Roman" panose="02020603050405020304" pitchFamily="18" charset="0"/>
              </a:rPr>
              <a:t>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bè</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tôn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trọng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nhau</a:t>
            </a:r>
            <a:r>
              <a:rPr lang="en-US" sz="3200" dirty="0">
                <a:effectLst/>
                <a:latin typeface="Times New Roman" panose="02020603050405020304" pitchFamily="18" charset="0"/>
                <a:ea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en-US" sz="3200" dirty="0">
                <a:effectLst/>
                <a:latin typeface="Times New Roman" panose="02020603050405020304" pitchFamily="18" charset="0"/>
                <a:ea typeface="Times New Roman" panose="02020603050405020304" pitchFamily="18" charset="0"/>
              </a:rPr>
              <a:t>B. </a:t>
            </a:r>
            <a:r>
              <a:rPr lang="en-US" sz="3200" dirty="0" err="1">
                <a:effectLst/>
                <a:latin typeface="Times New Roman" panose="02020603050405020304" pitchFamily="18" charset="0"/>
                <a:ea typeface="Times New Roman" panose="02020603050405020304" pitchFamily="18" charset="0"/>
              </a:rPr>
              <a:t>Tình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đẹp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không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thể</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đến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từ</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một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phía</a:t>
            </a:r>
            <a:r>
              <a:rPr lang="en-US" sz="3200" dirty="0">
                <a:effectLst/>
                <a:latin typeface="Times New Roman" panose="02020603050405020304" pitchFamily="18" charset="0"/>
                <a:ea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en-US" sz="3200" dirty="0">
                <a:effectLst/>
                <a:latin typeface="Times New Roman" panose="02020603050405020304" pitchFamily="18" charset="0"/>
                <a:ea typeface="Times New Roman" panose="02020603050405020304" pitchFamily="18" charset="0"/>
              </a:rPr>
              <a:t>C. </a:t>
            </a:r>
            <a:r>
              <a:rPr lang="en-US" sz="3200" dirty="0" err="1">
                <a:effectLst/>
                <a:latin typeface="Times New Roman" panose="02020603050405020304" pitchFamily="18" charset="0"/>
                <a:ea typeface="Times New Roman" panose="02020603050405020304" pitchFamily="18" charset="0"/>
              </a:rPr>
              <a:t>Phê</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nhau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trong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mọi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vấn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đề</a:t>
            </a:r>
            <a:r>
              <a:rPr lang="en-US" sz="3200" dirty="0">
                <a:effectLst/>
                <a:latin typeface="Times New Roman" panose="02020603050405020304" pitchFamily="18" charset="0"/>
                <a:ea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endParaRPr>
          </a:p>
          <a:p>
            <a:pPr>
              <a:lnSpc>
                <a:spcPct val="150000"/>
              </a:lnSpc>
            </a:pPr>
            <a:r>
              <a:rPr lang="en-US" sz="3200" dirty="0">
                <a:effectLst/>
                <a:latin typeface="Times New Roman" panose="02020603050405020304" pitchFamily="18" charset="0"/>
                <a:ea typeface="Times New Roman" panose="02020603050405020304" pitchFamily="18" charset="0"/>
              </a:rPr>
              <a:t>D. </a:t>
            </a:r>
            <a:r>
              <a:rPr lang="en-US" sz="3200" dirty="0" err="1">
                <a:effectLst/>
                <a:latin typeface="Times New Roman" panose="02020603050405020304" pitchFamily="18" charset="0"/>
                <a:ea typeface="Times New Roman" panose="02020603050405020304" pitchFamily="18" charset="0"/>
              </a:rPr>
              <a:t>Tồn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tại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bạn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đẹp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giữa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những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người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khác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giới</a:t>
            </a:r>
            <a:r>
              <a:rPr lang="en-US" sz="3200" dirty="0">
                <a:effectLst/>
                <a:latin typeface="Times New Roman" panose="02020603050405020304" pitchFamily="18" charset="0"/>
                <a:ea typeface="Times New Roman" panose="02020603050405020304" pitchFamily="18" charset="0"/>
              </a:rPr>
              <a:t>.  </a:t>
            </a:r>
            <a:endParaRPr lang="vi-VN" sz="3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endParaRPr kumimoji="0" lang="vi-VN"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Hình Bầu dục 4"/>
          <p:cNvSpPr/>
          <p:nvPr/>
        </p:nvSpPr>
        <p:spPr>
          <a:xfrm>
            <a:off x="739740" y="3733327"/>
            <a:ext cx="626723" cy="59590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4" name="Hộp Văn bản 3"/>
          <p:cNvSpPr txBox="1"/>
          <p:nvPr/>
        </p:nvSpPr>
        <p:spPr>
          <a:xfrm>
            <a:off x="821934" y="672500"/>
            <a:ext cx="11075540" cy="4978735"/>
          </a:xfrm>
          <a:prstGeom prst="rect">
            <a:avLst/>
          </a:prstGeom>
          <a:noFill/>
        </p:spPr>
        <p:txBody>
          <a:bodyPr wrap="square">
            <a:spAutoFit/>
          </a:bodyPr>
          <a:lstStyle/>
          <a:p>
            <a:pPr>
              <a:lnSpc>
                <a:spcPct val="150000"/>
              </a:lnSpc>
            </a:pPr>
            <a:r>
              <a:rPr lang="vi-VN" sz="3600" b="1" dirty="0">
                <a:solidFill>
                  <a:srgbClr val="000000"/>
                </a:solidFill>
                <a:effectLst/>
                <a:latin typeface="Times New Roman" panose="02020603050405020304" pitchFamily="18" charset="0"/>
                <a:ea typeface="Times New Roman" panose="02020603050405020304" pitchFamily="18" charset="0"/>
              </a:rPr>
              <a:t>Câu 5:</a:t>
            </a:r>
            <a:r>
              <a:rPr lang="vi-VN" sz="3600" dirty="0">
                <a:solidFill>
                  <a:srgbClr val="000000"/>
                </a:solidFill>
                <a:effectLst/>
                <a:latin typeface="Times New Roman" panose="02020603050405020304" pitchFamily="18" charset="0"/>
                <a:ea typeface="Times New Roman" panose="02020603050405020304" pitchFamily="18" charset="0"/>
              </a:rPr>
              <a:t> Nội dung nào dưới đây không phải là cách để giữ gìn tình bạn?</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A. Bắt ép bạn giúp đỡ mình lúc mình không làm được bài.</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B. Thường xuyên trò chuyện với bạn bè.</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C. Luôn giúp đỡ bạn bè trong học tập, rèn luyện.</a:t>
            </a:r>
            <a:endParaRPr lang="vi-VN" sz="3600" dirty="0">
              <a:effectLst/>
              <a:latin typeface="Times New Roman" panose="02020603050405020304" pitchFamily="18" charset="0"/>
              <a:ea typeface="Times New Roman" panose="02020603050405020304" pitchFamily="18" charset="0"/>
            </a:endParaRPr>
          </a:p>
          <a:p>
            <a:pPr>
              <a:lnSpc>
                <a:spcPct val="150000"/>
              </a:lnSpc>
            </a:pPr>
            <a:r>
              <a:rPr lang="vi-VN" sz="3600" dirty="0">
                <a:solidFill>
                  <a:srgbClr val="000000"/>
                </a:solidFill>
                <a:effectLst/>
                <a:latin typeface="Times New Roman" panose="02020603050405020304" pitchFamily="18" charset="0"/>
                <a:ea typeface="Times New Roman" panose="02020603050405020304" pitchFamily="18" charset="0"/>
              </a:rPr>
              <a:t>D. Động viên các bạn cùng tham gia hoạt động tập thể</a:t>
            </a:r>
            <a:endPar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Hình Bầu dục 4"/>
          <p:cNvSpPr/>
          <p:nvPr/>
        </p:nvSpPr>
        <p:spPr>
          <a:xfrm>
            <a:off x="739740" y="2549226"/>
            <a:ext cx="626723" cy="595901"/>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39000" b="-39000"/>
          </a:stretch>
        </a:blipFill>
        <a:effectLst/>
      </p:bgPr>
    </p:bg>
    <p:spTree>
      <p:nvGrpSpPr>
        <p:cNvPr id="1" name=""/>
        <p:cNvGrpSpPr/>
        <p:nvPr/>
      </p:nvGrpSpPr>
      <p:grpSpPr>
        <a:xfrm>
          <a:off x="0" y="0"/>
          <a:ext cx="0" cy="0"/>
          <a:chOff x="0" y="0"/>
          <a:chExt cx="0" cy="0"/>
        </a:xfrm>
      </p:grpSpPr>
      <p:pic>
        <p:nvPicPr>
          <p:cNvPr id="11266" name="Picture 2" descr="Doodle flowers in vases note pap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0424" y="103921"/>
            <a:ext cx="5962650" cy="3971925"/>
          </a:xfrm>
          <a:prstGeom prst="rect">
            <a:avLst/>
          </a:prstGeom>
          <a:ln w="127000" cap="sq">
            <a:solidFill>
              <a:schemeClr val="accent6">
                <a:lumMod val="75000"/>
              </a:schemeClr>
            </a:solidFill>
            <a:miter lim="800000"/>
            <a:headEnd/>
            <a:tailEnd/>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2" name="Picture 6" descr="Pared rosa claro en una habitación vacía... | Free Photo #Freepik  #freephoto #fondo #diseno #textura #madera | Light pink walls, Empty room,  Pink walls"/>
          <p:cNvPicPr>
            <a:picLocks noChangeAspect="1" noChangeArrowheads="1"/>
          </p:cNvPicPr>
          <p:nvPr/>
        </p:nvPicPr>
        <p:blipFill rotWithShape="1">
          <a:blip r:embed="rId3">
            <a:extLst>
              <a:ext uri="{28A0092B-C50C-407E-A947-70E740481C1C}">
                <a14:useLocalDpi xmlns:a14="http://schemas.microsoft.com/office/drawing/2010/main" val="0"/>
              </a:ext>
            </a:extLst>
          </a:blip>
          <a:srcRect t="77864"/>
          <a:stretch>
            <a:fillRect/>
          </a:stretch>
        </p:blipFill>
        <p:spPr bwMode="auto">
          <a:xfrm>
            <a:off x="0" y="5116285"/>
            <a:ext cx="12192000" cy="1741715"/>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te girl standing pointing hand to presentation poses logo banner hand drawn cartoon art illustration"/>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581" b="92016" l="9744" r="89776">
                        <a14:foregroundMark x1="44888" y1="9780" x2="44888" y2="9780"/>
                        <a14:foregroundMark x1="53514" y1="92016" x2="53514" y2="92016"/>
                        <a14:backgroundMark x1="30831" y1="25749" x2="24441" y2="46108"/>
                        <a14:backgroundMark x1="24441" y1="46108" x2="24441" y2="47106"/>
                        <a14:backgroundMark x1="25559" y1="45110" x2="24281" y2="70459"/>
                        <a14:backgroundMark x1="24281" y1="70459" x2="24441" y2="70659"/>
                        <a14:backgroundMark x1="26038" y1="60080" x2="33546" y2="76846"/>
                        <a14:backgroundMark x1="38818" y1="63074" x2="38818" y2="63074"/>
                        <a14:backgroundMark x1="63259" y1="18363" x2="70288" y2="40319"/>
                        <a14:backgroundMark x1="73482" y1="41118" x2="74601" y2="65070"/>
                        <a14:backgroundMark x1="73962" y1="57685" x2="69329" y2="76048"/>
                        <a14:backgroundMark x1="59904" y1="62076" x2="59904" y2="62076"/>
                      </a14:backgroundRemoval>
                    </a14:imgEffect>
                  </a14:imgLayer>
                </a14:imgProps>
              </a:ext>
              <a:ext uri="{28A0092B-C50C-407E-A947-70E740481C1C}">
                <a14:useLocalDpi xmlns:a14="http://schemas.microsoft.com/office/drawing/2010/main" val="0"/>
              </a:ext>
            </a:extLst>
          </a:blip>
          <a:srcRect l="20242" t="2551" r="29296"/>
          <a:stretch>
            <a:fillRect/>
          </a:stretch>
        </p:blipFill>
        <p:spPr bwMode="auto">
          <a:xfrm>
            <a:off x="-155144" y="1218333"/>
            <a:ext cx="3530712" cy="5456653"/>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hậu hoa png | PNGEgg"/>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3659" b="97358" l="5460" r="97701">
                        <a14:foregroundMark x1="41092" y1="6504" x2="41092" y2="6504"/>
                        <a14:foregroundMark x1="39368" y1="4878" x2="39368" y2="4878"/>
                        <a14:foregroundMark x1="65230" y1="4878" x2="65230" y2="4878"/>
                        <a14:foregroundMark x1="54598" y1="93293" x2="54598" y2="93293"/>
                        <a14:foregroundMark x1="54310" y1="97358" x2="54310" y2="97358"/>
                        <a14:foregroundMark x1="6034" y1="35366" x2="6034" y2="35366"/>
                        <a14:foregroundMark x1="91092" y1="33130" x2="91092" y2="33130"/>
                        <a14:foregroundMark x1="89655" y1="38618" x2="89655" y2="38618"/>
                        <a14:foregroundMark x1="68391" y1="3862" x2="68391" y2="3862"/>
                        <a14:foregroundMark x1="64080" y1="3862" x2="64080" y2="3862"/>
                        <a14:foregroundMark x1="61782" y1="3659" x2="61782" y2="3659"/>
                        <a14:foregroundMark x1="95977" y1="34350" x2="95977" y2="34350"/>
                        <a14:foregroundMark x1="97701" y1="33943" x2="97701" y2="33943"/>
                      </a14:backgroundRemoval>
                    </a14:imgEffect>
                  </a14:imgLayer>
                </a14:imgProps>
              </a:ext>
              <a:ext uri="{28A0092B-C50C-407E-A947-70E740481C1C}">
                <a14:useLocalDpi xmlns:a14="http://schemas.microsoft.com/office/drawing/2010/main" val="0"/>
              </a:ext>
            </a:extLst>
          </a:blip>
          <a:srcRect/>
          <a:stretch>
            <a:fillRect/>
          </a:stretch>
        </p:blipFill>
        <p:spPr bwMode="auto">
          <a:xfrm>
            <a:off x="8877300" y="2171700"/>
            <a:ext cx="3314700" cy="46863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616960" y="609600"/>
            <a:ext cx="5293360" cy="1323439"/>
          </a:xfrm>
          <a:prstGeom prst="rect">
            <a:avLst/>
          </a:prstGeom>
          <a:noFill/>
        </p:spPr>
        <p:txBody>
          <a:bodyPr wrap="square" rtlCol="0">
            <a:spAutoFit/>
          </a:bodyPr>
          <a:lstStyle/>
          <a:p>
            <a:pPr algn="ctr"/>
            <a:r>
              <a:rPr lang="en-US" sz="4000" b="1" dirty="0">
                <a:latin typeface="Cambria" panose="02040503050406030204" pitchFamily="18" charset="0"/>
                <a:ea typeface="Cambria" panose="02040503050406030204" pitchFamily="18" charset="0"/>
              </a:rPr>
              <a:t>Chia </a:t>
            </a:r>
            <a:r>
              <a:rPr lang="en-US" sz="4000" b="1" dirty="0" err="1">
                <a:latin typeface="Cambria" panose="02040503050406030204" pitchFamily="18" charset="0"/>
                <a:ea typeface="Cambria" panose="02040503050406030204" pitchFamily="18" charset="0"/>
              </a:rPr>
              <a:t>sẻ</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cảm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xúc</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của</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em</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khi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nghe</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bài</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hát</a:t>
            </a:r>
            <a:endParaRPr lang="en-US" sz="4000" b="1"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0" b="-17000"/>
          </a:stretch>
        </a:blipFill>
        <a:effectLst/>
      </p:bgPr>
    </p:bg>
    <p:spTree>
      <p:nvGrpSpPr>
        <p:cNvPr id="1" name=""/>
        <p:cNvGrpSpPr/>
        <p:nvPr/>
      </p:nvGrpSpPr>
      <p:grpSpPr>
        <a:xfrm>
          <a:off x="0" y="0"/>
          <a:ext cx="0" cy="0"/>
          <a:chOff x="0" y="0"/>
          <a:chExt cx="0" cy="0"/>
        </a:xfrm>
      </p:grpSpPr>
      <p:pic>
        <p:nvPicPr>
          <p:cNvPr id="4100" name="Picture 4" descr="Cheerful happy cute girl waving raised hand to say hello logo hand drawn cartoon art illustratio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80" b="93613" l="9904" r="89936">
                        <a14:foregroundMark x1="34505" y1="27146" x2="30990" y2="32735"/>
                        <a14:foregroundMark x1="50000" y1="63473" x2="50479" y2="74451"/>
                        <a14:foregroundMark x1="45847" y1="65868" x2="48722" y2="71457"/>
                        <a14:foregroundMark x1="36901" y1="29741" x2="27476" y2="40918"/>
                        <a14:foregroundMark x1="30032" y1="28144" x2="30032" y2="32735"/>
                        <a14:foregroundMark x1="53514" y1="93613" x2="53514" y2="93613"/>
                        <a14:foregroundMark x1="48403" y1="92016" x2="48403" y2="92016"/>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1108300"/>
            <a:ext cx="7184256" cy="57497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Nguyên Tố Bằng Tay Hoa Hướng Dương PNG , Clipart Hướng Dương, Vẽ  Tay Phong Cách, Hoa Hướng Dương PNG miễn phí tải tập tin PSDComment và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01782" y="3190725"/>
            <a:ext cx="4050281" cy="405028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0008" y="583949"/>
            <a:ext cx="7193903" cy="5791702"/>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56" name="矩形: 圆角 28"/>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Speech Bubble: Rectangle with Corners Rounded 2"/>
          <p:cNvSpPr/>
          <p:nvPr/>
        </p:nvSpPr>
        <p:spPr>
          <a:xfrm>
            <a:off x="2834640" y="233680"/>
            <a:ext cx="6685280" cy="1361440"/>
          </a:xfrm>
          <a:prstGeom prst="wedgeRoundRectCallout">
            <a:avLst>
              <a:gd name="adj1" fmla="val -22361"/>
              <a:gd name="adj2" fmla="val 6770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lgn="ctr"/>
            <a:r>
              <a:rPr lang="vi-VN" sz="3600" dirty="0">
                <a:solidFill>
                  <a:prstClr val="black"/>
                </a:solidFill>
                <a:latin typeface="Cambria" panose="02040503050406030204" pitchFamily="18" charset="0"/>
                <a:ea typeface="Cambria" panose="02040503050406030204" pitchFamily="18" charset="0"/>
              </a:rPr>
              <a:t>Sưu tầm những câu nói về sức mạnh khi làm việc tập thể </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5" name="Group 4"/>
          <p:cNvGrpSpPr/>
          <p:nvPr/>
        </p:nvGrpSpPr>
        <p:grpSpPr>
          <a:xfrm>
            <a:off x="1889408" y="2636396"/>
            <a:ext cx="8819231" cy="1163444"/>
            <a:chOff x="3829805" y="5503967"/>
            <a:chExt cx="4350808" cy="785553"/>
          </a:xfrm>
        </p:grpSpPr>
        <p:sp>
          <p:nvSpPr>
            <p:cNvPr id="6" name="矩形: 圆角 7"/>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7" name="TextBox 6"/>
            <p:cNvSpPr txBox="1"/>
            <p:nvPr/>
          </p:nvSpPr>
          <p:spPr>
            <a:xfrm>
              <a:off x="3976763" y="5558101"/>
              <a:ext cx="4089641" cy="72733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Một</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cây</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làm</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chẳng</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nên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non</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Ba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cây</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chụm</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lại</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nên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hòn</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núi</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cao</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grpSp>
        <p:nvGrpSpPr>
          <p:cNvPr id="9" name="Group 8"/>
          <p:cNvGrpSpPr/>
          <p:nvPr/>
        </p:nvGrpSpPr>
        <p:grpSpPr>
          <a:xfrm>
            <a:off x="1869088" y="4414396"/>
            <a:ext cx="8819231" cy="1163444"/>
            <a:chOff x="3829805" y="5503967"/>
            <a:chExt cx="4350808" cy="785553"/>
          </a:xfrm>
        </p:grpSpPr>
        <p:sp>
          <p:nvSpPr>
            <p:cNvPr id="11" name="矩形: 圆角 7"/>
            <p:cNvSpPr/>
            <p:nvPr/>
          </p:nvSpPr>
          <p:spPr>
            <a:xfrm>
              <a:off x="3829805" y="5503967"/>
              <a:ext cx="4350808" cy="785553"/>
            </a:xfrm>
            <a:prstGeom prst="roundRect">
              <a:avLst/>
            </a:prstGeom>
            <a:solidFill>
              <a:srgbClr val="FFFBF7"/>
            </a:solidFill>
            <a:ln w="38100">
              <a:solidFill>
                <a:srgbClr val="FD99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3600" b="0" i="0" u="none" strike="noStrike" kern="1200" cap="none" spc="0" normalizeH="0" baseline="0" noProof="0" dirty="0">
                <a:ln>
                  <a:noFill/>
                </a:ln>
                <a:solidFill>
                  <a:srgbClr val="FD840B"/>
                </a:solidFill>
                <a:effectLst/>
                <a:uLnTx/>
                <a:uFillTx/>
                <a:latin typeface="#9Slide07 Cadena" panose="02000503000000020004" pitchFamily="2" charset="0"/>
                <a:ea typeface="阿里妈妈刀隶体"/>
                <a:cs typeface="+mn-cs"/>
              </a:endParaRPr>
            </a:p>
          </p:txBody>
        </p:sp>
        <p:sp>
          <p:nvSpPr>
            <p:cNvPr id="12" name="TextBox 11"/>
            <p:cNvSpPr txBox="1"/>
            <p:nvPr/>
          </p:nvSpPr>
          <p:spPr>
            <a:xfrm>
              <a:off x="3976763" y="5702161"/>
              <a:ext cx="4089641" cy="39483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vi-VN" sz="3200" dirty="0">
                  <a:solidFill>
                    <a:srgbClr val="FF0000"/>
                  </a:solidFill>
                  <a:effectLst/>
                  <a:latin typeface="Cambria" panose="02040503050406030204" pitchFamily="18" charset="0"/>
                  <a:ea typeface="Cambria" panose="02040503050406030204" pitchFamily="18" charset="0"/>
                </a:rPr>
                <a:t>Một cánh én nhỏ chẳng làm nên mùa xuân</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1" cstate="print">
            <a:extLst>
              <a:ext uri="{28A0092B-C50C-407E-A947-70E740481C1C}">
                <a14:useLocalDpi xmlns:a14="http://schemas.microsoft.com/office/drawing/2010/main" val="0"/>
              </a:ext>
            </a:extLst>
          </a:blip>
          <a:srcRect r="15710"/>
          <a:stretch>
            <a:fillRect/>
          </a:stretch>
        </p:blipFill>
        <p:spPr>
          <a:xfrm>
            <a:off x="0" y="-29754"/>
            <a:ext cx="12192000" cy="6887754"/>
          </a:xfrm>
          <a:prstGeom prst="rect">
            <a:avLst/>
          </a:prstGeom>
        </p:spPr>
      </p:pic>
      <p:pic>
        <p:nvPicPr>
          <p:cNvPr id="36" name="图片 3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93262" y="-933595"/>
            <a:ext cx="4513611" cy="4513611"/>
          </a:xfrm>
          <a:prstGeom prst="rect">
            <a:avLst/>
          </a:prstGeom>
        </p:spPr>
      </p:pic>
      <p:grpSp>
        <p:nvGrpSpPr>
          <p:cNvPr id="2" name="组合 1"/>
          <p:cNvGrpSpPr/>
          <p:nvPr/>
        </p:nvGrpSpPr>
        <p:grpSpPr>
          <a:xfrm>
            <a:off x="1691383" y="705455"/>
            <a:ext cx="9784431" cy="5093495"/>
            <a:chOff x="915635" y="960120"/>
            <a:chExt cx="10351488" cy="5083914"/>
          </a:xfrm>
        </p:grpSpPr>
        <p:grpSp>
          <p:nvGrpSpPr>
            <p:cNvPr id="20" name="组合 19"/>
            <p:cNvGrpSpPr/>
            <p:nvPr/>
          </p:nvGrpSpPr>
          <p:grpSpPr>
            <a:xfrm>
              <a:off x="915635" y="2362200"/>
              <a:ext cx="10351488" cy="3681834"/>
              <a:chOff x="785142" y="2484120"/>
              <a:chExt cx="10351488" cy="3681834"/>
            </a:xfrm>
          </p:grpSpPr>
          <p:sp>
            <p:nvSpPr>
              <p:cNvPr id="10" name="矩形: 圆角 9"/>
              <p:cNvSpPr/>
              <p:nvPr/>
            </p:nvSpPr>
            <p:spPr>
              <a:xfrm>
                <a:off x="1055369" y="2484120"/>
                <a:ext cx="10081261" cy="329184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12" name="矩形: 圆角 11"/>
              <p:cNvSpPr/>
              <p:nvPr/>
            </p:nvSpPr>
            <p:spPr>
              <a:xfrm>
                <a:off x="785142" y="2874114"/>
                <a:ext cx="10081261" cy="3291840"/>
              </a:xfrm>
              <a:prstGeom prst="roundRect">
                <a:avLst/>
              </a:prstGeom>
              <a:solidFill>
                <a:srgbClr val="FFFFFF"/>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nvGrpSpPr>
            <p:cNvPr id="57" name="组合 56"/>
            <p:cNvGrpSpPr/>
            <p:nvPr/>
          </p:nvGrpSpPr>
          <p:grpSpPr>
            <a:xfrm>
              <a:off x="3614379" y="960120"/>
              <a:ext cx="5085945" cy="1489249"/>
              <a:chOff x="3614379" y="1112520"/>
              <a:chExt cx="5085945" cy="1489249"/>
            </a:xfrm>
          </p:grpSpPr>
          <p:sp>
            <p:nvSpPr>
              <p:cNvPr id="56" name="矩形: 圆角 55"/>
              <p:cNvSpPr/>
              <p:nvPr/>
            </p:nvSpPr>
            <p:spPr>
              <a:xfrm>
                <a:off x="3737083" y="1233373"/>
                <a:ext cx="4963241" cy="647700"/>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a:ln>
                    <a:noFill/>
                  </a:ln>
                  <a:solidFill>
                    <a:prstClr val="white"/>
                  </a:solidFill>
                  <a:effectLst/>
                  <a:uLnTx/>
                  <a:uFillTx/>
                  <a:latin typeface="阿里妈妈刀隶体" pitchFamily="2" charset="-122"/>
                  <a:ea typeface="阿里妈妈刀隶体" pitchFamily="2" charset="-122"/>
                  <a:cs typeface="+mn-cs"/>
                </a:endParaRPr>
              </a:p>
            </p:txBody>
          </p:sp>
          <p:sp>
            <p:nvSpPr>
              <p:cNvPr id="8" name="矩形: 圆角 7"/>
              <p:cNvSpPr/>
              <p:nvPr/>
            </p:nvSpPr>
            <p:spPr>
              <a:xfrm>
                <a:off x="3614379" y="1112520"/>
                <a:ext cx="4963241" cy="647700"/>
              </a:xfrm>
              <a:prstGeom prst="roundRect">
                <a:avLst/>
              </a:prstGeom>
              <a:solidFill>
                <a:srgbClr val="FD99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Vogue-ExtraBold" panose="020B0500000000000000" pitchFamily="34" charset="0"/>
                  </a:rPr>
                  <a:t>HĐTN</a:t>
                </a:r>
                <a:endParaRPr kumimoji="0" lang="en-US" altLang="zh-C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Vogue-ExtraBold" panose="020B0500000000000000" pitchFamily="34" charset="0"/>
                </a:endParaRPr>
              </a:p>
            </p:txBody>
          </p:sp>
          <p:sp>
            <p:nvSpPr>
              <p:cNvPr id="38" name="椭圆 37"/>
              <p:cNvSpPr/>
              <p:nvPr/>
            </p:nvSpPr>
            <p:spPr>
              <a:xfrm>
                <a:off x="3788387"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39" name="椭圆 38"/>
              <p:cNvSpPr/>
              <p:nvPr/>
            </p:nvSpPr>
            <p:spPr>
              <a:xfrm>
                <a:off x="8190392" y="1356360"/>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cxnSp>
            <p:nvCxnSpPr>
              <p:cNvPr id="41" name="直接连接符 40"/>
              <p:cNvCxnSpPr>
                <a:stCxn id="38" idx="0"/>
              </p:cNvCxnSpPr>
              <p:nvPr/>
            </p:nvCxnSpPr>
            <p:spPr>
              <a:xfrm>
                <a:off x="3875556"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277561" y="1356360"/>
                <a:ext cx="0" cy="115824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43" name="椭圆 42"/>
              <p:cNvSpPr/>
              <p:nvPr/>
            </p:nvSpPr>
            <p:spPr>
              <a:xfrm>
                <a:off x="3788387"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sp>
            <p:nvSpPr>
              <p:cNvPr id="44" name="椭圆 43"/>
              <p:cNvSpPr/>
              <p:nvPr/>
            </p:nvSpPr>
            <p:spPr>
              <a:xfrm>
                <a:off x="8190392" y="2427431"/>
                <a:ext cx="174338" cy="174338"/>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阿里巴巴普惠体"/>
                  <a:cs typeface="+mn-cs"/>
                </a:endParaRPr>
              </a:p>
            </p:txBody>
          </p:sp>
        </p:grpSp>
      </p:grpSp>
      <p:pic>
        <p:nvPicPr>
          <p:cNvPr id="55" name="图片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5994" y="3350235"/>
            <a:ext cx="3799305" cy="3799305"/>
          </a:xfrm>
          <a:prstGeom prst="rect">
            <a:avLst/>
          </a:prstGeom>
        </p:spPr>
      </p:pic>
      <p:pic>
        <p:nvPicPr>
          <p:cNvPr id="25" name="图片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10260" y="4236428"/>
            <a:ext cx="2996613" cy="254691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228" y="-280656"/>
            <a:ext cx="1406027" cy="1406027"/>
          </a:xfrm>
          <a:prstGeom prst="rect">
            <a:avLst/>
          </a:prstGeom>
        </p:spPr>
      </p:pic>
      <p:pic>
        <p:nvPicPr>
          <p:cNvPr id="3" name="Picture 2"/>
          <p:cNvPicPr>
            <a:picLocks noChangeAspect="1"/>
          </p:cNvPicPr>
          <p:nvPr/>
        </p:nvPicPr>
        <p:blipFill>
          <a:blip r:embed="rId6"/>
          <a:stretch>
            <a:fillRect/>
          </a:stretch>
        </p:blipFill>
        <p:spPr>
          <a:xfrm>
            <a:off x="1747470" y="2399715"/>
            <a:ext cx="9912955" cy="2566638"/>
          </a:xfrm>
          <a:prstGeom prst="rect">
            <a:avLst/>
          </a:prstGeom>
        </p:spPr>
      </p:pic>
    </p:spTree>
    <p:custDataLst>
      <p:tags r:id="rId7"/>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Lê Thị Yến Nhi"/>
          <p:cNvPicPr>
            <a:picLocks noChangeAspect="1"/>
          </p:cNvPicPr>
          <p:nvPr/>
        </p:nvPicPr>
        <p:blipFill rotWithShape="1">
          <a:blip r:embed="rId1"/>
          <a:srcRect l="12156" r="13768"/>
          <a:stretch>
            <a:fillRect/>
          </a:stretch>
        </p:blipFill>
        <p:spPr>
          <a:xfrm rot="16200000">
            <a:off x="2645227" y="-2688773"/>
            <a:ext cx="6858002" cy="12235544"/>
          </a:xfrm>
          <a:prstGeom prst="rect">
            <a:avLst/>
          </a:prstGeom>
        </p:spPr>
      </p:pic>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9336" y="4949862"/>
            <a:ext cx="1302512" cy="1340541"/>
          </a:xfrm>
          <a:prstGeom prst="rect">
            <a:avLst/>
          </a:prstGeom>
        </p:spPr>
      </p:pic>
      <p:pic>
        <p:nvPicPr>
          <p:cNvPr id="7" name="Picture 6"/>
          <p:cNvPicPr>
            <a:picLocks noChangeAspect="1"/>
          </p:cNvPicPr>
          <p:nvPr/>
        </p:nvPicPr>
        <p:blipFill>
          <a:blip r:embed="rId3"/>
          <a:stretch>
            <a:fillRect/>
          </a:stretch>
        </p:blipFill>
        <p:spPr>
          <a:xfrm>
            <a:off x="-108690" y="2500066"/>
            <a:ext cx="2408129" cy="1286367"/>
          </a:xfrm>
          <a:prstGeom prst="rect">
            <a:avLst/>
          </a:prstGeom>
        </p:spPr>
      </p:pic>
      <p:pic>
        <p:nvPicPr>
          <p:cNvPr id="11" name="Picture 10"/>
          <p:cNvPicPr>
            <a:picLocks noChangeAspect="1"/>
          </p:cNvPicPr>
          <p:nvPr/>
        </p:nvPicPr>
        <p:blipFill>
          <a:blip r:embed="rId4"/>
          <a:stretch>
            <a:fillRect/>
          </a:stretch>
        </p:blipFill>
        <p:spPr>
          <a:xfrm>
            <a:off x="2875853" y="3422037"/>
            <a:ext cx="7297544" cy="2414225"/>
          </a:xfrm>
          <a:prstGeom prst="rect">
            <a:avLst/>
          </a:prstGeom>
        </p:spPr>
      </p:pic>
      <p:pic>
        <p:nvPicPr>
          <p:cNvPr id="12" name="Picture 11"/>
          <p:cNvPicPr>
            <a:picLocks noChangeAspect="1"/>
          </p:cNvPicPr>
          <p:nvPr/>
        </p:nvPicPr>
        <p:blipFill>
          <a:blip r:embed="rId5"/>
          <a:stretch>
            <a:fillRect/>
          </a:stretch>
        </p:blipFill>
        <p:spPr>
          <a:xfrm>
            <a:off x="1932084" y="1454184"/>
            <a:ext cx="8023031" cy="213988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0" b="-17000"/>
          </a:stretch>
        </a:blipFill>
        <a:effectLst/>
      </p:bgPr>
    </p:bg>
    <p:spTree>
      <p:nvGrpSpPr>
        <p:cNvPr id="1" name=""/>
        <p:cNvGrpSpPr/>
        <p:nvPr/>
      </p:nvGrpSpPr>
      <p:grpSpPr>
        <a:xfrm>
          <a:off x="0" y="0"/>
          <a:ext cx="0" cy="0"/>
          <a:chOff x="0" y="0"/>
          <a:chExt cx="0" cy="0"/>
        </a:xfrm>
      </p:grpSpPr>
      <p:pic>
        <p:nvPicPr>
          <p:cNvPr id="4100" name="Picture 4" descr="Cheerful happy cute girl waving raised hand to say hello logo hand drawn cartoon art illustration"/>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980" b="93613" l="9904" r="89936">
                        <a14:foregroundMark x1="34505" y1="27146" x2="30990" y2="32735"/>
                        <a14:foregroundMark x1="50000" y1="63473" x2="50479" y2="74451"/>
                        <a14:foregroundMark x1="45847" y1="65868" x2="48722" y2="71457"/>
                        <a14:foregroundMark x1="36901" y1="29741" x2="27476" y2="40918"/>
                        <a14:foregroundMark x1="30032" y1="28144" x2="30032" y2="32735"/>
                        <a14:foregroundMark x1="53514" y1="93613" x2="53514" y2="93613"/>
                        <a14:foregroundMark x1="48403" y1="92016" x2="48403" y2="92016"/>
                      </a14:backgroundRemoval>
                    </a14:imgEffect>
                  </a14:imgLayer>
                </a14:imgProps>
              </a:ext>
              <a:ext uri="{28A0092B-C50C-407E-A947-70E740481C1C}">
                <a14:useLocalDpi xmlns:a14="http://schemas.microsoft.com/office/drawing/2010/main" val="0"/>
              </a:ext>
            </a:extLst>
          </a:blip>
          <a:srcRect/>
          <a:stretch>
            <a:fillRect/>
          </a:stretch>
        </p:blipFill>
        <p:spPr bwMode="auto">
          <a:xfrm>
            <a:off x="6096000" y="1108300"/>
            <a:ext cx="7184256" cy="57497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Nguyên Tố Bằng Tay Hoa Hướng Dương PNG , Clipart Hướng Dương, Vẽ  Tay Phong Cách, Hoa Hướng Dương PNG miễn phí tải tập tin PSDComment và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001782" y="3190725"/>
            <a:ext cx="4050281" cy="405028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1261556" y="0"/>
            <a:ext cx="7291448" cy="662692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2611226" y="500284"/>
            <a:ext cx="7371760" cy="2224724"/>
            <a:chOff x="2153566" y="394277"/>
            <a:chExt cx="7353140" cy="2083553"/>
          </a:xfrm>
        </p:grpSpPr>
        <p:sp>
          <p:nvSpPr>
            <p:cNvPr id="10" name="Scroll: Horizontal 9"/>
            <p:cNvSpPr/>
            <p:nvPr/>
          </p:nvSpPr>
          <p:spPr>
            <a:xfrm>
              <a:off x="2153566" y="394277"/>
              <a:ext cx="7353140" cy="2083553"/>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TextBox 10"/>
            <p:cNvSpPr txBox="1"/>
            <p:nvPr/>
          </p:nvSpPr>
          <p:spPr>
            <a:xfrm>
              <a:off x="2572178" y="725760"/>
              <a:ext cx="6827333" cy="1470056"/>
            </a:xfrm>
            <a:prstGeom prst="rect">
              <a:avLst/>
            </a:prstGeom>
            <a:noFill/>
          </p:spPr>
          <p:txBody>
            <a:bodyPr wrap="square" rtlCol="0">
              <a:spAutoFit/>
            </a:bodyPr>
            <a:lstStyle/>
            <a:p>
              <a:pPr marL="0" marR="0" algn="ctr">
                <a:spcBef>
                  <a:spcPts val="0"/>
                </a:spcBef>
                <a:spcAft>
                  <a:spcPts val="1000"/>
                </a:spcAft>
              </a:pPr>
              <a:r>
                <a:rPr lang="vi-VN" sz="3200" b="1" dirty="0">
                  <a:solidFill>
                    <a:srgbClr val="FF0000"/>
                  </a:solidFill>
                  <a:effectLst/>
                  <a:latin typeface="Calibri" panose="020F0502020204030204" pitchFamily="34" charset="0"/>
                  <a:ea typeface="SimSun" panose="02010600030101010101" pitchFamily="2" charset="-122"/>
                  <a:cs typeface="Calibri" panose="020F0502020204030204" pitchFamily="34" charset="0"/>
                </a:rPr>
                <a:t>Hoạt động 1: Thảo luận về các vấn đề thường nảy sinh giữa bạn bè trong học tập và rèn luyện</a:t>
              </a:r>
              <a:endParaRPr lang="en-US" sz="32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2" name="Picture 1"/>
          <p:cNvPicPr>
            <a:picLocks noChangeAspect="1"/>
          </p:cNvPicPr>
          <p:nvPr/>
        </p:nvPicPr>
        <p:blipFill>
          <a:blip r:embed="rId2"/>
          <a:stretch>
            <a:fillRect/>
          </a:stretch>
        </p:blipFill>
        <p:spPr>
          <a:xfrm>
            <a:off x="206100" y="88361"/>
            <a:ext cx="3407959" cy="70719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59" name="矩形: 圆角 28"/>
          <p:cNvSpPr/>
          <p:nvPr/>
        </p:nvSpPr>
        <p:spPr>
          <a:xfrm>
            <a:off x="401647" y="233680"/>
            <a:ext cx="11402960" cy="641095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9" name="TextBox 18"/>
          <p:cNvSpPr txBox="1"/>
          <p:nvPr/>
        </p:nvSpPr>
        <p:spPr>
          <a:xfrm>
            <a:off x="1140743" y="311456"/>
            <a:ext cx="10177497" cy="107721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Chia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sẻ</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những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vấn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đề</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thường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nảy</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sinh</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giữa</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bạn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bè</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trong</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học</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tập</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rèn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3200" b="0"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luyện</a:t>
            </a:r>
            <a:r>
              <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2"/>
          <a:stretch>
            <a:fillRect/>
          </a:stretch>
        </p:blipFill>
        <p:spPr>
          <a:xfrm>
            <a:off x="934720" y="2057672"/>
            <a:ext cx="10556240" cy="2505437"/>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9000" b="-9000"/>
          </a:stretch>
        </a:blipFill>
        <a:effectLst/>
      </p:bgPr>
    </p:bg>
    <p:spTree>
      <p:nvGrpSpPr>
        <p:cNvPr id="1" name=""/>
        <p:cNvGrpSpPr/>
        <p:nvPr/>
      </p:nvGrpSpPr>
      <p:grpSpPr>
        <a:xfrm>
          <a:off x="0" y="0"/>
          <a:ext cx="0" cy="0"/>
          <a:chOff x="0" y="0"/>
          <a:chExt cx="0" cy="0"/>
        </a:xfrm>
      </p:grpSpPr>
      <p:sp>
        <p:nvSpPr>
          <p:cNvPr id="56" name="矩形: 圆角 28"/>
          <p:cNvSpPr/>
          <p:nvPr/>
        </p:nvSpPr>
        <p:spPr>
          <a:xfrm>
            <a:off x="394520" y="375767"/>
            <a:ext cx="11402960" cy="6106465"/>
          </a:xfrm>
          <a:prstGeom prst="roundRect">
            <a:avLst/>
          </a:prstGeom>
          <a:solidFill>
            <a:schemeClr val="bg1">
              <a:alpha val="90000"/>
            </a:schemeClr>
          </a:solidFill>
          <a:ln w="34925" cap="rnd">
            <a:solidFill>
              <a:schemeClr val="accent6">
                <a:lumMod val="75000"/>
              </a:schemeClr>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2" name="Group 1"/>
          <p:cNvGrpSpPr/>
          <p:nvPr/>
        </p:nvGrpSpPr>
        <p:grpSpPr>
          <a:xfrm>
            <a:off x="190289" y="2984562"/>
            <a:ext cx="5907431" cy="3202878"/>
            <a:chOff x="5890049" y="1511362"/>
            <a:chExt cx="5907431" cy="3202878"/>
          </a:xfrm>
        </p:grpSpPr>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1132" y1="60000" x2="41321" y2="60198"/>
                          <a14:foregroundMark x1="41038" y1="58218" x2="41038" y2="58218"/>
                          <a14:foregroundMark x1="41698" y1="59604" x2="41698" y2="59604"/>
                          <a14:foregroundMark x1="39151" y1="73267" x2="39151" y2="73267"/>
                          <a14:foregroundMark x1="40094" y1="75050" x2="40094" y2="75050"/>
                          <a14:foregroundMark x1="36792" y1="74257" x2="36792" y2="74257"/>
                          <a14:foregroundMark x1="35755" y1="75050" x2="35755" y2="75050"/>
                          <a14:foregroundMark x1="36981" y1="75446" x2="36981" y2="75446"/>
                          <a14:foregroundMark x1="36981" y1="69109" x2="36981" y2="69109"/>
                          <a14:foregroundMark x1="36981" y1="69703" x2="36981" y2="69703"/>
                          <a14:backgroundMark x1="38585" y1="71287" x2="38585" y2="71287"/>
                        </a14:backgroundRemoval>
                      </a14:imgEffect>
                    </a14:imgLayer>
                  </a14:imgProps>
                </a:ext>
                <a:ext uri="{28A0092B-C50C-407E-A947-70E740481C1C}">
                  <a14:useLocalDpi xmlns:a14="http://schemas.microsoft.com/office/drawing/2010/main" val="0"/>
                </a:ext>
              </a:extLst>
            </a:blip>
            <a:srcRect l="25698" t="16263" r="51812" b="17707"/>
            <a:stretch>
              <a:fillRect/>
            </a:stretch>
          </p:blipFill>
          <p:spPr>
            <a:xfrm>
              <a:off x="10024663" y="1613937"/>
              <a:ext cx="1772817" cy="2479784"/>
            </a:xfrm>
            <a:prstGeom prst="rect">
              <a:avLst/>
            </a:prstGeom>
          </p:spPr>
        </p:pic>
        <p:pic>
          <p:nvPicPr>
            <p:cNvPr id="18" name="Picture 17"/>
            <p:cNvPicPr>
              <a:picLocks noChangeAspect="1"/>
            </p:cNvPicPr>
            <p:nvPr/>
          </p:nvPicPr>
          <p:blipFill rotWithShape="1">
            <a:blip r:embed="rId4">
              <a:extLst>
                <a:ext uri="{BEBA8EAE-BF5A-486C-A8C5-ECC9F3942E4B}">
                  <a14:imgProps xmlns:a14="http://schemas.microsoft.com/office/drawing/2010/main">
                    <a14:imgLayer r:embed="rId3">
                      <a14:imgEffect>
                        <a14:backgroundRemoval t="17624" b="78218" l="71321" r="95660">
                          <a14:foregroundMark x1="72642" y1="46535" x2="72642" y2="46535"/>
                          <a14:foregroundMark x1="71321" y1="46139" x2="71321" y2="46139"/>
                          <a14:foregroundMark x1="85566" y1="39208" x2="82358" y2="58020"/>
                          <a14:foregroundMark x1="86321" y1="44356" x2="88491" y2="45545"/>
                          <a14:foregroundMark x1="80472" y1="41584" x2="78774" y2="46139"/>
                          <a14:foregroundMark x1="95660" y1="46139" x2="95660" y2="46139"/>
                        </a14:backgroundRemoval>
                      </a14:imgEffect>
                    </a14:imgLayer>
                  </a14:imgProps>
                </a:ext>
                <a:ext uri="{28A0092B-C50C-407E-A947-70E740481C1C}">
                  <a14:useLocalDpi xmlns:a14="http://schemas.microsoft.com/office/drawing/2010/main" val="0"/>
                </a:ext>
              </a:extLst>
            </a:blip>
            <a:srcRect l="70037" t="10048" r="2382" b="14064"/>
            <a:stretch>
              <a:fillRect/>
            </a:stretch>
          </p:blipFill>
          <p:spPr>
            <a:xfrm>
              <a:off x="5890049" y="1511362"/>
              <a:ext cx="2078128" cy="2724151"/>
            </a:xfrm>
            <a:prstGeom prst="rect">
              <a:avLst/>
            </a:prstGeom>
          </p:spPr>
        </p:pic>
        <p:pic>
          <p:nvPicPr>
            <p:cNvPr id="8" name="Picture 7"/>
            <p:cNvPicPr>
              <a:picLocks noChangeAspect="1"/>
            </p:cNvPicPr>
            <p:nvPr/>
          </p:nvPicPr>
          <p:blipFill rotWithShape="1">
            <a:blip r:embed="rId5">
              <a:extLst>
                <a:ext uri="{BEBA8EAE-BF5A-486C-A8C5-ECC9F3942E4B}">
                  <a14:imgProps xmlns:a14="http://schemas.microsoft.com/office/drawing/2010/main">
                    <a14:imgLayer r:embed="rId3">
                      <a14:imgEffect>
                        <a14:backgroundRemoval t="9901" b="89901" l="3302" r="90000">
                          <a14:foregroundMark x1="18774" y1="28911" x2="18679" y2="45941"/>
                          <a14:foregroundMark x1="6887" y1="48317" x2="8113" y2="52673"/>
                          <a14:foregroundMark x1="13208" y1="49901" x2="15000" y2="52277"/>
                          <a14:foregroundMark x1="16226" y1="54059" x2="16226" y2="54059"/>
                          <a14:foregroundMark x1="17547" y1="59010" x2="18868" y2="69505"/>
                          <a14:foregroundMark x1="15283" y1="48119" x2="16981" y2="57822"/>
                          <a14:foregroundMark x1="15943" y1="43960" x2="16792" y2="51089"/>
                          <a14:foregroundMark x1="19811" y1="46733" x2="20283" y2="48515"/>
                          <a14:foregroundMark x1="12075" y1="45149" x2="12642" y2="48515"/>
                          <a14:foregroundMark x1="3302" y1="51287" x2="3302" y2="51287"/>
                          <a14:foregroundMark x1="20849" y1="61188" x2="20849" y2="61188"/>
                          <a14:foregroundMark x1="18868" y1="73861" x2="18868" y2="73861"/>
                          <a14:foregroundMark x1="17264" y1="72673" x2="17264" y2="72673"/>
                        </a14:backgroundRemoval>
                      </a14:imgEffect>
                    </a14:imgLayer>
                  </a14:imgProps>
                </a:ext>
                <a:ext uri="{28A0092B-C50C-407E-A947-70E740481C1C}">
                  <a14:useLocalDpi xmlns:a14="http://schemas.microsoft.com/office/drawing/2010/main" val="0"/>
                </a:ext>
              </a:extLst>
            </a:blip>
            <a:srcRect l="2274" t="16507" r="72588" b="17464"/>
            <a:stretch>
              <a:fillRect/>
            </a:stretch>
          </p:blipFill>
          <p:spPr>
            <a:xfrm>
              <a:off x="8506234" y="1613937"/>
              <a:ext cx="1981604" cy="2479785"/>
            </a:xfrm>
            <a:prstGeom prst="rect">
              <a:avLst/>
            </a:prstGeom>
          </p:spPr>
        </p:pic>
        <p:pic>
          <p:nvPicPr>
            <p:cNvPr id="20" name="Picture 19"/>
            <p:cNvPicPr>
              <a:picLocks noChangeAspect="1"/>
            </p:cNvPicPr>
            <p:nvPr/>
          </p:nvPicPr>
          <p:blipFill rotWithShape="1">
            <a:blip r:embed="rId6">
              <a:extLst>
                <a:ext uri="{BEBA8EAE-BF5A-486C-A8C5-ECC9F3942E4B}">
                  <a14:imgProps xmlns:a14="http://schemas.microsoft.com/office/drawing/2010/main">
                    <a14:imgLayer r:embed="rId3">
                      <a14:imgEffect>
                        <a14:backgroundRemoval t="23762" b="76634" l="52453" r="69340">
                          <a14:foregroundMark x1="60849" y1="26337" x2="60849" y2="26337"/>
                          <a14:foregroundMark x1="60755" y1="23960" x2="60755" y2="23960"/>
                          <a14:foregroundMark x1="69340" y1="36832" x2="69340" y2="36832"/>
                          <a14:foregroundMark x1="59811" y1="43168" x2="59811" y2="47921"/>
                          <a14:foregroundMark x1="63491" y1="75248" x2="63491" y2="75248"/>
                        </a14:backgroundRemoval>
                      </a14:imgEffect>
                    </a14:imgLayer>
                  </a14:imgProps>
                </a:ext>
                <a:ext uri="{28A0092B-C50C-407E-A947-70E740481C1C}">
                  <a14:useLocalDpi xmlns:a14="http://schemas.microsoft.com/office/drawing/2010/main" val="0"/>
                </a:ext>
              </a:extLst>
            </a:blip>
            <a:srcRect l="50566" t="19657" r="29266" b="16837"/>
            <a:stretch>
              <a:fillRect/>
            </a:stretch>
          </p:blipFill>
          <p:spPr>
            <a:xfrm>
              <a:off x="7428443" y="1764598"/>
              <a:ext cx="1653022" cy="2479785"/>
            </a:xfrm>
            <a:prstGeom prst="rect">
              <a:avLst/>
            </a:prstGeom>
          </p:spPr>
        </p:pic>
        <p:sp>
          <p:nvSpPr>
            <p:cNvPr id="21" name="Rectangle: Rounded Corners 20"/>
            <p:cNvSpPr/>
            <p:nvPr/>
          </p:nvSpPr>
          <p:spPr>
            <a:xfrm>
              <a:off x="6672807" y="3597947"/>
              <a:ext cx="4555352" cy="1116293"/>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000" b="1" i="0" u="none" strike="noStrike" kern="1200" cap="none" spc="0" normalizeH="0" baseline="0" noProof="0" dirty="0" err="1">
                  <a:ln>
                    <a:noFill/>
                  </a:ln>
                  <a:solidFill>
                    <a:srgbClr val="0070C0"/>
                  </a:solidFill>
                  <a:effectLst/>
                  <a:uLnTx/>
                  <a:uFillTx/>
                  <a:latin typeface="Calibri" panose="020F0502020204030204" pitchFamily="34" charset="0"/>
                  <a:ea typeface="+mn-ea"/>
                  <a:cs typeface="Calibri" panose="020F0502020204030204" pitchFamily="34" charset="0"/>
                </a:rPr>
                <a:t>Thảo</a:t>
              </a:r>
              <a:r>
                <a:rPr kumimoji="0" lang="en-US" sz="4000" b="1" i="0"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luận</a:t>
              </a:r>
              <a:r>
                <a:rPr kumimoji="0" lang="en-US" sz="4000" b="1" i="0" u="none" strike="noStrike" kern="1200" cap="none" spc="0" normalizeH="0" noProof="0" dirty="0">
                  <a:ln>
                    <a:noFill/>
                  </a:ln>
                  <a:solidFill>
                    <a:srgbClr val="0070C0"/>
                  </a:solidFill>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srgbClr val="0070C0"/>
                  </a:solidFill>
                  <a:effectLst/>
                  <a:uLnTx/>
                  <a:uFillTx/>
                  <a:latin typeface="Calibri" panose="020F0502020204030204" pitchFamily="34" charset="0"/>
                  <a:ea typeface="+mn-ea"/>
                  <a:cs typeface="Calibri" panose="020F0502020204030204" pitchFamily="34" charset="0"/>
                </a:rPr>
                <a:t>nhóm</a:t>
              </a:r>
              <a:endParaRPr kumimoji="0" lang="en-US" sz="40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
        <p:nvSpPr>
          <p:cNvPr id="3" name="Speech Bubble: Rectangle with Corners Rounded 2"/>
          <p:cNvSpPr/>
          <p:nvPr/>
        </p:nvSpPr>
        <p:spPr>
          <a:xfrm>
            <a:off x="3190240" y="1036320"/>
            <a:ext cx="5984240" cy="1483360"/>
          </a:xfrm>
          <a:prstGeom prst="wedgeRoundRectCallout">
            <a:avLst>
              <a:gd name="adj1" fmla="val -22361"/>
              <a:gd name="adj2" fmla="val 6770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latin typeface="Cambria" panose="02040503050406030204" pitchFamily="18" charset="0"/>
                <a:ea typeface="Cambria" panose="02040503050406030204" pitchFamily="18" charset="0"/>
              </a:rPr>
              <a:t>Đưa ra tình huống có thật từng xảy ra ở lớp.</a:t>
            </a:r>
            <a:endParaRPr lang="en-US" sz="3600" dirty="0">
              <a:latin typeface="Cambria" panose="02040503050406030204" pitchFamily="18" charset="0"/>
              <a:ea typeface="Cambria" panose="02040503050406030204" pitchFamily="18" charset="0"/>
            </a:endParaRPr>
          </a:p>
        </p:txBody>
      </p:sp>
      <p:sp>
        <p:nvSpPr>
          <p:cNvPr id="4" name="Speech Bubble: Rectangle with Corners Rounded 3"/>
          <p:cNvSpPr/>
          <p:nvPr/>
        </p:nvSpPr>
        <p:spPr>
          <a:xfrm>
            <a:off x="6065520" y="3058160"/>
            <a:ext cx="5872480" cy="1747520"/>
          </a:xfrm>
          <a:prstGeom prst="wedgeRoundRectCallout">
            <a:avLst>
              <a:gd name="adj1" fmla="val -22361"/>
              <a:gd name="adj2" fmla="val 67702"/>
              <a:gd name="adj3" fmla="val 16667"/>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a:latin typeface="Cambria" panose="02040503050406030204" pitchFamily="18" charset="0"/>
                <a:ea typeface="Cambria" panose="02040503050406030204" pitchFamily="18" charset="0"/>
              </a:rPr>
              <a:t>Mô tả cảm xúc của mình, của các bạn khi chứng kiến hoặc là người gặp phải tình huống ấy. </a:t>
            </a:r>
            <a:endParaRPr lang="en-US" sz="2800"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0000" b="-1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BEBA8EAE-BF5A-486C-A8C5-ECC9F3942E4B}">
                <a14:imgProps xmlns:a14="http://schemas.microsoft.com/office/drawing/2010/main">
                  <a14:imgLayer r:embed="rId3">
                    <a14:imgEffect>
                      <a14:backgroundRemoval t="9585" b="98562" l="2077" r="69649">
                        <a14:foregroundMark x1="22843" y1="37700" x2="23163" y2="40415"/>
                        <a14:foregroundMark x1="22843" y1="48403" x2="25240" y2="53355"/>
                        <a14:foregroundMark x1="25240" y1="54313" x2="25559" y2="58466"/>
                        <a14:foregroundMark x1="28754" y1="46326" x2="29233" y2="50000"/>
                        <a14:foregroundMark x1="22045" y1="65655" x2="23163" y2="70767"/>
                        <a14:foregroundMark x1="54313" y1="50319" x2="51917" y2="57668"/>
                        <a14:backgroundMark x1="5112" y1="54633" x2="5272" y2="87540"/>
                        <a14:backgroundMark x1="13898" y1="75399" x2="0" y2="99361"/>
                        <a14:backgroundMark x1="2875" y1="96326" x2="2875" y2="96326"/>
                        <a14:backgroundMark x1="47604" y1="80511" x2="49521" y2="94409"/>
                        <a14:backgroundMark x1="54792" y1="73003" x2="59904" y2="99840"/>
                        <a14:backgroundMark x1="56709" y1="62939" x2="59904" y2="86422"/>
                        <a14:backgroundMark x1="62141" y1="59265" x2="40575" y2="72684"/>
                      </a14:backgroundRemoval>
                    </a14:imgEffect>
                  </a14:imgLayer>
                </a14:imgProps>
              </a:ext>
            </a:extLst>
          </a:blip>
          <a:srcRect t="10787" r="38162"/>
          <a:stretch>
            <a:fillRect/>
          </a:stretch>
        </p:blipFill>
        <p:spPr>
          <a:xfrm flipH="1">
            <a:off x="7752080" y="864397"/>
            <a:ext cx="4023360" cy="5993603"/>
          </a:xfrm>
          <a:prstGeom prst="rect">
            <a:avLst/>
          </a:prstGeom>
        </p:spPr>
      </p:pic>
      <p:sp>
        <p:nvSpPr>
          <p:cNvPr id="7" name="TextBox 6"/>
          <p:cNvSpPr txBox="1"/>
          <p:nvPr/>
        </p:nvSpPr>
        <p:spPr>
          <a:xfrm rot="21239581">
            <a:off x="1849120" y="1182083"/>
            <a:ext cx="5892800" cy="4524315"/>
          </a:xfrm>
          <a:prstGeom prst="rect">
            <a:avLst/>
          </a:prstGeom>
          <a:noFill/>
        </p:spPr>
        <p:txBody>
          <a:bodyPr wrap="square" rtlCol="0">
            <a:spAutoFit/>
          </a:bodyPr>
          <a:lstStyle/>
          <a:p>
            <a:pPr marL="0" marR="0" algn="just">
              <a:spcBef>
                <a:spcPts val="0"/>
              </a:spcBef>
              <a:spcAft>
                <a:spcPts val="1000"/>
              </a:spcAft>
            </a:pPr>
            <a:r>
              <a:rPr lang="vi-VN" sz="3600" i="1" dirty="0">
                <a:solidFill>
                  <a:srgbClr val="FF0000"/>
                </a:solidFill>
                <a:effectLst/>
                <a:latin typeface="Cambria" panose="02040503050406030204" pitchFamily="18" charset="0"/>
                <a:ea typeface="Cambria" panose="02040503050406030204" pitchFamily="18" charset="0"/>
              </a:rPr>
              <a:t>Nếu không biết cách làm việc nhóm, làm việc tập thể, mỗi người một kiểu, các công việc chung sẽ không thành công. Trong năm học cuối cấp này, việc rèn luyện các kĩ năng làm việc nhóm, làm việc tập thể rất cần thiết.</a:t>
            </a:r>
            <a:endParaRPr lang="en-US" sz="3600" dirty="0">
              <a:solidFill>
                <a:srgbClr val="FF0000"/>
              </a:solidFill>
              <a:effectLst/>
              <a:latin typeface="Cambria" panose="02040503050406030204" pitchFamily="18" charset="0"/>
              <a:ea typeface="Cambria" panose="02040503050406030204" pitchFamily="18" charset="0"/>
            </a:endParaRPr>
          </a:p>
        </p:txBody>
      </p:sp>
      <p:pic>
        <p:nvPicPr>
          <p:cNvPr id="8" name="Picture 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21078461">
            <a:off x="2915919" y="403266"/>
            <a:ext cx="2888787" cy="8326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1000" r="-1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2566537" y="575036"/>
            <a:ext cx="8010338" cy="2178917"/>
            <a:chOff x="2127796" y="464285"/>
            <a:chExt cx="7990105" cy="2040652"/>
          </a:xfrm>
        </p:grpSpPr>
        <p:sp>
          <p:nvSpPr>
            <p:cNvPr id="10" name="Scroll: Horizontal 9"/>
            <p:cNvSpPr/>
            <p:nvPr/>
          </p:nvSpPr>
          <p:spPr>
            <a:xfrm>
              <a:off x="2127796" y="464285"/>
              <a:ext cx="7990105" cy="2040652"/>
            </a:xfrm>
            <a:prstGeom prst="horizontalScroll">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TextBox 10"/>
            <p:cNvSpPr txBox="1"/>
            <p:nvPr/>
          </p:nvSpPr>
          <p:spPr>
            <a:xfrm>
              <a:off x="2423088" y="944611"/>
              <a:ext cx="7479902" cy="10665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Đề</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xuất</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nguyên</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tắc</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hợp</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tác</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với</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bạn</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bè</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trong</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học</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tập</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rèn</a:t>
              </a:r>
              <a:r>
                <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4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luyện</a:t>
              </a:r>
              <a:endParaRPr kumimoji="0" lang="en-US" sz="3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grpSp>
      <p:pic>
        <p:nvPicPr>
          <p:cNvPr id="2" name="Picture 1"/>
          <p:cNvPicPr>
            <a:picLocks noChangeAspect="1"/>
          </p:cNvPicPr>
          <p:nvPr/>
        </p:nvPicPr>
        <p:blipFill>
          <a:blip r:embed="rId2"/>
          <a:stretch>
            <a:fillRect/>
          </a:stretch>
        </p:blipFill>
        <p:spPr>
          <a:xfrm>
            <a:off x="216260" y="98521"/>
            <a:ext cx="3407959" cy="70719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ISLIDE.ICON" val="#176907;#407080;"/>
</p:tagLst>
</file>

<file path=ppt/theme/theme1.xml><?xml version="1.0" encoding="utf-8"?>
<a:theme xmlns:a="http://schemas.openxmlformats.org/drawingml/2006/main" name="Office 主题​​">
  <a:themeElements>
    <a:clrScheme name="自定义 4500">
      <a:dk1>
        <a:sysClr val="windowText" lastClr="000000"/>
      </a:dk1>
      <a:lt1>
        <a:sysClr val="window" lastClr="FFFFFF"/>
      </a:lt1>
      <a:dk2>
        <a:srgbClr val="44546A"/>
      </a:dk2>
      <a:lt2>
        <a:srgbClr val="E7E6E6"/>
      </a:lt2>
      <a:accent1>
        <a:srgbClr val="FF945F"/>
      </a:accent1>
      <a:accent2>
        <a:srgbClr val="CD88E2"/>
      </a:accent2>
      <a:accent3>
        <a:srgbClr val="FF945F"/>
      </a:accent3>
      <a:accent4>
        <a:srgbClr val="CD88E2"/>
      </a:accent4>
      <a:accent5>
        <a:srgbClr val="FF945F"/>
      </a:accent5>
      <a:accent6>
        <a:srgbClr val="CD88E2"/>
      </a:accent6>
      <a:hlink>
        <a:srgbClr val="FF945F"/>
      </a:hlink>
      <a:folHlink>
        <a:srgbClr val="CD88E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阿里巴巴普惠">
      <a:majorFont>
        <a:latin typeface="阿里巴巴普惠体"/>
        <a:ea typeface="阿里巴巴普惠体"/>
        <a:cs typeface=""/>
      </a:majorFont>
      <a:minorFont>
        <a:latin typeface="阿里巴巴普惠体"/>
        <a:ea typeface="阿里巴巴普惠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2478</Words>
  <Application>WPS Presentation</Application>
  <PresentationFormat>Màn hình rộng</PresentationFormat>
  <Paragraphs>86</Paragraphs>
  <Slides>22</Slides>
  <Notes>14</Notes>
  <HiddenSlides>0</HiddenSlides>
  <MMClips>1</MMClips>
  <ScaleCrop>false</ScaleCrop>
  <HeadingPairs>
    <vt:vector size="6" baseType="variant">
      <vt:variant>
        <vt:lpstr>已用的字体</vt:lpstr>
      </vt:variant>
      <vt:variant>
        <vt:i4>20</vt:i4>
      </vt:variant>
      <vt:variant>
        <vt:lpstr>主题</vt:lpstr>
      </vt:variant>
      <vt:variant>
        <vt:i4>2</vt:i4>
      </vt:variant>
      <vt:variant>
        <vt:lpstr>幻灯片标题</vt:lpstr>
      </vt:variant>
      <vt:variant>
        <vt:i4>22</vt:i4>
      </vt:variant>
    </vt:vector>
  </HeadingPairs>
  <TitlesOfParts>
    <vt:vector size="44" baseType="lpstr">
      <vt:lpstr>Arial</vt:lpstr>
      <vt:lpstr>SimSun</vt:lpstr>
      <vt:lpstr>Wingdings</vt:lpstr>
      <vt:lpstr>UTM Cookies</vt:lpstr>
      <vt:lpstr>Segoe Print</vt:lpstr>
      <vt:lpstr>Cambria</vt:lpstr>
      <vt:lpstr>等线</vt:lpstr>
      <vt:lpstr>等线</vt:lpstr>
      <vt:lpstr>Calibri</vt:lpstr>
      <vt:lpstr>Microsoft YaHei</vt:lpstr>
      <vt:lpstr>Arial Unicode MS</vt:lpstr>
      <vt:lpstr>Times New Roman</vt:lpstr>
      <vt:lpstr>#9Slide07 Cadena</vt:lpstr>
      <vt:lpstr>阿里妈妈刀隶体</vt:lpstr>
      <vt:lpstr>阿里巴巴普惠体</vt:lpstr>
      <vt:lpstr>阿里妈妈刀隶体</vt:lpstr>
      <vt:lpstr>Vogue-ExtraBold</vt:lpstr>
      <vt:lpstr>Segoe UI Symbol</vt:lpstr>
      <vt:lpstr>Corbel</vt:lpstr>
      <vt:lpstr>LiSu</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Bích Đào Cao Thị</cp:lastModifiedBy>
  <cp:revision>20</cp:revision>
  <dcterms:created xsi:type="dcterms:W3CDTF">2024-07-26T08:38:00Z</dcterms:created>
  <dcterms:modified xsi:type="dcterms:W3CDTF">2024-10-09T04:59:21Z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54B2739902B348BDAC3DCDC054F9E999_12</vt:lpwstr>
  </property>
  <property fmtid="{D5CDD505-2E9C-101B-9397-08002B2CF9AE}" pid="3" name="KSOProductBuildVer">
    <vt:lpwstr>1033-12.2.0.18586</vt:lpwstr>
  </property>
</Properties>
</file>