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Lst>
  <p:notesMasterIdLst>
    <p:notesMasterId r:id="rId34"/>
  </p:notesMasterIdLst>
  <p:sldIdLst>
    <p:sldId id="280" r:id="rId4"/>
    <p:sldId id="387" r:id="rId5"/>
    <p:sldId id="388" r:id="rId6"/>
    <p:sldId id="390" r:id="rId7"/>
    <p:sldId id="391" r:id="rId8"/>
    <p:sldId id="392" r:id="rId9"/>
    <p:sldId id="393" r:id="rId10"/>
    <p:sldId id="257" r:id="rId11"/>
    <p:sldId id="448" r:id="rId12"/>
    <p:sldId id="258" r:id="rId13"/>
    <p:sldId id="259" r:id="rId14"/>
    <p:sldId id="409" r:id="rId15"/>
    <p:sldId id="444" r:id="rId16"/>
    <p:sldId id="446" r:id="rId17"/>
    <p:sldId id="415" r:id="rId18"/>
    <p:sldId id="445" r:id="rId19"/>
    <p:sldId id="410" r:id="rId20"/>
    <p:sldId id="411" r:id="rId21"/>
    <p:sldId id="412" r:id="rId22"/>
    <p:sldId id="430" r:id="rId23"/>
    <p:sldId id="413" r:id="rId24"/>
    <p:sldId id="269" r:id="rId25"/>
    <p:sldId id="408" r:id="rId26"/>
    <p:sldId id="416" r:id="rId27"/>
    <p:sldId id="263" r:id="rId28"/>
    <p:sldId id="293" r:id="rId29"/>
    <p:sldId id="295" r:id="rId30"/>
    <p:sldId id="414" r:id="rId31"/>
    <p:sldId id="275" r:id="rId32"/>
    <p:sldId id="44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64" autoAdjust="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H%C3%A0m_Nghi"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 ta có 54 dân tộc, mỗi dân tộc lại có nét đặc sắc riêng. Để tìm hiểu sâu hơn về dân cư và dân tộc,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4– Dân cư, dân tộc ở Việt Nam</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EC1E004-75DD-44B2-BAD4-2ED1C5C01BD0}" type="slidenum">
              <a:rPr lang="en-US" smtClean="0"/>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Câu</a:t>
            </a:r>
            <a:r>
              <a:rPr lang="en-US" dirty="0"/>
              <a:t> </a:t>
            </a:r>
            <a:r>
              <a:rPr lang="en-US" dirty="0" err="1"/>
              <a:t>chuyện</a:t>
            </a:r>
            <a:r>
              <a:rPr lang="en-US" dirty="0"/>
              <a:t> </a:t>
            </a:r>
            <a:r>
              <a:rPr lang="en-US" b="1" dirty="0" err="1"/>
              <a:t>Trần</a:t>
            </a:r>
            <a:r>
              <a:rPr lang="en-US" b="1" dirty="0"/>
              <a:t> </a:t>
            </a:r>
            <a:r>
              <a:rPr lang="en-US" b="1" dirty="0" err="1"/>
              <a:t>Nhật</a:t>
            </a:r>
            <a:r>
              <a:rPr lang="en-US" b="1" dirty="0"/>
              <a:t> </a:t>
            </a:r>
            <a:r>
              <a:rPr lang="en-US" b="1" dirty="0" err="1"/>
              <a:t>Duật</a:t>
            </a:r>
            <a:r>
              <a:rPr lang="en-US" b="1" dirty="0"/>
              <a:t> </a:t>
            </a:r>
            <a:r>
              <a:rPr lang="en-US" dirty="0" err="1"/>
              <a:t>thu</a:t>
            </a:r>
            <a:r>
              <a:rPr lang="en-US" dirty="0"/>
              <a:t> </a:t>
            </a:r>
            <a:r>
              <a:rPr lang="en-US" dirty="0" err="1"/>
              <a:t>phục</a:t>
            </a:r>
            <a:r>
              <a:rPr lang="en-US" dirty="0"/>
              <a:t> </a:t>
            </a:r>
            <a:r>
              <a:rPr lang="en-US" dirty="0" err="1"/>
              <a:t>chúa</a:t>
            </a:r>
            <a:r>
              <a:rPr lang="en-US" dirty="0"/>
              <a:t> </a:t>
            </a:r>
            <a:r>
              <a:rPr lang="en-US" dirty="0" err="1"/>
              <a:t>đạo</a:t>
            </a:r>
            <a:r>
              <a:rPr lang="en-US" dirty="0"/>
              <a:t> </a:t>
            </a:r>
            <a:r>
              <a:rPr lang="en-US" dirty="0" err="1"/>
              <a:t>Đà</a:t>
            </a:r>
            <a:r>
              <a:rPr lang="en-US" dirty="0"/>
              <a:t> Giang</a:t>
            </a:r>
          </a:p>
          <a:p>
            <a:r>
              <a:rPr lang="en-US" dirty="0" err="1"/>
              <a:t>Trần</a:t>
            </a:r>
            <a:r>
              <a:rPr lang="en-US" dirty="0"/>
              <a:t> </a:t>
            </a:r>
            <a:r>
              <a:rPr lang="en-US" dirty="0" err="1"/>
              <a:t>Nhật</a:t>
            </a:r>
            <a:r>
              <a:rPr lang="en-US" dirty="0"/>
              <a:t> </a:t>
            </a:r>
            <a:r>
              <a:rPr lang="en-US" dirty="0" err="1"/>
              <a:t>Duật</a:t>
            </a:r>
            <a:r>
              <a:rPr lang="en-US" dirty="0"/>
              <a:t> (1253 - 1330) </a:t>
            </a:r>
            <a:r>
              <a:rPr lang="en-US" dirty="0" err="1"/>
              <a:t>là</a:t>
            </a:r>
            <a:r>
              <a:rPr lang="en-US" dirty="0"/>
              <a:t> con </a:t>
            </a:r>
            <a:r>
              <a:rPr lang="en-US" dirty="0" err="1"/>
              <a:t>trai</a:t>
            </a:r>
            <a:r>
              <a:rPr lang="en-US" dirty="0"/>
              <a:t> </a:t>
            </a:r>
            <a:r>
              <a:rPr lang="en-US" dirty="0" err="1"/>
              <a:t>của</a:t>
            </a:r>
            <a:r>
              <a:rPr lang="en-US" dirty="0"/>
              <a:t> </a:t>
            </a:r>
            <a:r>
              <a:rPr lang="en-US" dirty="0" err="1"/>
              <a:t>vua</a:t>
            </a:r>
            <a:r>
              <a:rPr lang="en-US" dirty="0"/>
              <a:t> </a:t>
            </a:r>
            <a:r>
              <a:rPr lang="en-US" dirty="0" err="1"/>
              <a:t>Trần</a:t>
            </a:r>
            <a:r>
              <a:rPr lang="en-US" dirty="0"/>
              <a:t> Thái </a:t>
            </a:r>
            <a:r>
              <a:rPr lang="en-US" dirty="0" err="1"/>
              <a:t>Tông</a:t>
            </a:r>
            <a:r>
              <a:rPr lang="en-US" dirty="0"/>
              <a:t>. </a:t>
            </a:r>
            <a:r>
              <a:rPr lang="en-US" dirty="0" err="1"/>
              <a:t>Ông</a:t>
            </a:r>
            <a:r>
              <a:rPr lang="en-US" dirty="0"/>
              <a:t> </a:t>
            </a:r>
            <a:r>
              <a:rPr lang="en-US" dirty="0" err="1"/>
              <a:t>được</a:t>
            </a:r>
            <a:r>
              <a:rPr lang="en-US" dirty="0"/>
              <a:t> </a:t>
            </a:r>
            <a:r>
              <a:rPr lang="en-US" dirty="0" err="1"/>
              <a:t>phong</a:t>
            </a:r>
            <a:r>
              <a:rPr lang="en-US" dirty="0"/>
              <a:t> </a:t>
            </a:r>
            <a:r>
              <a:rPr lang="en-US" dirty="0" err="1"/>
              <a:t>tước</a:t>
            </a:r>
            <a:r>
              <a:rPr lang="en-US" dirty="0"/>
              <a:t> </a:t>
            </a:r>
            <a:r>
              <a:rPr lang="en-US" dirty="0" err="1"/>
              <a:t>Chiêu</a:t>
            </a:r>
            <a:r>
              <a:rPr lang="en-US" dirty="0"/>
              <a:t> Văn </a:t>
            </a:r>
            <a:r>
              <a:rPr lang="en-US" dirty="0" err="1"/>
              <a:t>vương</a:t>
            </a:r>
            <a:r>
              <a:rPr lang="en-US" dirty="0"/>
              <a:t> </a:t>
            </a:r>
            <a:r>
              <a:rPr lang="en-US" dirty="0" err="1"/>
              <a:t>từ</a:t>
            </a:r>
            <a:r>
              <a:rPr lang="en-US" dirty="0"/>
              <a:t> </a:t>
            </a:r>
            <a:r>
              <a:rPr lang="en-US" dirty="0" err="1"/>
              <a:t>khi</a:t>
            </a:r>
            <a:r>
              <a:rPr lang="en-US" dirty="0"/>
              <a:t> </a:t>
            </a:r>
            <a:r>
              <a:rPr lang="en-US" dirty="0" err="1"/>
              <a:t>còn</a:t>
            </a:r>
            <a:r>
              <a:rPr lang="en-US" dirty="0"/>
              <a:t> </a:t>
            </a:r>
            <a:r>
              <a:rPr lang="en-US" dirty="0" err="1"/>
              <a:t>trẻ</a:t>
            </a:r>
            <a:r>
              <a:rPr lang="en-US" dirty="0"/>
              <a:t>.</a:t>
            </a:r>
          </a:p>
          <a:p>
            <a:r>
              <a:rPr lang="en-US" dirty="0" err="1"/>
              <a:t>Năm</a:t>
            </a:r>
            <a:r>
              <a:rPr lang="en-US" dirty="0"/>
              <a:t> </a:t>
            </a:r>
            <a:r>
              <a:rPr lang="en-US" dirty="0" err="1"/>
              <a:t>Nhật</a:t>
            </a:r>
            <a:r>
              <a:rPr lang="en-US" dirty="0"/>
              <a:t> </a:t>
            </a:r>
            <a:r>
              <a:rPr lang="en-US" dirty="0" err="1"/>
              <a:t>Duật</a:t>
            </a:r>
            <a:r>
              <a:rPr lang="en-US" dirty="0"/>
              <a:t> 27 </a:t>
            </a:r>
            <a:r>
              <a:rPr lang="en-US" dirty="0" err="1"/>
              <a:t>tuổi</a:t>
            </a:r>
            <a:r>
              <a:rPr lang="en-US" dirty="0"/>
              <a:t>, </a:t>
            </a:r>
            <a:r>
              <a:rPr lang="en-US" dirty="0" err="1"/>
              <a:t>vua</a:t>
            </a:r>
            <a:r>
              <a:rPr lang="en-US" dirty="0"/>
              <a:t> </a:t>
            </a:r>
            <a:r>
              <a:rPr lang="en-US" dirty="0" err="1"/>
              <a:t>Trần</a:t>
            </a:r>
            <a:r>
              <a:rPr lang="en-US" dirty="0"/>
              <a:t> </a:t>
            </a:r>
            <a:r>
              <a:rPr lang="en-US" dirty="0" err="1"/>
              <a:t>giao</a:t>
            </a:r>
            <a:r>
              <a:rPr lang="en-US" dirty="0"/>
              <a:t> </a:t>
            </a:r>
            <a:r>
              <a:rPr lang="en-US" dirty="0" err="1"/>
              <a:t>cho</a:t>
            </a:r>
            <a:r>
              <a:rPr lang="en-US" dirty="0"/>
              <a:t> </a:t>
            </a:r>
            <a:r>
              <a:rPr lang="en-US" dirty="0" err="1"/>
              <a:t>ông</a:t>
            </a:r>
            <a:r>
              <a:rPr lang="en-US" dirty="0"/>
              <a:t> </a:t>
            </a:r>
            <a:r>
              <a:rPr lang="en-US" dirty="0" err="1"/>
              <a:t>trọng</a:t>
            </a:r>
            <a:r>
              <a:rPr lang="en-US" dirty="0"/>
              <a:t> </a:t>
            </a:r>
            <a:r>
              <a:rPr lang="en-US" dirty="0" err="1"/>
              <a:t>trách</a:t>
            </a:r>
            <a:r>
              <a:rPr lang="en-US" dirty="0"/>
              <a:t> </a:t>
            </a:r>
            <a:r>
              <a:rPr lang="en-US" dirty="0" err="1"/>
              <a:t>dẹp</a:t>
            </a:r>
            <a:r>
              <a:rPr lang="en-US" dirty="0"/>
              <a:t> </a:t>
            </a:r>
            <a:r>
              <a:rPr lang="en-US" dirty="0" err="1"/>
              <a:t>sự</a:t>
            </a:r>
            <a:r>
              <a:rPr lang="en-US" dirty="0"/>
              <a:t> </a:t>
            </a:r>
            <a:r>
              <a:rPr lang="en-US" dirty="0" err="1"/>
              <a:t>nổi</a:t>
            </a:r>
            <a:r>
              <a:rPr lang="en-US" dirty="0"/>
              <a:t> </a:t>
            </a:r>
            <a:r>
              <a:rPr lang="en-US" dirty="0" err="1"/>
              <a:t>lên</a:t>
            </a:r>
            <a:r>
              <a:rPr lang="en-US" dirty="0"/>
              <a:t> </a:t>
            </a:r>
            <a:r>
              <a:rPr lang="en-US" dirty="0" err="1"/>
              <a:t>chống</a:t>
            </a:r>
            <a:r>
              <a:rPr lang="en-US" dirty="0"/>
              <a:t> </a:t>
            </a:r>
            <a:r>
              <a:rPr lang="en-US" dirty="0" err="1"/>
              <a:t>lại</a:t>
            </a:r>
            <a:r>
              <a:rPr lang="en-US" dirty="0"/>
              <a:t> </a:t>
            </a:r>
            <a:r>
              <a:rPr lang="en-US" dirty="0" err="1"/>
              <a:t>triều</a:t>
            </a:r>
            <a:r>
              <a:rPr lang="en-US" dirty="0"/>
              <a:t> </a:t>
            </a:r>
            <a:r>
              <a:rPr lang="en-US" dirty="0" err="1"/>
              <a:t>đình</a:t>
            </a:r>
            <a:r>
              <a:rPr lang="en-US" dirty="0"/>
              <a:t> </a:t>
            </a:r>
            <a:r>
              <a:rPr lang="en-US" dirty="0" err="1"/>
              <a:t>của</a:t>
            </a:r>
            <a:r>
              <a:rPr lang="en-US" dirty="0"/>
              <a:t> </a:t>
            </a:r>
            <a:r>
              <a:rPr lang="en-US" dirty="0" err="1"/>
              <a:t>chúa</a:t>
            </a:r>
            <a:r>
              <a:rPr lang="en-US" dirty="0"/>
              <a:t> </a:t>
            </a:r>
            <a:r>
              <a:rPr lang="en-US" dirty="0" err="1"/>
              <a:t>đạo</a:t>
            </a:r>
            <a:r>
              <a:rPr lang="en-US" dirty="0"/>
              <a:t> </a:t>
            </a:r>
            <a:r>
              <a:rPr lang="en-US" dirty="0" err="1"/>
              <a:t>Đà</a:t>
            </a:r>
            <a:r>
              <a:rPr lang="en-US" dirty="0"/>
              <a:t> Giang (</a:t>
            </a:r>
            <a:r>
              <a:rPr lang="en-US" dirty="0" err="1"/>
              <a:t>thuộc</a:t>
            </a:r>
            <a:r>
              <a:rPr lang="en-US" dirty="0"/>
              <a:t> </a:t>
            </a:r>
            <a:r>
              <a:rPr lang="en-US" dirty="0" err="1"/>
              <a:t>khu</a:t>
            </a:r>
            <a:r>
              <a:rPr lang="en-US" dirty="0"/>
              <a:t> </a:t>
            </a:r>
            <a:r>
              <a:rPr lang="en-US" dirty="0" err="1"/>
              <a:t>vực</a:t>
            </a:r>
            <a:r>
              <a:rPr lang="en-US" dirty="0"/>
              <a:t> </a:t>
            </a:r>
            <a:r>
              <a:rPr lang="en-US" dirty="0" err="1"/>
              <a:t>Tây</a:t>
            </a:r>
            <a:r>
              <a:rPr lang="en-US" dirty="0"/>
              <a:t> </a:t>
            </a:r>
            <a:r>
              <a:rPr lang="en-US" dirty="0" err="1"/>
              <a:t>Bắc</a:t>
            </a:r>
            <a:r>
              <a:rPr lang="en-US" dirty="0"/>
              <a:t> </a:t>
            </a:r>
            <a:r>
              <a:rPr lang="en-US" dirty="0" err="1"/>
              <a:t>ngày</a:t>
            </a:r>
            <a:r>
              <a:rPr lang="en-US" dirty="0"/>
              <a:t> nay) </a:t>
            </a:r>
            <a:r>
              <a:rPr lang="en-US" dirty="0" err="1"/>
              <a:t>là</a:t>
            </a:r>
            <a:r>
              <a:rPr lang="en-US" dirty="0"/>
              <a:t> </a:t>
            </a:r>
            <a:r>
              <a:rPr lang="en-US" dirty="0" err="1"/>
              <a:t>Trịnh</a:t>
            </a:r>
            <a:r>
              <a:rPr lang="en-US" dirty="0"/>
              <a:t> </a:t>
            </a:r>
            <a:r>
              <a:rPr lang="en-US" dirty="0" err="1"/>
              <a:t>Giác</a:t>
            </a:r>
            <a:r>
              <a:rPr lang="en-US" dirty="0"/>
              <a:t> </a:t>
            </a:r>
            <a:r>
              <a:rPr lang="en-US" dirty="0" err="1"/>
              <a:t>Mật</a:t>
            </a:r>
            <a:r>
              <a:rPr lang="en-US" dirty="0"/>
              <a:t>. </a:t>
            </a:r>
            <a:r>
              <a:rPr lang="en-US" dirty="0" err="1"/>
              <a:t>Nhật</a:t>
            </a:r>
            <a:r>
              <a:rPr lang="en-US" dirty="0"/>
              <a:t> </a:t>
            </a:r>
            <a:r>
              <a:rPr lang="en-US" dirty="0" err="1"/>
              <a:t>Duật</a:t>
            </a:r>
            <a:r>
              <a:rPr lang="en-US" dirty="0"/>
              <a:t> </a:t>
            </a:r>
            <a:r>
              <a:rPr lang="en-US" dirty="0" err="1"/>
              <a:t>một</a:t>
            </a:r>
            <a:r>
              <a:rPr lang="en-US" dirty="0"/>
              <a:t> </a:t>
            </a:r>
            <a:r>
              <a:rPr lang="en-US" dirty="0" err="1"/>
              <a:t>mình</a:t>
            </a:r>
            <a:r>
              <a:rPr lang="en-US" dirty="0"/>
              <a:t> </a:t>
            </a:r>
            <a:r>
              <a:rPr lang="en-US" dirty="0" err="1"/>
              <a:t>một</a:t>
            </a:r>
            <a:r>
              <a:rPr lang="en-US" dirty="0"/>
              <a:t> </a:t>
            </a:r>
            <a:r>
              <a:rPr lang="en-US" dirty="0" err="1"/>
              <a:t>ngựa</a:t>
            </a:r>
            <a:r>
              <a:rPr lang="en-US" dirty="0"/>
              <a:t> </a:t>
            </a:r>
            <a:r>
              <a:rPr lang="en-US" dirty="0" err="1"/>
              <a:t>đến</a:t>
            </a:r>
            <a:r>
              <a:rPr lang="en-US" dirty="0"/>
              <a:t> </a:t>
            </a:r>
            <a:r>
              <a:rPr lang="en-US" dirty="0" err="1"/>
              <a:t>trại</a:t>
            </a:r>
            <a:r>
              <a:rPr lang="en-US" dirty="0"/>
              <a:t> </a:t>
            </a:r>
            <a:r>
              <a:rPr lang="en-US" dirty="0" err="1"/>
              <a:t>Giác</a:t>
            </a:r>
            <a:r>
              <a:rPr lang="en-US" dirty="0"/>
              <a:t> </a:t>
            </a:r>
            <a:r>
              <a:rPr lang="en-US" dirty="0" err="1"/>
              <a:t>Mật</a:t>
            </a:r>
            <a:r>
              <a:rPr lang="en-US" dirty="0"/>
              <a:t>. </a:t>
            </a:r>
            <a:r>
              <a:rPr lang="en-US" dirty="0" err="1"/>
              <a:t>Thản</a:t>
            </a:r>
            <a:r>
              <a:rPr lang="en-US" dirty="0"/>
              <a:t> </a:t>
            </a:r>
            <a:r>
              <a:rPr lang="en-US" dirty="0" err="1"/>
              <a:t>nhiên</a:t>
            </a:r>
            <a:r>
              <a:rPr lang="en-US" dirty="0"/>
              <a:t> </a:t>
            </a:r>
            <a:r>
              <a:rPr lang="en-US" dirty="0" err="1"/>
              <a:t>đi</a:t>
            </a:r>
            <a:r>
              <a:rPr lang="en-US" dirty="0"/>
              <a:t> </a:t>
            </a:r>
            <a:r>
              <a:rPr lang="en-US" dirty="0" err="1"/>
              <a:t>giữa</a:t>
            </a:r>
            <a:r>
              <a:rPr lang="en-US" dirty="0"/>
              <a:t> </a:t>
            </a:r>
            <a:r>
              <a:rPr lang="en-US" dirty="0" err="1"/>
              <a:t>lớp</a:t>
            </a:r>
            <a:r>
              <a:rPr lang="en-US" dirty="0"/>
              <a:t> </a:t>
            </a:r>
            <a:r>
              <a:rPr lang="en-US" dirty="0" err="1"/>
              <a:t>lớp</a:t>
            </a:r>
            <a:r>
              <a:rPr lang="en-US" dirty="0"/>
              <a:t> </a:t>
            </a:r>
            <a:r>
              <a:rPr lang="en-US" dirty="0" err="1"/>
              <a:t>gươm</a:t>
            </a:r>
            <a:r>
              <a:rPr lang="en-US" dirty="0"/>
              <a:t> </a:t>
            </a:r>
            <a:r>
              <a:rPr lang="en-US" dirty="0" err="1"/>
              <a:t>giáo</a:t>
            </a:r>
            <a:r>
              <a:rPr lang="en-US" dirty="0"/>
              <a:t> </a:t>
            </a:r>
            <a:r>
              <a:rPr lang="en-US" dirty="0" err="1"/>
              <a:t>và</a:t>
            </a:r>
            <a:r>
              <a:rPr lang="en-US" dirty="0"/>
              <a:t> </a:t>
            </a:r>
            <a:r>
              <a:rPr lang="en-US" dirty="0" err="1"/>
              <a:t>đảm</a:t>
            </a:r>
            <a:r>
              <a:rPr lang="en-US" dirty="0"/>
              <a:t> </a:t>
            </a:r>
            <a:r>
              <a:rPr lang="en-US" dirty="0" err="1"/>
              <a:t>linh</a:t>
            </a:r>
            <a:r>
              <a:rPr lang="en-US" dirty="0"/>
              <a:t> </a:t>
            </a:r>
            <a:r>
              <a:rPr lang="en-US" dirty="0" err="1"/>
              <a:t>sắc</a:t>
            </a:r>
            <a:r>
              <a:rPr lang="en-US" dirty="0"/>
              <a:t> </a:t>
            </a:r>
            <a:r>
              <a:rPr lang="en-US" dirty="0" err="1"/>
              <a:t>phục</a:t>
            </a:r>
            <a:r>
              <a:rPr lang="en-US" dirty="0"/>
              <a:t> </a:t>
            </a:r>
            <a:r>
              <a:rPr lang="en-US" dirty="0" err="1"/>
              <a:t>kì</a:t>
            </a:r>
            <a:r>
              <a:rPr lang="en-US" dirty="0"/>
              <a:t> </a:t>
            </a:r>
            <a:r>
              <a:rPr lang="en-US" dirty="0" err="1"/>
              <a:t>dị</a:t>
            </a:r>
            <a:r>
              <a:rPr lang="en-US" dirty="0"/>
              <a:t> </a:t>
            </a:r>
            <a:r>
              <a:rPr lang="en-US" dirty="0" err="1"/>
              <a:t>uy</a:t>
            </a:r>
            <a:r>
              <a:rPr lang="en-US" dirty="0"/>
              <a:t> </a:t>
            </a:r>
            <a:r>
              <a:rPr lang="en-US" dirty="0" err="1"/>
              <a:t>hiếp</a:t>
            </a:r>
            <a:r>
              <a:rPr lang="en-US" dirty="0"/>
              <a:t> </a:t>
            </a:r>
            <a:r>
              <a:rPr lang="en-US" dirty="0" err="1"/>
              <a:t>của</a:t>
            </a:r>
            <a:r>
              <a:rPr lang="en-US" dirty="0"/>
              <a:t> </a:t>
            </a:r>
            <a:r>
              <a:rPr lang="en-US" dirty="0" err="1"/>
              <a:t>Giác</a:t>
            </a:r>
            <a:r>
              <a:rPr lang="en-US" dirty="0"/>
              <a:t> </a:t>
            </a:r>
            <a:r>
              <a:rPr lang="en-US" dirty="0" err="1"/>
              <a:t>Một</a:t>
            </a:r>
            <a:r>
              <a:rPr lang="en-US" dirty="0"/>
              <a:t>, </a:t>
            </a:r>
            <a:r>
              <a:rPr lang="en-US" dirty="0" err="1"/>
              <a:t>ông</a:t>
            </a:r>
            <a:r>
              <a:rPr lang="en-US" dirty="0"/>
              <a:t> </a:t>
            </a:r>
            <a:r>
              <a:rPr lang="en-US" dirty="0" err="1"/>
              <a:t>nói</a:t>
            </a:r>
            <a:r>
              <a:rPr lang="en-US" dirty="0"/>
              <a:t> </a:t>
            </a:r>
            <a:r>
              <a:rPr lang="en-US" dirty="0" err="1"/>
              <a:t>với</a:t>
            </a:r>
            <a:r>
              <a:rPr lang="en-US" dirty="0"/>
              <a:t> </a:t>
            </a:r>
            <a:r>
              <a:rPr lang="en-US" dirty="0" err="1"/>
              <a:t>chúa</a:t>
            </a:r>
            <a:r>
              <a:rPr lang="en-US" dirty="0"/>
              <a:t> </a:t>
            </a:r>
            <a:r>
              <a:rPr lang="en-US" dirty="0" err="1"/>
              <a:t>đạo</a:t>
            </a:r>
            <a:r>
              <a:rPr lang="en-US" dirty="0"/>
              <a:t> </a:t>
            </a:r>
            <a:r>
              <a:rPr lang="en-US" dirty="0" err="1"/>
              <a:t>bằng</a:t>
            </a:r>
            <a:r>
              <a:rPr lang="en-US" dirty="0"/>
              <a:t> </a:t>
            </a:r>
            <a:r>
              <a:rPr lang="en-US" dirty="0" err="1"/>
              <a:t>chính</a:t>
            </a:r>
            <a:r>
              <a:rPr lang="en-US" dirty="0"/>
              <a:t> </a:t>
            </a:r>
            <a:r>
              <a:rPr lang="en-US" dirty="0" err="1"/>
              <a:t>ngôn</a:t>
            </a:r>
            <a:r>
              <a:rPr lang="en-US" dirty="0"/>
              <a:t> </a:t>
            </a:r>
            <a:r>
              <a:rPr lang="en-US" dirty="0" err="1"/>
              <a:t>ngữ</a:t>
            </a:r>
            <a:r>
              <a:rPr lang="en-US" dirty="0"/>
              <a:t> </a:t>
            </a:r>
            <a:r>
              <a:rPr lang="en-US" dirty="0" err="1"/>
              <a:t>và</a:t>
            </a:r>
            <a:r>
              <a:rPr lang="en-US" dirty="0"/>
              <a:t> </a:t>
            </a:r>
            <a:r>
              <a:rPr lang="en-US" dirty="0" err="1"/>
              <a:t>theo</a:t>
            </a:r>
            <a:r>
              <a:rPr lang="en-US" dirty="0"/>
              <a:t> </a:t>
            </a:r>
            <a:r>
              <a:rPr lang="en-US" dirty="0" err="1"/>
              <a:t>phong</a:t>
            </a:r>
            <a:r>
              <a:rPr lang="en-US" dirty="0"/>
              <a:t> </a:t>
            </a:r>
            <a:r>
              <a:rPr lang="en-US" dirty="0" err="1"/>
              <a:t>tục</a:t>
            </a:r>
            <a:r>
              <a:rPr lang="en-US" dirty="0"/>
              <a:t> </a:t>
            </a:r>
            <a:r>
              <a:rPr lang="en-US" dirty="0" err="1"/>
              <a:t>của</a:t>
            </a:r>
            <a:r>
              <a:rPr lang="en-US" dirty="0"/>
              <a:t> </a:t>
            </a:r>
            <a:r>
              <a:rPr lang="en-US" dirty="0" err="1"/>
              <a:t>dân</a:t>
            </a:r>
            <a:r>
              <a:rPr lang="en-US" dirty="0"/>
              <a:t> </a:t>
            </a:r>
            <a:r>
              <a:rPr lang="en-US" dirty="0" err="1"/>
              <a:t>tộc</a:t>
            </a:r>
            <a:r>
              <a:rPr lang="en-US" dirty="0"/>
              <a:t> ở </a:t>
            </a:r>
            <a:r>
              <a:rPr lang="en-US" dirty="0" err="1"/>
              <a:t>Đà</a:t>
            </a:r>
            <a:r>
              <a:rPr lang="en-US" dirty="0"/>
              <a:t> Giang. Khi </a:t>
            </a:r>
            <a:r>
              <a:rPr lang="en-US" dirty="0" err="1"/>
              <a:t>mâm</a:t>
            </a:r>
            <a:r>
              <a:rPr lang="en-US" dirty="0"/>
              <a:t> </a:t>
            </a:r>
            <a:r>
              <a:rPr lang="en-US" dirty="0" err="1"/>
              <a:t>rượu</a:t>
            </a:r>
            <a:r>
              <a:rPr lang="en-US" dirty="0"/>
              <a:t> </a:t>
            </a:r>
            <a:r>
              <a:rPr lang="en-US" dirty="0" err="1"/>
              <a:t>được</a:t>
            </a:r>
            <a:r>
              <a:rPr lang="en-US" dirty="0"/>
              <a:t> </a:t>
            </a:r>
            <a:r>
              <a:rPr lang="en-US" dirty="0" err="1"/>
              <a:t>bưng</a:t>
            </a:r>
            <a:r>
              <a:rPr lang="en-US" dirty="0"/>
              <a:t> </a:t>
            </a:r>
            <a:r>
              <a:rPr lang="en-US" dirty="0" err="1"/>
              <a:t>lên</a:t>
            </a:r>
            <a:r>
              <a:rPr lang="en-US" dirty="0"/>
              <a:t>, </a:t>
            </a:r>
            <a:r>
              <a:rPr lang="en-US" dirty="0" err="1"/>
              <a:t>Nhật</a:t>
            </a:r>
            <a:r>
              <a:rPr lang="en-US" dirty="0"/>
              <a:t> </a:t>
            </a:r>
            <a:r>
              <a:rPr lang="en-US" dirty="0" err="1"/>
              <a:t>Duật</a:t>
            </a:r>
            <a:r>
              <a:rPr lang="en-US" dirty="0"/>
              <a:t> </a:t>
            </a:r>
            <a:r>
              <a:rPr lang="en-US" dirty="0" err="1"/>
              <a:t>không</a:t>
            </a:r>
            <a:r>
              <a:rPr lang="en-US" dirty="0"/>
              <a:t> </a:t>
            </a:r>
            <a:r>
              <a:rPr lang="en-US" dirty="0" err="1"/>
              <a:t>chút</a:t>
            </a:r>
            <a:r>
              <a:rPr lang="en-US" dirty="0"/>
              <a:t> </a:t>
            </a:r>
            <a:r>
              <a:rPr lang="en-US" dirty="0" err="1"/>
              <a:t>ngần</a:t>
            </a:r>
            <a:r>
              <a:rPr lang="en-US" dirty="0"/>
              <a:t> </a:t>
            </a:r>
            <a:r>
              <a:rPr lang="en-US" dirty="0" err="1"/>
              <a:t>ngại</a:t>
            </a:r>
            <a:r>
              <a:rPr lang="en-US" dirty="0"/>
              <a:t> </a:t>
            </a:r>
            <a:r>
              <a:rPr lang="en-US" dirty="0" err="1"/>
              <a:t>cầm</a:t>
            </a:r>
            <a:r>
              <a:rPr lang="en-US" dirty="0"/>
              <a:t> </a:t>
            </a:r>
            <a:r>
              <a:rPr lang="en-US" dirty="0" err="1"/>
              <a:t>thịt</a:t>
            </a:r>
            <a:r>
              <a:rPr lang="en-US" dirty="0"/>
              <a:t> </a:t>
            </a:r>
            <a:r>
              <a:rPr lang="en-US" dirty="0" err="1"/>
              <a:t>ăn</a:t>
            </a:r>
            <a:r>
              <a:rPr lang="en-US" dirty="0"/>
              <a:t> </a:t>
            </a:r>
            <a:r>
              <a:rPr lang="en-US" dirty="0" err="1"/>
              <a:t>và</a:t>
            </a:r>
            <a:r>
              <a:rPr lang="en-US" dirty="0"/>
              <a:t> </a:t>
            </a:r>
            <a:r>
              <a:rPr lang="en-US" dirty="0" err="1"/>
              <a:t>cầm</a:t>
            </a:r>
            <a:r>
              <a:rPr lang="en-US" dirty="0"/>
              <a:t> </a:t>
            </a:r>
            <a:r>
              <a:rPr lang="en-US" dirty="0" err="1"/>
              <a:t>gáo</a:t>
            </a:r>
            <a:r>
              <a:rPr lang="en-US" dirty="0"/>
              <a:t> </a:t>
            </a:r>
            <a:r>
              <a:rPr lang="en-US" dirty="0" err="1"/>
              <a:t>rượu</a:t>
            </a:r>
            <a:r>
              <a:rPr lang="en-US" dirty="0"/>
              <a:t> </a:t>
            </a:r>
            <a:r>
              <a:rPr lang="en-US" dirty="0" err="1"/>
              <a:t>bầu</a:t>
            </a:r>
            <a:r>
              <a:rPr lang="en-US" dirty="0"/>
              <a:t> </a:t>
            </a:r>
            <a:r>
              <a:rPr lang="en-US" dirty="0" err="1"/>
              <a:t>từ</a:t>
            </a:r>
            <a:r>
              <a:rPr lang="en-US" dirty="0"/>
              <a:t> </a:t>
            </a:r>
            <a:r>
              <a:rPr lang="en-US" dirty="0" err="1"/>
              <a:t>từ</a:t>
            </a:r>
            <a:r>
              <a:rPr lang="en-US" dirty="0"/>
              <a:t> </a:t>
            </a:r>
            <a:r>
              <a:rPr lang="en-US" dirty="0" err="1"/>
              <a:t>dốc</a:t>
            </a:r>
            <a:r>
              <a:rPr lang="en-US" dirty="0"/>
              <a:t> </a:t>
            </a:r>
            <a:r>
              <a:rPr lang="en-US" dirty="0" err="1"/>
              <a:t>vào</a:t>
            </a:r>
            <a:r>
              <a:rPr lang="en-US" dirty="0"/>
              <a:t> </a:t>
            </a:r>
            <a:r>
              <a:rPr lang="en-US" dirty="0" err="1"/>
              <a:t>mũi</a:t>
            </a:r>
            <a:r>
              <a:rPr lang="en-US" dirty="0"/>
              <a:t> </a:t>
            </a:r>
            <a:r>
              <a:rPr lang="en-US" dirty="0" err="1"/>
              <a:t>hết</a:t>
            </a:r>
            <a:r>
              <a:rPr lang="en-US" dirty="0"/>
              <a:t> </a:t>
            </a:r>
            <a:r>
              <a:rPr lang="en-US" dirty="0" err="1"/>
              <a:t>sức</a:t>
            </a:r>
            <a:r>
              <a:rPr lang="en-US" dirty="0"/>
              <a:t> </a:t>
            </a:r>
            <a:r>
              <a:rPr lang="en-US" dirty="0" err="1"/>
              <a:t>thành</a:t>
            </a:r>
            <a:r>
              <a:rPr lang="en-US" dirty="0"/>
              <a:t> </a:t>
            </a:r>
            <a:r>
              <a:rPr lang="en-US" dirty="0" err="1"/>
              <a:t>thạo</a:t>
            </a:r>
            <a:r>
              <a:rPr lang="en-US" dirty="0"/>
              <a:t>. </a:t>
            </a:r>
            <a:r>
              <a:rPr lang="en-US" dirty="0" err="1"/>
              <a:t>Trịnh</a:t>
            </a:r>
            <a:r>
              <a:rPr lang="en-US" dirty="0"/>
              <a:t> </a:t>
            </a:r>
            <a:r>
              <a:rPr lang="en-US" dirty="0" err="1"/>
              <a:t>Giác</a:t>
            </a:r>
            <a:r>
              <a:rPr lang="en-US" dirty="0"/>
              <a:t> </a:t>
            </a:r>
            <a:r>
              <a:rPr lang="en-US" dirty="0" err="1"/>
              <a:t>Mật</a:t>
            </a:r>
            <a:r>
              <a:rPr lang="en-US" dirty="0"/>
              <a:t> </a:t>
            </a:r>
            <a:r>
              <a:rPr lang="en-US" dirty="0" err="1"/>
              <a:t>kinh</a:t>
            </a:r>
            <a:r>
              <a:rPr lang="en-US" dirty="0"/>
              <a:t> </a:t>
            </a:r>
            <a:r>
              <a:rPr lang="en-US" dirty="0" err="1"/>
              <a:t>ngạc</a:t>
            </a:r>
            <a:r>
              <a:rPr lang="en-US" dirty="0"/>
              <a:t> </a:t>
            </a:r>
            <a:r>
              <a:rPr lang="en-US" dirty="0" err="1"/>
              <a:t>thốt</a:t>
            </a:r>
            <a:r>
              <a:rPr lang="en-US" dirty="0"/>
              <a:t> </a:t>
            </a:r>
            <a:r>
              <a:rPr lang="en-US" dirty="0" err="1"/>
              <a:t>lên</a:t>
            </a:r>
            <a:r>
              <a:rPr lang="en-US" dirty="0"/>
              <a:t>: “</a:t>
            </a:r>
            <a:r>
              <a:rPr lang="en-US" dirty="0" err="1"/>
              <a:t>Chiêu</a:t>
            </a:r>
            <a:r>
              <a:rPr lang="en-US" dirty="0"/>
              <a:t> Văn </a:t>
            </a:r>
            <a:r>
              <a:rPr lang="en-US" dirty="0" err="1"/>
              <a:t>vương</a:t>
            </a:r>
            <a:r>
              <a:rPr lang="en-US" dirty="0"/>
              <a:t> </a:t>
            </a:r>
            <a:r>
              <a:rPr lang="en-US" dirty="0" err="1"/>
              <a:t>là</a:t>
            </a:r>
            <a:r>
              <a:rPr lang="en-US" dirty="0"/>
              <a:t> </a:t>
            </a:r>
            <a:r>
              <a:rPr lang="en-US" dirty="0" err="1"/>
              <a:t>anh</a:t>
            </a:r>
            <a:r>
              <a:rPr lang="en-US" dirty="0"/>
              <a:t> </a:t>
            </a:r>
            <a:r>
              <a:rPr lang="en-US" dirty="0" err="1"/>
              <a:t>em</a:t>
            </a:r>
            <a:r>
              <a:rPr lang="en-US" dirty="0"/>
              <a:t> </a:t>
            </a:r>
            <a:r>
              <a:rPr lang="en-US" dirty="0" err="1"/>
              <a:t>với</a:t>
            </a:r>
            <a:r>
              <a:rPr lang="en-US" dirty="0"/>
              <a:t> ta”. </a:t>
            </a:r>
            <a:r>
              <a:rPr lang="en-US" dirty="0" err="1"/>
              <a:t>Nhật</a:t>
            </a:r>
            <a:r>
              <a:rPr lang="en-US" dirty="0"/>
              <a:t> </a:t>
            </a:r>
            <a:r>
              <a:rPr lang="en-US" dirty="0" err="1"/>
              <a:t>Duật</a:t>
            </a:r>
            <a:r>
              <a:rPr lang="en-US" dirty="0"/>
              <a:t> </a:t>
            </a:r>
            <a:r>
              <a:rPr lang="en-US" dirty="0" err="1"/>
              <a:t>từ</a:t>
            </a:r>
            <a:r>
              <a:rPr lang="en-US" dirty="0"/>
              <a:t> </a:t>
            </a:r>
            <a:r>
              <a:rPr lang="en-US" dirty="0" err="1"/>
              <a:t>tốn</a:t>
            </a:r>
            <a:r>
              <a:rPr lang="en-US" dirty="0"/>
              <a:t> </a:t>
            </a:r>
            <a:r>
              <a:rPr lang="en-US" dirty="0" err="1"/>
              <a:t>nói</a:t>
            </a:r>
            <a:r>
              <a:rPr lang="en-US" dirty="0"/>
              <a:t>: “</a:t>
            </a:r>
            <a:r>
              <a:rPr lang="en-US" dirty="0" err="1"/>
              <a:t>Chúng</a:t>
            </a:r>
            <a:r>
              <a:rPr lang="en-US" dirty="0"/>
              <a:t> ta </a:t>
            </a:r>
            <a:r>
              <a:rPr lang="en-US" dirty="0" err="1"/>
              <a:t>xưa</a:t>
            </a:r>
            <a:r>
              <a:rPr lang="en-US" dirty="0"/>
              <a:t> nay </a:t>
            </a:r>
            <a:r>
              <a:rPr lang="en-US" dirty="0" err="1"/>
              <a:t>vẫn</a:t>
            </a:r>
            <a:r>
              <a:rPr lang="en-US" dirty="0"/>
              <a:t> </a:t>
            </a:r>
            <a:r>
              <a:rPr lang="en-US" dirty="0" err="1"/>
              <a:t>là</a:t>
            </a:r>
            <a:r>
              <a:rPr lang="en-US" dirty="0"/>
              <a:t> </a:t>
            </a:r>
            <a:r>
              <a:rPr lang="en-US" dirty="0" err="1"/>
              <a:t>anh</a:t>
            </a:r>
            <a:r>
              <a:rPr lang="en-US" dirty="0"/>
              <a:t> </a:t>
            </a:r>
            <a:r>
              <a:rPr lang="en-US" dirty="0" err="1"/>
              <a:t>em</a:t>
            </a:r>
            <a:r>
              <a:rPr lang="en-US" dirty="0"/>
              <a:t>”. Sau </a:t>
            </a:r>
            <a:r>
              <a:rPr lang="en-US" dirty="0" err="1"/>
              <a:t>sự</a:t>
            </a:r>
            <a:r>
              <a:rPr lang="en-US" dirty="0"/>
              <a:t> </a:t>
            </a:r>
            <a:r>
              <a:rPr lang="en-US" dirty="0" err="1"/>
              <a:t>kiện</a:t>
            </a:r>
            <a:r>
              <a:rPr lang="en-US" dirty="0"/>
              <a:t> </a:t>
            </a:r>
            <a:r>
              <a:rPr lang="en-US" dirty="0" err="1"/>
              <a:t>này</a:t>
            </a:r>
            <a:r>
              <a:rPr lang="en-US" dirty="0"/>
              <a:t>, </a:t>
            </a:r>
            <a:r>
              <a:rPr lang="en-US" dirty="0" err="1"/>
              <a:t>chúa</a:t>
            </a:r>
            <a:r>
              <a:rPr lang="en-US" dirty="0"/>
              <a:t> </a:t>
            </a:r>
            <a:r>
              <a:rPr lang="en-US" dirty="0" err="1"/>
              <a:t>đạo</a:t>
            </a:r>
            <a:r>
              <a:rPr lang="en-US" dirty="0"/>
              <a:t> </a:t>
            </a:r>
            <a:r>
              <a:rPr lang="en-US" dirty="0" err="1"/>
              <a:t>Đà</a:t>
            </a:r>
            <a:r>
              <a:rPr lang="en-US" dirty="0"/>
              <a:t> Giang </a:t>
            </a:r>
            <a:r>
              <a:rPr lang="en-US" dirty="0" err="1"/>
              <a:t>quy</a:t>
            </a:r>
            <a:r>
              <a:rPr lang="en-US" dirty="0"/>
              <a:t> </a:t>
            </a:r>
            <a:r>
              <a:rPr lang="en-US" dirty="0" err="1"/>
              <a:t>thuận</a:t>
            </a:r>
            <a:r>
              <a:rPr lang="en-US" dirty="0"/>
              <a:t> </a:t>
            </a:r>
            <a:r>
              <a:rPr lang="en-US" dirty="0" err="1"/>
              <a:t>triều</a:t>
            </a:r>
            <a:r>
              <a:rPr lang="en-US" dirty="0"/>
              <a:t> </a:t>
            </a:r>
            <a:r>
              <a:rPr lang="en-US" dirty="0" err="1"/>
              <a:t>đình</a:t>
            </a:r>
            <a:r>
              <a:rPr lang="en-US" dirty="0"/>
              <a:t>. </a:t>
            </a:r>
            <a:r>
              <a:rPr lang="en-US" dirty="0" err="1"/>
              <a:t>Sức</a:t>
            </a:r>
            <a:r>
              <a:rPr lang="en-US" dirty="0"/>
              <a:t> </a:t>
            </a:r>
            <a:r>
              <a:rPr lang="en-US" dirty="0" err="1"/>
              <a:t>mạnh</a:t>
            </a:r>
            <a:r>
              <a:rPr lang="en-US" dirty="0"/>
              <a:t> </a:t>
            </a:r>
            <a:r>
              <a:rPr lang="en-US" dirty="0" err="1"/>
              <a:t>của</a:t>
            </a:r>
            <a:r>
              <a:rPr lang="en-US" dirty="0"/>
              <a:t> </a:t>
            </a:r>
            <a:r>
              <a:rPr lang="en-US" dirty="0" err="1"/>
              <a:t>dân</a:t>
            </a:r>
            <a:r>
              <a:rPr lang="en-US" dirty="0"/>
              <a:t> </a:t>
            </a:r>
            <a:r>
              <a:rPr lang="en-US" dirty="0" err="1"/>
              <a:t>tộc</a:t>
            </a:r>
            <a:r>
              <a:rPr lang="en-US" dirty="0"/>
              <a:t> </a:t>
            </a:r>
            <a:r>
              <a:rPr lang="en-US" dirty="0" err="1"/>
              <a:t>như</a:t>
            </a:r>
            <a:r>
              <a:rPr lang="en-US" dirty="0"/>
              <a:t> </a:t>
            </a:r>
            <a:r>
              <a:rPr lang="en-US" dirty="0" err="1"/>
              <a:t>được</a:t>
            </a:r>
            <a:r>
              <a:rPr lang="en-US" dirty="0"/>
              <a:t> </a:t>
            </a:r>
            <a:r>
              <a:rPr lang="en-US" dirty="0" err="1"/>
              <a:t>nhân</a:t>
            </a:r>
            <a:r>
              <a:rPr lang="en-US" dirty="0"/>
              <a:t> </a:t>
            </a:r>
            <a:r>
              <a:rPr lang="en-US" dirty="0" err="1"/>
              <a:t>lên</a:t>
            </a:r>
            <a:r>
              <a:rPr lang="en-US" dirty="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13</a:t>
            </a:fld>
            <a:endParaRPr lang="en-US"/>
          </a:p>
        </p:txBody>
      </p:sp>
    </p:spTree>
    <p:extLst>
      <p:ext uri="{BB962C8B-B14F-4D97-AF65-F5344CB8AC3E}">
        <p14:creationId xmlns:p14="http://schemas.microsoft.com/office/powerpoint/2010/main" val="1070679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383838"/>
                </a:solidFill>
                <a:effectLst/>
                <a:highlight>
                  <a:srgbClr val="FFFFFF"/>
                </a:highlight>
                <a:latin typeface="Open Sans" panose="020B0606030504020204" pitchFamily="34" charset="0"/>
              </a:rPr>
              <a:t>Phong trào Cần Vương là hệ thống các cuộc khởi nghĩa vũ trang khắp cả nước từ năm 1885 đến năm 1896 với sự hưởng ứng chiếu Cần Vương của vua </a:t>
            </a:r>
            <a:r>
              <a:rPr lang="vi-VN" b="0" i="0" u="none" strike="noStrike" dirty="0">
                <a:solidFill>
                  <a:srgbClr val="A03717"/>
                </a:solidFill>
                <a:effectLst/>
                <a:highlight>
                  <a:srgbClr val="FFFFFF"/>
                </a:highlight>
                <a:latin typeface="Open Sans" panose="020B0606030504020204" pitchFamily="34" charset="0"/>
                <a:hlinkClick r:id="rId3"/>
              </a:rPr>
              <a:t>Hàm Nghi</a:t>
            </a:r>
            <a:r>
              <a:rPr lang="en-US" b="0" i="0" u="none" strike="noStrike" dirty="0">
                <a:solidFill>
                  <a:srgbClr val="A03717"/>
                </a:solidFill>
                <a:effectLst/>
                <a:highlight>
                  <a:srgbClr val="FFFFFF"/>
                </a:highlight>
                <a:latin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A03717"/>
                </a:solidFill>
                <a:effectLst/>
                <a:highlight>
                  <a:srgbClr val="FFFFFF"/>
                </a:highlight>
                <a:latin typeface="Open Sans" panose="020B0606030504020204" pitchFamily="34" charset="0"/>
              </a:rPr>
              <a:t>- </a:t>
            </a:r>
            <a:r>
              <a:rPr lang="vi-VN" b="0" i="0" dirty="0">
                <a:solidFill>
                  <a:srgbClr val="383838"/>
                </a:solidFill>
                <a:effectLst/>
                <a:highlight>
                  <a:srgbClr val="FFFFFF"/>
                </a:highlight>
                <a:latin typeface="Open Sans" panose="020B0606030504020204" pitchFamily="34" charset="0"/>
              </a:rPr>
              <a:t>Chiếu Cần Vương kêu gọi nhân dân cùng tham gia chống Pháp, khôi phục nền độc lập, khôi phục chế độ phong kiến có vua là người tài giỏi.</a:t>
            </a:r>
          </a:p>
          <a:p>
            <a:pPr marL="0" indent="0" algn="l">
              <a:buFontTx/>
              <a:buNone/>
            </a:pPr>
            <a:r>
              <a:rPr lang="en-US" b="0" i="0" dirty="0">
                <a:solidFill>
                  <a:srgbClr val="383838"/>
                </a:solidFill>
                <a:effectLst/>
                <a:highlight>
                  <a:srgbClr val="FFFFFF"/>
                </a:highlight>
                <a:latin typeface="Open Sans" panose="020B0606030504020204" pitchFamily="34" charset="0"/>
              </a:rPr>
              <a:t>- </a:t>
            </a:r>
            <a:r>
              <a:rPr lang="vi-VN" b="0" i="0" dirty="0">
                <a:solidFill>
                  <a:srgbClr val="383838"/>
                </a:solidFill>
                <a:effectLst/>
                <a:highlight>
                  <a:srgbClr val="FFFFFF"/>
                </a:highlight>
                <a:latin typeface="Open Sans" panose="020B0606030504020204" pitchFamily="34" charset="0"/>
              </a:rPr>
              <a:t>Khẩu hiệu này đã nhanh chóng thổi lên ngọn lửa tình yêu quê hương và lòng căm thù quân xâm lược của toàn thể nhân dân = &gt; Một phong trào vũ trang chống thực dân Pháp diễn ra sôi nổi và kéo dài hơn 12 năm.</a:t>
            </a:r>
            <a:endParaRPr lang="en-US" b="0" i="0" dirty="0">
              <a:solidFill>
                <a:srgbClr val="383838"/>
              </a:solidFill>
              <a:effectLst/>
              <a:highlight>
                <a:srgbClr val="FFFFFF"/>
              </a:highlight>
              <a:latin typeface="Open Sans" panose="020B0606030504020204" pitchFamily="34" charset="0"/>
            </a:endParaRPr>
          </a:p>
          <a:p>
            <a:pPr marL="171450" indent="-171450" algn="l">
              <a:buFontTx/>
              <a:buChar char="-"/>
            </a:pPr>
            <a:r>
              <a:rPr lang="vi-VN" b="0" i="0" dirty="0">
                <a:solidFill>
                  <a:srgbClr val="383838"/>
                </a:solidFill>
                <a:effectLst/>
                <a:highlight>
                  <a:srgbClr val="FFFFFF"/>
                </a:highlight>
                <a:latin typeface="Open Sans" panose="020B0606030504020204" pitchFamily="34" charset="0"/>
              </a:rPr>
              <a:t>Phong trào Cần vương chia thành 2 giai đoạn:</a:t>
            </a:r>
            <a:endParaRPr lang="en-US" b="0" i="0" dirty="0">
              <a:solidFill>
                <a:srgbClr val="383838"/>
              </a:solidFill>
              <a:effectLst/>
              <a:highlight>
                <a:srgbClr val="FFFFFF"/>
              </a:highlight>
              <a:latin typeface="Open Sans" panose="020B0606030504020204" pitchFamily="34" charset="0"/>
            </a:endParaRPr>
          </a:p>
          <a:p>
            <a:pPr marL="0" indent="0" algn="l">
              <a:buFontTx/>
              <a:buNone/>
            </a:pPr>
            <a:r>
              <a:rPr lang="vi-VN" b="0" i="0" dirty="0">
                <a:solidFill>
                  <a:srgbClr val="383838"/>
                </a:solidFill>
                <a:effectLst/>
                <a:highlight>
                  <a:srgbClr val="FFFFFF"/>
                </a:highlight>
                <a:latin typeface="Open Sans" panose="020B0606030504020204" pitchFamily="34" charset="0"/>
              </a:rPr>
              <a:t>+ Giai đoạn 1: 1885 - 1888, phong trào bùng nổ khắp cả nước nhất là Trung Kỳ, Bắc Kỳ.</a:t>
            </a:r>
            <a:endParaRPr lang="en-US" b="0" i="0" dirty="0">
              <a:solidFill>
                <a:srgbClr val="383838"/>
              </a:solidFill>
              <a:effectLst/>
              <a:highlight>
                <a:srgbClr val="FFFFFF"/>
              </a:highlight>
              <a:latin typeface="Open Sans" panose="020B0606030504020204" pitchFamily="34" charset="0"/>
            </a:endParaRPr>
          </a:p>
          <a:p>
            <a:pPr marL="0" indent="0" algn="l">
              <a:buFontTx/>
              <a:buNone/>
            </a:pPr>
            <a:r>
              <a:rPr lang="en-US" b="0" i="0" dirty="0">
                <a:solidFill>
                  <a:srgbClr val="383838"/>
                </a:solidFill>
                <a:effectLst/>
                <a:highlight>
                  <a:srgbClr val="FFFFFF"/>
                </a:highlight>
                <a:latin typeface="Open Sans" panose="020B0606030504020204" pitchFamily="34" charset="0"/>
              </a:rPr>
              <a:t>+</a:t>
            </a:r>
            <a:r>
              <a:rPr lang="vi-VN" b="0" i="0" dirty="0">
                <a:solidFill>
                  <a:srgbClr val="383838"/>
                </a:solidFill>
                <a:effectLst/>
                <a:highlight>
                  <a:srgbClr val="FFFFFF"/>
                </a:highlight>
                <a:latin typeface="Open Sans" panose="020B0606030504020204" pitchFamily="34" charset="0"/>
              </a:rPr>
              <a:t> Giai đoạn 2: 1888 - 1896, sau khi vua Hàm Nghi bị bắt, phong trào quy tụ thành những cuộc khởi nghĩa lớn có quy mô và trình độ tổ chức cao hơn, tiêu biểu nhất là khởi nghĩa Hương Khê (1885 - 1896)</a:t>
            </a:r>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14</a:t>
            </a:fld>
            <a:endParaRPr lang="en-US"/>
          </a:p>
        </p:txBody>
      </p:sp>
    </p:spTree>
    <p:extLst>
      <p:ext uri="{BB962C8B-B14F-4D97-AF65-F5344CB8AC3E}">
        <p14:creationId xmlns:p14="http://schemas.microsoft.com/office/powerpoint/2010/main" val="392532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highlight>
                  <a:srgbClr val="F5F5F5"/>
                </a:highlight>
                <a:latin typeface="Lora" pitchFamily="2" charset="0"/>
              </a:rPr>
              <a:t>Khu căn cứ cách mạng Tân Trào từng là “Thủ đô Khu giải phóng”, “Trung tâm Thủ đô Kháng chiến” trong cuộc Tổng khởi nghĩa Cách mạng tháng Tám năm 1945 và trong cuộc kháng chiến trường kỳ gian khổ nhưng rất anh dũng của dân tộc ta chống thực dân Pháp xâm lược. Với những giá trị và ý nghĩa lịch sử đặc biệt quan trọng, khu di tích đã được Thủ tướng Chính phủ ký quyết định xếp hạng: Di tích quốc gia đặc biệt vào tháng 5/2012.</a:t>
            </a:r>
            <a:endParaRPr lang="en-US" b="0" dirty="0"/>
          </a:p>
        </p:txBody>
      </p:sp>
      <p:sp>
        <p:nvSpPr>
          <p:cNvPr id="4" name="Slide Number Placeholder 3"/>
          <p:cNvSpPr>
            <a:spLocks noGrp="1"/>
          </p:cNvSpPr>
          <p:nvPr>
            <p:ph type="sldNum" sz="quarter" idx="5"/>
          </p:nvPr>
        </p:nvSpPr>
        <p:spPr/>
        <p:txBody>
          <a:bodyPr/>
          <a:lstStyle/>
          <a:p>
            <a:fld id="{DEC1E004-75DD-44B2-BAD4-2ED1C5C01BD0}" type="slidenum">
              <a:rPr lang="en-US" smtClean="0"/>
              <a:t>15</a:t>
            </a:fld>
            <a:endParaRPr lang="en-US"/>
          </a:p>
        </p:txBody>
      </p:sp>
    </p:spTree>
    <p:extLst>
      <p:ext uri="{BB962C8B-B14F-4D97-AF65-F5344CB8AC3E}">
        <p14:creationId xmlns:p14="http://schemas.microsoft.com/office/powerpoint/2010/main" val="82497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1" i="0" dirty="0">
                <a:solidFill>
                  <a:srgbClr val="070B11"/>
                </a:solidFill>
                <a:effectLst/>
                <a:highlight>
                  <a:srgbClr val="FFFFFF"/>
                </a:highlight>
                <a:latin typeface="Helvetica Neue"/>
              </a:rPr>
              <a:t>Di tích cây đa Tân Trào nằm ở </a:t>
            </a:r>
            <a:r>
              <a:rPr lang="vi-VN" b="0" i="0" dirty="0">
                <a:solidFill>
                  <a:srgbClr val="070B11"/>
                </a:solidFill>
                <a:effectLst/>
                <a:highlight>
                  <a:srgbClr val="FFFFFF"/>
                </a:highlight>
                <a:latin typeface="Helvetica Neue"/>
              </a:rPr>
              <a:t>Làng Tân Lập, xã Tân Trào, huyện Sơn Dương, tỉnh Tuyên Quang.</a:t>
            </a:r>
          </a:p>
          <a:p>
            <a:r>
              <a:rPr lang="vi-VN" b="0" i="0" dirty="0">
                <a:solidFill>
                  <a:srgbClr val="070B11"/>
                </a:solidFill>
                <a:effectLst/>
                <a:highlight>
                  <a:srgbClr val="FFFFFF"/>
                </a:highlight>
                <a:latin typeface="Helvetica Neue"/>
              </a:rPr>
              <a:t>Cây đa Tân Trào là một biểu tượng lịch sử của làng Tân Lập, nơi đã diễn ra những sự kiện quan trọng trong cuộc kháng chiến chống Pháp của dân tộc Việt Nam. Cây đa này không chỉ là vị thần bảo hộ cho người dân nơi đây mà còn là một nhân chứng sống cho những ngày tháng hào hùng của quân và dân Tân Trào. Đây cũng là nơi chứng kiến Đại tướng Võ Nguyên Giáp đọc bản quân lệnh số 1 cũng như lễ xuất quân giải phóng thủ đô năm 1945.</a:t>
            </a:r>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16</a:t>
            </a:fld>
            <a:endParaRPr lang="en-US"/>
          </a:p>
        </p:txBody>
      </p:sp>
    </p:spTree>
    <p:extLst>
      <p:ext uri="{BB962C8B-B14F-4D97-AF65-F5344CB8AC3E}">
        <p14:creationId xmlns:p14="http://schemas.microsoft.com/office/powerpoint/2010/main" val="2102268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https://youtu.be/AtbQeFo0c0U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3BAD21-07F0-48CD-9FCC-01ADFD122B6F}"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3BAD21-07F0-48CD-9FCC-01ADFD122B6F}"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3BAD21-07F0-48CD-9FCC-01ADFD122B6F}"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3BAD21-07F0-48CD-9FCC-01ADFD122B6F}"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3BAD21-07F0-48CD-9FCC-01ADFD122B6F}"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3BAD21-07F0-48CD-9FCC-01ADFD122B6F}"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3BAD21-07F0-48CD-9FCC-01ADFD122B6F}"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3BAD21-07F0-48CD-9FCC-01ADFD122B6F}"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chemeClr val="lt1"/>
                </a:solidFill>
              </a:defRPr>
            </a:lvl1pPr>
          </a:lstStyle>
          <a:p>
            <a:pPr marL="0" lvl="0" algn="ctr" defTabSz="457200"/>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10/7/2024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10/7/2024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10/7/2024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10/7/2024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7.xml"/><Relationship Id="rId1" Type="http://schemas.openxmlformats.org/officeDocument/2006/relationships/tags" Target="../tags/tag1.xml"/><Relationship Id="rId6" Type="http://schemas.openxmlformats.org/officeDocument/2006/relationships/image" Target="../media/image50.png"/><Relationship Id="rId5" Type="http://schemas.openxmlformats.org/officeDocument/2006/relationships/image" Target="../media/image7.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1.png"/><Relationship Id="rId5" Type="http://schemas.openxmlformats.org/officeDocument/2006/relationships/audio" Target="../media/audio1.wav"/><Relationship Id="rId1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19.pn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4"/>
          <a:stretch>
            <a:fillRect/>
          </a:stretch>
        </p:blipFill>
        <p:spPr>
          <a:xfrm>
            <a:off x="5198845" y="1281475"/>
            <a:ext cx="6480610" cy="4828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grpSp>
        <p:nvGrpSpPr>
          <p:cNvPr id="14" name="Group 6"/>
          <p:cNvGrpSpPr/>
          <p:nvPr/>
        </p:nvGrpSpPr>
        <p:grpSpPr>
          <a:xfrm>
            <a:off x="5857240" y="1223378"/>
            <a:ext cx="5874625" cy="3292824"/>
            <a:chOff x="0" y="-241101"/>
            <a:chExt cx="8911121" cy="6585647"/>
          </a:xfrm>
        </p:grpSpPr>
        <p:grpSp>
          <p:nvGrpSpPr>
            <p:cNvPr id="15" name="Group 7"/>
            <p:cNvGrpSpPr/>
            <p:nvPr/>
          </p:nvGrpSpPr>
          <p:grpSpPr>
            <a:xfrm>
              <a:off x="0" y="-241101"/>
              <a:ext cx="8911121" cy="6585647"/>
              <a:chOff x="0" y="-47625"/>
              <a:chExt cx="1760222" cy="1300869"/>
            </a:xfrm>
          </p:grpSpPr>
          <p:sp>
            <p:nvSpPr>
              <p:cNvPr id="17" name="Freeform 8"/>
              <p:cNvSpPr/>
              <p:nvPr/>
            </p:nvSpPr>
            <p:spPr>
              <a:xfrm>
                <a:off x="26519" y="-47625"/>
                <a:ext cx="1733703" cy="130086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p:cNvSpPr txBox="1"/>
              <p:nvPr/>
            </p:nvSpPr>
            <p:spPr>
              <a:xfrm>
                <a:off x="0" y="-47625"/>
                <a:ext cx="1733703" cy="1030344"/>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6" name="TextBox 15"/>
            <p:cNvSpPr txBox="1"/>
            <p:nvPr/>
          </p:nvSpPr>
          <p:spPr>
            <a:xfrm>
              <a:off x="362171" y="435577"/>
              <a:ext cx="8504763" cy="4780539"/>
            </a:xfrm>
            <a:prstGeom prst="rect">
              <a:avLst/>
            </a:prstGeom>
          </p:spPr>
          <p:txBody>
            <a:bodyPr wrap="square" lIns="0" tIns="0" rIns="0" bIns="0" rtlCol="0" anchor="t">
              <a:spAutoFit/>
            </a:bodyPr>
            <a:lstStyle/>
            <a:p>
              <a:pPr algn="ctr">
                <a:lnSpc>
                  <a:spcPct val="150000"/>
                </a:lnSpc>
                <a:spcBef>
                  <a:spcPts val="240"/>
                </a:spcBef>
                <a:spcAft>
                  <a:spcPts val="240"/>
                </a:spcAft>
              </a:pPr>
              <a:r>
                <a:rPr lang="en-US" altLang="vi-VN" sz="3600" b="1" smtClean="0">
                  <a:solidFill>
                    <a:srgbClr val="FFFF00"/>
                  </a:solidFill>
                  <a:latin typeface="Cambria" panose="02040503050406030204" pitchFamily="18" charset="0"/>
                  <a:ea typeface="Cambria" panose="02040503050406030204" pitchFamily="18" charset="0"/>
                  <a:cs typeface="Calibri" panose="020F0502020204030204" pitchFamily="34" charset="0"/>
                </a:rPr>
                <a:t>Một </a:t>
              </a:r>
              <a:r>
                <a:rPr lang="en-US" altLang="vi-VN" sz="3600" b="1">
                  <a:solidFill>
                    <a:srgbClr val="FFFF00"/>
                  </a:solidFill>
                  <a:latin typeface="Cambria" panose="02040503050406030204" pitchFamily="18" charset="0"/>
                  <a:ea typeface="Cambria" panose="02040503050406030204" pitchFamily="18" charset="0"/>
                  <a:cs typeface="Calibri" panose="020F0502020204030204" pitchFamily="34" charset="0"/>
                </a:rPr>
                <a:t>số câu chuyện về tình đoàn kết của cộng đồng các dân tộc Việt Nam.</a:t>
              </a:r>
              <a:endParaRPr lang="en-US" sz="36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8"/>
          <p:cNvSpPr/>
          <p:nvPr/>
        </p:nvSpPr>
        <p:spPr>
          <a:xfrm>
            <a:off x="619761" y="2015544"/>
            <a:ext cx="10952478" cy="1283971"/>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15"/>
          <p:cNvSpPr txBox="1"/>
          <p:nvPr/>
        </p:nvSpPr>
        <p:spPr>
          <a:xfrm>
            <a:off x="1276003" y="2226681"/>
            <a:ext cx="9602470" cy="861695"/>
          </a:xfrm>
          <a:prstGeom prst="rect">
            <a:avLst/>
          </a:prstGeom>
        </p:spPr>
        <p:txBody>
          <a:bodyPr wrap="square"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en-US" alt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Kể lại một số câu chuyện về tình đoàn kết của cộng đồng các dân tộc Việt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6"/>
          <p:cNvGrpSpPr/>
          <p:nvPr/>
        </p:nvGrpSpPr>
        <p:grpSpPr>
          <a:xfrm>
            <a:off x="552893" y="259408"/>
            <a:ext cx="10952244" cy="1484331"/>
            <a:chOff x="0" y="0"/>
            <a:chExt cx="8776869" cy="4975013"/>
          </a:xfrm>
        </p:grpSpPr>
        <p:grpSp>
          <p:nvGrpSpPr>
            <p:cNvPr id="15" name="Group 7"/>
            <p:cNvGrpSpPr/>
            <p:nvPr/>
          </p:nvGrpSpPr>
          <p:grpSpPr>
            <a:xfrm>
              <a:off x="0" y="0"/>
              <a:ext cx="8776869" cy="4975013"/>
              <a:chOff x="0" y="0"/>
              <a:chExt cx="1733703" cy="982719"/>
            </a:xfrm>
          </p:grpSpPr>
          <p:sp>
            <p:nvSpPr>
              <p:cNvPr id="17" name="Freeform 8"/>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9"/>
              <p:cNvSpPr txBox="1"/>
              <p:nvPr/>
            </p:nvSpPr>
            <p:spPr>
              <a:xfrm>
                <a:off x="0" y="-47625"/>
                <a:ext cx="1733703" cy="103034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272106" y="695324"/>
              <a:ext cx="8105452" cy="2585323"/>
            </a:xfrm>
            <a:prstGeom prst="rect">
              <a:avLst/>
            </a:prstGeom>
          </p:spPr>
          <p:txBody>
            <a:bodyPr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Đọc câu chuyện Đoàn kết dân tộc trong phong trào Cần Vương và Tình cảm yêu thương của đồng bào dân tộc ở tân trào đối với Bác Hồ.</a:t>
              </a:r>
              <a:endPar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p:cNvPicPr>
            <a:picLocks noChangeAspect="1"/>
          </p:cNvPicPr>
          <p:nvPr/>
        </p:nvPicPr>
        <p:blipFill>
          <a:blip r:embed="rId4"/>
          <a:stretch>
            <a:fillRect/>
          </a:stretch>
        </p:blipFill>
        <p:spPr>
          <a:xfrm>
            <a:off x="2498651" y="1761661"/>
            <a:ext cx="6791879" cy="4721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NF">
            <a:extLst>
              <a:ext uri="{FF2B5EF4-FFF2-40B4-BE49-F238E27FC236}">
                <a16:creationId xmlns:a16="http://schemas.microsoft.com/office/drawing/2014/main" id="{0A2F33B0-1687-147A-776D-3A1A4A23E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1296018"/>
            <a:ext cx="58102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ong trào Cần vương | SGK Lịch sử lớp 8">
            <a:extLst>
              <a:ext uri="{FF2B5EF4-FFF2-40B4-BE49-F238E27FC236}">
                <a16:creationId xmlns:a16="http://schemas.microsoft.com/office/drawing/2014/main" id="{5BA39C71-3AE3-58D6-8330-A576324A3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71" y="143122"/>
            <a:ext cx="5022458" cy="37640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hong trào Cần Vương: Hoàn cảnh, diễn biến và kết quả | Fqa.vn">
            <a:extLst>
              <a:ext uri="{FF2B5EF4-FFF2-40B4-BE49-F238E27FC236}">
                <a16:creationId xmlns:a16="http://schemas.microsoft.com/office/drawing/2014/main" id="{056408F8-0A77-33F1-A543-814AFD173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71" y="4138108"/>
            <a:ext cx="4877167" cy="257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923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4"/>
          <a:stretch>
            <a:fillRect/>
          </a:stretch>
        </p:blipFill>
        <p:spPr>
          <a:xfrm>
            <a:off x="1878417" y="352536"/>
            <a:ext cx="8094921" cy="610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0630A1-1F59-D954-627A-7BDAF4F55D77}"/>
              </a:ext>
            </a:extLst>
          </p:cNvPr>
          <p:cNvSpPr txBox="1"/>
          <p:nvPr/>
        </p:nvSpPr>
        <p:spPr>
          <a:xfrm>
            <a:off x="7433954" y="511305"/>
            <a:ext cx="4627232" cy="6001643"/>
          </a:xfrm>
          <a:prstGeom prst="rect">
            <a:avLst/>
          </a:prstGeom>
          <a:noFill/>
        </p:spPr>
        <p:txBody>
          <a:bodyPr wrap="square">
            <a:spAutoFit/>
          </a:bodyPr>
          <a:lstStyle/>
          <a:p>
            <a:pPr algn="just"/>
            <a:r>
              <a:rPr lang="vi-VN" sz="2400" b="0" i="0" dirty="0">
                <a:solidFill>
                  <a:srgbClr val="000000"/>
                </a:solidFill>
                <a:effectLst/>
                <a:latin typeface="Lora" pitchFamily="2" charset="0"/>
              </a:rPr>
              <a:t>Khu căn cứ cách mạng Tân Trào từng là “Thủ đô Khu giải phóng”, “Trung tâm Thủ đô Kháng chiến” trong cuộc Tổng khởi nghĩa Cách mạng tháng Tám năm 1945 và trong cuộc kháng chiến trường kỳ gian khổ nhưng rất anh dũng của dân tộc ta chống thực dân Pháp xâm lược. Với những giá trị và ý nghĩa lịch sử đặc biệt quan trọng, khu di tích đã được Thủ tướng Chính phủ ký quyết định xếp hạng: </a:t>
            </a:r>
            <a:r>
              <a:rPr lang="vi-VN" sz="2400" b="1" i="0" dirty="0">
                <a:solidFill>
                  <a:srgbClr val="000000"/>
                </a:solidFill>
                <a:effectLst/>
                <a:latin typeface="Lora" pitchFamily="2" charset="0"/>
              </a:rPr>
              <a:t>Di tích quốc gia đặc biệt vào tháng 5/2012.</a:t>
            </a:r>
            <a:endParaRPr lang="en-US" sz="2400" b="1" dirty="0"/>
          </a:p>
          <a:p>
            <a:pPr algn="just"/>
            <a:endParaRPr lang="en-US" sz="2400" dirty="0"/>
          </a:p>
        </p:txBody>
      </p:sp>
      <p:pic>
        <p:nvPicPr>
          <p:cNvPr id="1032" name="Picture 8">
            <a:extLst>
              <a:ext uri="{FF2B5EF4-FFF2-40B4-BE49-F238E27FC236}">
                <a16:creationId xmlns:a16="http://schemas.microsoft.com/office/drawing/2014/main" id="{7729B47F-4D20-BCBB-7D44-BE31501C0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4" y="658374"/>
            <a:ext cx="7303140" cy="48702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D25FF5-D76E-FDC4-452A-505B74CEDC9C}"/>
              </a:ext>
            </a:extLst>
          </p:cNvPr>
          <p:cNvSpPr txBox="1"/>
          <p:nvPr/>
        </p:nvSpPr>
        <p:spPr>
          <a:xfrm>
            <a:off x="2087090" y="5553295"/>
            <a:ext cx="4242458" cy="646331"/>
          </a:xfrm>
          <a:prstGeom prst="rect">
            <a:avLst/>
          </a:prstGeom>
          <a:noFill/>
        </p:spPr>
        <p:txBody>
          <a:bodyPr wrap="square">
            <a:spAutoFit/>
          </a:bodyPr>
          <a:lstStyle/>
          <a:p>
            <a:r>
              <a:rPr lang="en-US" sz="3600" dirty="0"/>
              <a:t>CÂY ĐA TÂN TRÀO</a:t>
            </a:r>
          </a:p>
        </p:txBody>
      </p:sp>
    </p:spTree>
    <p:extLst>
      <p:ext uri="{BB962C8B-B14F-4D97-AF65-F5344CB8AC3E}">
        <p14:creationId xmlns:p14="http://schemas.microsoft.com/office/powerpoint/2010/main" val="187644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08821" y="193899"/>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p:cNvSpPr/>
          <p:nvPr/>
        </p:nvSpPr>
        <p:spPr>
          <a:xfrm>
            <a:off x="1297192" y="1780169"/>
            <a:ext cx="5907055" cy="299261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rPr>
              <a:t>Kết hợp với tranh ảnh, tư liệu sưu tầm được, kể với bạn trong nhóm câu chuyện thể hiện tình đoàn kết của cộng đồng các dân tộc Việt Nam.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a:stretch>
            <a:fillRect/>
          </a:stretch>
        </p:blipFill>
        <p:spPr>
          <a:xfrm>
            <a:off x="7358658" y="1175401"/>
            <a:ext cx="4322703" cy="43227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p:cNvPicPr preferRelativeResize="0"/>
          <p:nvPr/>
        </p:nvPicPr>
        <p:blipFill rotWithShape="1">
          <a:blip r:embed="rId3"/>
          <a:srcRect/>
          <a:stretch>
            <a:fillRect/>
          </a:stretch>
        </p:blipFill>
        <p:spPr>
          <a:xfrm rot="540000" flipH="1">
            <a:off x="3349625" y="304165"/>
            <a:ext cx="7090410" cy="5647690"/>
          </a:xfrm>
          <a:prstGeom prst="rect">
            <a:avLst/>
          </a:prstGeom>
          <a:noFill/>
          <a:ln>
            <a:noFill/>
          </a:ln>
        </p:spPr>
      </p:pic>
      <p:sp>
        <p:nvSpPr>
          <p:cNvPr id="7" name="Google Shape;797;p8"/>
          <p:cNvSpPr txBox="1"/>
          <p:nvPr/>
        </p:nvSpPr>
        <p:spPr>
          <a:xfrm>
            <a:off x="3990488" y="1349655"/>
            <a:ext cx="5717229" cy="1936750"/>
          </a:xfrm>
          <a:prstGeom prst="rect">
            <a:avLst/>
          </a:prstGeom>
          <a:noFill/>
          <a:ln>
            <a:noFill/>
          </a:ln>
        </p:spPr>
        <p:txBody>
          <a:bodyPr spcFirstLastPara="1" wrap="square" lIns="91425" tIns="45700" rIns="91425" bIns="45700" anchor="t" anchorCtr="0">
            <a:spAutoFit/>
          </a:bodyPr>
          <a:lstStyle/>
          <a:p>
            <a:pPr marL="342900" marR="0" lvl="3" indent="0" algn="ctr" defTabSz="914400" rtl="0" eaLnBrk="1" fontAlgn="auto" latinLnBrk="0" hangingPunct="1">
              <a:lnSpc>
                <a:spcPct val="100000"/>
              </a:lnSpc>
              <a:spcBef>
                <a:spcPts val="0"/>
              </a:spcBef>
              <a:spcAft>
                <a:spcPts val="0"/>
              </a:spcAft>
              <a:buClr>
                <a:prstClr val="white"/>
              </a:buClr>
              <a:buSzPts val="3600"/>
              <a:buFontTx/>
              <a:buNone/>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Tìm hiểu về anh hùng Núp</a:t>
            </a:r>
          </a:p>
        </p:txBody>
      </p:sp>
      <p:pic>
        <p:nvPicPr>
          <p:cNvPr id="8" name="Google Shape;798;p8"/>
          <p:cNvPicPr preferRelativeResize="0"/>
          <p:nvPr/>
        </p:nvPicPr>
        <p:blipFill rotWithShape="1">
          <a:blip r:embed="rId4"/>
          <a:srcRect/>
          <a:stretch>
            <a:fill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Anh Hùng Núp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
                    </a14:imgEffect>
                    <a14:imgEffect>
                      <a14:saturation sat="156000"/>
                    </a14:imgEffect>
                  </a14:imgLayer>
                </a14:imgProps>
              </a:ext>
            </a:extLst>
          </a:blip>
          <a:srcRect t="2584" b="2931"/>
          <a:stretch>
            <a:fillRect/>
          </a:stretch>
        </p:blipFill>
        <p:spPr>
          <a:xfrm flipH="1">
            <a:off x="0" y="1"/>
            <a:ext cx="12192000" cy="6865973"/>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p:cNvPicPr>
            <a:picLocks noChangeAspect="1"/>
          </p:cNvPicPr>
          <p:nvPr/>
        </p:nvPicPr>
        <p:blipFill>
          <a:blip r:embed="rId6"/>
          <a:stretch>
            <a:fillRect/>
          </a:stretch>
        </p:blipFill>
        <p:spPr>
          <a:xfrm>
            <a:off x="11444904" y="4633257"/>
            <a:ext cx="723955" cy="1011354"/>
          </a:xfrm>
          <a:prstGeom prst="rect">
            <a:avLst/>
          </a:prstGeom>
        </p:spPr>
      </p:pic>
      <p:pic>
        <p:nvPicPr>
          <p:cNvPr id="2" name="Picture 1"/>
          <p:cNvPicPr>
            <a:picLocks noChangeAspect="1"/>
          </p:cNvPicPr>
          <p:nvPr/>
        </p:nvPicPr>
        <p:blipFill>
          <a:blip r:embed="rId7"/>
          <a:stretch>
            <a:fillRect/>
          </a:stretch>
        </p:blipFill>
        <p:spPr>
          <a:xfrm>
            <a:off x="0" y="0"/>
            <a:ext cx="12192000" cy="303911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40796" y="3081975"/>
            <a:ext cx="1307452" cy="1302404"/>
          </a:xfrm>
          <a:prstGeom prst="rect">
            <a:avLst/>
          </a:prstGeom>
        </p:spPr>
      </p:pic>
      <p:pic>
        <p:nvPicPr>
          <p:cNvPr id="9" name="Picture 8"/>
          <p:cNvPicPr>
            <a:picLocks noChangeAspect="1"/>
          </p:cNvPicPr>
          <p:nvPr/>
        </p:nvPicPr>
        <p:blipFill>
          <a:blip r:embed="rId6"/>
          <a:stretch>
            <a:fillRect/>
          </a:stretch>
        </p:blipFill>
        <p:spPr>
          <a:xfrm>
            <a:off x="11468045" y="4605112"/>
            <a:ext cx="723955" cy="1011354"/>
          </a:xfrm>
          <a:prstGeom prst="rect">
            <a:avLst/>
          </a:prstGeom>
        </p:spPr>
      </p:pic>
      <p:pic>
        <p:nvPicPr>
          <p:cNvPr id="10" name="Picture 9"/>
          <p:cNvPicPr>
            <a:picLocks noChangeAspect="1"/>
          </p:cNvPicPr>
          <p:nvPr/>
        </p:nvPicPr>
        <p:blipFill>
          <a:blip r:embed="rId8"/>
          <a:stretch>
            <a:fillRect/>
          </a:stretch>
        </p:blipFill>
        <p:spPr>
          <a:xfrm>
            <a:off x="526054" y="2698071"/>
            <a:ext cx="11254191" cy="39383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图片 1"/>
          <p:cNvPicPr>
            <a:picLocks noChangeAspect="1"/>
          </p:cNvPicPr>
          <p:nvPr/>
        </p:nvPicPr>
        <p:blipFill>
          <a:blip r:embed="rId3"/>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7" name="Rectangle 6"/>
          <p:cNvSpPr/>
          <p:nvPr/>
        </p:nvSpPr>
        <p:spPr>
          <a:xfrm>
            <a:off x="1133475" y="2533674"/>
            <a:ext cx="8343899" cy="2800767"/>
          </a:xfrm>
          <a:prstGeom prst="rect">
            <a:avLst/>
          </a:prstGeom>
          <a:ln w="57150">
            <a:solidFill>
              <a:schemeClr val="accent1"/>
            </a:solidFill>
            <a:prstDash val="lgDash"/>
          </a:ln>
        </p:spPr>
        <p:txBody>
          <a:bodyPr wrap="square">
            <a:spAutoFit/>
          </a:bodyPr>
          <a:lstStyle/>
          <a:p>
            <a:pPr lvl="0" algn="just"/>
            <a:r>
              <a:rPr lang="en-US"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Các dân tộc Việt Nam có truyền thống yêu nước, đoàn kết trong quá trình bảo vệ, xây dựng và phát triển đất nước.</a:t>
            </a:r>
          </a:p>
        </p:txBody>
      </p:sp>
      <p:pic>
        <p:nvPicPr>
          <p:cNvPr id="8" name="Picture 7"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Rectangle 6"/>
          <p:cNvSpPr/>
          <p:nvPr/>
        </p:nvSpPr>
        <p:spPr>
          <a:xfrm>
            <a:off x="1367155" y="2533650"/>
            <a:ext cx="9508490" cy="1445260"/>
          </a:xfrm>
          <a:prstGeom prst="rect">
            <a:avLst/>
          </a:prstGeom>
          <a:ln w="57150">
            <a:solidFill>
              <a:schemeClr val="accent1"/>
            </a:solidFill>
            <a:prstDash val="lgDash"/>
          </a:ln>
        </p:spPr>
        <p:txBody>
          <a:bodyPr wrap="square">
            <a:spAutoFit/>
          </a:bodyPr>
          <a:lstStyle/>
          <a:p>
            <a:pPr lvl="0" algn="ctr"/>
            <a:r>
              <a:rPr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“Chủ tịch Hồ Chí Minh và tư tưởng đại đoàn kết toàn dân tộc”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604" y="200446"/>
            <a:ext cx="10185991" cy="93788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2400" b="1" dirty="0">
                <a:solidFill>
                  <a:prstClr val="black"/>
                </a:solidFill>
                <a:latin typeface="Cambria" panose="02040503050406030204" pitchFamily="18" charset="0"/>
                <a:ea typeface="Cambria" panose="02040503050406030204" pitchFamily="18" charset="0"/>
              </a:rPr>
              <a:t>Việt Nam có 54 dân tộc cùng sinh sống.</a:t>
            </a:r>
            <a:r>
              <a:rPr lang="en-US" sz="2400" b="1" dirty="0">
                <a:solidFill>
                  <a:prstClr val="black"/>
                </a:solidFill>
                <a:latin typeface="Cambria" panose="02040503050406030204" pitchFamily="18" charset="0"/>
                <a:ea typeface="Cambria" panose="02040503050406030204" pitchFamily="18" charset="0"/>
              </a:rPr>
              <a:t> </a:t>
            </a:r>
            <a:r>
              <a:rPr lang="vi-VN" sz="2400" b="1" dirty="0">
                <a:solidFill>
                  <a:prstClr val="black"/>
                </a:solidFill>
                <a:latin typeface="Cambria" panose="02040503050406030204" pitchFamily="18" charset="0"/>
                <a:ea typeface="Cambria" panose="02040503050406030204" pitchFamily="18" charset="0"/>
              </a:rPr>
              <a:t>Mỗi dân tộc có bản sắc văn hóa riêng thể hiện qua ngôn ngữ, trang phục, ẩm thực, lễ hội...</a:t>
            </a:r>
          </a:p>
        </p:txBody>
      </p:sp>
      <p:pic>
        <p:nvPicPr>
          <p:cNvPr id="4" name="y2mate.com - Cộng đồng 54 dân tộc Việt Nam xếp theo số dân l GV Channel_360p">
            <a:hlinkClick r:id="" action="ppaction://media"/>
          </p:cNvPr>
          <p:cNvPicPr>
            <a:picLocks noChangeAspect="1"/>
          </p:cNvPicPr>
          <p:nvPr>
            <a:videoFile r:link="rId1"/>
            <p:extLst>
              <p:ext uri="{DAA4B4D4-6D71-4841-9C94-3DE7FCFB9230}">
                <p14:media xmlns:p14="http://schemas.microsoft.com/office/powerpoint/2010/main" r:embed="rId2">
                  <p14:trim st="9206"/>
                </p14:media>
              </p:ext>
            </p:extLst>
          </p:nvPr>
        </p:nvPicPr>
        <p:blipFill>
          <a:blip r:embed="rId4"/>
          <a:stretch>
            <a:fillRect/>
          </a:stretch>
        </p:blipFill>
        <p:spPr>
          <a:xfrm>
            <a:off x="1065617" y="1414129"/>
            <a:ext cx="9577573" cy="5387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3"/>
          <a:stretch>
            <a:fillRect/>
          </a:stretch>
        </p:blipFill>
        <p:spPr>
          <a:xfrm>
            <a:off x="406880" y="394217"/>
            <a:ext cx="3084843" cy="859611"/>
          </a:xfrm>
          <a:prstGeom prst="rect">
            <a:avLst/>
          </a:prstGeom>
        </p:spPr>
      </p:pic>
      <p:sp>
        <p:nvSpPr>
          <p:cNvPr id="8" name="Rectangle: Rounded Corners 7"/>
          <p:cNvSpPr/>
          <p:nvPr/>
        </p:nvSpPr>
        <p:spPr>
          <a:xfrm>
            <a:off x="818707" y="1860698"/>
            <a:ext cx="10738884" cy="297711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Theo kết quả Tổng điều tra dân số và nhà ở năm 2019 của Việt Nam, 10 dân tộc có số dân đông nhất ở nước ta lần lượt là Kinh, Tày, Thái, Hoa, Khơ-me (Khmer), Mường, Nùng, Mông, Dao, Gia Rai.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18158" y="2443024"/>
            <a:ext cx="110816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Hãy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đọc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hỏi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chọn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cánh</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cửa</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ĐÚNG hay SAI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cho</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phù</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hợp</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giúp</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bạn</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nhỏ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về</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nhà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nhé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em</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chỉ</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có</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5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giây</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suy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nghĩ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trả</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lời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mà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thôi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p>
        </p:txBody>
      </p:sp>
      <p:pic>
        <p:nvPicPr>
          <p:cNvPr id="22" name="图片 14" descr="图层 7 拷贝"/>
          <p:cNvPicPr>
            <a:picLocks noChangeAspect="1"/>
          </p:cNvPicPr>
          <p:nvPr/>
        </p:nvPicPr>
        <p:blipFill>
          <a:blip r:embed="rId3"/>
          <a:stretch>
            <a:fillRect/>
          </a:stretch>
        </p:blipFill>
        <p:spPr>
          <a:xfrm flipH="1">
            <a:off x="1963737" y="5666752"/>
            <a:ext cx="1628775" cy="1182370"/>
          </a:xfrm>
          <a:prstGeom prst="rect">
            <a:avLst/>
          </a:prstGeom>
        </p:spPr>
      </p:pic>
      <p:pic>
        <p:nvPicPr>
          <p:cNvPr id="23" name="图片 15" descr="图层 9 拷贝"/>
          <p:cNvPicPr>
            <a:picLocks noChangeAspect="1"/>
          </p:cNvPicPr>
          <p:nvPr/>
        </p:nvPicPr>
        <p:blipFill>
          <a:blip r:embed="rId4"/>
          <a:stretch>
            <a:fillRect/>
          </a:stretch>
        </p:blipFill>
        <p:spPr>
          <a:xfrm>
            <a:off x="2923540" y="5179695"/>
            <a:ext cx="4750435" cy="1664335"/>
          </a:xfrm>
          <a:prstGeom prst="rect">
            <a:avLst/>
          </a:prstGeom>
        </p:spPr>
      </p:pic>
      <p:pic>
        <p:nvPicPr>
          <p:cNvPr id="25" name="图片 16" descr="图层 7 拷贝"/>
          <p:cNvPicPr>
            <a:picLocks noChangeAspect="1"/>
          </p:cNvPicPr>
          <p:nvPr/>
        </p:nvPicPr>
        <p:blipFill>
          <a:blip r:embed="rId3"/>
          <a:stretch>
            <a:fillRect/>
          </a:stretch>
        </p:blipFill>
        <p:spPr>
          <a:xfrm>
            <a:off x="-58309" y="5218308"/>
            <a:ext cx="2254885" cy="1638300"/>
          </a:xfrm>
          <a:prstGeom prst="rect">
            <a:avLst/>
          </a:prstGeom>
        </p:spPr>
      </p:pic>
      <p:pic>
        <p:nvPicPr>
          <p:cNvPr id="26" name="图片 22" descr="02"/>
          <p:cNvPicPr>
            <a:picLocks noChangeAspect="1"/>
          </p:cNvPicPr>
          <p:nvPr/>
        </p:nvPicPr>
        <p:blipFill>
          <a:blip r:embed="rId5"/>
          <a:srcRect l="43349" t="64262" r="16065" b="661"/>
          <a:stretch>
            <a:fillRect/>
          </a:stretch>
        </p:blipFill>
        <p:spPr>
          <a:xfrm>
            <a:off x="5883910" y="3352165"/>
            <a:ext cx="6308090" cy="3491865"/>
          </a:xfrm>
          <a:prstGeom prst="rect">
            <a:avLst/>
          </a:prstGeom>
        </p:spPr>
      </p:pic>
      <p:pic>
        <p:nvPicPr>
          <p:cNvPr id="27" name="图片 23" descr="图层 7 拷贝"/>
          <p:cNvPicPr>
            <a:picLocks noChangeAspect="1"/>
          </p:cNvPicPr>
          <p:nvPr/>
        </p:nvPicPr>
        <p:blipFill>
          <a:blip r:embed="rId3"/>
          <a:stretch>
            <a:fillRect/>
          </a:stretch>
        </p:blipFill>
        <p:spPr>
          <a:xfrm flipH="1">
            <a:off x="10300561" y="4810003"/>
            <a:ext cx="2816225" cy="2046605"/>
          </a:xfrm>
          <a:prstGeom prst="rect">
            <a:avLst/>
          </a:prstGeom>
        </p:spPr>
      </p:pic>
      <p:pic>
        <p:nvPicPr>
          <p:cNvPr id="2" name="Picture 1"/>
          <p:cNvPicPr>
            <a:picLocks noChangeAspect="1"/>
          </p:cNvPicPr>
          <p:nvPr/>
        </p:nvPicPr>
        <p:blipFill>
          <a:blip r:embed="rId6"/>
          <a:stretch>
            <a:fillRect/>
          </a:stretch>
        </p:blipFill>
        <p:spPr>
          <a:xfrm>
            <a:off x="0" y="453980"/>
            <a:ext cx="12162574" cy="23349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5274" y="768272"/>
            <a:ext cx="7911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3600" b="1" i="1"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1:</a:t>
            </a:r>
            <a:r>
              <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Việt</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Nam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có</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bao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nhiêu</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tộc</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smtClean="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55</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b="1" smtClean="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54</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655" y="698021"/>
            <a:ext cx="82339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2:</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Vua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Hàm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Nghi ban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Cần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Vương</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năm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bao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nhiêu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4429522" y="1462636"/>
            <a:ext cx="5390181" cy="4997222"/>
            <a:chOff x="6694257" y="1239352"/>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257" y="1239352"/>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7596090" y="3820319"/>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1885</a:t>
              </a:r>
            </a:p>
          </p:txBody>
        </p:sp>
      </p:grpSp>
      <p:grpSp>
        <p:nvGrpSpPr>
          <p:cNvPr id="4" name="Group 3"/>
          <p:cNvGrpSpPr/>
          <p:nvPr/>
        </p:nvGrpSpPr>
        <p:grpSpPr>
          <a:xfrm>
            <a:off x="-110885" y="1398841"/>
            <a:ext cx="5390181" cy="4997222"/>
            <a:chOff x="-110885" y="1398841"/>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85" y="1398841"/>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906336" y="3979808"/>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1895</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5274" y="768272"/>
            <a:ext cx="7911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3600" b="1" i="1"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3:</a:t>
            </a:r>
            <a:r>
              <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tộc</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nào</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có</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số</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đông</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nhất</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b="1" smtClean="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Dao</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smtClean="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Kinh</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6888" y="881074"/>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1533851" y="142875"/>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err="1">
                      <a:solidFill>
                        <a:srgbClr val="934237"/>
                      </a:solidFill>
                      <a:latin typeface="Calibri" panose="020F0502020204030204"/>
                    </a:rPr>
                    <a:t>Đây</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là</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dân</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tộc</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Tày</a:t>
              </a: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2" name="Picture 1"/>
          <p:cNvPicPr>
            <a:picLocks noChangeAspect="1"/>
          </p:cNvPicPr>
          <p:nvPr/>
        </p:nvPicPr>
        <p:blipFill>
          <a:blip r:embed="rId12"/>
          <a:stretch>
            <a:fillRect/>
          </a:stretch>
        </p:blipFill>
        <p:spPr>
          <a:xfrm>
            <a:off x="7781924" y="0"/>
            <a:ext cx="4505326" cy="4176520"/>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0226" y="423702"/>
            <a:ext cx="108595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rPr>
              <a:t> 4: Dân cư và dân tộc ở Việt Nam (Tiết 3)</a:t>
            </a:r>
            <a:endParaRPr kumimoji="0" lang="en-US" sz="3600" b="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p:cNvSpPr txBox="1"/>
          <p:nvPr/>
        </p:nvSpPr>
        <p:spPr>
          <a:xfrm>
            <a:off x="596534" y="1325040"/>
            <a:ext cx="10859591" cy="2862322"/>
          </a:xfrm>
          <a:prstGeom prst="rect">
            <a:avLst/>
          </a:prstGeom>
          <a:noFill/>
        </p:spPr>
        <p:txBody>
          <a:bodyPr wrap="square" rtlCol="0">
            <a:spAutoFit/>
          </a:bodyPr>
          <a:lstStyle/>
          <a:p>
            <a:pPr lvl="0" algn="just">
              <a:defRPr/>
            </a:pPr>
            <a:r>
              <a:rPr lang="vi-VN" sz="3600">
                <a:solidFill>
                  <a:srgbClr val="002060"/>
                </a:solidFill>
                <a:latin typeface="Cambria" panose="02040503050406030204" pitchFamily="18" charset="0"/>
                <a:ea typeface="Cambria" panose="02040503050406030204" pitchFamily="18" charset="0"/>
              </a:rPr>
              <a:t>Một số câu chuyện về tình đoàn kết của cộng đồng các dân tộc Việt Nam.</a:t>
            </a:r>
          </a:p>
          <a:p>
            <a:pPr lvl="0" algn="just">
              <a:defRPr/>
            </a:pPr>
            <a:r>
              <a:rPr lang="en-US" sz="3600" smtClean="0">
                <a:solidFill>
                  <a:srgbClr val="002060"/>
                </a:solidFill>
                <a:latin typeface="Cambria" panose="02040503050406030204" pitchFamily="18" charset="0"/>
                <a:ea typeface="Cambria" panose="02040503050406030204" pitchFamily="18" charset="0"/>
              </a:rPr>
              <a:t>+</a:t>
            </a:r>
            <a:r>
              <a:rPr lang="vi-VN" sz="3600" smtClean="0">
                <a:solidFill>
                  <a:srgbClr val="002060"/>
                </a:solidFill>
                <a:latin typeface="Cambria" panose="02040503050406030204" pitchFamily="18" charset="0"/>
                <a:ea typeface="Cambria" panose="02040503050406030204" pitchFamily="18" charset="0"/>
              </a:rPr>
              <a:t> </a:t>
            </a:r>
            <a:r>
              <a:rPr lang="vi-VN" sz="3600">
                <a:solidFill>
                  <a:srgbClr val="002060"/>
                </a:solidFill>
                <a:latin typeface="Cambria" panose="02040503050406030204" pitchFamily="18" charset="0"/>
                <a:ea typeface="Cambria" panose="02040503050406030204" pitchFamily="18" charset="0"/>
              </a:rPr>
              <a:t>Đoàn kết dân tộc trong phong trào Cần Vương</a:t>
            </a:r>
          </a:p>
          <a:p>
            <a:pPr lvl="0" algn="just">
              <a:defRPr/>
            </a:pPr>
            <a:r>
              <a:rPr lang="en-US" sz="3600" smtClean="0">
                <a:solidFill>
                  <a:srgbClr val="002060"/>
                </a:solidFill>
                <a:latin typeface="Cambria" panose="02040503050406030204" pitchFamily="18" charset="0"/>
                <a:ea typeface="Cambria" panose="02040503050406030204" pitchFamily="18" charset="0"/>
              </a:rPr>
              <a:t>+</a:t>
            </a:r>
            <a:r>
              <a:rPr lang="vi-VN" sz="3600" smtClean="0">
                <a:solidFill>
                  <a:srgbClr val="002060"/>
                </a:solidFill>
                <a:latin typeface="Cambria" panose="02040503050406030204" pitchFamily="18" charset="0"/>
                <a:ea typeface="Cambria" panose="02040503050406030204" pitchFamily="18" charset="0"/>
              </a:rPr>
              <a:t> </a:t>
            </a:r>
            <a:r>
              <a:rPr lang="vi-VN" sz="3600">
                <a:solidFill>
                  <a:srgbClr val="002060"/>
                </a:solidFill>
                <a:latin typeface="Cambria" panose="02040503050406030204" pitchFamily="18" charset="0"/>
                <a:ea typeface="Cambria" panose="02040503050406030204" pitchFamily="18" charset="0"/>
              </a:rPr>
              <a:t>Tình cảm yêu thương của đồng bào dân tộc ở Tân Trào đối với Bác Hồ</a:t>
            </a:r>
            <a:endParaRPr kumimoji="0" lang="en-US" sz="360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9804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Thái</a:t>
              </a: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4" name="Picture 3"/>
          <p:cNvPicPr>
            <a:picLocks noChangeAspect="1"/>
          </p:cNvPicPr>
          <p:nvPr/>
        </p:nvPicPr>
        <p:blipFill>
          <a:blip r:embed="rId12"/>
          <a:stretch>
            <a:fillRect/>
          </a:stretch>
        </p:blipFill>
        <p:spPr>
          <a:xfrm>
            <a:off x="7181850" y="344804"/>
            <a:ext cx="4943475" cy="3538833"/>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Kinh</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2" name="Picture 1"/>
          <p:cNvPicPr>
            <a:picLocks noChangeAspect="1"/>
          </p:cNvPicPr>
          <p:nvPr/>
        </p:nvPicPr>
        <p:blipFill>
          <a:blip r:embed="rId12"/>
          <a:stretch>
            <a:fillRect/>
          </a:stretch>
        </p:blipFill>
        <p:spPr>
          <a:xfrm>
            <a:off x="8158917" y="173990"/>
            <a:ext cx="4033083" cy="3521710"/>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Ba Na</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4" name="Picture 3"/>
          <p:cNvPicPr>
            <a:picLocks noChangeAspect="1"/>
          </p:cNvPicPr>
          <p:nvPr/>
        </p:nvPicPr>
        <p:blipFill>
          <a:blip r:embed="rId12"/>
          <a:stretch>
            <a:fillRect/>
          </a:stretch>
        </p:blipFill>
        <p:spPr>
          <a:xfrm>
            <a:off x="8078754" y="131445"/>
            <a:ext cx="3941795" cy="3802380"/>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9"/>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10"/>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Chăm</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1"/>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2"/>
          <a:stretch>
            <a:fillRect/>
          </a:stretch>
        </p:blipFill>
        <p:spPr>
          <a:xfrm>
            <a:off x="-1770775" y="1684394"/>
            <a:ext cx="487362" cy="487362"/>
          </a:xfrm>
          <a:prstGeom prst="rect">
            <a:avLst/>
          </a:prstGeom>
        </p:spPr>
      </p:pic>
      <p:pic>
        <p:nvPicPr>
          <p:cNvPr id="2" name="Picture 1"/>
          <p:cNvPicPr>
            <a:picLocks noChangeAspect="1"/>
          </p:cNvPicPr>
          <p:nvPr/>
        </p:nvPicPr>
        <p:blipFill>
          <a:blip r:embed="rId13"/>
          <a:stretch>
            <a:fillRect/>
          </a:stretch>
        </p:blipFill>
        <p:spPr>
          <a:xfrm>
            <a:off x="7506417" y="255270"/>
            <a:ext cx="4466508" cy="3649980"/>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p:cNvPicPr>
            <a:picLocks noChangeAspect="1"/>
          </p:cNvPicPr>
          <p:nvPr/>
        </p:nvPicPr>
        <p:blipFill>
          <a:blip r:embed="rId5"/>
          <a:stretch>
            <a:fillRect/>
          </a:stretch>
        </p:blipFill>
        <p:spPr>
          <a:xfrm>
            <a:off x="6661636" y="1660618"/>
            <a:ext cx="6030253" cy="4278066"/>
          </a:xfrm>
          <a:prstGeom prst="rect">
            <a:avLst/>
          </a:prstGeom>
        </p:spPr>
      </p:pic>
      <p:pic>
        <p:nvPicPr>
          <p:cNvPr id="10" name="Picture 9"/>
          <p:cNvPicPr>
            <a:picLocks noChangeAspect="1"/>
          </p:cNvPicPr>
          <p:nvPr/>
        </p:nvPicPr>
        <p:blipFill>
          <a:blip r:embed="rId6"/>
          <a:stretch>
            <a:fillRect/>
          </a:stretch>
        </p:blipFill>
        <p:spPr>
          <a:xfrm>
            <a:off x="7236680" y="1063488"/>
            <a:ext cx="4480948" cy="120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406400" y="381000"/>
            <a:ext cx="693315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8" name="Picture 17">
            <a:extLst>
              <a:ext uri="{FF2B5EF4-FFF2-40B4-BE49-F238E27FC236}">
                <a16:creationId xmlns:a16="http://schemas.microsoft.com/office/drawing/2014/main" id="{088FA799-8847-AF3D-2902-1CD4A00519B2}"/>
              </a:ext>
            </a:extLst>
          </p:cNvPr>
          <p:cNvPicPr>
            <a:picLocks noChangeAspect="1"/>
          </p:cNvPicPr>
          <p:nvPr/>
        </p:nvPicPr>
        <p:blipFill>
          <a:blip r:embed="rId5"/>
          <a:stretch>
            <a:fillRect/>
          </a:stretch>
        </p:blipFill>
        <p:spPr>
          <a:xfrm>
            <a:off x="1356101" y="694144"/>
            <a:ext cx="5974598" cy="859611"/>
          </a:xfrm>
          <a:prstGeom prst="rect">
            <a:avLst/>
          </a:prstGeom>
        </p:spPr>
      </p:pic>
      <p:sp>
        <p:nvSpPr>
          <p:cNvPr id="21" name="TextBox 16"/>
          <p:cNvSpPr txBox="1"/>
          <p:nvPr/>
        </p:nvSpPr>
        <p:spPr>
          <a:xfrm>
            <a:off x="559519" y="1729203"/>
            <a:ext cx="6648447"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0510" indent="-190510" algn="just" defTabSz="609630">
              <a:buFont typeface="Wingdings" panose="05000000000000000000" pitchFamily="2" charset="2"/>
              <a:buChar char="v"/>
            </a:pPr>
            <a:r>
              <a:rPr lang="en-US" sz="3600">
                <a:solidFill>
                  <a:prstClr val="white"/>
                </a:solidFill>
                <a:latin typeface="Cambria" panose="02040503050406030204" pitchFamily="18" charset="0"/>
                <a:ea typeface="Cambria" panose="02040503050406030204" pitchFamily="18" charset="0"/>
              </a:rPr>
              <a:t> </a:t>
            </a:r>
            <a:r>
              <a:rPr lang="vi-VN" sz="3600" smtClean="0">
                <a:solidFill>
                  <a:prstClr val="white"/>
                </a:solidFill>
                <a:latin typeface="Cambria" panose="02040503050406030204" pitchFamily="18" charset="0"/>
                <a:ea typeface="Cambria" panose="02040503050406030204" pitchFamily="18" charset="0"/>
              </a:rPr>
              <a:t>Kể </a:t>
            </a:r>
            <a:r>
              <a:rPr lang="vi-VN" sz="3600">
                <a:solidFill>
                  <a:prstClr val="white"/>
                </a:solidFill>
                <a:latin typeface="Cambria" panose="02040503050406030204" pitchFamily="18" charset="0"/>
                <a:ea typeface="Cambria" panose="02040503050406030204" pitchFamily="18" charset="0"/>
              </a:rPr>
              <a:t>được một số câu chuyện về tình đoàn kết của cộng đồng các dân tộc Việt Nam.</a:t>
            </a:r>
            <a:endParaRPr lang="en-US" sz="36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4286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1072</Words>
  <Application>Microsoft Office PowerPoint</Application>
  <PresentationFormat>Widescreen</PresentationFormat>
  <Paragraphs>56</Paragraphs>
  <Slides>30</Slides>
  <Notes>8</Notes>
  <HiddenSlides>0</HiddenSlides>
  <MMClips>10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30</vt:i4>
      </vt:variant>
    </vt:vector>
  </HeadingPairs>
  <TitlesOfParts>
    <vt:vector size="46" baseType="lpstr">
      <vt:lpstr>等线</vt:lpstr>
      <vt:lpstr>SimSun</vt:lpstr>
      <vt:lpstr>#9Slide03 Arima Madurai Light</vt:lpstr>
      <vt:lpstr>Arial</vt:lpstr>
      <vt:lpstr>Calibri</vt:lpstr>
      <vt:lpstr>Calibri Light</vt:lpstr>
      <vt:lpstr>Cambria</vt:lpstr>
      <vt:lpstr>Helvetica Neue</vt:lpstr>
      <vt:lpstr>Lora</vt:lpstr>
      <vt:lpstr>Open Sans</vt:lpstr>
      <vt:lpstr>Times New Roman</vt:lpstr>
      <vt:lpstr>UTM Avo</vt:lpstr>
      <vt:lpstr>Wingdings</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2024-07-19T12:50:00Z</dcterms:created>
  <dcterms:modified xsi:type="dcterms:W3CDTF">2024-10-07T16:16:51Z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8A9FAD6153C5490D910CF89FBB144925_12</vt:lpwstr>
  </property>
  <property fmtid="{D5CDD505-2E9C-101B-9397-08002B2CF9AE}" pid="3" name="KSOProductBuildVer">
    <vt:lpwstr>1033-12.2.0.17562</vt:lpwstr>
  </property>
</Properties>
</file>