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0.svg" ContentType="image/svg+xml"/>
  <Override PartName="/ppt/media/image22.svg" ContentType="image/svg+xml"/>
  <Override PartName="/ppt/media/image2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25"/>
  </p:notesMasterIdLst>
  <p:sldIdLst>
    <p:sldId id="257" r:id="rId6"/>
    <p:sldId id="282" r:id="rId7"/>
    <p:sldId id="284" r:id="rId8"/>
    <p:sldId id="285" r:id="rId9"/>
    <p:sldId id="286" r:id="rId10"/>
    <p:sldId id="288" r:id="rId11"/>
    <p:sldId id="256" r:id="rId12"/>
    <p:sldId id="289" r:id="rId13"/>
    <p:sldId id="357" r:id="rId14"/>
    <p:sldId id="290" r:id="rId15"/>
    <p:sldId id="291" r:id="rId16"/>
    <p:sldId id="292" r:id="rId17"/>
    <p:sldId id="311" r:id="rId18"/>
    <p:sldId id="309" r:id="rId19"/>
    <p:sldId id="310" r:id="rId20"/>
    <p:sldId id="312" r:id="rId21"/>
    <p:sldId id="301" r:id="rId22"/>
    <p:sldId id="298" r:id="rId23"/>
    <p:sldId id="313" r:id="rId24"/>
    <p:sldId id="304" r:id="rId26"/>
    <p:sldId id="441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42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notesMaster" Target="notesMasters/notesMaster1.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E0B36E-18E8-402E-A3EB-7BFBCC91DD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BEB7F-1860-490C-8393-23233693F6E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E0B36E-18E8-402E-A3EB-7BFBCC91DD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BEB7F-1860-490C-8393-23233693F6E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E0B36E-18E8-402E-A3EB-7BFBCC91DD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BEB7F-1860-490C-8393-23233693F6E5}"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E0B36E-18E8-402E-A3EB-7BFBCC91DD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BEB7F-1860-490C-8393-23233693F6E5}"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3" name="矩形 12"/>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1" name="矩形 10"/>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97F36E-A47A-4D45-8559-5E0803DB9047}"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97F36E-A47A-4D45-8559-5E0803DB904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97F36E-A47A-4D45-8559-5E0803DB9047}"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E0B36E-18E8-402E-A3EB-7BFBCC91DD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BEB7F-1860-490C-8393-23233693F6E5}"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E0B36E-18E8-402E-A3EB-7BFBCC91DD6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BEB7F-1860-490C-8393-23233693F6E5}"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E0B36E-18E8-402E-A3EB-7BFBCC91DD66}"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1ABEB7F-1860-490C-8393-23233693F6E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E0B36E-18E8-402E-A3EB-7BFBCC91DD66}"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1ABEB7F-1860-490C-8393-23233693F6E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E0B36E-18E8-402E-A3EB-7BFBCC91DD66}"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1ABEB7F-1860-490C-8393-23233693F6E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E0B36E-18E8-402E-A3EB-7BFBCC91DD6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BEB7F-1860-490C-8393-23233693F6E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E0B36E-18E8-402E-A3EB-7BFBCC91DD6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BEB7F-1860-490C-8393-23233693F6E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8.png"/><Relationship Id="rId2" Type="http://schemas.microsoft.com/office/2007/relationships/media" Target="../media/media1.mp4"/><Relationship Id="rId1" Type="http://schemas.openxmlformats.org/officeDocument/2006/relationships/video" Target="../media/media1.mp4"/></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30.png"/><Relationship Id="rId2" Type="http://schemas.microsoft.com/office/2007/relationships/media" Target="../media/media2.mp4"/><Relationship Id="rId1" Type="http://schemas.openxmlformats.org/officeDocument/2006/relationships/video" Target="../media/media2.mp4"/></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4.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9.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0.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1.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2.jpe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8.png"/><Relationship Id="rId1"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t="20495"/>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p:cNvSpPr>
            <a:spLocks noGrp="1" noRot="1" noChangeAspect="1" noMove="1" noResize="1" noEditPoints="1" noAdjustHandles="1" noChangeArrowheads="1" noChangeShapeType="1" noTextEdit="1"/>
          </p:cNvSpPr>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l="9189" r="10715" b="-2"/>
          <a:stretch>
            <a:fillRect/>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rcRect t="16545" b="8718"/>
          <a:stretch>
            <a:fillRect/>
          </a:stretch>
        </p:blipFill>
        <p:spPr>
          <a:xfrm>
            <a:off x="20" y="1282"/>
            <a:ext cx="12191980" cy="6856718"/>
          </a:xfrm>
          <a:prstGeom prst="rect">
            <a:avLst/>
          </a:prstGeom>
        </p:spPr>
      </p:pic>
      <p:grpSp>
        <p:nvGrpSpPr>
          <p:cNvPr id="17" name="Group 2"/>
          <p:cNvGrpSpPr/>
          <p:nvPr/>
        </p:nvGrpSpPr>
        <p:grpSpPr>
          <a:xfrm>
            <a:off x="685800" y="521208"/>
            <a:ext cx="10820400" cy="5535137"/>
            <a:chOff x="0" y="0"/>
            <a:chExt cx="21640800" cy="11070274"/>
          </a:xfrm>
        </p:grpSpPr>
        <p:grpSp>
          <p:nvGrpSpPr>
            <p:cNvPr id="18" name="Group 3"/>
            <p:cNvGrpSpPr/>
            <p:nvPr/>
          </p:nvGrpSpPr>
          <p:grpSpPr>
            <a:xfrm>
              <a:off x="1368062" y="1907071"/>
              <a:ext cx="19081623" cy="7355293"/>
              <a:chOff x="0" y="0"/>
              <a:chExt cx="9464596" cy="3648268"/>
            </a:xfrm>
          </p:grpSpPr>
          <p:sp>
            <p:nvSpPr>
              <p:cNvPr id="22"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00"/>
                <a:endParaRPr lang="en-US" sz="1200">
                  <a:solidFill>
                    <a:prstClr val="black"/>
                  </a:solidFill>
                  <a:latin typeface="Calibri" panose="020F0502020204030204"/>
                </a:endParaRPr>
              </a:p>
            </p:txBody>
          </p:sp>
        </p:grpSp>
        <p:sp>
          <p:nvSpPr>
            <p:cNvPr id="19" name="AutoShape 5"/>
            <p:cNvSpPr/>
            <p:nvPr/>
          </p:nvSpPr>
          <p:spPr>
            <a:xfrm>
              <a:off x="1017755" y="1957871"/>
              <a:ext cx="19431930" cy="7183607"/>
            </a:xfrm>
            <a:prstGeom prst="rect">
              <a:avLst/>
            </a:prstGeom>
            <a:solidFill>
              <a:srgbClr val="DFD4BA"/>
            </a:solidFill>
          </p:spPr>
          <p:txBody>
            <a:bodyPr/>
            <a:lstStyle/>
            <a:p>
              <a:pPr defTabSz="609600"/>
              <a:endParaRPr lang="en-US" sz="1200">
                <a:solidFill>
                  <a:prstClr val="black"/>
                </a:solidFill>
                <a:latin typeface="Calibri" panose="020F0502020204030204"/>
              </a:endParaRPr>
            </a:p>
          </p:txBody>
        </p:sp>
        <p:sp>
          <p:nvSpPr>
            <p:cNvPr id="20"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defTabSz="609600"/>
              <a:endParaRPr lang="en-US" sz="1200">
                <a:solidFill>
                  <a:prstClr val="black"/>
                </a:solidFill>
                <a:latin typeface="Calibri" panose="020F0502020204030204"/>
              </a:endParaRPr>
            </a:p>
          </p:txBody>
        </p:sp>
        <p:sp>
          <p:nvSpPr>
            <p:cNvPr id="21"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defTabSz="609600"/>
              <a:endParaRPr lang="en-US" sz="1200">
                <a:solidFill>
                  <a:prstClr val="black"/>
                </a:solidFill>
                <a:latin typeface="Calibri" panose="020F0502020204030204"/>
              </a:endParaRPr>
            </a:p>
          </p:txBody>
        </p:sp>
      </p:grpSp>
      <p:sp>
        <p:nvSpPr>
          <p:cNvPr id="23" name="Freeform 8"/>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5" name="Freeform 12"/>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6"/>
            <a:stretch>
              <a:fillRect/>
            </a:stretch>
          </a:blipFill>
        </p:spPr>
        <p:txBody>
          <a:bodyPr/>
          <a:lstStyle/>
          <a:p>
            <a:pPr defTabSz="609600"/>
            <a:endParaRPr lang="en-US" sz="1200">
              <a:solidFill>
                <a:prstClr val="black"/>
              </a:solidFill>
              <a:latin typeface="Calibri" panose="020F0502020204030204"/>
            </a:endParaRPr>
          </a:p>
        </p:txBody>
      </p:sp>
      <p:sp>
        <p:nvSpPr>
          <p:cNvPr id="26" name="Freeform 13"/>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7" name="TextBox 26"/>
          <p:cNvSpPr txBox="1"/>
          <p:nvPr/>
        </p:nvSpPr>
        <p:spPr>
          <a:xfrm>
            <a:off x="1281357" y="2446507"/>
            <a:ext cx="9715965" cy="1446550"/>
          </a:xfrm>
          <a:prstGeom prst="rect">
            <a:avLst/>
          </a:prstGeom>
          <a:noFill/>
        </p:spPr>
        <p:txBody>
          <a:bodyPr wrap="square" rtlCol="0">
            <a:spAutoFit/>
          </a:bodyPr>
          <a:lstStyle/>
          <a:p>
            <a:pPr algn="ctr" defTabSz="609600"/>
            <a:r>
              <a:rPr lang="vi-VN" sz="4400" b="1" dirty="0">
                <a:solidFill>
                  <a:prstClr val="black"/>
                </a:solidFill>
                <a:latin typeface="Cambria" panose="02040503050406030204" pitchFamily="18" charset="0"/>
                <a:ea typeface="Cambria" panose="02040503050406030204" pitchFamily="18" charset="0"/>
              </a:rPr>
              <a:t>Hoạt động 1. Tìm hiểu sự ra đời Nhà nước Văn Lang, Nhà nước Âu Lạc</a:t>
            </a:r>
            <a:endParaRPr lang="en-US" sz="4400" b="1" dirty="0">
              <a:solidFill>
                <a:prstClr val="black"/>
              </a:solidFill>
              <a:latin typeface="Cambria" panose="02040503050406030204" pitchFamily="18" charset="0"/>
              <a:ea typeface="Cambria" panose="02040503050406030204" pitchFamily="18" charset="0"/>
            </a:endParaRPr>
          </a:p>
        </p:txBody>
      </p:sp>
      <p:sp>
        <p:nvSpPr>
          <p:cNvPr id="28" name="Freeform 13"/>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Freeform 12"/>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2"/>
            <a:stretch>
              <a:fillRect/>
            </a:stretch>
          </a:blipFill>
        </p:spPr>
        <p:txBody>
          <a:bodyPr/>
          <a:lstStyle/>
          <a:p>
            <a:pPr defTabSz="609600"/>
            <a:endParaRPr lang="en-US" sz="1200" dirty="0">
              <a:solidFill>
                <a:prstClr val="black"/>
              </a:solidFill>
              <a:latin typeface="Calibri" panose="020F0502020204030204"/>
            </a:endParaRPr>
          </a:p>
        </p:txBody>
      </p:sp>
      <p:sp>
        <p:nvSpPr>
          <p:cNvPr id="4" name="TextBox 3"/>
          <p:cNvSpPr txBox="1"/>
          <p:nvPr/>
        </p:nvSpPr>
        <p:spPr>
          <a:xfrm>
            <a:off x="1257300" y="257175"/>
            <a:ext cx="9772650" cy="954107"/>
          </a:xfrm>
          <a:prstGeom prst="rect">
            <a:avLst/>
          </a:prstGeom>
          <a:noFill/>
        </p:spPr>
        <p:txBody>
          <a:bodyPr wrap="square" rtlCol="0">
            <a:spAutoFit/>
          </a:bodyPr>
          <a:lstStyle/>
          <a:p>
            <a:pPr algn="ctr"/>
            <a:r>
              <a:rPr lang="vi-VN" sz="2800" dirty="0">
                <a:solidFill>
                  <a:srgbClr val="000000"/>
                </a:solidFill>
                <a:latin typeface="Cambria" panose="02040503050406030204" pitchFamily="18" charset="0"/>
                <a:ea typeface="Cambria" panose="02040503050406030204" pitchFamily="18" charset="0"/>
              </a:rPr>
              <a:t>Thông qua tìm hiểu truyền thuyết, đọc thông tin và quan sát hình </a:t>
            </a:r>
            <a:r>
              <a:rPr lang="en-US" sz="2800" dirty="0">
                <a:solidFill>
                  <a:srgbClr val="000000"/>
                </a:solidFill>
                <a:latin typeface="Cambria" panose="02040503050406030204" pitchFamily="18" charset="0"/>
                <a:ea typeface="Cambria" panose="02040503050406030204" pitchFamily="18" charset="0"/>
              </a:rPr>
              <a:t>1: </a:t>
            </a:r>
            <a:r>
              <a:rPr lang="vi-VN" sz="2800" b="1" i="1" dirty="0">
                <a:solidFill>
                  <a:srgbClr val="000000"/>
                </a:solidFill>
                <a:latin typeface="Cambria" panose="02040503050406030204" pitchFamily="18" charset="0"/>
                <a:ea typeface="Cambria" panose="02040503050406030204" pitchFamily="18" charset="0"/>
              </a:rPr>
              <a:t>Trình bày sự ra đời của Nhà nước Văn Lang.</a:t>
            </a:r>
            <a:endParaRPr lang="en-US" sz="2800" b="1" i="1"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1285875" y="1833562"/>
            <a:ext cx="9296400" cy="3560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5" name="Straight Connector 4"/>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9125" y="1685925"/>
            <a:ext cx="2105025" cy="3046988"/>
          </a:xfrm>
          <a:prstGeom prst="rect">
            <a:avLst/>
          </a:prstGeom>
          <a:noFill/>
        </p:spPr>
        <p:txBody>
          <a:bodyPr wrap="square" rtlCol="0">
            <a:spAutoFit/>
          </a:bodyPr>
          <a:lstStyle/>
          <a:p>
            <a:pPr algn="ctr"/>
            <a:r>
              <a:rPr lang="en-US" sz="4800" b="1" dirty="0" err="1">
                <a:solidFill>
                  <a:srgbClr val="FF0000"/>
                </a:solidFill>
              </a:rPr>
              <a:t>Nhà</a:t>
            </a:r>
            <a:r>
              <a:rPr lang="en-US" sz="4800" b="1" dirty="0">
                <a:solidFill>
                  <a:srgbClr val="FF0000"/>
                </a:solidFill>
              </a:rPr>
              <a:t> </a:t>
            </a:r>
            <a:r>
              <a:rPr lang="en-US" sz="4800" b="1" dirty="0" err="1">
                <a:solidFill>
                  <a:srgbClr val="FF0000"/>
                </a:solidFill>
              </a:rPr>
              <a:t>nước</a:t>
            </a:r>
            <a:r>
              <a:rPr lang="en-US" sz="4800" b="1" dirty="0">
                <a:solidFill>
                  <a:srgbClr val="FF0000"/>
                </a:solidFill>
              </a:rPr>
              <a:t> Văn Lang</a:t>
            </a:r>
            <a:endParaRPr lang="en-US" sz="4800" b="1" dirty="0">
              <a:solidFill>
                <a:srgbClr val="FF0000"/>
              </a:solidFill>
            </a:endParaRPr>
          </a:p>
        </p:txBody>
      </p:sp>
      <p:sp>
        <p:nvSpPr>
          <p:cNvPr id="13" name="Oval 12"/>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238500" y="1228725"/>
            <a:ext cx="79724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Khoảng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kỉ</a:t>
            </a:r>
            <a:r>
              <a:rPr lang="en-US" sz="2800" b="1" dirty="0">
                <a:latin typeface="Cambria" panose="02040503050406030204" pitchFamily="18" charset="0"/>
                <a:ea typeface="Cambria" panose="02040503050406030204" pitchFamily="18" charset="0"/>
              </a:rPr>
              <a:t> VII TCN</a:t>
            </a:r>
            <a:endParaRPr lang="en-US" sz="2800" b="1" dirty="0">
              <a:latin typeface="Cambria" panose="02040503050406030204" pitchFamily="18" charset="0"/>
              <a:ea typeface="Cambria" panose="02040503050406030204" pitchFamily="18" charset="0"/>
            </a:endParaRPr>
          </a:p>
        </p:txBody>
      </p:sp>
      <p:sp>
        <p:nvSpPr>
          <p:cNvPr id="15" name="Oval 14"/>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48025" y="3105150"/>
            <a:ext cx="7972425"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Đứng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nước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tương</a:t>
            </a:r>
            <a:r>
              <a:rPr lang="en-US" sz="2800" b="1" dirty="0">
                <a:latin typeface="Cambria" panose="02040503050406030204" pitchFamily="18" charset="0"/>
                <a:ea typeface="Cambria" panose="02040503050406030204" pitchFamily="18" charset="0"/>
              </a:rPr>
              <a:t> </a:t>
            </a:r>
            <a:r>
              <a:rPr lang="en-US" sz="2800" b="1" err="1">
                <a:latin typeface="Cambria" panose="02040503050406030204" pitchFamily="18" charset="0"/>
                <a:ea typeface="Cambria" panose="02040503050406030204" pitchFamily="18" charset="0"/>
              </a:rPr>
              <a:t>truyền</a:t>
            </a:r>
            <a:r>
              <a:rPr lang="en-US" sz="2800" b="1">
                <a:latin typeface="Cambria" panose="02040503050406030204" pitchFamily="18" charset="0"/>
                <a:ea typeface="Cambria" panose="02040503050406030204" pitchFamily="18" charset="0"/>
              </a:rPr>
              <a:t> trải </a:t>
            </a:r>
            <a:r>
              <a:rPr lang="en-US" sz="2800" b="1" dirty="0">
                <a:latin typeface="Cambria" panose="02040503050406030204" pitchFamily="18" charset="0"/>
                <a:ea typeface="Cambria" panose="02040503050406030204" pitchFamily="18" charset="0"/>
              </a:rPr>
              <a:t>qua </a:t>
            </a:r>
            <a:r>
              <a:rPr lang="en-US" sz="2800" b="1">
                <a:latin typeface="Cambria" panose="02040503050406030204" pitchFamily="18" charset="0"/>
                <a:ea typeface="Cambria" panose="02040503050406030204" pitchFamily="18" charset="0"/>
              </a:rPr>
              <a:t>18 đời vua.</a:t>
            </a:r>
            <a:endParaRPr lang="en-US" sz="2800" b="1" dirty="0">
              <a:latin typeface="Cambria" panose="02040503050406030204" pitchFamily="18" charset="0"/>
              <a:ea typeface="Cambria" panose="02040503050406030204" pitchFamily="18" charset="0"/>
            </a:endParaRPr>
          </a:p>
        </p:txBody>
      </p:sp>
      <p:sp>
        <p:nvSpPr>
          <p:cNvPr id="18" name="TextBox 17"/>
          <p:cNvSpPr txBox="1"/>
          <p:nvPr/>
        </p:nvSpPr>
        <p:spPr>
          <a:xfrm>
            <a:off x="3190875" y="4752975"/>
            <a:ext cx="7972425" cy="523220"/>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Kinh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đô</a:t>
            </a:r>
            <a:r>
              <a:rPr lang="en-US" sz="2800" b="1" dirty="0">
                <a:latin typeface="Cambria" panose="02040503050406030204" pitchFamily="18" charset="0"/>
                <a:ea typeface="Cambria" panose="02040503050406030204" pitchFamily="18" charset="0"/>
              </a:rPr>
              <a:t>: Phong Châu (</a:t>
            </a:r>
            <a:r>
              <a:rPr lang="en-US" sz="2800" b="1" dirty="0" err="1">
                <a:latin typeface="Cambria" panose="02040503050406030204" pitchFamily="18" charset="0"/>
                <a:ea typeface="Cambria" panose="02040503050406030204" pitchFamily="18" charset="0"/>
              </a:rPr>
              <a:t>Phú</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Thọ</a:t>
            </a:r>
            <a:r>
              <a:rPr lang="en-US" sz="2800" b="1" dirty="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sp>
        <p:nvSpPr>
          <p:cNvPr id="19" name="Oval 18"/>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ra đời nhà nước Văn Lang_36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rcRect/>
          <a:stretch>
            <a:fillRect/>
          </a:stretch>
        </p:blipFill>
        <p:spPr>
          <a:xfrm>
            <a:off x="20" y="10"/>
            <a:ext cx="12191980" cy="685799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Freeform 12"/>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2"/>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257300" y="257175"/>
            <a:ext cx="97726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Thông qua tìm hiểu truyền thuyết, đọc thông tin và quan sát hình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2-3: </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Trình bày sự ra đời của Nhà nước </a:t>
            </a:r>
            <a:r>
              <a:rPr lang="en-US" sz="2800" b="1" i="1" dirty="0" err="1">
                <a:solidFill>
                  <a:srgbClr val="000000"/>
                </a:solidFill>
                <a:latin typeface="Cambria" panose="02040503050406030204" pitchFamily="18" charset="0"/>
                <a:ea typeface="Cambria" panose="02040503050406030204" pitchFamily="18" charset="0"/>
              </a:rPr>
              <a:t>Âu</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Lạc</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p:cNvPicPr>
            <a:picLocks noChangeAspect="1"/>
          </p:cNvPicPr>
          <p:nvPr/>
        </p:nvPicPr>
        <p:blipFill>
          <a:blip r:embed="rId3"/>
          <a:stretch>
            <a:fillRect/>
          </a:stretch>
        </p:blipFill>
        <p:spPr>
          <a:xfrm>
            <a:off x="966787" y="2033587"/>
            <a:ext cx="9596438" cy="34236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5" name="Straight Connector 4"/>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9125" y="1685925"/>
            <a:ext cx="210502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Nhà</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nước</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4800" b="1" dirty="0" err="1">
                <a:solidFill>
                  <a:srgbClr val="FF0000"/>
                </a:solidFill>
                <a:latin typeface="Calibri" panose="020F0502020204030204"/>
              </a:rPr>
              <a:t>Âu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Lạc</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Oval 12"/>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238500" y="1228725"/>
            <a:ext cx="7972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Khoảng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208 TCN.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Oval 14"/>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3248025" y="3105150"/>
            <a:ext cx="8639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Thục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 An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p:cNvSpPr txBox="1"/>
          <p:nvPr/>
        </p:nvSpPr>
        <p:spPr>
          <a:xfrm>
            <a:off x="3190875" y="4752975"/>
            <a:ext cx="797242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Cổ</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Đông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Anh, Hà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Oval 18"/>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À NƯỚC ÂU LẠC   THỤC PHÁN   AN DƯƠNG VƯƠNG_v72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 y="-1"/>
            <a:ext cx="12073467" cy="67913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t="20495"/>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p:cNvSpPr>
            <a:spLocks noGrp="1" noRot="1" noChangeAspect="1" noMove="1" noResize="1" noEditPoints="1" noAdjustHandles="1" noChangeArrowheads="1" noChangeShapeType="1" noTextEdit="1"/>
          </p:cNvSpPr>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6"/>
          <p:cNvGrpSpPr/>
          <p:nvPr/>
        </p:nvGrpSpPr>
        <p:grpSpPr>
          <a:xfrm>
            <a:off x="645160" y="106541"/>
            <a:ext cx="10938438" cy="1315859"/>
            <a:chOff x="0" y="0"/>
            <a:chExt cx="21876876" cy="3597486"/>
          </a:xfrm>
        </p:grpSpPr>
        <p:grpSp>
          <p:nvGrpSpPr>
            <p:cNvPr id="3" name="Group 7"/>
            <p:cNvGrpSpPr/>
            <p:nvPr/>
          </p:nvGrpSpPr>
          <p:grpSpPr>
            <a:xfrm>
              <a:off x="0" y="0"/>
              <a:ext cx="21876876" cy="3597486"/>
              <a:chOff x="0" y="0"/>
              <a:chExt cx="4321358" cy="710614"/>
            </a:xfrm>
          </p:grpSpPr>
          <p:sp>
            <p:nvSpPr>
              <p:cNvPr id="6" name="Freeform 8"/>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10"/>
            <p:cNvSpPr txBox="1"/>
            <p:nvPr/>
          </p:nvSpPr>
          <p:spPr>
            <a:xfrm>
              <a:off x="897734" y="458401"/>
              <a:ext cx="20203332" cy="2692621"/>
            </a:xfrm>
            <a:prstGeom prst="rect">
              <a:avLst/>
            </a:prstGeom>
          </p:spPr>
          <p:txBody>
            <a:bodyPr lIns="0" tIns="0" rIns="0" bIns="0" rtlCol="0" anchor="t">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Hoàn thành bảng (theo gợi ý dưới đây vào vở) về Nhà nước Văn Lang và Nhà nước Âu Lạc.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p:cNvGraphicFramePr>
            <a:graphicFrameLocks noGrp="1"/>
          </p:cNvGraphicFramePr>
          <p:nvPr/>
        </p:nvGraphicFramePr>
        <p:xfrm>
          <a:off x="741680" y="1837266"/>
          <a:ext cx="10657839" cy="4116496"/>
        </p:xfrm>
        <a:graphic>
          <a:graphicData uri="http://schemas.openxmlformats.org/drawingml/2006/table">
            <a:tbl>
              <a:tblPr firstRow="1" bandRow="1">
                <a:tableStyleId>{F5AB1C69-6EDB-4FF4-983F-18BD219EF322}</a:tableStyleId>
              </a:tblPr>
              <a:tblGrid>
                <a:gridCol w="3251200"/>
                <a:gridCol w="3854026"/>
                <a:gridCol w="3552613"/>
              </a:tblGrid>
              <a:tr h="1029124">
                <a:tc>
                  <a:txBody>
                    <a:bodyPr/>
                    <a:lstStyle/>
                    <a:p>
                      <a:pPr algn="ct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dung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Văn Lang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Lạc</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9124">
                <a:tc>
                  <a:txBody>
                    <a:bodyPr/>
                    <a:lstStyle/>
                    <a:p>
                      <a:pPr algn="just"/>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đời</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29124">
                <a:tc>
                  <a:txBody>
                    <a:bodyPr/>
                    <a:lstStyle/>
                    <a:p>
                      <a:pPr algn="just"/>
                      <a:r>
                        <a:rPr lang="en-US" sz="2400" b="1" dirty="0" err="1">
                          <a:latin typeface="Cambria" panose="02040503050406030204" pitchFamily="18" charset="0"/>
                          <a:ea typeface="Cambria" panose="02040503050406030204" pitchFamily="18" charset="0"/>
                        </a:rPr>
                        <a:t>Kinh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29124">
                <a:tc>
                  <a:txBody>
                    <a:bodyPr/>
                    <a:lstStyle/>
                    <a:p>
                      <a:pPr algn="just"/>
                      <a:r>
                        <a:rPr lang="en-US" sz="2400" b="1" dirty="0" err="1">
                          <a:latin typeface="Cambria" panose="02040503050406030204" pitchFamily="18" charset="0"/>
                          <a:ea typeface="Cambria" panose="02040503050406030204" pitchFamily="18" charset="0"/>
                        </a:rPr>
                        <a:t>Người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đứng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4" name="TextBox 13"/>
          <p:cNvSpPr txBox="1"/>
          <p:nvPr/>
        </p:nvSpPr>
        <p:spPr>
          <a:xfrm>
            <a:off x="4094480" y="30175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VII TCN</a:t>
            </a:r>
            <a:endParaRPr lang="en-US" sz="3600" dirty="0">
              <a:solidFill>
                <a:srgbClr val="FF0000"/>
              </a:solidFill>
              <a:latin typeface="Cambria" panose="02040503050406030204" pitchFamily="18" charset="0"/>
              <a:ea typeface="Cambria" panose="02040503050406030204" pitchFamily="18" charset="0"/>
            </a:endParaRPr>
          </a:p>
        </p:txBody>
      </p:sp>
      <p:sp>
        <p:nvSpPr>
          <p:cNvPr id="15" name="TextBox 14"/>
          <p:cNvSpPr txBox="1"/>
          <p:nvPr/>
        </p:nvSpPr>
        <p:spPr>
          <a:xfrm>
            <a:off x="8087360" y="301752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208 TCN</a:t>
            </a:r>
            <a:endParaRPr lang="en-US" sz="3600" dirty="0">
              <a:solidFill>
                <a:srgbClr val="FF0000"/>
              </a:solidFill>
              <a:latin typeface="Cambria" panose="02040503050406030204" pitchFamily="18" charset="0"/>
              <a:ea typeface="Cambria" panose="02040503050406030204" pitchFamily="18" charset="0"/>
            </a:endParaRPr>
          </a:p>
        </p:txBody>
      </p:sp>
      <p:sp>
        <p:nvSpPr>
          <p:cNvPr id="16" name="TextBox 15"/>
          <p:cNvSpPr txBox="1"/>
          <p:nvPr/>
        </p:nvSpPr>
        <p:spPr>
          <a:xfrm>
            <a:off x="4094480" y="40843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Hùng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Vương</a:t>
            </a:r>
            <a:endParaRPr lang="en-US" sz="3600" dirty="0">
              <a:solidFill>
                <a:srgbClr val="FF0000"/>
              </a:solidFill>
              <a:latin typeface="Cambria" panose="02040503050406030204" pitchFamily="18" charset="0"/>
              <a:ea typeface="Cambria" panose="02040503050406030204" pitchFamily="18" charset="0"/>
            </a:endParaRPr>
          </a:p>
        </p:txBody>
      </p:sp>
      <p:sp>
        <p:nvSpPr>
          <p:cNvPr id="17" name="TextBox 16"/>
          <p:cNvSpPr txBox="1"/>
          <p:nvPr/>
        </p:nvSpPr>
        <p:spPr>
          <a:xfrm>
            <a:off x="7995920" y="4074160"/>
            <a:ext cx="347472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An </a:t>
            </a:r>
            <a:r>
              <a:rPr lang="en-US" sz="3200" dirty="0" err="1">
                <a:solidFill>
                  <a:srgbClr val="FF0000"/>
                </a:solidFill>
                <a:latin typeface="Cambria" panose="02040503050406030204" pitchFamily="18" charset="0"/>
                <a:ea typeface="Cambria" panose="02040503050406030204" pitchFamily="18" charset="0"/>
              </a:rPr>
              <a:t>Dương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Vương</a:t>
            </a:r>
            <a:endParaRPr lang="en-US" sz="3200" dirty="0">
              <a:solidFill>
                <a:srgbClr val="FF0000"/>
              </a:solidFill>
              <a:latin typeface="Cambria" panose="02040503050406030204" pitchFamily="18" charset="0"/>
              <a:ea typeface="Cambria" panose="02040503050406030204" pitchFamily="18" charset="0"/>
            </a:endParaRPr>
          </a:p>
        </p:txBody>
      </p:sp>
      <p:sp>
        <p:nvSpPr>
          <p:cNvPr id="18" name="TextBox 17"/>
          <p:cNvSpPr txBox="1"/>
          <p:nvPr/>
        </p:nvSpPr>
        <p:spPr>
          <a:xfrm>
            <a:off x="4135120" y="506984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Phong Châu</a:t>
            </a:r>
            <a:endParaRPr lang="en-US" sz="3600" dirty="0">
              <a:solidFill>
                <a:srgbClr val="FF0000"/>
              </a:solidFill>
              <a:latin typeface="Cambria" panose="02040503050406030204" pitchFamily="18" charset="0"/>
              <a:ea typeface="Cambria" panose="02040503050406030204" pitchFamily="18" charset="0"/>
            </a:endParaRPr>
          </a:p>
        </p:txBody>
      </p:sp>
      <p:sp>
        <p:nvSpPr>
          <p:cNvPr id="19" name="TextBox 18"/>
          <p:cNvSpPr txBox="1"/>
          <p:nvPr/>
        </p:nvSpPr>
        <p:spPr>
          <a:xfrm>
            <a:off x="8036560" y="5059680"/>
            <a:ext cx="3474720" cy="584775"/>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Cổ</a:t>
            </a:r>
            <a:r>
              <a:rPr lang="en-US" sz="3200" dirty="0">
                <a:solidFill>
                  <a:srgbClr val="FF0000"/>
                </a:solidFill>
                <a:latin typeface="Cambria" panose="02040503050406030204" pitchFamily="18" charset="0"/>
                <a:ea typeface="Cambria" panose="02040503050406030204" pitchFamily="18" charset="0"/>
              </a:rPr>
              <a:t> Loa</a:t>
            </a:r>
            <a:endParaRPr lang="en-US" sz="32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wipe(down)">
                                      <p:cBhvr>
                                        <p:cTn id="4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rcRect t="16545" b="8718"/>
          <a:stretch>
            <a:fillRect/>
          </a:stretch>
        </p:blipFill>
        <p:spPr>
          <a:xfrm>
            <a:off x="20" y="1282"/>
            <a:ext cx="12191980" cy="6856718"/>
          </a:xfrm>
          <a:prstGeom prst="rect">
            <a:avLst/>
          </a:prstGeom>
        </p:spPr>
      </p:pic>
      <p:grpSp>
        <p:nvGrpSpPr>
          <p:cNvPr id="17" name="Group 2"/>
          <p:cNvGrpSpPr/>
          <p:nvPr/>
        </p:nvGrpSpPr>
        <p:grpSpPr>
          <a:xfrm>
            <a:off x="400050" y="-219075"/>
            <a:ext cx="11639550" cy="7077075"/>
            <a:chOff x="0" y="0"/>
            <a:chExt cx="21640800" cy="11070274"/>
          </a:xfrm>
        </p:grpSpPr>
        <p:grpSp>
          <p:nvGrpSpPr>
            <p:cNvPr id="18" name="Group 3"/>
            <p:cNvGrpSpPr/>
            <p:nvPr/>
          </p:nvGrpSpPr>
          <p:grpSpPr>
            <a:xfrm>
              <a:off x="1368062" y="1907071"/>
              <a:ext cx="19081623" cy="7355293"/>
              <a:chOff x="0" y="0"/>
              <a:chExt cx="9464596" cy="3648268"/>
            </a:xfrm>
          </p:grpSpPr>
          <p:sp>
            <p:nvSpPr>
              <p:cNvPr id="22"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AutoShape 5"/>
            <p:cNvSpPr/>
            <p:nvPr/>
          </p:nvSpPr>
          <p:spPr>
            <a:xfrm>
              <a:off x="1017755" y="1957871"/>
              <a:ext cx="19431930" cy="7183607"/>
            </a:xfrm>
            <a:prstGeom prst="rect">
              <a:avLst/>
            </a:prstGeom>
            <a:solidFill>
              <a:srgbClr val="DFD4BA"/>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stretch>
                <a:fillRect r="-74505"/>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stretch>
                <a:fillRect l="-74505"/>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TextBox 26"/>
          <p:cNvSpPr txBox="1"/>
          <p:nvPr/>
        </p:nvSpPr>
        <p:spPr>
          <a:xfrm>
            <a:off x="1600835" y="1153160"/>
            <a:ext cx="9382125" cy="4524315"/>
          </a:xfrm>
          <a:prstGeom prst="rect">
            <a:avLst/>
          </a:prstGeom>
          <a:noFill/>
        </p:spPr>
        <p:txBody>
          <a:bodyPr wrap="square" rtlCol="0">
            <a:spAutoFit/>
          </a:bodyPr>
          <a:lstStyle/>
          <a:p>
            <a:pPr lvl="0" algn="just" defTabSz="60960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Cách đây gần 3 000 năm, trên lãnh thổ Việt Nam đã xuất hiện những nhà nước đầu tiên, đó là Nhà nước Văn Lang và Nhà nước Âu Lạc. Sự ra đời của hai nhà nước này đã mở đầu thời kì dựng nước và giữ nước của dân tộc, mở đầu cho nền văn minh sông Hồng. Điều đó chứng tỏ, nước Việt Nam có lịch sử dựng nước lâu đời. Ngày nay, chúng ta có ngày giỗ Tổ lập nước đó là Hùng Vương vào ngày 10 – 3 âm lịch hằng năm</a:t>
            </a:r>
            <a:endParaRPr lang="vi-VN" sz="3200" b="1"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2"/>
          <a:stretch>
            <a:fillRect/>
          </a:stretch>
        </p:blipFill>
        <p:spPr>
          <a:xfrm>
            <a:off x="1674109" y="1162979"/>
            <a:ext cx="8900931" cy="4932091"/>
          </a:xfrm>
          <a:prstGeom prst="rect">
            <a:avLst/>
          </a:prstGeom>
        </p:spPr>
      </p:pic>
      <p:pic>
        <p:nvPicPr>
          <p:cNvPr id="5" name="Picture 3"/>
          <p:cNvPicPr>
            <a:picLocks noChangeAspect="1"/>
          </p:cNvPicPr>
          <p:nvPr/>
        </p:nvPicPr>
        <p:blipFill>
          <a:blip r:embed="rId3"/>
          <a:srcRect/>
          <a:stretch>
            <a:fillRect/>
          </a:stretch>
        </p:blipFill>
        <p:spPr>
          <a:xfrm>
            <a:off x="9662132" y="3023512"/>
            <a:ext cx="2166299" cy="33391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rcRect t="16545" b="8718"/>
          <a:stretch>
            <a:fillRect/>
          </a:stretch>
        </p:blipFill>
        <p:spPr>
          <a:xfrm>
            <a:off x="20" y="1282"/>
            <a:ext cx="12191980" cy="6856718"/>
          </a:xfrm>
          <a:prstGeom prst="rect">
            <a:avLst/>
          </a:prstGeom>
        </p:spPr>
      </p:pic>
      <p:pic>
        <p:nvPicPr>
          <p:cNvPr id="2" name="Picture 1"/>
          <p:cNvPicPr>
            <a:picLocks noChangeAspect="1"/>
          </p:cNvPicPr>
          <p:nvPr/>
        </p:nvPicPr>
        <p:blipFill>
          <a:blip r:embed="rId2"/>
          <a:stretch>
            <a:fillRect/>
          </a:stretch>
        </p:blipFill>
        <p:spPr>
          <a:xfrm>
            <a:off x="200025" y="1085850"/>
            <a:ext cx="11290351"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p:cNvSpPr txBox="1"/>
          <p:nvPr/>
        </p:nvSpPr>
        <p:spPr>
          <a:xfrm>
            <a:off x="652073" y="578291"/>
            <a:ext cx="11734799" cy="5899179"/>
          </a:xfrm>
          <a:prstGeom prst="rect">
            <a:avLst/>
          </a:prstGeom>
          <a:noFill/>
        </p:spPr>
        <p:txBody>
          <a:bodyPr wrap="square" rtlCol="0">
            <a:spAutoFit/>
          </a:bodyPr>
          <a:lstStyle/>
          <a:p>
            <a:pPr algn="ctr">
              <a:lnSpc>
                <a:spcPct val="70000"/>
              </a:lnSpc>
              <a:spcBef>
                <a:spcPts val="1200"/>
              </a:spcBef>
              <a:spcAft>
                <a:spcPts val="1200"/>
              </a:spcAft>
            </a:pPr>
            <a:r>
              <a:rPr lang="en-US" sz="2800" b="1">
                <a:effectLst/>
                <a:latin typeface="Times New Roman" panose="02020603050405020304" pitchFamily="18" charset="0"/>
                <a:ea typeface="Times New Roman" panose="02020603050405020304" pitchFamily="18" charset="0"/>
                <a:cs typeface="Aptos" panose="020B0004020202020204" pitchFamily="34" charset="0"/>
              </a:rPr>
              <a:t>Bài 5. Nhà nước Văn Lang, Nhà nước Âu Lạc</a:t>
            </a:r>
            <a:r>
              <a:rPr lang="en-US" sz="2800">
                <a:latin typeface="Aptos" panose="020B0004020202020204" pitchFamily="34" charset="0"/>
                <a:ea typeface="Times New Roman" panose="02020603050405020304" pitchFamily="18" charset="0"/>
                <a:cs typeface="Aptos" panose="020B0004020202020204" pitchFamily="34" charset="0"/>
              </a:rPr>
              <a:t> (</a:t>
            </a:r>
            <a:r>
              <a:rPr lang="en-US" sz="2800" b="1">
                <a:effectLst/>
                <a:latin typeface="Times New Roman" panose="02020603050405020304" pitchFamily="18" charset="0"/>
                <a:ea typeface="Times New Roman" panose="02020603050405020304" pitchFamily="18" charset="0"/>
                <a:cs typeface="Aptos" panose="020B0004020202020204" pitchFamily="34" charset="0"/>
              </a:rPr>
              <a:t>Tiết 1)</a:t>
            </a:r>
            <a:endParaRPr lang="en-US" sz="2800">
              <a:effectLst/>
              <a:latin typeface="Aptos" panose="020B0004020202020204" pitchFamily="34" charset="0"/>
              <a:ea typeface="Aptos" panose="020B0004020202020204" pitchFamily="34" charset="0"/>
              <a:cs typeface="Aptos" panose="020B0004020202020204" pitchFamily="34" charset="0"/>
            </a:endParaRPr>
          </a:p>
          <a:p>
            <a:pPr algn="just">
              <a:lnSpc>
                <a:spcPct val="70000"/>
              </a:lnSpc>
              <a:spcBef>
                <a:spcPts val="1200"/>
              </a:spcBef>
              <a:spcAft>
                <a:spcPts val="1200"/>
              </a:spcAft>
            </a:pPr>
            <a:r>
              <a:rPr lang="en-US" sz="2800" b="1">
                <a:effectLst/>
                <a:latin typeface="Times New Roman" panose="02020603050405020304" pitchFamily="18" charset="0"/>
                <a:ea typeface="Times New Roman" panose="02020603050405020304" pitchFamily="18" charset="0"/>
                <a:cs typeface="Aptos" panose="020B0004020202020204" pitchFamily="34" charset="0"/>
              </a:rPr>
              <a:t>1. Sự ra đời của Nhà nước Văn Lang, Nhà nước Âu Lạc</a:t>
            </a:r>
            <a:endParaRPr lang="en-US" sz="2800">
              <a:effectLst/>
              <a:latin typeface="Aptos" panose="020B0004020202020204" pitchFamily="34" charset="0"/>
              <a:ea typeface="Aptos" panose="020B0004020202020204" pitchFamily="34" charset="0"/>
              <a:cs typeface="Aptos" panose="020B0004020202020204" pitchFamily="34" charset="0"/>
            </a:endParaRPr>
          </a:p>
          <a:p>
            <a:pPr algn="just">
              <a:lnSpc>
                <a:spcPct val="70000"/>
              </a:lnSpc>
              <a:spcBef>
                <a:spcPts val="1200"/>
              </a:spcBef>
              <a:spcAft>
                <a:spcPts val="1200"/>
              </a:spcAft>
            </a:pPr>
            <a:r>
              <a:rPr lang="en-US" sz="2800" b="1">
                <a:effectLst/>
                <a:latin typeface="Times New Roman" panose="02020603050405020304" pitchFamily="18" charset="0"/>
                <a:ea typeface="Times New Roman" panose="02020603050405020304" pitchFamily="18" charset="0"/>
                <a:cs typeface="Aptos" panose="020B0004020202020204" pitchFamily="34" charset="0"/>
              </a:rPr>
              <a:t>a. Nhà nước Văn Lang</a:t>
            </a:r>
            <a:endParaRPr lang="en-US" sz="2800">
              <a:effectLst/>
              <a:latin typeface="Aptos" panose="020B0004020202020204" pitchFamily="34" charset="0"/>
              <a:ea typeface="Aptos" panose="020B0004020202020204" pitchFamily="34" charset="0"/>
              <a:cs typeface="Aptos" panose="020B0004020202020204" pitchFamily="34" charset="0"/>
            </a:endParaRPr>
          </a:p>
          <a:p>
            <a:pPr algn="just">
              <a:lnSpc>
                <a:spcPct val="70000"/>
              </a:lnSpc>
              <a:spcBef>
                <a:spcPts val="1200"/>
              </a:spcBef>
              <a:spcAft>
                <a:spcPts val="1200"/>
              </a:spcAft>
            </a:pPr>
            <a:r>
              <a:rPr lang="en-US" sz="2800">
                <a:effectLst/>
                <a:latin typeface="Times New Roman" panose="02020603050405020304" pitchFamily="18" charset="0"/>
                <a:ea typeface="Times New Roman" panose="02020603050405020304" pitchFamily="18" charset="0"/>
                <a:cs typeface="Aptos" panose="020B0004020202020204" pitchFamily="34" charset="0"/>
              </a:rPr>
              <a:t>- Thời gian: Thế kỉ VII TCN</a:t>
            </a:r>
            <a:endParaRPr lang="en-US" sz="2800">
              <a:effectLst/>
              <a:latin typeface="Aptos" panose="020B0004020202020204" pitchFamily="34" charset="0"/>
              <a:ea typeface="Aptos" panose="020B0004020202020204" pitchFamily="34" charset="0"/>
              <a:cs typeface="Aptos" panose="020B0004020202020204" pitchFamily="34" charset="0"/>
            </a:endParaRPr>
          </a:p>
          <a:p>
            <a:pPr algn="just">
              <a:lnSpc>
                <a:spcPct val="70000"/>
              </a:lnSpc>
              <a:spcBef>
                <a:spcPts val="1200"/>
              </a:spcBef>
              <a:spcAft>
                <a:spcPts val="1200"/>
              </a:spcAft>
            </a:pPr>
            <a:r>
              <a:rPr lang="en-US" sz="2800">
                <a:effectLst/>
                <a:latin typeface="Times New Roman" panose="02020603050405020304" pitchFamily="18" charset="0"/>
                <a:ea typeface="Times New Roman" panose="02020603050405020304" pitchFamily="18" charset="0"/>
                <a:cs typeface="Aptos" panose="020B0004020202020204" pitchFamily="34" charset="0"/>
              </a:rPr>
              <a:t>- </a:t>
            </a:r>
            <a:r>
              <a:rPr lang="vi-VN" sz="2800">
                <a:effectLst/>
                <a:latin typeface="Times New Roman" panose="02020603050405020304" pitchFamily="18" charset="0"/>
                <a:ea typeface="Times New Roman" panose="02020603050405020304" pitchFamily="18" charset="0"/>
                <a:cs typeface="Aptos" panose="020B0004020202020204" pitchFamily="34" charset="0"/>
              </a:rPr>
              <a:t>Đứng đầu nhà nước: Hùng Vương, tương truyền trả</a:t>
            </a:r>
            <a:r>
              <a:rPr lang="en-US" sz="2800">
                <a:effectLst/>
                <a:latin typeface="Times New Roman" panose="02020603050405020304" pitchFamily="18" charset="0"/>
                <a:ea typeface="Times New Roman" panose="02020603050405020304" pitchFamily="18" charset="0"/>
                <a:cs typeface="Aptos" panose="020B0004020202020204" pitchFamily="34" charset="0"/>
              </a:rPr>
              <a:t>i</a:t>
            </a:r>
            <a:r>
              <a:rPr lang="vi-VN" sz="2800">
                <a:effectLst/>
                <a:latin typeface="Times New Roman" panose="02020603050405020304" pitchFamily="18" charset="0"/>
                <a:ea typeface="Times New Roman" panose="02020603050405020304" pitchFamily="18" charset="0"/>
                <a:cs typeface="Aptos" panose="020B0004020202020204" pitchFamily="34" charset="0"/>
              </a:rPr>
              <a:t> qua 18 đời</a:t>
            </a:r>
            <a:r>
              <a:rPr lang="en-US" sz="2800">
                <a:effectLst/>
                <a:latin typeface="Times New Roman" panose="02020603050405020304" pitchFamily="18" charset="0"/>
                <a:ea typeface="Times New Roman" panose="02020603050405020304" pitchFamily="18" charset="0"/>
                <a:cs typeface="Aptos" panose="020B0004020202020204" pitchFamily="34" charset="0"/>
              </a:rPr>
              <a:t> vua.</a:t>
            </a:r>
            <a:endParaRPr lang="en-US" sz="2800">
              <a:effectLst/>
              <a:latin typeface="Aptos" panose="020B0004020202020204" pitchFamily="34" charset="0"/>
              <a:ea typeface="Aptos" panose="020B0004020202020204" pitchFamily="34" charset="0"/>
              <a:cs typeface="Aptos" panose="020B0004020202020204" pitchFamily="34" charset="0"/>
            </a:endParaRPr>
          </a:p>
          <a:p>
            <a:pPr algn="just">
              <a:lnSpc>
                <a:spcPct val="70000"/>
              </a:lnSpc>
              <a:spcBef>
                <a:spcPts val="1200"/>
              </a:spcBef>
              <a:spcAft>
                <a:spcPts val="1200"/>
              </a:spcAft>
            </a:pPr>
            <a:r>
              <a:rPr lang="en-US" sz="2800">
                <a:effectLst/>
                <a:latin typeface="Times New Roman" panose="02020603050405020304" pitchFamily="18" charset="0"/>
                <a:ea typeface="Times New Roman" panose="02020603050405020304" pitchFamily="18" charset="0"/>
                <a:cs typeface="Aptos" panose="020B0004020202020204" pitchFamily="34" charset="0"/>
              </a:rPr>
              <a:t>- Kinh đô đặt ở Phong Châu (Phú Thọ).</a:t>
            </a:r>
            <a:endParaRPr lang="en-US" sz="2800">
              <a:effectLst/>
              <a:latin typeface="Aptos" panose="020B0004020202020204" pitchFamily="34" charset="0"/>
              <a:ea typeface="Aptos" panose="020B0004020202020204" pitchFamily="34" charset="0"/>
              <a:cs typeface="Aptos" panose="020B0004020202020204" pitchFamily="34" charset="0"/>
            </a:endParaRPr>
          </a:p>
          <a:p>
            <a:pPr algn="just">
              <a:lnSpc>
                <a:spcPct val="70000"/>
              </a:lnSpc>
              <a:spcBef>
                <a:spcPts val="1200"/>
              </a:spcBef>
              <a:spcAft>
                <a:spcPts val="1200"/>
              </a:spcAft>
            </a:pPr>
            <a:r>
              <a:rPr lang="en-US" sz="2800" b="1">
                <a:effectLst/>
                <a:latin typeface="Times New Roman" panose="02020603050405020304" pitchFamily="18" charset="0"/>
                <a:ea typeface="Times New Roman" panose="02020603050405020304" pitchFamily="18" charset="0"/>
                <a:cs typeface="Aptos" panose="020B0004020202020204" pitchFamily="34" charset="0"/>
              </a:rPr>
              <a:t>b. Nhà nước Âu Lạc</a:t>
            </a:r>
            <a:endParaRPr lang="en-US" sz="2800">
              <a:effectLst/>
              <a:latin typeface="Aptos" panose="020B0004020202020204" pitchFamily="34" charset="0"/>
              <a:ea typeface="Aptos" panose="020B0004020202020204" pitchFamily="34" charset="0"/>
              <a:cs typeface="Aptos" panose="020B0004020202020204" pitchFamily="34" charset="0"/>
            </a:endParaRPr>
          </a:p>
          <a:p>
            <a:pPr algn="just">
              <a:lnSpc>
                <a:spcPct val="70000"/>
              </a:lnSpc>
              <a:spcBef>
                <a:spcPts val="1200"/>
              </a:spcBef>
              <a:spcAft>
                <a:spcPts val="1200"/>
              </a:spcAft>
            </a:pPr>
            <a:r>
              <a:rPr lang="en-US" sz="2800">
                <a:effectLst/>
                <a:latin typeface="Times New Roman" panose="02020603050405020304" pitchFamily="18" charset="0"/>
                <a:ea typeface="Times New Roman" panose="02020603050405020304" pitchFamily="18" charset="0"/>
                <a:cs typeface="Aptos" panose="020B0004020202020204" pitchFamily="34" charset="0"/>
              </a:rPr>
              <a:t>- Thời gian: Năm 208 TCN</a:t>
            </a:r>
            <a:endParaRPr lang="en-US" sz="2800">
              <a:effectLst/>
              <a:latin typeface="Aptos" panose="020B0004020202020204" pitchFamily="34" charset="0"/>
              <a:ea typeface="Aptos" panose="020B0004020202020204" pitchFamily="34" charset="0"/>
              <a:cs typeface="Aptos" panose="020B0004020202020204" pitchFamily="34" charset="0"/>
            </a:endParaRPr>
          </a:p>
          <a:p>
            <a:pPr algn="just">
              <a:lnSpc>
                <a:spcPct val="70000"/>
              </a:lnSpc>
              <a:spcBef>
                <a:spcPts val="1200"/>
              </a:spcBef>
              <a:spcAft>
                <a:spcPts val="1200"/>
              </a:spcAft>
            </a:pPr>
            <a:r>
              <a:rPr lang="en-US" sz="2800">
                <a:effectLst/>
                <a:latin typeface="Times New Roman" panose="02020603050405020304" pitchFamily="18" charset="0"/>
                <a:ea typeface="Times New Roman" panose="02020603050405020304" pitchFamily="18" charset="0"/>
                <a:cs typeface="Aptos" panose="020B0004020202020204" pitchFamily="34" charset="0"/>
              </a:rPr>
              <a:t>- Đứng đầu là </a:t>
            </a:r>
            <a:r>
              <a:rPr lang="vi-VN" sz="2800">
                <a:effectLst/>
                <a:latin typeface="Times New Roman" panose="02020603050405020304" pitchFamily="18" charset="0"/>
                <a:ea typeface="Times New Roman" panose="02020603050405020304" pitchFamily="18" charset="0"/>
                <a:cs typeface="Aptos" panose="020B0004020202020204" pitchFamily="34" charset="0"/>
              </a:rPr>
              <a:t>Thục Phán – An Dương Vương</a:t>
            </a:r>
            <a:endParaRPr lang="en-US" sz="2800">
              <a:effectLst/>
              <a:latin typeface="Aptos" panose="020B0004020202020204" pitchFamily="34" charset="0"/>
              <a:ea typeface="Aptos" panose="020B0004020202020204" pitchFamily="34" charset="0"/>
              <a:cs typeface="Aptos" panose="020B0004020202020204" pitchFamily="34" charset="0"/>
            </a:endParaRPr>
          </a:p>
          <a:p>
            <a:pPr algn="just">
              <a:lnSpc>
                <a:spcPct val="70000"/>
              </a:lnSpc>
              <a:spcBef>
                <a:spcPts val="1200"/>
              </a:spcBef>
              <a:spcAft>
                <a:spcPts val="1200"/>
              </a:spcAft>
            </a:pPr>
            <a:r>
              <a:rPr lang="en-US" sz="2800">
                <a:effectLst/>
                <a:latin typeface="Times New Roman" panose="02020603050405020304" pitchFamily="18" charset="0"/>
                <a:ea typeface="Times New Roman" panose="02020603050405020304" pitchFamily="18" charset="0"/>
                <a:cs typeface="Aptos" panose="020B0004020202020204" pitchFamily="34" charset="0"/>
              </a:rPr>
              <a:t>- Kinh đô đặt ở Cổ Loa (Đông Anh, Hà Nội)</a:t>
            </a:r>
            <a:endParaRPr lang="en-US" sz="2800">
              <a:effectLst/>
              <a:latin typeface="Aptos" panose="020B0004020202020204" pitchFamily="34" charset="0"/>
              <a:ea typeface="Aptos" panose="020B0004020202020204" pitchFamily="34" charset="0"/>
              <a:cs typeface="Aptos" panose="020B00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Rectangle: Rounded Corners 5"/>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Ba Na</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352550" y="566737"/>
            <a:ext cx="9258300" cy="4448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Rectangle: Rounded Corners 5"/>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Hoa</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1519237" y="862012"/>
            <a:ext cx="8620125" cy="4371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Rectangle: Rounded Corners 5"/>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Thái</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790700" y="647700"/>
            <a:ext cx="8591550" cy="4305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14325" y="452120"/>
            <a:ext cx="11420475"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Rectangle: Rounded Corners 1"/>
          <p:cNvSpPr/>
          <p:nvPr/>
        </p:nvSpPr>
        <p:spPr>
          <a:xfrm>
            <a:off x="6372225" y="866776"/>
            <a:ext cx="5271135" cy="5330824"/>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Năm 1954, trong lần về thăm Đền Hùng, Bác Hồ đã căn dặn cán bộ chiến sĩ Đại đoàn Quân Tiên phong: </a:t>
            </a:r>
            <a:r>
              <a:rPr lang="vi-VN" sz="2400" b="1" i="1" dirty="0">
                <a:latin typeface="Cambria" panose="02040503050406030204" pitchFamily="18" charset="0"/>
                <a:ea typeface="Cambria" panose="02040503050406030204" pitchFamily="18" charset="0"/>
              </a:rPr>
              <a:t>“Các Vua Hùng đã có công dựng nước, Bác cháu ta phải cùng nhau giữ lấy nước".</a:t>
            </a:r>
            <a:endParaRPr lang="vi-VN" sz="2400" b="1" i="1" dirty="0">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Câu nói của Bác không chỉ là lời nhắc nhở mà còn thể hiện lòng biết ơn đối với các Vua Hùng đã có công dựng nên Nhà nước Văn Lang. Hãy chia sẻ với bạn những điều em biết về Nhà nước này.</a:t>
            </a:r>
            <a:endParaRPr lang="vi-VN" sz="2400" dirty="0">
              <a:latin typeface="Cambria" panose="02040503050406030204" pitchFamily="18" charset="0"/>
              <a:ea typeface="Cambria" panose="02040503050406030204" pitchFamily="18" charset="0"/>
            </a:endParaRPr>
          </a:p>
        </p:txBody>
      </p:sp>
      <p:pic>
        <p:nvPicPr>
          <p:cNvPr id="1026" name="Picture 2" descr="Dấu ấn về bức ảnh Bác Hồ thăm Đền H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4" y="1552576"/>
            <a:ext cx="5425999" cy="411003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rcRect t="16545" b="8718"/>
          <a:stretch>
            <a:fillRect/>
          </a:stretch>
        </p:blipFill>
        <p:spPr>
          <a:xfrm>
            <a:off x="20" y="1282"/>
            <a:ext cx="12191980" cy="6856718"/>
          </a:xfrm>
          <a:prstGeom prst="rect">
            <a:avLst/>
          </a:prstGeom>
        </p:spPr>
      </p:pic>
      <p:pic>
        <p:nvPicPr>
          <p:cNvPr id="11" name="Picture 10"/>
          <p:cNvPicPr>
            <a:picLocks noChangeAspect="1"/>
          </p:cNvPicPr>
          <p:nvPr/>
        </p:nvPicPr>
        <p:blipFill>
          <a:blip r:embed="rId2"/>
          <a:stretch>
            <a:fillRect/>
          </a:stretch>
        </p:blipFill>
        <p:spPr>
          <a:xfrm>
            <a:off x="486849" y="316573"/>
            <a:ext cx="1579001" cy="871804"/>
          </a:xfrm>
          <a:prstGeom prst="rect">
            <a:avLst/>
          </a:prstGeom>
        </p:spPr>
      </p:pic>
      <p:pic>
        <p:nvPicPr>
          <p:cNvPr id="3" name="Picture 2" descr="A white and pink text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sp>
        <p:nvSpPr>
          <p:cNvPr id="4" name="TextBox 3"/>
          <p:cNvSpPr txBox="1"/>
          <p:nvPr/>
        </p:nvSpPr>
        <p:spPr>
          <a:xfrm>
            <a:off x="8133837" y="3821320"/>
            <a:ext cx="2772288" cy="971356"/>
          </a:xfrm>
          <a:prstGeom prst="rect">
            <a:avLst/>
          </a:prstGeom>
          <a:noFill/>
        </p:spPr>
        <p:txBody>
          <a:bodyPr wrap="square">
            <a:spAutoFit/>
          </a:bodyPr>
          <a:lstStyle/>
          <a:p>
            <a:pPr marL="0" marR="0" algn="just">
              <a:lnSpc>
                <a:spcPct val="115000"/>
              </a:lnSpc>
              <a:spcBef>
                <a:spcPts val="0"/>
              </a:spcBef>
              <a:spcAft>
                <a:spcPts val="0"/>
              </a:spcAft>
            </a:pPr>
            <a:r>
              <a:rPr lang="en-US" sz="5400" b="1">
                <a:solidFill>
                  <a:srgbClr val="FF0000"/>
                </a:solidFill>
                <a:effectLst/>
                <a:latin typeface="Times New Roman" panose="02020603050405020304" pitchFamily="18" charset="0"/>
                <a:ea typeface="Times New Roman" panose="02020603050405020304" pitchFamily="18" charset="0"/>
              </a:rPr>
              <a:t>(Tiết 1)</a:t>
            </a:r>
            <a:endParaRPr lang="en-US" sz="5400" b="1">
              <a:solidFill>
                <a:srgbClr val="FF0000"/>
              </a:solidFill>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t="20495"/>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p:cNvSpPr>
            <a:spLocks noGrp="1" noRot="1" noChangeAspect="1" noMove="1" noResize="1" noEditPoints="1" noAdjustHandles="1" noChangeArrowheads="1" noChangeShapeType="1" noTextEdit="1"/>
          </p:cNvSpPr>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39611" y="95250"/>
            <a:ext cx="95379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a:solidFill>
                    <a:srgbClr val="ED7D31">
                      <a:lumMod val="75000"/>
                    </a:srgbClr>
                  </a:solidFill>
                </a:ln>
                <a:solidFill>
                  <a:srgbClr val="FFFF00"/>
                </a:solidFill>
                <a:effectLst/>
                <a:uLnTx/>
                <a:uFillTx/>
                <a:latin typeface="UTM Cookies" panose="02040603050506020204" pitchFamily="18" charset="0"/>
                <a:ea typeface="+mn-ea"/>
                <a:cs typeface="+mn-cs"/>
              </a:rPr>
              <a:t>Yêu cầu cần đạt</a:t>
            </a:r>
            <a:endParaRPr kumimoji="0" lang="en-US" sz="72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
        <p:nvSpPr>
          <p:cNvPr id="3" name="Freeform 5"/>
          <p:cNvSpPr/>
          <p:nvPr/>
        </p:nvSpPr>
        <p:spPr>
          <a:xfrm rot="10800000" flipV="1">
            <a:off x="567153" y="1483425"/>
            <a:ext cx="10954288" cy="4552951"/>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dpi="0" rotWithShape="1">
            <a:blip r:embed="rId2">
              <a:alphaModFix amt="94000"/>
            </a:blip>
            <a:srcRect/>
            <a:stretch>
              <a:fillRect t="-30553" b="-29011"/>
            </a:stretch>
          </a:blipFill>
        </p:spPr>
        <p:txBody>
          <a:bodyPr/>
          <a:lstStyle/>
          <a:p>
            <a:pPr marL="342900" marR="0" lvl="0" indent="-342900" algn="just" defTabSz="914400" rtl="0" eaLnBrk="1" fontAlgn="auto" latinLnBrk="0" hangingPunct="1">
              <a:lnSpc>
                <a:spcPct val="150000"/>
              </a:lnSpc>
              <a:spcBef>
                <a:spcPts val="0"/>
              </a:spcBef>
              <a:spcAft>
                <a:spcPts val="240"/>
              </a:spcAft>
              <a:buClrTx/>
              <a:buSzTx/>
              <a:buFont typeface="Times New Roman" panose="02020603050405020304" pitchFamily="18" charset="0"/>
              <a:buChar char="-"/>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670559" y="1603066"/>
            <a:ext cx="10752814" cy="5644879"/>
          </a:xfrm>
          <a:prstGeom prst="rect">
            <a:avLst/>
          </a:prstGeom>
          <a:noFill/>
        </p:spPr>
        <p:txBody>
          <a:bodyPr wrap="square">
            <a:spAutoFit/>
          </a:bodyPr>
          <a:lstStyle/>
          <a:p>
            <a:pPr marL="0" marR="0" algn="just">
              <a:lnSpc>
                <a:spcPct val="115000"/>
              </a:lnSpc>
              <a:spcBef>
                <a:spcPts val="0"/>
              </a:spcBef>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1.</a:t>
            </a:r>
            <a:r>
              <a:rPr lang="nl-NL" sz="3200" dirty="0">
                <a:solidFill>
                  <a:srgbClr val="000000"/>
                </a:solidFill>
                <a:effectLst/>
                <a:latin typeface="Times New Roman" panose="02020603050405020304" pitchFamily="18" charset="0"/>
                <a:ea typeface="Times New Roman" panose="02020603050405020304" pitchFamily="18" charset="0"/>
              </a:rPr>
              <a:t>Tìm hiểu lịch sử thông qua việc mô tả được đời sống kinh tế và công cuộc đấu tranh bảo vệ Nhà nước Văn Lang, Âu Lạc.</a:t>
            </a:r>
            <a:endParaRPr lang="vi-VN" sz="3200" dirty="0">
              <a:solidFill>
                <a:srgbClr val="000000"/>
              </a:solidFill>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2.</a:t>
            </a:r>
            <a:r>
              <a:rPr lang="nl-NL" sz="3200" dirty="0">
                <a:solidFill>
                  <a:srgbClr val="000000"/>
                </a:solidFill>
                <a:effectLst/>
                <a:latin typeface="Times New Roman" panose="02020603050405020304" pitchFamily="18" charset="0"/>
                <a:ea typeface="Times New Roman" panose="02020603050405020304" pitchFamily="18" charset="0"/>
              </a:rPr>
              <a:t> Nhận thức và tư duy lịch sử thông qua việc trình bày được sự ra đời của nước Văn Lang, Âu Lạc thông qua tìm hiểu một số truyền thuyết và bằng chứng khảo cổ học.</a:t>
            </a:r>
            <a:endParaRPr lang="vi-VN" sz="3200" dirty="0">
              <a:solidFill>
                <a:srgbClr val="000000"/>
              </a:solidFill>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3.</a:t>
            </a:r>
            <a:r>
              <a:rPr lang="nl-NL" sz="3200" dirty="0">
                <a:solidFill>
                  <a:srgbClr val="000000"/>
                </a:solidFill>
                <a:effectLst/>
                <a:latin typeface="Times New Roman" panose="02020603050405020304" pitchFamily="18" charset="0"/>
                <a:ea typeface="Times New Roman" panose="02020603050405020304" pitchFamily="18" charset="0"/>
              </a:rPr>
              <a:t>Yêu nước thông qua việc biết ghi nhớ công ơn dựng nước của tổ tiên thông qua tìm hiểu cội nguồn của dân tộc từ thời Nhà nước Văn Lang, Nhà nước Âu Lạc.</a:t>
            </a:r>
            <a:endParaRPr lang="en-US" sz="32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2471</Words>
  <Application>WPS Presentation</Application>
  <PresentationFormat>Widescreen</PresentationFormat>
  <Paragraphs>80</Paragraphs>
  <Slides>21</Slides>
  <Notes>1</Notes>
  <HiddenSlides>0</HiddenSlides>
  <MMClips>3</MMClips>
  <ScaleCrop>false</ScaleCrop>
  <HeadingPairs>
    <vt:vector size="6" baseType="variant">
      <vt:variant>
        <vt:lpstr>已用的字体</vt:lpstr>
      </vt:variant>
      <vt:variant>
        <vt:i4>15</vt:i4>
      </vt:variant>
      <vt:variant>
        <vt:lpstr>主题</vt:lpstr>
      </vt:variant>
      <vt:variant>
        <vt:i4>4</vt:i4>
      </vt:variant>
      <vt:variant>
        <vt:lpstr>幻灯片标题</vt:lpstr>
      </vt:variant>
      <vt:variant>
        <vt:i4>21</vt:i4>
      </vt:variant>
    </vt:vector>
  </HeadingPairs>
  <TitlesOfParts>
    <vt:vector size="40" baseType="lpstr">
      <vt:lpstr>Arial</vt:lpstr>
      <vt:lpstr>SimSun</vt:lpstr>
      <vt:lpstr>Wingdings</vt:lpstr>
      <vt:lpstr>Calibri</vt:lpstr>
      <vt:lpstr>Cambria</vt:lpstr>
      <vt:lpstr>Times New Roman</vt:lpstr>
      <vt:lpstr>UTM Cookies</vt:lpstr>
      <vt:lpstr>Segoe Print</vt:lpstr>
      <vt:lpstr>Calibri</vt:lpstr>
      <vt:lpstr>Microsoft YaHei</vt:lpstr>
      <vt:lpstr>Arial Unicode MS</vt:lpstr>
      <vt:lpstr>Calibri Light</vt:lpstr>
      <vt:lpstr>DFPOP1-W9</vt:lpstr>
      <vt:lpstr>Aptos</vt:lpstr>
      <vt:lpstr>等线</vt:lpstr>
      <vt:lpstr>Office Theme</vt:lpstr>
      <vt:lpstr>1_Office Theme</vt:lpstr>
      <vt:lpstr>2_Office 主题​​</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Bích Đào Cao Thị</cp:lastModifiedBy>
  <cp:revision>49</cp:revision>
  <dcterms:created xsi:type="dcterms:W3CDTF">2024-08-02T11:27:00Z</dcterms:created>
  <dcterms:modified xsi:type="dcterms:W3CDTF">2024-10-16T07:32:48Z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72116274C9124E5C859EE6298CF1B963_12</vt:lpwstr>
  </property>
  <property fmtid="{D5CDD505-2E9C-101B-9397-08002B2CF9AE}" pid="3" name="KSOProductBuildVer">
    <vt:lpwstr>1033-12.2.0.18586</vt:lpwstr>
  </property>
</Properties>
</file>