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5"/>
  </p:notesMasterIdLst>
  <p:sldIdLst>
    <p:sldId id="259" r:id="rId5"/>
    <p:sldId id="262" r:id="rId6"/>
    <p:sldId id="256" r:id="rId7"/>
    <p:sldId id="380" r:id="rId8"/>
    <p:sldId id="267" r:id="rId9"/>
    <p:sldId id="258" r:id="rId10"/>
    <p:sldId id="261" r:id="rId11"/>
    <p:sldId id="367" r:id="rId12"/>
    <p:sldId id="263" r:id="rId13"/>
    <p:sldId id="357" r:id="rId14"/>
    <p:sldId id="368" r:id="rId15"/>
    <p:sldId id="369" r:id="rId16"/>
    <p:sldId id="370" r:id="rId17"/>
    <p:sldId id="265" r:id="rId18"/>
    <p:sldId id="371" r:id="rId19"/>
    <p:sldId id="372" r:id="rId20"/>
    <p:sldId id="373" r:id="rId21"/>
    <p:sldId id="294" r:id="rId22"/>
    <p:sldId id="301" r:id="rId23"/>
    <p:sldId id="266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554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BF644-CC2B-438D-B878-879C4B0018B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A93D1-A3E8-4D7B-8326-EB731597C9D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Mỗi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bằng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cơ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phong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chính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hoạt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3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kế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-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A93D1-A3E8-4D7B-8326-EB731597C9D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CE665B5-3980-4777-95AA-8820A707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0502" y="-4000502"/>
            <a:ext cx="10287000" cy="18288003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28613" y="300038"/>
            <a:ext cx="17630775" cy="9686925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23417" y="1489151"/>
            <a:ext cx="17041200" cy="410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623400" y="5668250"/>
            <a:ext cx="170412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09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858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371600">
              <a:defRPr/>
            </a:pPr>
            <a:fld id="{00000000-1234-1234-1234-123412341234}" type="slidenum">
              <a:rPr lang="en-GB" smtClean="0">
                <a:solidFill>
                  <a:srgbClr val="595959"/>
                </a:solidFill>
              </a:rPr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28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Relationship Id="rId1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6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sv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28700"/>
            <a:ext cx="10364561" cy="79862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620000" y="4152900"/>
            <a:ext cx="96994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tròn, thiết kế chuông và búa gõ mang tiếng chuông báo thức, màu xanh da trời.</a:t>
            </a:r>
            <a:endParaRPr lang="en-US" sz="5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43300"/>
            <a:ext cx="3352800" cy="489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22063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vuông, màu đỏ, dùng để treo tường.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543300"/>
            <a:ext cx="3785881" cy="4200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4305300"/>
            <a:ext cx="10004283" cy="3314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đeo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09900"/>
            <a:ext cx="4191000" cy="5523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3543300"/>
            <a:ext cx="10004283" cy="44223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ồng hồ cát, gồm hai bình thủy tinh được kết nối bằng một eo nhỏ ở giữa, chứa vật liệu cát mịn.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3048000" y="571500"/>
            <a:ext cx="11811000" cy="1676400"/>
            <a:chOff x="0" y="0"/>
            <a:chExt cx="2022212" cy="238271"/>
          </a:xfrm>
        </p:grpSpPr>
        <p:sp>
          <p:nvSpPr>
            <p:cNvPr id="5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kiểu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dáng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8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kumimoji="0" lang="en-US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933700"/>
            <a:ext cx="3124200" cy="558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6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590800" y="876300"/>
            <a:ext cx="12954000" cy="1905000"/>
            <a:chOff x="0" y="0"/>
            <a:chExt cx="2022212" cy="238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2211" cy="238271"/>
            </a:xfrm>
            <a:custGeom>
              <a:avLst/>
              <a:gdLst/>
              <a:ahLst/>
              <a:cxnLst/>
              <a:rect l="l" t="t" r="r" b="b"/>
              <a:pathLst>
                <a:path w="2022211" h="238271">
                  <a:moveTo>
                    <a:pt x="60840" y="0"/>
                  </a:moveTo>
                  <a:lnTo>
                    <a:pt x="1961371" y="0"/>
                  </a:lnTo>
                  <a:cubicBezTo>
                    <a:pt x="1977507" y="0"/>
                    <a:pt x="1992982" y="6410"/>
                    <a:pt x="2004392" y="17820"/>
                  </a:cubicBezTo>
                  <a:cubicBezTo>
                    <a:pt x="2015802" y="29230"/>
                    <a:pt x="2022211" y="44705"/>
                    <a:pt x="2022211" y="60840"/>
                  </a:cubicBezTo>
                  <a:lnTo>
                    <a:pt x="2022211" y="177431"/>
                  </a:lnTo>
                  <a:cubicBezTo>
                    <a:pt x="2022211" y="193567"/>
                    <a:pt x="2015802" y="209042"/>
                    <a:pt x="2004392" y="220451"/>
                  </a:cubicBezTo>
                  <a:cubicBezTo>
                    <a:pt x="1992982" y="231861"/>
                    <a:pt x="1977507" y="238271"/>
                    <a:pt x="1961371" y="238271"/>
                  </a:cubicBezTo>
                  <a:lnTo>
                    <a:pt x="60840" y="238271"/>
                  </a:lnTo>
                  <a:cubicBezTo>
                    <a:pt x="44705" y="238271"/>
                    <a:pt x="29230" y="231861"/>
                    <a:pt x="17820" y="220451"/>
                  </a:cubicBezTo>
                  <a:cubicBezTo>
                    <a:pt x="6410" y="209042"/>
                    <a:pt x="0" y="193567"/>
                    <a:pt x="0" y="177431"/>
                  </a:cubicBezTo>
                  <a:lnTo>
                    <a:pt x="0" y="60840"/>
                  </a:lnTo>
                  <a:cubicBezTo>
                    <a:pt x="0" y="44705"/>
                    <a:pt x="6410" y="29230"/>
                    <a:pt x="17820" y="17820"/>
                  </a:cubicBezTo>
                  <a:cubicBezTo>
                    <a:pt x="29230" y="6410"/>
                    <a:pt x="44705" y="0"/>
                    <a:pt x="60840" y="0"/>
                  </a:cubicBezTo>
                  <a:close/>
                </a:path>
              </a:pathLst>
            </a:custGeom>
            <a:solidFill>
              <a:srgbClr val="F2BD0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6000" i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22212" cy="276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4671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79560" y="1113804"/>
              <a:ext cx="5628287" cy="503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 kế là quá trình sáng tạo để tạo ra sản phẩm đáp ứng tốt hơn nhu cầu của con người. </a:t>
              </a:r>
              <a:endPara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367441"/>
            <a:ext cx="11592265" cy="8957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24400" y="647700"/>
            <a:ext cx="13106400" cy="3048000"/>
            <a:chOff x="1594337" y="1602154"/>
            <a:chExt cx="9003323" cy="3477846"/>
          </a:xfrm>
        </p:grpSpPr>
        <p:sp>
          <p:nvSpPr>
            <p:cNvPr id="3" name="Rounded Rectangle 8"/>
            <p:cNvSpPr/>
            <p:nvPr/>
          </p:nvSpPr>
          <p:spPr>
            <a:xfrm>
              <a:off x="1594337" y="1602154"/>
              <a:ext cx="9003323" cy="3477846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" name="Rounded Rectangle 9"/>
            <p:cNvSpPr/>
            <p:nvPr/>
          </p:nvSpPr>
          <p:spPr>
            <a:xfrm>
              <a:off x="1825851" y="1733931"/>
              <a:ext cx="8540294" cy="317572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lớp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mục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Freeform 13"/>
          <p:cNvSpPr/>
          <p:nvPr/>
        </p:nvSpPr>
        <p:spPr>
          <a:xfrm>
            <a:off x="838200" y="3695700"/>
            <a:ext cx="5867400" cy="5996155"/>
          </a:xfrm>
          <a:custGeom>
            <a:avLst/>
            <a:gdLst/>
            <a:ahLst/>
            <a:cxnLst/>
            <a:rect l="l" t="t" r="r" b="b"/>
            <a:pathLst>
              <a:path w="6048000" h="6529555">
                <a:moveTo>
                  <a:pt x="0" y="0"/>
                </a:moveTo>
                <a:lnTo>
                  <a:pt x="6048000" y="0"/>
                </a:lnTo>
                <a:lnTo>
                  <a:pt x="6048000" y="6529554"/>
                </a:lnTo>
                <a:lnTo>
                  <a:pt x="0" y="6529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91400" y="4610100"/>
            <a:ext cx="10004283" cy="39892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 defTabSz="1371600">
              <a:lnSpc>
                <a:spcPct val="120000"/>
              </a:lnSpc>
            </a:pP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 ý: </a:t>
            </a:r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ghế HS và ghế GV, cốc uống nước và bình nước, bàn HS và bàn GV, thước kẻ HS và thước chỉ bảng của GV,...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4062898" y="3963296"/>
            <a:ext cx="1341401" cy="178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" y="2"/>
            <a:ext cx="18288002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82157" y="1582627"/>
            <a:ext cx="3175452" cy="347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13530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379570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0212851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143850" y="2"/>
            <a:ext cx="4144152" cy="15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75852" y="-150123"/>
            <a:ext cx="2000999" cy="200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210877" y="5558951"/>
            <a:ext cx="3496100" cy="349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597670" y="1461995"/>
            <a:ext cx="9557562" cy="56868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4984289" y="1696116"/>
            <a:ext cx="8784201" cy="485459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endParaRPr sz="7000" b="1" kern="0">
              <a:solidFill>
                <a:srgbClr val="FFFF00"/>
              </a:solidFill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6417445" y="1792286"/>
            <a:ext cx="1636556" cy="1993263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14494884" y="1817454"/>
            <a:ext cx="1636557" cy="204109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62600" y="3162300"/>
            <a:ext cx="7418399" cy="99862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601" y="4261240"/>
            <a:ext cx="5773841" cy="63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 descr="Ảnh có chứa văn bản, phòng ngủ, đồ họa véc-tơ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517762"/>
            <a:ext cx="18288000" cy="1769238"/>
            <a:chOff x="0" y="0"/>
            <a:chExt cx="6186311" cy="5984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598483"/>
            </a:xfrm>
            <a:custGeom>
              <a:avLst/>
              <a:gdLst/>
              <a:ahLst/>
              <a:cxnLst/>
              <a:rect l="l" t="t" r="r" b="b"/>
              <a:pathLst>
                <a:path w="6186311" h="598483">
                  <a:moveTo>
                    <a:pt x="0" y="0"/>
                  </a:moveTo>
                  <a:lnTo>
                    <a:pt x="6186311" y="0"/>
                  </a:lnTo>
                  <a:lnTo>
                    <a:pt x="6186311" y="598483"/>
                  </a:lnTo>
                  <a:lnTo>
                    <a:pt x="0" y="598483"/>
                  </a:lnTo>
                  <a:close/>
                </a:path>
              </a:pathLst>
            </a:custGeom>
            <a:solidFill>
              <a:srgbClr val="EAC5B0"/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517762"/>
            <a:ext cx="18288000" cy="1032330"/>
            <a:chOff x="0" y="0"/>
            <a:chExt cx="6186311" cy="349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349208"/>
            </a:xfrm>
            <a:custGeom>
              <a:avLst/>
              <a:gdLst/>
              <a:ahLst/>
              <a:cxnLst/>
              <a:rect l="l" t="t" r="r" b="b"/>
              <a:pathLst>
                <a:path w="6186311" h="349208">
                  <a:moveTo>
                    <a:pt x="0" y="0"/>
                  </a:moveTo>
                  <a:lnTo>
                    <a:pt x="6186311" y="0"/>
                  </a:lnTo>
                  <a:lnTo>
                    <a:pt x="6186311" y="349208"/>
                  </a:lnTo>
                  <a:lnTo>
                    <a:pt x="0" y="349208"/>
                  </a:lnTo>
                  <a:close/>
                </a:path>
              </a:pathLst>
            </a:custGeom>
            <a:solidFill>
              <a:srgbClr val="A45D5B">
                <a:alpha val="32941"/>
              </a:srgbClr>
            </a:solidFill>
          </p:spPr>
          <p:txBody>
            <a:bodyPr/>
            <a:lstStyle/>
            <a:p>
              <a:pPr defTabSz="1371600">
                <a:defRPr/>
              </a:pPr>
              <a:endParaRPr lang="en-US" sz="27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3633204" y="6170432"/>
            <a:ext cx="4391918" cy="39766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023678" y="8164109"/>
            <a:ext cx="2234943" cy="19830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0920" y="577402"/>
            <a:ext cx="4807962" cy="36103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73818" y="1028700"/>
            <a:ext cx="1790100" cy="22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>
            <a:fillRect/>
          </a:stretch>
        </p:blipFill>
        <p:spPr>
          <a:xfrm>
            <a:off x="0" y="3294649"/>
            <a:ext cx="4939692" cy="706431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08618">
            <a:off x="5947417" y="489462"/>
            <a:ext cx="7460093" cy="7669254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 rot="21358975">
            <a:off x="6730741" y="1923452"/>
            <a:ext cx="10466759" cy="1268081"/>
            <a:chOff x="1149989" y="3194004"/>
            <a:chExt cx="6977839" cy="845387"/>
          </a:xfrm>
        </p:grpSpPr>
        <p:sp>
          <p:nvSpPr>
            <p:cNvPr id="16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0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1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2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3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 rot="21358975">
            <a:off x="6695173" y="3711069"/>
            <a:ext cx="10466759" cy="1268081"/>
            <a:chOff x="1149989" y="3194004"/>
            <a:chExt cx="6977839" cy="845387"/>
          </a:xfrm>
        </p:grpSpPr>
        <p:sp>
          <p:nvSpPr>
            <p:cNvPr id="25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7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8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9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0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grpSp>
        <p:nvGrpSpPr>
          <p:cNvPr id="33" name="组合 23"/>
          <p:cNvGrpSpPr/>
          <p:nvPr/>
        </p:nvGrpSpPr>
        <p:grpSpPr>
          <a:xfrm rot="21358975">
            <a:off x="6899968" y="5498687"/>
            <a:ext cx="10466759" cy="1268081"/>
            <a:chOff x="1149989" y="3194004"/>
            <a:chExt cx="6977839" cy="845387"/>
          </a:xfrm>
        </p:grpSpPr>
        <p:sp>
          <p:nvSpPr>
            <p:cNvPr id="34" name="文本框 32"/>
            <p:cNvSpPr txBox="1"/>
            <p:nvPr/>
          </p:nvSpPr>
          <p:spPr>
            <a:xfrm>
              <a:off x="1882096" y="3356962"/>
              <a:ext cx="624573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kumimoji="1" lang="en-US" altLang="zh-CN" sz="5400" dirty="0">
                  <a:solidFill>
                    <a:prstClr val="black"/>
                  </a:solidFill>
                  <a:latin typeface="Calibri" panose="020F0502020204030204"/>
                  <a:ea typeface="Microsoft YaHei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5400" dirty="0">
                <a:solidFill>
                  <a:prstClr val="black"/>
                </a:solidFill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35" name="组合 25"/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36" name="Freeform 108"/>
              <p:cNvSpPr/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Freeform 109"/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Freeform 110"/>
              <p:cNvSpPr/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9" name="Freeform 111"/>
              <p:cNvSpPr/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0" name="Freeform 112"/>
              <p:cNvSpPr/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41" name="Freeform 113"/>
              <p:cNvSpPr/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/>
              <a:lstStyle/>
              <a:p>
                <a:pPr defTabSz="1371600">
                  <a:defRPr/>
                </a:pPr>
                <a:endParaRPr lang="zh-CN" altLang="en-US" sz="2700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808" y="1478948"/>
            <a:ext cx="4901609" cy="2185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6327" y="2036375"/>
            <a:ext cx="6440570" cy="6453451"/>
            <a:chOff x="0" y="0"/>
            <a:chExt cx="6350000" cy="6362700"/>
          </a:xfrm>
        </p:grpSpPr>
        <p:sp>
          <p:nvSpPr>
            <p:cNvPr id="4" name="Freeform 4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823285">
            <a:off x="1409676" y="5732570"/>
            <a:ext cx="1514801" cy="3394513"/>
          </a:xfrm>
          <a:custGeom>
            <a:avLst/>
            <a:gdLst/>
            <a:ahLst/>
            <a:cxnLst/>
            <a:rect l="l" t="t" r="r" b="b"/>
            <a:pathLst>
              <a:path w="1514801" h="3394513">
                <a:moveTo>
                  <a:pt x="0" y="0"/>
                </a:moveTo>
                <a:lnTo>
                  <a:pt x="1514801" y="0"/>
                </a:lnTo>
                <a:lnTo>
                  <a:pt x="1514801" y="3394512"/>
                </a:lnTo>
                <a:lnTo>
                  <a:pt x="0" y="33945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082047">
            <a:off x="-100967" y="-92803"/>
            <a:ext cx="2486025" cy="4114800"/>
          </a:xfrm>
          <a:custGeom>
            <a:avLst/>
            <a:gdLst/>
            <a:ahLst/>
            <a:cxnLst/>
            <a:rect l="l" t="t" r="r" b="b"/>
            <a:pathLst>
              <a:path w="2486025" h="4114800">
                <a:moveTo>
                  <a:pt x="0" y="0"/>
                </a:moveTo>
                <a:lnTo>
                  <a:pt x="2486025" y="0"/>
                </a:lnTo>
                <a:lnTo>
                  <a:pt x="24860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0" y="342900"/>
            <a:ext cx="10418967" cy="167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10600" y="2628900"/>
            <a:ext cx="8839200" cy="7330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Hãy vẽ 1 bức tranh gồm có các hình sau: một hình vuông, một hình tam giác, một hình chữ nhật, hình tròn, sáu đường thẳng.</a:t>
            </a: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Sau 3 phút, HS đi tìm những bạn có bức tranh giống ý tưởng của mình và đứng thành nhóm.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ại diện các nhóm mô tả về ý tưởng bức tranh của nhóm mình.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50550" y="1215699"/>
            <a:ext cx="12986900" cy="3201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05"/>
              </a:lnSpc>
            </a:pPr>
            <a:r>
              <a:rPr lang="en-US" sz="18715" dirty="0">
                <a:solidFill>
                  <a:srgbClr val="E96C07"/>
                </a:solidFill>
                <a:latin typeface="Pagkaki"/>
                <a:ea typeface="Pagkaki"/>
                <a:cs typeface="Pagkaki"/>
                <a:sym typeface="Pagkaki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 rot="-386524">
            <a:off x="1456695" y="4725758"/>
            <a:ext cx="5953292" cy="7964271"/>
          </a:xfrm>
          <a:custGeom>
            <a:avLst/>
            <a:gdLst/>
            <a:ahLst/>
            <a:cxnLst/>
            <a:rect l="l" t="t" r="r" b="b"/>
            <a:pathLst>
              <a:path w="5953292" h="7964271">
                <a:moveTo>
                  <a:pt x="0" y="0"/>
                </a:moveTo>
                <a:lnTo>
                  <a:pt x="5953292" y="0"/>
                </a:lnTo>
                <a:lnTo>
                  <a:pt x="5953292" y="7964271"/>
                </a:lnTo>
                <a:lnTo>
                  <a:pt x="0" y="7964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208754">
            <a:off x="7449733" y="4033999"/>
            <a:ext cx="1862617" cy="5360049"/>
          </a:xfrm>
          <a:custGeom>
            <a:avLst/>
            <a:gdLst/>
            <a:ahLst/>
            <a:cxnLst/>
            <a:rect l="l" t="t" r="r" b="b"/>
            <a:pathLst>
              <a:path w="1862617" h="5360049">
                <a:moveTo>
                  <a:pt x="0" y="0"/>
                </a:moveTo>
                <a:lnTo>
                  <a:pt x="1862617" y="0"/>
                </a:lnTo>
                <a:lnTo>
                  <a:pt x="1862617" y="5360049"/>
                </a:lnTo>
                <a:lnTo>
                  <a:pt x="0" y="5360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8989">
            <a:off x="10954494" y="4350037"/>
            <a:ext cx="2048768" cy="2622423"/>
          </a:xfrm>
          <a:custGeom>
            <a:avLst/>
            <a:gdLst/>
            <a:ahLst/>
            <a:cxnLst/>
            <a:rect l="l" t="t" r="r" b="b"/>
            <a:pathLst>
              <a:path w="2048768" h="2622423">
                <a:moveTo>
                  <a:pt x="0" y="0"/>
                </a:moveTo>
                <a:lnTo>
                  <a:pt x="2048768" y="0"/>
                </a:lnTo>
                <a:lnTo>
                  <a:pt x="2048768" y="2622423"/>
                </a:lnTo>
                <a:lnTo>
                  <a:pt x="0" y="26224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57697">
            <a:off x="8203543" y="7574844"/>
            <a:ext cx="5246686" cy="1291996"/>
          </a:xfrm>
          <a:custGeom>
            <a:avLst/>
            <a:gdLst/>
            <a:ahLst/>
            <a:cxnLst/>
            <a:rect l="l" t="t" r="r" b="b"/>
            <a:pathLst>
              <a:path w="5246686" h="1291996">
                <a:moveTo>
                  <a:pt x="0" y="0"/>
                </a:moveTo>
                <a:lnTo>
                  <a:pt x="5246686" y="0"/>
                </a:lnTo>
                <a:lnTo>
                  <a:pt x="5246686" y="1291996"/>
                </a:lnTo>
                <a:lnTo>
                  <a:pt x="0" y="1291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865589" y="4252974"/>
            <a:ext cx="2782070" cy="2916981"/>
          </a:xfrm>
          <a:custGeom>
            <a:avLst/>
            <a:gdLst/>
            <a:ahLst/>
            <a:cxnLst/>
            <a:rect l="l" t="t" r="r" b="b"/>
            <a:pathLst>
              <a:path w="2782070" h="2916981">
                <a:moveTo>
                  <a:pt x="0" y="0"/>
                </a:moveTo>
                <a:lnTo>
                  <a:pt x="2782070" y="0"/>
                </a:lnTo>
                <a:lnTo>
                  <a:pt x="2782070" y="2916980"/>
                </a:lnTo>
                <a:lnTo>
                  <a:pt x="0" y="29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68912">
            <a:off x="13291666" y="7355057"/>
            <a:ext cx="3506976" cy="1731570"/>
          </a:xfrm>
          <a:custGeom>
            <a:avLst/>
            <a:gdLst/>
            <a:ahLst/>
            <a:cxnLst/>
            <a:rect l="l" t="t" r="r" b="b"/>
            <a:pathLst>
              <a:path w="3506976" h="1731570">
                <a:moveTo>
                  <a:pt x="0" y="0"/>
                </a:moveTo>
                <a:lnTo>
                  <a:pt x="3506976" y="0"/>
                </a:lnTo>
                <a:lnTo>
                  <a:pt x="3506976" y="1731570"/>
                </a:lnTo>
                <a:lnTo>
                  <a:pt x="0" y="17315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340480">
            <a:off x="16251505" y="885836"/>
            <a:ext cx="993356" cy="2001724"/>
          </a:xfrm>
          <a:custGeom>
            <a:avLst/>
            <a:gdLst/>
            <a:ahLst/>
            <a:cxnLst/>
            <a:rect l="l" t="t" r="r" b="b"/>
            <a:pathLst>
              <a:path w="993356" h="2001724">
                <a:moveTo>
                  <a:pt x="0" y="0"/>
                </a:moveTo>
                <a:lnTo>
                  <a:pt x="993356" y="0"/>
                </a:lnTo>
                <a:lnTo>
                  <a:pt x="993356" y="2001724"/>
                </a:lnTo>
                <a:lnTo>
                  <a:pt x="0" y="2001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0" y="59817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39800" y="6009132"/>
            <a:ext cx="4632960" cy="37063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200" y="190500"/>
            <a:ext cx="4377307" cy="16033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81300"/>
            <a:ext cx="14554200" cy="33827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419100"/>
            <a:ext cx="3426249" cy="3883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0800000">
            <a:off x="15773400" y="-1028700"/>
            <a:ext cx="1674777" cy="3374866"/>
          </a:xfrm>
          <a:custGeom>
            <a:avLst/>
            <a:gdLst/>
            <a:ahLst/>
            <a:cxnLst/>
            <a:rect l="l" t="t" r="r" b="b"/>
            <a:pathLst>
              <a:path w="1674777" h="3374866">
                <a:moveTo>
                  <a:pt x="0" y="0"/>
                </a:moveTo>
                <a:lnTo>
                  <a:pt x="1674777" y="0"/>
                </a:lnTo>
                <a:lnTo>
                  <a:pt x="1674777" y="3374866"/>
                </a:lnTo>
                <a:lnTo>
                  <a:pt x="0" y="337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28700" y="2628900"/>
            <a:ext cx="16231235" cy="4965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indent="0" algn="ctr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 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Nhận thức được muốn tạo ra sản phẩm công nghệ cần phải thiết kế, thiết kế là quá trình sáng tạo.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- Kể được tên các công việc chính khi thiết kế.</a:t>
            </a:r>
          </a:p>
          <a:p>
            <a:pPr indent="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- Vẽ phác thảo, nêu được ý tưởng thiết kế một sản phẩm công nghệ đơn giản.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D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685800" y="419100"/>
            <a:ext cx="6599841" cy="8557330"/>
          </a:xfrm>
          <a:custGeom>
            <a:avLst/>
            <a:gdLst/>
            <a:ahLst/>
            <a:cxnLst/>
            <a:rect l="l" t="t" r="r" b="b"/>
            <a:pathLst>
              <a:path w="6599841" h="8557330">
                <a:moveTo>
                  <a:pt x="0" y="0"/>
                </a:moveTo>
                <a:lnTo>
                  <a:pt x="6599840" y="0"/>
                </a:lnTo>
                <a:lnTo>
                  <a:pt x="6599840" y="8557329"/>
                </a:lnTo>
                <a:lnTo>
                  <a:pt x="0" y="855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554200" y="7048500"/>
            <a:ext cx="3400455" cy="2533339"/>
          </a:xfrm>
          <a:custGeom>
            <a:avLst/>
            <a:gdLst/>
            <a:ahLst/>
            <a:cxnLst/>
            <a:rect l="l" t="t" r="r" b="b"/>
            <a:pathLst>
              <a:path w="3400455" h="2533339">
                <a:moveTo>
                  <a:pt x="0" y="0"/>
                </a:moveTo>
                <a:lnTo>
                  <a:pt x="3400455" y="0"/>
                </a:lnTo>
                <a:lnTo>
                  <a:pt x="3400455" y="2533339"/>
                </a:lnTo>
                <a:lnTo>
                  <a:pt x="0" y="2533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638299"/>
            <a:ext cx="10591800" cy="793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4"/>
          <p:cNvSpPr/>
          <p:nvPr/>
        </p:nvSpPr>
        <p:spPr>
          <a:xfrm>
            <a:off x="2514600" y="1866900"/>
            <a:ext cx="13411200" cy="3886200"/>
          </a:xfrm>
          <a:custGeom>
            <a:avLst/>
            <a:gdLst/>
            <a:ahLst/>
            <a:cxnLst/>
            <a:rect l="l" t="t" r="r" b="b"/>
            <a:pathLst>
              <a:path w="8958177" h="2182538">
                <a:moveTo>
                  <a:pt x="0" y="0"/>
                </a:moveTo>
                <a:lnTo>
                  <a:pt x="8958177" y="0"/>
                </a:lnTo>
                <a:lnTo>
                  <a:pt x="8958177" y="2182538"/>
                </a:lnTo>
                <a:lnTo>
                  <a:pt x="0" y="21825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1200" y="5753100"/>
            <a:ext cx="5013960" cy="40111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05200" y="2476500"/>
            <a:ext cx="10591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/>
              <a:t>1. THIẾT KẾ TRONG CUỘC SỐNG</a:t>
            </a:r>
          </a:p>
        </p:txBody>
      </p:sp>
      <p:sp>
        <p:nvSpPr>
          <p:cNvPr id="22" name="Freeform 10"/>
          <p:cNvSpPr/>
          <p:nvPr/>
        </p:nvSpPr>
        <p:spPr>
          <a:xfrm>
            <a:off x="12344400" y="4206240"/>
            <a:ext cx="5784742" cy="6057900"/>
          </a:xfrm>
          <a:custGeom>
            <a:avLst/>
            <a:gdLst/>
            <a:ahLst/>
            <a:cxnLst/>
            <a:rect l="l" t="t" r="r" b="b"/>
            <a:pathLst>
              <a:path w="4184542" h="4114800">
                <a:moveTo>
                  <a:pt x="0" y="0"/>
                </a:moveTo>
                <a:lnTo>
                  <a:pt x="4184543" y="0"/>
                </a:lnTo>
                <a:lnTo>
                  <a:pt x="41845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2102079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89D2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295400" y="-342900"/>
            <a:ext cx="15925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ghép thẻ tên hoạt động với hình mô tả hoạt động ở Hình 1 cho phù hợp. Hoạt động nào được thực hiện đầu tiên để tạo ra sản phẩm công nghệ?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2247900"/>
            <a:ext cx="8115300" cy="7484110"/>
          </a:xfrm>
          <a:prstGeom prst="rect">
            <a:avLst/>
          </a:prstGeom>
        </p:spPr>
      </p:pic>
      <p:sp>
        <p:nvSpPr>
          <p:cNvPr id="43" name="Rectangle: Rounded Corners 42"/>
          <p:cNvSpPr/>
          <p:nvPr/>
        </p:nvSpPr>
        <p:spPr>
          <a:xfrm>
            <a:off x="1905000" y="2476500"/>
            <a:ext cx="4648200" cy="1219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667000" y="4305300"/>
            <a:ext cx="3429000" cy="1219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1981200" y="6134100"/>
            <a:ext cx="4648200" cy="1219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/>
          <p:cNvSpPr/>
          <p:nvPr/>
        </p:nvSpPr>
        <p:spPr>
          <a:xfrm>
            <a:off x="2514600" y="8343900"/>
            <a:ext cx="327660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63125 0.5925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63" y="2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39792 0.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875 -0.133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37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40209 -0.3555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0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47800" y="3924300"/>
            <a:ext cx="11667459" cy="4921033"/>
            <a:chOff x="5080000" y="744289"/>
            <a:chExt cx="6111165" cy="59658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59658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238942" y="861166"/>
              <a:ext cx="5628287" cy="548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371600"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tạo ra sản phẩm công nghệ cần phải bắt đầu từ việc thiết kế sản phẩm. </a:t>
              </a:r>
              <a:endParaRPr lang="en-GB" sz="8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>
            <a:fillRect/>
          </a:stretch>
        </p:blipFill>
        <p:spPr>
          <a:xfrm>
            <a:off x="13305184" y="404477"/>
            <a:ext cx="4370600" cy="3371087"/>
          </a:xfrm>
          <a:prstGeom prst="rect">
            <a:avLst/>
          </a:prstGeom>
        </p:spPr>
      </p:pic>
      <p:pic>
        <p:nvPicPr>
          <p:cNvPr id="5" name="Picture 4" descr="A cartoon of a child holding a pencil and a notebook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6885" y="4685070"/>
            <a:ext cx="4370601" cy="525213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028700"/>
            <a:ext cx="7422726" cy="213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59063" y="-387579"/>
            <a:ext cx="22704840" cy="3526246"/>
            <a:chOff x="0" y="0"/>
            <a:chExt cx="7087847" cy="1100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087846" cy="1100800"/>
            </a:xfrm>
            <a:custGeom>
              <a:avLst/>
              <a:gdLst/>
              <a:ahLst/>
              <a:cxnLst/>
              <a:rect l="l" t="t" r="r" b="b"/>
              <a:pathLst>
                <a:path w="7087846" h="1100800">
                  <a:moveTo>
                    <a:pt x="34098" y="0"/>
                  </a:moveTo>
                  <a:lnTo>
                    <a:pt x="7053749" y="0"/>
                  </a:lnTo>
                  <a:cubicBezTo>
                    <a:pt x="7072580" y="0"/>
                    <a:pt x="7087846" y="15266"/>
                    <a:pt x="7087846" y="34098"/>
                  </a:cubicBezTo>
                  <a:lnTo>
                    <a:pt x="7087846" y="1066702"/>
                  </a:lnTo>
                  <a:cubicBezTo>
                    <a:pt x="7087846" y="1075745"/>
                    <a:pt x="7084254" y="1084418"/>
                    <a:pt x="7077859" y="1090813"/>
                  </a:cubicBezTo>
                  <a:cubicBezTo>
                    <a:pt x="7071464" y="1097208"/>
                    <a:pt x="7062791" y="1100800"/>
                    <a:pt x="7053749" y="1100800"/>
                  </a:cubicBezTo>
                  <a:lnTo>
                    <a:pt x="34098" y="1100800"/>
                  </a:lnTo>
                  <a:cubicBezTo>
                    <a:pt x="15266" y="1100800"/>
                    <a:pt x="0" y="1085534"/>
                    <a:pt x="0" y="1066702"/>
                  </a:cubicBezTo>
                  <a:lnTo>
                    <a:pt x="0" y="34098"/>
                  </a:lnTo>
                  <a:cubicBezTo>
                    <a:pt x="0" y="15266"/>
                    <a:pt x="15266" y="0"/>
                    <a:pt x="34098" y="0"/>
                  </a:cubicBezTo>
                  <a:close/>
                </a:path>
              </a:pathLst>
            </a:custGeom>
            <a:solidFill>
              <a:srgbClr val="FFC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087847" cy="1138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09600" y="419100"/>
            <a:ext cx="17068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000500"/>
            <a:ext cx="15582212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</Words>
  <Application>Microsoft Office PowerPoint</Application>
  <PresentationFormat>Custom</PresentationFormat>
  <Paragraphs>40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Georgia</vt:lpstr>
      <vt:lpstr>Pagkaki</vt:lpstr>
      <vt:lpstr>Times New Roman</vt:lpstr>
      <vt:lpstr>UTM Avo</vt:lpstr>
      <vt:lpstr>Office Theme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keywords>Hương Thảo - 0972115126</cp:keywords>
  <cp:lastModifiedBy>Nguyễn Thị Thanh Huyền</cp:lastModifiedBy>
  <cp:revision>19</cp:revision>
  <dcterms:created xsi:type="dcterms:W3CDTF">2006-08-16T00:00:00Z</dcterms:created>
  <dcterms:modified xsi:type="dcterms:W3CDTF">2024-09-17T03:10:27Z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9ECB414877824DDA9E9D166B844A1B8F_12</vt:lpwstr>
  </property>
  <property fmtid="{D5CDD505-2E9C-101B-9397-08002B2CF9AE}" pid="3" name="KSOProductBuildVer">
    <vt:lpwstr>1033-12.2.0.18283</vt:lpwstr>
  </property>
</Properties>
</file>