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svg" ContentType="image/svg+xml"/>
  <Override PartName="/ppt/media/image50.svg" ContentType="image/svg+xml"/>
  <Override PartName="/ppt/media/image57.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69" r:id="rId6"/>
    <p:sldId id="273" r:id="rId7"/>
    <p:sldId id="256" r:id="rId8"/>
    <p:sldId id="274" r:id="rId9"/>
    <p:sldId id="265" r:id="rId10"/>
    <p:sldId id="258" r:id="rId11"/>
    <p:sldId id="436" r:id="rId12"/>
    <p:sldId id="261" r:id="rId13"/>
    <p:sldId id="437" r:id="rId14"/>
    <p:sldId id="438" r:id="rId15"/>
    <p:sldId id="439" r:id="rId16"/>
    <p:sldId id="259" r:id="rId17"/>
    <p:sldId id="262" r:id="rId18"/>
    <p:sldId id="263" r:id="rId19"/>
    <p:sldId id="270" r:id="rId20"/>
    <p:sldId id="440" r:id="rId21"/>
    <p:sldId id="441" r:id="rId22"/>
    <p:sldId id="442" r:id="rId23"/>
    <p:sldId id="443" r:id="rId24"/>
    <p:sldId id="444" r:id="rId25"/>
    <p:sldId id="445" r:id="rId26"/>
    <p:sldId id="446" r:id="rId27"/>
    <p:sldId id="447" r:id="rId28"/>
    <p:sldId id="448" r:id="rId29"/>
    <p:sldId id="449" r:id="rId30"/>
    <p:sldId id="272" r:id="rId31"/>
    <p:sldId id="451" r:id="rId32"/>
    <p:sldId id="452" r:id="rId33"/>
    <p:sldId id="453" r:id="rId34"/>
    <p:sldId id="454" r:id="rId35"/>
    <p:sldId id="466" r:id="rId36"/>
    <p:sldId id="455" r:id="rId37"/>
    <p:sldId id="456" r:id="rId38"/>
    <p:sldId id="458" r:id="rId39"/>
    <p:sldId id="457" r:id="rId40"/>
    <p:sldId id="459" r:id="rId4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showGuides="1">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endParaRPr lang="en-US" dirty="0"/>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1.jpeg"/><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50.svg"/><Relationship Id="rId1"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5.wdp"/><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5.wdp"/><Relationship Id="rId1"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svg"/><Relationship Id="rId1"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svg"/><Relationship Id="rId1" Type="http://schemas.openxmlformats.org/officeDocument/2006/relationships/image" Target="../media/image56.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8.png"/><Relationship Id="rId2" Type="http://schemas.microsoft.com/office/2007/relationships/media" Target="../media/media2.mp4"/><Relationship Id="rId1" Type="http://schemas.openxmlformats.org/officeDocument/2006/relationships/video" Target="../media/media2.mp4"/></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5"/>
                </a:lnSpc>
                <a:spcBef>
                  <a:spcPct val="0"/>
                </a:spcBef>
              </a:p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1">
              <a:extLst>
                <a:ext uri="{96DAC541-7B7A-43D3-8B79-37D633B846F1}">
                  <asvg:svgBlip xmlns:asvg="http://schemas.microsoft.com/office/drawing/2016/SVG/main" r:embed="rId2"/>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3"/>
            <a:stretch>
              <a:fillRect b="-67455"/>
            </a:stretch>
          </a:blipFill>
        </p:spPr>
      </p:sp>
      <p:pic>
        <p:nvPicPr>
          <p:cNvPr id="14" name="Picture 13"/>
          <p:cNvPicPr>
            <a:picLocks noChangeAspect="1"/>
          </p:cNvPicPr>
          <p:nvPr/>
        </p:nvPicPr>
        <p:blipFill>
          <a:blip r:embed="rId4"/>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2057400" y="1472565"/>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700"/>
                </a:lnSpc>
                <a:spcBef>
                  <a:spcPts val="0"/>
                </a:spcBef>
                <a:spcAft>
                  <a:spcPts val="0"/>
                </a:spcAft>
                <a:buClrTx/>
                <a:buSzTx/>
                <a:buFontTx/>
                <a:buNone/>
                <a:defRPr/>
              </a:pP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2050" name="Picture 2" descr="Sinh viên chế tạo hệ thống sấy hồng ngoại thông minh - Tuổi Trẻ On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2209800" y="1624965"/>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700"/>
                </a:lnSpc>
                <a:spcBef>
                  <a:spcPts val="0"/>
                </a:spcBef>
                <a:spcAft>
                  <a:spcPts val="0"/>
                </a:spcAft>
                <a:buClrTx/>
                <a:buSzTx/>
                <a:buFontTx/>
                <a:buNone/>
                <a:defRPr/>
              </a:pP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3074" name="Picture 2" descr="Nên sử dụng loại bếp đun nấu nào để tiết kiệm năng lượ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2133600" y="12573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p:spPr>
          <p:style>
            <a:lnRef idx="2">
              <a:schemeClr val="accent1"/>
            </a:lnRef>
            <a:fillRef idx="1">
              <a:schemeClr val="lt1"/>
            </a:fillRef>
            <a:effectRef idx="0">
              <a:schemeClr val="accent1"/>
            </a:effectRef>
            <a:fontRef idx="minor">
              <a:schemeClr val="dk1"/>
            </a:fontRef>
          </p:style>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p:cNvPicPr>
            <a:picLocks noChangeAspect="1"/>
          </p:cNvPicPr>
          <p:nvPr/>
        </p:nvPicPr>
        <p:blipFill>
          <a:blip r:embed="rId1"/>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200"/>
                </a:lnSpc>
                <a:spcBef>
                  <a:spcPct val="0"/>
                </a:spcBef>
              </a:pPr>
            </a:p>
          </p:txBody>
        </p:sp>
      </p:grpSp>
      <p:pic>
        <p:nvPicPr>
          <p:cNvPr id="26" name="Picture 25"/>
          <p:cNvPicPr>
            <a:picLocks noChangeAspect="1"/>
          </p:cNvPicPr>
          <p:nvPr/>
        </p:nvPicPr>
        <p:blipFill>
          <a:blip r:embed="rId1"/>
          <a:stretch>
            <a:fillRect/>
          </a:stretch>
        </p:blipFill>
        <p:spPr>
          <a:xfrm>
            <a:off x="1828800" y="3390900"/>
            <a:ext cx="14097000" cy="6483430"/>
          </a:xfrm>
          <a:prstGeom prst="rect">
            <a:avLst/>
          </a:prstGeom>
        </p:spPr>
      </p:pic>
      <p:grpSp>
        <p:nvGrpSpPr>
          <p:cNvPr id="27" name="Group 8"/>
          <p:cNvGrpSpPr/>
          <p:nvPr/>
        </p:nvGrpSpPr>
        <p:grpSpPr>
          <a:xfrm>
            <a:off x="914400" y="114300"/>
            <a:ext cx="16230600" cy="3040190"/>
            <a:chOff x="0" y="-62716"/>
            <a:chExt cx="3712790" cy="625553"/>
          </a:xfrm>
        </p:grpSpPr>
        <p:sp>
          <p:nvSpPr>
            <p:cNvPr id="28"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endPar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34" name="Freeform: Shape 33"/>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200"/>
                </a:lnSpc>
                <a:spcBef>
                  <a:spcPct val="0"/>
                </a:spcBef>
              </a:pPr>
            </a:p>
          </p:txBody>
        </p:sp>
      </p:grpSp>
      <p:grpSp>
        <p:nvGrpSpPr>
          <p:cNvPr id="35" name="Group 11"/>
          <p:cNvGrpSpPr/>
          <p:nvPr/>
        </p:nvGrpSpPr>
        <p:grpSpPr>
          <a:xfrm>
            <a:off x="1066800" y="5443"/>
            <a:ext cx="5410200" cy="10007312"/>
            <a:chOff x="0" y="-95250"/>
            <a:chExt cx="1204148" cy="647151"/>
          </a:xfrm>
        </p:grpSpPr>
        <p:sp>
          <p:nvSpPr>
            <p:cNvPr id="36" name="Freeform 12"/>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p:cNvSpPr txBox="1"/>
            <p:nvPr/>
          </p:nvSpPr>
          <p:spPr>
            <a:xfrm>
              <a:off x="0" y="-95250"/>
              <a:ext cx="1204148" cy="647151"/>
            </a:xfrm>
            <a:prstGeom prst="rect">
              <a:avLst/>
            </a:prstGeom>
          </p:spPr>
          <p:txBody>
            <a:bodyPr lIns="254000" tIns="254000" rIns="254000" bIns="254000" rtlCol="0" anchor="ctr"/>
            <a:lstStyle/>
            <a:p>
              <a:pPr marL="0" lvl="0" indent="0" algn="just"/>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p:cNvPicPr>
            <a:picLocks noChangeAspect="1"/>
          </p:cNvPicPr>
          <p:nvPr/>
        </p:nvPicPr>
        <p:blipFill>
          <a:blip r:embed="rId1"/>
          <a:stretch>
            <a:fillRect/>
          </a:stretch>
        </p:blipFill>
        <p:spPr>
          <a:xfrm>
            <a:off x="7772400" y="1485900"/>
            <a:ext cx="9159898"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5"/>
                </a:lnSpc>
              </a:pPr>
            </a:p>
          </p:txBody>
        </p:sp>
      </p:grpSp>
      <p:pic>
        <p:nvPicPr>
          <p:cNvPr id="18" name="Picture 17"/>
          <p:cNvPicPr>
            <a:picLocks noChangeAspect="1"/>
          </p:cNvPicPr>
          <p:nvPr/>
        </p:nvPicPr>
        <p:blipFill>
          <a:blip r:embed="rId1"/>
          <a:stretch>
            <a:fillRect/>
          </a:stretch>
        </p:blipFill>
        <p:spPr>
          <a:xfrm>
            <a:off x="1676400" y="3390900"/>
            <a:ext cx="6049108" cy="4800600"/>
          </a:xfrm>
          <a:prstGeom prst="rect">
            <a:avLst/>
          </a:prstGeom>
        </p:spPr>
      </p:pic>
      <p:pic>
        <p:nvPicPr>
          <p:cNvPr id="19" name="Picture 18"/>
          <p:cNvPicPr>
            <a:picLocks noChangeAspect="1"/>
          </p:cNvPicPr>
          <p:nvPr/>
        </p:nvPicPr>
        <p:blipFill>
          <a:blip r:embed="rId2"/>
          <a:stretch>
            <a:fillRect/>
          </a:stretch>
        </p:blipFill>
        <p:spPr>
          <a:xfrm>
            <a:off x="4495800" y="266700"/>
            <a:ext cx="9367112" cy="1592656"/>
          </a:xfrm>
          <a:prstGeom prst="rect">
            <a:avLst/>
          </a:prstGeom>
        </p:spPr>
      </p:pic>
      <p:pic>
        <p:nvPicPr>
          <p:cNvPr id="22" name="Picture 21"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2057400" y="3619500"/>
            <a:ext cx="5745726" cy="4714875"/>
          </a:xfrm>
          <a:prstGeom prst="rect">
            <a:avLst/>
          </a:prstGeom>
        </p:spPr>
      </p:pic>
      <p:pic>
        <p:nvPicPr>
          <p:cNvPr id="7" name="Picture 6"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1752600" y="3314700"/>
            <a:ext cx="6310122" cy="4667250"/>
          </a:xfrm>
          <a:prstGeom prst="rect">
            <a:avLst/>
          </a:prstGeom>
        </p:spPr>
      </p:pic>
      <p:pic>
        <p:nvPicPr>
          <p:cNvPr id="8" name="Picture 7"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7" name="Picture 6"/>
          <p:cNvPicPr>
            <a:picLocks noChangeAspect="1"/>
          </p:cNvPicPr>
          <p:nvPr/>
        </p:nvPicPr>
        <p:blipFill>
          <a:blip r:embed="rId2"/>
          <a:stretch>
            <a:fillRect/>
          </a:stretch>
        </p:blipFill>
        <p:spPr>
          <a:xfrm>
            <a:off x="1752600" y="3390900"/>
            <a:ext cx="6708553" cy="5276850"/>
          </a:xfrm>
          <a:prstGeom prst="rect">
            <a:avLst/>
          </a:prstGeom>
        </p:spPr>
      </p:pic>
      <p:pic>
        <p:nvPicPr>
          <p:cNvPr id="10" name="Picture 9"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3"/>
            <a:stretch>
              <a:fillRect/>
            </a:stretch>
          </a:blipFill>
        </p:spPr>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5"/>
                </a:lnSpc>
              </a:pPr>
              <a:r>
                <a:rPr lang="en-US" sz="2450">
                  <a:solidFill>
                    <a:srgbClr val="FFFFFF"/>
                  </a:solidFill>
                  <a:latin typeface="Open Sans Bold"/>
                  <a:ea typeface="Open Sans Bold"/>
                  <a:cs typeface="Open Sans Bold"/>
                  <a:sym typeface="Open Sans Bold"/>
                </a:rPr>
                <a:t>WITH THE HELP OF YOUR TEACHER OR CARER,</a:t>
              </a:r>
              <a:endParaRPr lang="en-US" sz="2450">
                <a:solidFill>
                  <a:srgbClr val="FFFFFF"/>
                </a:solidFill>
                <a:latin typeface="Open Sans Bold"/>
                <a:ea typeface="Open Sans Bold"/>
                <a:cs typeface="Open Sans Bold"/>
                <a:sym typeface="Open Sans Bold"/>
              </a:endParaRPr>
            </a:p>
            <a:p>
              <a:pPr algn="ctr">
                <a:lnSpc>
                  <a:spcPts val="2695"/>
                </a:lnSpc>
              </a:pPr>
              <a:r>
                <a:rPr lang="en-US" sz="2450">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endParaRPr lang="en-US" sz="2450">
                <a:solidFill>
                  <a:srgbClr val="FFFFFF"/>
                </a:solidFill>
                <a:latin typeface="Open Sans Bold"/>
                <a:ea typeface="Open Sans Bold"/>
                <a:cs typeface="Open Sans Bold"/>
                <a:sym typeface="Open Sans Bold"/>
              </a:endParaRPr>
            </a:p>
            <a:p>
              <a:pPr algn="ctr">
                <a:lnSpc>
                  <a:spcPts val="2695"/>
                </a:lnSpc>
              </a:pPr>
              <a:endParaRPr lang="en-US" sz="2450">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just"/>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endParaRPr lang="en-US" sz="66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11"/>
          <p:cNvGrpSpPr/>
          <p:nvPr/>
        </p:nvGrpSpPr>
        <p:grpSpPr>
          <a:xfrm>
            <a:off x="1066800" y="-571500"/>
            <a:ext cx="5410200" cy="11506199"/>
            <a:chOff x="0" y="-95250"/>
            <a:chExt cx="1204148" cy="647151"/>
          </a:xfrm>
        </p:grpSpPr>
        <p:sp>
          <p:nvSpPr>
            <p:cNvPr id="36" name="Freeform 12"/>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p:cNvSpPr txBox="1"/>
            <p:nvPr/>
          </p:nvSpPr>
          <p:spPr>
            <a:xfrm>
              <a:off x="0" y="-95250"/>
              <a:ext cx="1204148" cy="647151"/>
            </a:xfrm>
            <a:prstGeom prst="rect">
              <a:avLst/>
            </a:prstGeom>
          </p:spPr>
          <p:txBody>
            <a:bodyPr lIns="254000" tIns="254000" rIns="254000" bIns="254000"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p:cNvPicPr>
            <a:picLocks noChangeAspect="1"/>
          </p:cNvPicPr>
          <p:nvPr/>
        </p:nvPicPr>
        <p:blipFill>
          <a:blip r:embed="rId1"/>
          <a:stretch>
            <a:fillRect/>
          </a:stretch>
        </p:blipFill>
        <p:spPr>
          <a:xfrm>
            <a:off x="8763000" y="571500"/>
            <a:ext cx="6809041" cy="5989983"/>
          </a:xfrm>
          <a:prstGeom prst="rect">
            <a:avLst/>
          </a:prstGeom>
        </p:spPr>
      </p:pic>
      <p:pic>
        <p:nvPicPr>
          <p:cNvPr id="8" name="Picture 7"/>
          <p:cNvPicPr>
            <a:picLocks noChangeAspect="1"/>
          </p:cNvPicPr>
          <p:nvPr/>
        </p:nvPicPr>
        <p:blipFill>
          <a:blip r:embed="rId2"/>
          <a:stretch>
            <a:fillRect/>
          </a:stretch>
        </p:blipFill>
        <p:spPr>
          <a:xfrm>
            <a:off x="8763000" y="6515100"/>
            <a:ext cx="7129397"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sp>
        <p:nvSpPr>
          <p:cNvPr id="9" name="Rectangle 8"/>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endParaRPr lang="vi-VN" sz="6000"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2286000" y="3848100"/>
            <a:ext cx="5302250" cy="4572000"/>
          </a:xfrm>
          <a:prstGeom prst="rect">
            <a:avLst/>
          </a:prstGeom>
        </p:spPr>
      </p:pic>
      <p:pic>
        <p:nvPicPr>
          <p:cNvPr id="10" name="Picture 9"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2133600" y="3162300"/>
            <a:ext cx="5770382" cy="5057775"/>
          </a:xfrm>
          <a:prstGeom prst="rect">
            <a:avLst/>
          </a:prstGeom>
        </p:spPr>
      </p:pic>
      <p:pic>
        <p:nvPicPr>
          <p:cNvPr id="8" name="Picture 7"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endParaRPr lang="vi-VN" sz="66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1524000" y="3543300"/>
            <a:ext cx="6461125" cy="5238750"/>
          </a:xfrm>
          <a:prstGeom prst="rect">
            <a:avLst/>
          </a:prstGeom>
        </p:spPr>
      </p:pic>
      <p:pic>
        <p:nvPicPr>
          <p:cNvPr id="12" name="Picture 11"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endParaRPr lang="vi-VN" sz="60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7" name="Picture 6"/>
          <p:cNvPicPr>
            <a:picLocks noChangeAspect="1"/>
          </p:cNvPicPr>
          <p:nvPr/>
        </p:nvPicPr>
        <p:blipFill>
          <a:blip r:embed="rId2"/>
          <a:stretch>
            <a:fillRect/>
          </a:stretch>
        </p:blipFill>
        <p:spPr>
          <a:xfrm>
            <a:off x="2362200" y="3924300"/>
            <a:ext cx="5659414" cy="4610100"/>
          </a:xfrm>
          <a:prstGeom prst="rect">
            <a:avLst/>
          </a:prstGeom>
        </p:spPr>
      </p:pic>
      <p:pic>
        <p:nvPicPr>
          <p:cNvPr id="8" name="Picture 7"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1524000" y="3619500"/>
            <a:ext cx="6355594" cy="4838700"/>
          </a:xfrm>
          <a:prstGeom prst="rect">
            <a:avLst/>
          </a:prstGeom>
        </p:spPr>
      </p:pic>
      <p:pic>
        <p:nvPicPr>
          <p:cNvPr id="12" name="Picture 11"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endParaRPr lang="vi-VN" sz="60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7" name="Picture 6"/>
          <p:cNvPicPr>
            <a:picLocks noChangeAspect="1"/>
          </p:cNvPicPr>
          <p:nvPr/>
        </p:nvPicPr>
        <p:blipFill>
          <a:blip r:embed="rId2"/>
          <a:stretch>
            <a:fillRect/>
          </a:stretch>
        </p:blipFill>
        <p:spPr>
          <a:xfrm>
            <a:off x="1904999" y="3467100"/>
            <a:ext cx="5978979" cy="4457700"/>
          </a:xfrm>
          <a:prstGeom prst="rect">
            <a:avLst/>
          </a:prstGeom>
        </p:spPr>
      </p:pic>
      <p:pic>
        <p:nvPicPr>
          <p:cNvPr id="10" name="Picture 9"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5"/>
                </a:lnSpc>
                <a:spcBef>
                  <a:spcPct val="0"/>
                </a:spcBef>
              </a:pPr>
            </a:p>
          </p:txBody>
        </p:sp>
      </p:grpSp>
      <p:sp>
        <p:nvSpPr>
          <p:cNvPr id="11" name="Freeform 3"/>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TextBox 11"/>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cartoon images of a child&#10;&#10;Description automatically generated"/>
          <p:cNvPicPr>
            <a:picLocks noChangeAspect="1"/>
          </p:cNvPicPr>
          <p:nvPr/>
        </p:nvPicPr>
        <p:blipFill>
          <a:blip r:embed="rId1"/>
          <a:srcRect t="3864"/>
          <a:stretch>
            <a:fillRect/>
          </a:stretch>
        </p:blipFill>
        <p:spPr>
          <a:xfrm>
            <a:off x="20" y="1923"/>
            <a:ext cx="18287980" cy="10285077"/>
          </a:xfrm>
          <a:prstGeom prst="rect">
            <a:avLst/>
          </a:prstGeom>
        </p:spPr>
      </p:pic>
      <p:sp>
        <p:nvSpPr>
          <p:cNvPr id="4" name="Rectangle: Rounded Corners 3"/>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7620"/>
            <a:ext cx="18301547" cy="10294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1"/>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sp>
      <p:pic>
        <p:nvPicPr>
          <p:cNvPr id="10" name="Picture 9"/>
          <p:cNvPicPr>
            <a:picLocks noChangeAspect="1"/>
          </p:cNvPicPr>
          <p:nvPr/>
        </p:nvPicPr>
        <p:blipFill>
          <a:blip r:embed="rId3"/>
          <a:stretch>
            <a:fillRect/>
          </a:stretch>
        </p:blipFill>
        <p:spPr>
          <a:xfrm>
            <a:off x="6553200" y="4457700"/>
            <a:ext cx="10851821"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304800" y="3009900"/>
            <a:ext cx="5181600" cy="7410273"/>
          </a:xfrm>
          <a:prstGeom prst="rect">
            <a:avLst/>
          </a:prstGeom>
        </p:spPr>
      </p:pic>
      <p:sp>
        <p:nvSpPr>
          <p:cNvPr id="7" name="Rectangle 6"/>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304800" y="3009900"/>
            <a:ext cx="5181600" cy="7410273"/>
          </a:xfrm>
          <a:prstGeom prst="rect">
            <a:avLst/>
          </a:prstGeom>
        </p:spPr>
      </p:pic>
      <p:sp>
        <p:nvSpPr>
          <p:cNvPr id="7" name="Rectangle 6"/>
          <p:cNvSpPr/>
          <p:nvPr/>
        </p:nvSpPr>
        <p:spPr>
          <a:xfrm>
            <a:off x="5325110" y="1104900"/>
            <a:ext cx="12555855" cy="7403465"/>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indent="0" defTabSz="266700">
              <a:spcBef>
                <a:spcPct val="0"/>
              </a:spcBef>
              <a:spcAft>
                <a:spcPct val="0"/>
              </a:spcAft>
            </a:pPr>
            <a:r>
              <a:rPr sz="6600">
                <a:solidFill>
                  <a:srgbClr val="FF0000"/>
                </a:solidFill>
                <a:latin typeface="Times New Roman" panose="02020603050405020304"/>
                <a:ea typeface="Calibri" panose="020F0502020204030204"/>
                <a:sym typeface="+mn-ea"/>
              </a:rPr>
              <a:t>Phòng tránh tai nạn do điện giật và sét đánh.</a:t>
            </a:r>
            <a:endParaRPr sz="6600">
              <a:solidFill>
                <a:srgbClr val="FF0000"/>
              </a:solidFill>
              <a:latin typeface="Times New Roman" panose="02020603050405020304"/>
              <a:ea typeface="Calibri" panose="020F0502020204030204"/>
            </a:endParaRPr>
          </a:p>
          <a:p>
            <a:pPr marL="0" indent="0" defTabSz="266700">
              <a:spcBef>
                <a:spcPct val="0"/>
              </a:spcBef>
              <a:spcAft>
                <a:spcPct val="0"/>
              </a:spcAft>
            </a:pPr>
            <a:r>
              <a:rPr sz="6600">
                <a:solidFill>
                  <a:srgbClr val="FF0000"/>
                </a:solidFill>
                <a:latin typeface="Times New Roman" panose="02020603050405020304"/>
                <a:ea typeface="Calibri" panose="020F0502020204030204"/>
                <a:sym typeface="+mn-ea"/>
              </a:rPr>
              <a:t>Giáo dục kĩ năng phòng cháy, chữa cháy và cứu nạn cứu hộ </a:t>
            </a:r>
            <a:r>
              <a:rPr sz="6600" b="1" i="1">
                <a:solidFill>
                  <a:srgbClr val="FF0000"/>
                </a:solidFill>
                <a:latin typeface="Times New Roman" panose="02020603050405020304"/>
                <a:ea typeface="Calibri" panose="020F0502020204030204"/>
                <a:sym typeface="+mn-ea"/>
              </a:rPr>
              <a:t>: </a:t>
            </a:r>
            <a:r>
              <a:rPr sz="6600">
                <a:solidFill>
                  <a:srgbClr val="FF0000"/>
                </a:solidFill>
                <a:latin typeface="Times New Roman" panose="02020603050405020304"/>
                <a:ea typeface="Calibri" panose="020F0502020204030204"/>
                <a:sym typeface="+mn-ea"/>
              </a:rPr>
              <a:t>Bài 1: Cách đề phòng và xử lý khi lửa cháy vào người và quần áo</a:t>
            </a:r>
            <a:endParaRPr sz="6600">
              <a:solidFill>
                <a:srgbClr val="FF0000"/>
              </a:solidFill>
              <a:latin typeface="Times New Roman" panose="02020603050405020304"/>
              <a:ea typeface="Calibri" panose="020F0502020204030204"/>
            </a:endParaRPr>
          </a:p>
          <a:p>
            <a:pPr marL="0" indent="0" algn="just" defTabSz="266700">
              <a:lnSpc>
                <a:spcPct val="120000"/>
              </a:lnSpc>
              <a:spcBef>
                <a:spcPct val="0"/>
              </a:spcBef>
              <a:spcAft>
                <a:spcPct val="0"/>
              </a:spcAft>
            </a:pPr>
            <a:r>
              <a:rPr sz="6600">
                <a:solidFill>
                  <a:srgbClr val="FF0000"/>
                </a:solidFill>
                <a:latin typeface="Times New Roman" panose="02020603050405020304"/>
                <a:ea typeface="Calibri" panose="020F0502020204030204"/>
                <a:sym typeface="+mn-ea"/>
              </a:rPr>
              <a:t> GD kĩ năng bảo vệ thiết bị.</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2"/>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endParaRPr lang="vi-VN" sz="4400" b="1" dirty="0">
              <a:solidFill>
                <a:srgbClr val="FF0000"/>
              </a:solidFill>
              <a:latin typeface="Cambria" panose="02040503050406030204" pitchFamily="18" charset="0"/>
              <a:ea typeface="Cambria" panose="02040503050406030204" pitchFamily="18" charset="0"/>
            </a:endParaRP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endParaRPr lang="vi-VN" sz="4400" dirty="0">
              <a:solidFill>
                <a:srgbClr val="002060"/>
              </a:solidFill>
              <a:latin typeface="Cambria" panose="02040503050406030204" pitchFamily="18" charset="0"/>
              <a:ea typeface="Cambria" panose="02040503050406030204" pitchFamily="18" charset="0"/>
            </a:endParaRP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endParaRPr lang="vi-VN"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771"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1771" y="0"/>
            <a:ext cx="18278064" cy="10287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2"/>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5"/>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6"/>
            <a:stretch>
              <a:fillRect/>
            </a:stretch>
          </a:blipFill>
        </p:spPr>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2"/>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5"/>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pic>
        <p:nvPicPr>
          <p:cNvPr id="17" name="Picture 16"/>
          <p:cNvPicPr>
            <a:picLocks noChangeAspect="1"/>
          </p:cNvPicPr>
          <p:nvPr/>
        </p:nvPicPr>
        <p:blipFill>
          <a:blip r:embed="rId8"/>
          <a:stretch>
            <a:fillRect/>
          </a:stretch>
        </p:blipFill>
        <p:spPr>
          <a:xfrm>
            <a:off x="3581400" y="3009900"/>
            <a:ext cx="11187130" cy="4834547"/>
          </a:xfrm>
          <a:prstGeom prst="rect">
            <a:avLst/>
          </a:prstGeom>
        </p:spPr>
      </p:pic>
      <p:pic>
        <p:nvPicPr>
          <p:cNvPr id="19" name="Picture 18"/>
          <p:cNvPicPr>
            <a:picLocks noChangeAspect="1"/>
          </p:cNvPicPr>
          <p:nvPr/>
        </p:nvPicPr>
        <p:blipFill>
          <a:blip r:embed="rId9"/>
          <a:stretch>
            <a:fillRect/>
          </a:stretch>
        </p:blipFill>
        <p:spPr>
          <a:xfrm>
            <a:off x="6934200" y="1790700"/>
            <a:ext cx="3944454"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1">
              <a:extLst>
                <a:ext uri="{96DAC541-7B7A-43D3-8B79-37D633B846F1}">
                  <asvg:svgBlip xmlns:asvg="http://schemas.microsoft.com/office/drawing/2016/SVG/main" r:embed="rId2"/>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3"/>
            <a:stretch>
              <a:fillRect b="-67455"/>
            </a:stretch>
          </a:blipFill>
        </p:spPr>
      </p:sp>
      <p:pic>
        <p:nvPicPr>
          <p:cNvPr id="10" name="Picture 9"/>
          <p:cNvPicPr>
            <a:picLocks noChangeAspect="1"/>
          </p:cNvPicPr>
          <p:nvPr/>
        </p:nvPicPr>
        <p:blipFill>
          <a:blip r:embed="rId4"/>
          <a:stretch>
            <a:fillRect/>
          </a:stretch>
        </p:blipFill>
        <p:spPr>
          <a:xfrm>
            <a:off x="6324600" y="4305300"/>
            <a:ext cx="1131515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200"/>
                </a:lnSpc>
                <a:spcBef>
                  <a:spcPct val="0"/>
                </a:spcBef>
              </a:p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1"/>
            <a:stretch>
              <a:fillRect/>
            </a:stretch>
          </a:blipFill>
        </p:spPr>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2"/>
            <a:stretch>
              <a:fillRect/>
            </a:stretch>
          </a:blipFill>
        </p:spPr>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28" name="TextBox 27"/>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5"/>
                </a:lnSpc>
              </a:pPr>
            </a:p>
          </p:txBody>
        </p:sp>
      </p:grpSp>
      <p:pic>
        <p:nvPicPr>
          <p:cNvPr id="49" name="Picture 48"/>
          <p:cNvPicPr>
            <a:picLocks noChangeAspect="1"/>
          </p:cNvPicPr>
          <p:nvPr/>
        </p:nvPicPr>
        <p:blipFill>
          <a:blip r:embed="rId1"/>
          <a:stretch>
            <a:fillRect/>
          </a:stretch>
        </p:blipFill>
        <p:spPr>
          <a:xfrm>
            <a:off x="1219200" y="4000500"/>
            <a:ext cx="6383065" cy="5383235"/>
          </a:xfrm>
          <a:prstGeom prst="rect">
            <a:avLst/>
          </a:prstGeom>
        </p:spPr>
      </p:pic>
      <p:grpSp>
        <p:nvGrpSpPr>
          <p:cNvPr id="51" name="Group 8"/>
          <p:cNvGrpSpPr/>
          <p:nvPr/>
        </p:nvGrpSpPr>
        <p:grpSpPr>
          <a:xfrm>
            <a:off x="2133600" y="876300"/>
            <a:ext cx="14706599" cy="2375148"/>
            <a:chOff x="-20069" y="-60207"/>
            <a:chExt cx="3732859" cy="625553"/>
          </a:xfrm>
        </p:grpSpPr>
        <p:sp>
          <p:nvSpPr>
            <p:cNvPr id="52"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53" name="TextBox 10"/>
            <p:cNvSpPr txBox="1"/>
            <p:nvPr/>
          </p:nvSpPr>
          <p:spPr>
            <a:xfrm>
              <a:off x="-20069" y="-60207"/>
              <a:ext cx="3712790" cy="625553"/>
            </a:xfrm>
            <a:prstGeom prst="rect">
              <a:avLst/>
            </a:prstGeom>
          </p:spPr>
          <p:txBody>
            <a:bodyPr lIns="254000" tIns="254000" rIns="254000" bIns="254000" rtlCol="0" anchor="ctr"/>
            <a:lstStyle/>
            <a:p>
              <a:pPr marL="0" lvl="0" indent="0" algn="just"/>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endPar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grpSp>
        <p:nvGrpSpPr>
          <p:cNvPr id="54" name="Group 53"/>
          <p:cNvGrpSpPr/>
          <p:nvPr/>
        </p:nvGrpSpPr>
        <p:grpSpPr>
          <a:xfrm>
            <a:off x="7543800" y="4305301"/>
            <a:ext cx="9067800" cy="2971797"/>
            <a:chOff x="870152" y="2373307"/>
            <a:chExt cx="5350158" cy="1618724"/>
          </a:xfrm>
        </p:grpSpPr>
        <p:sp>
          <p:nvSpPr>
            <p:cNvPr id="55" name="Rounded Rectangle 36"/>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8288000" cy="10287000"/>
            <a:chOff x="0" y="0"/>
            <a:chExt cx="12192000" cy="6858000"/>
          </a:xfrm>
        </p:grpSpPr>
        <p:pic>
          <p:nvPicPr>
            <p:cNvPr id="4" name="图片 3" descr="背景图案&#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p:cNvPicPr>
            <a:picLocks noChangeAspect="1"/>
          </p:cNvPicPr>
          <p:nvPr/>
        </p:nvPicPr>
        <p:blipFill>
          <a:blip r:embed="rId4"/>
          <a:stretch>
            <a:fillRect/>
          </a:stretch>
        </p:blipFill>
        <p:spPr>
          <a:xfrm>
            <a:off x="3487946" y="789521"/>
            <a:ext cx="11312109" cy="28897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5"/>
                </a:lnSpc>
                <a:spcBef>
                  <a:spcPct val="0"/>
                </a:spcBef>
              </a:p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200"/>
                </a:lnSpc>
                <a:spcBef>
                  <a:spcPct val="0"/>
                </a:spcBef>
              </a:pPr>
            </a:p>
          </p:txBody>
        </p:sp>
      </p:grpSp>
      <p:grpSp>
        <p:nvGrpSpPr>
          <p:cNvPr id="8" name="Group 8"/>
          <p:cNvGrpSpPr/>
          <p:nvPr/>
        </p:nvGrpSpPr>
        <p:grpSpPr>
          <a:xfrm>
            <a:off x="2133600" y="1396365"/>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700"/>
                </a:lnSpc>
              </a:pP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endPar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1026" name="Picture 2" descr="Gợi ý cách lựa chọn và sử dụng đèn chiếu sáng tiết kiệm điệ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2920</Words>
  <Application>WPS Presentation</Application>
  <PresentationFormat>Custom</PresentationFormat>
  <Paragraphs>70</Paragraphs>
  <Slides>37</Slides>
  <Notes>12</Notes>
  <HiddenSlides>0</HiddenSlides>
  <MMClips>2</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37</vt:i4>
      </vt:variant>
    </vt:vector>
  </HeadingPairs>
  <TitlesOfParts>
    <vt:vector size="55" baseType="lpstr">
      <vt:lpstr>Arial</vt:lpstr>
      <vt:lpstr>SimSun</vt:lpstr>
      <vt:lpstr>Wingdings</vt:lpstr>
      <vt:lpstr>Open Sans Bold</vt:lpstr>
      <vt:lpstr>Times New Roman</vt:lpstr>
      <vt:lpstr>Cambria</vt:lpstr>
      <vt:lpstr>Inter</vt:lpstr>
      <vt:lpstr>Calibri</vt:lpstr>
      <vt:lpstr>Agrandir Narrow Ultra-Bold</vt:lpstr>
      <vt:lpstr>Segoe Print</vt:lpstr>
      <vt:lpstr>Arial-Rounded</vt:lpstr>
      <vt:lpstr>Microsoft YaHei</vt:lpstr>
      <vt:lpstr>Arial Unicode MS</vt:lpstr>
      <vt:lpstr>Segoe UI Symbol</vt:lpstr>
      <vt:lpstr>思源黑体 CN</vt:lpstr>
      <vt:lpstr>Times New Roman</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Bích Đào Cao Thị</cp:lastModifiedBy>
  <cp:revision>43</cp:revision>
  <dcterms:created xsi:type="dcterms:W3CDTF">2006-08-16T00:00:00Z</dcterms:created>
  <dcterms:modified xsi:type="dcterms:W3CDTF">2024-10-23T06:36:24Z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B9239BF4FD6B4236A2636875A036DF46_12</vt:lpwstr>
  </property>
  <property fmtid="{D5CDD505-2E9C-101B-9397-08002B2CF9AE}" pid="3" name="KSOProductBuildVer">
    <vt:lpwstr>1033-12.2.0.18607</vt:lpwstr>
  </property>
</Properties>
</file>