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50"/>
  </p:notesMasterIdLst>
  <p:sldIdLst>
    <p:sldId id="281" r:id="rId11"/>
    <p:sldId id="259" r:id="rId12"/>
    <p:sldId id="323" r:id="rId13"/>
    <p:sldId id="322" r:id="rId14"/>
    <p:sldId id="294" r:id="rId15"/>
    <p:sldId id="4411" r:id="rId16"/>
    <p:sldId id="274" r:id="rId17"/>
    <p:sldId id="317" r:id="rId18"/>
    <p:sldId id="539" r:id="rId19"/>
    <p:sldId id="315" r:id="rId20"/>
    <p:sldId id="316" r:id="rId21"/>
    <p:sldId id="326" r:id="rId22"/>
    <p:sldId id="264" r:id="rId23"/>
    <p:sldId id="327" r:id="rId24"/>
    <p:sldId id="328" r:id="rId25"/>
    <p:sldId id="318" r:id="rId26"/>
    <p:sldId id="319" r:id="rId27"/>
    <p:sldId id="320" r:id="rId28"/>
    <p:sldId id="528" r:id="rId29"/>
    <p:sldId id="530" r:id="rId30"/>
    <p:sldId id="321" r:id="rId31"/>
    <p:sldId id="324" r:id="rId32"/>
    <p:sldId id="531" r:id="rId33"/>
    <p:sldId id="325" r:id="rId34"/>
    <p:sldId id="532" r:id="rId35"/>
    <p:sldId id="533" r:id="rId36"/>
    <p:sldId id="534" r:id="rId37"/>
    <p:sldId id="468" r:id="rId38"/>
    <p:sldId id="469" r:id="rId39"/>
    <p:sldId id="535" r:id="rId40"/>
    <p:sldId id="4414" r:id="rId41"/>
    <p:sldId id="346" r:id="rId42"/>
    <p:sldId id="4415" r:id="rId43"/>
    <p:sldId id="536" r:id="rId44"/>
    <p:sldId id="537" r:id="rId45"/>
    <p:sldId id="538" r:id="rId46"/>
    <p:sldId id="4416" r:id="rId47"/>
    <p:sldId id="4412" r:id="rId48"/>
    <p:sldId id="38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81184" autoAdjust="0"/>
  </p:normalViewPr>
  <p:slideViewPr>
    <p:cSldViewPr snapToGrid="0">
      <p:cViewPr>
        <p:scale>
          <a:sx n="59" d="100"/>
          <a:sy n="59" d="100"/>
        </p:scale>
        <p:origin x="828"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cần nhấn giọng các từ ngữ 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526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323791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531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F9C67-068D-47B0-9C12-A18D36D577C5}"/>
              </a:ext>
            </a:extLst>
          </p:cNvPr>
          <p:cNvSpPr>
            <a:spLocks noGrp="1"/>
          </p:cNvSpPr>
          <p:nvPr>
            <p:ph type="dt" sz="half" idx="10"/>
          </p:nvPr>
        </p:nvSpPr>
        <p:spPr/>
        <p:txBody>
          <a:bodyPr/>
          <a:lstStyle/>
          <a:p>
            <a:fld id="{D119E34F-6D4D-44FA-9068-21642AD9CE05}" type="datetimeFigureOut">
              <a:rPr lang="en-US" smtClean="0"/>
              <a:t>9/3/2024</a:t>
            </a:fld>
            <a:endParaRPr lang="en-US"/>
          </a:p>
        </p:txBody>
      </p:sp>
      <p:sp>
        <p:nvSpPr>
          <p:cNvPr id="3" name="Footer Placeholder 2">
            <a:extLst>
              <a:ext uri="{FF2B5EF4-FFF2-40B4-BE49-F238E27FC236}">
                <a16:creationId xmlns:a16="http://schemas.microsoft.com/office/drawing/2014/main" id="{D7D2E57B-B123-41A0-9380-5916FD73C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D7857-FAF5-4D6D-909A-72279ED2AA5F}"/>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7059476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C2ED40-C792-4153-B5C5-D293FC5591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EEF5A4-C655-42C5-85EF-F6A6920F86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008C4F-5102-4C60-8495-F985B98D3C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39ACAA-C949-46C9-A15D-C283ACBE97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85AA753-27F6-48E7-851E-E55DB0BDA8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64FBB26-1C67-469F-98C8-B5237C97FD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F3997D6-8C41-4488-8E56-EABBDA36FF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8A1E8C1-1F8C-4767-BCC5-6FF775F9B0C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BF88AC-AD4C-4407-BAC9-3725FB3B6B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5.jp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jp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png"/><Relationship Id="rId1" Type="http://schemas.openxmlformats.org/officeDocument/2006/relationships/slideLayout" Target="../slideLayouts/slideLayout87.xml"/><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8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2.png"/><Relationship Id="rId5" Type="http://schemas.openxmlformats.org/officeDocument/2006/relationships/image" Target="../media/image67.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70.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87.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png"/><Relationship Id="rId4" Type="http://schemas.microsoft.com/office/2007/relationships/hdphoto" Target="../media/hdphoto3.wdp"/><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9.svg"/><Relationship Id="rId2" Type="http://schemas.openxmlformats.org/officeDocument/2006/relationships/image" Target="../media/image55.png"/><Relationship Id="rId1" Type="http://schemas.openxmlformats.org/officeDocument/2006/relationships/slideLayout" Target="../slideLayouts/slideLayout87.xml"/><Relationship Id="rId6" Type="http://schemas.openxmlformats.org/officeDocument/2006/relationships/image" Target="../media/image68.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99.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4.xml"/><Relationship Id="rId1" Type="http://schemas.openxmlformats.org/officeDocument/2006/relationships/slideLayout" Target="../slideLayouts/slideLayout106.xml"/><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87.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6.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90.jpeg"/><Relationship Id="rId1" Type="http://schemas.openxmlformats.org/officeDocument/2006/relationships/slideLayout" Target="../slideLayouts/slideLayout87.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7.xml"/><Relationship Id="rId5" Type="http://schemas.openxmlformats.org/officeDocument/2006/relationships/image" Target="../media/image107.sv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Cứ thế này, đồng cỏ sẽ thành bãi rác mất thôi! – Mư Nhơ thở dài.</a:t>
            </a:r>
          </a:p>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Mư Hoa quay mặt đi, giấu những giọt nước mắt:</a:t>
            </a:r>
          </a:p>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Bọn mình còn đâu chỗ mà vui chơi!</a:t>
            </a:r>
          </a:p>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Ja Ka, Ja Prok thì rầu rĩ:</a:t>
            </a:r>
          </a:p>
          <a:p>
            <a:pPr algn="just"/>
            <a:r>
              <a:rPr lang="en-US"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956173" y="1626202"/>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394041" y="2693574"/>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3797472"/>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5: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3" name="TextBox 2">
            <a:extLst>
              <a:ext uri="{FF2B5EF4-FFF2-40B4-BE49-F238E27FC236}">
                <a16:creationId xmlns:a16="http://schemas.microsoft.com/office/drawing/2014/main" id="{3277FF3F-7A5C-E1BB-CF53-AC8F991A3300}"/>
              </a:ext>
            </a:extLst>
          </p:cNvPr>
          <p:cNvSpPr txBox="1"/>
          <p:nvPr/>
        </p:nvSpPr>
        <p:spPr>
          <a:xfrm>
            <a:off x="1669682" y="4788934"/>
            <a:ext cx="8937027"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trống</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rộ</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ràng</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079EDD74-684E-8CA6-349F-BA3C37FF5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a:t>
            </a:r>
            <a:r>
              <a:rPr lang="en-US" sz="3200" i="1" dirty="0">
                <a:solidFill>
                  <a:srgbClr val="002060"/>
                </a:solidFill>
                <a:latin typeface="Calibri" panose="020F0502020204030204" pitchFamily="34" charset="0"/>
                <a:cs typeface="Calibri" panose="020F0502020204030204" pitchFamily="34" charset="0"/>
              </a:rPr>
              <a:t>ơ</a:t>
            </a:r>
            <a:r>
              <a:rPr lang="vi-VN" sz="3200" b="0" i="1" u="none" strike="noStrike" dirty="0">
                <a:solidFill>
                  <a:srgbClr val="002060"/>
                </a:solidFill>
                <a:effectLst/>
                <a:latin typeface="Calibri" panose="020F0502020204030204" pitchFamily="34" charset="0"/>
                <a:cs typeface="Calibri" panose="020F0502020204030204" pitchFamily="34" charset="0"/>
              </a:rPr>
              <a:t>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Em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góp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thôn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xóm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201"/>
          <a:stretch/>
        </p:blipFill>
        <p:spPr bwMode="auto">
          <a:xfrm>
            <a:off x="3658938" y="1908422"/>
            <a:ext cx="7248548" cy="357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Cứ thế này, đồng cỏ sẽ thành bãi rác mất thôi! – Mư Nhơ thở dài.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Bọn mình còn đâu chỗ mà vui chơi!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Ja Ka, Ja Prok thì rầu rĩ:</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Bỗng Mư Hoa hỏi:</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Các cậu có thấy bầu trời như một vườn hoa không?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Nhơ gật đầu:</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Hoa bật dậy:</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a:latin typeface="Cambria" panose="02040503050406030204" pitchFamily="18" charset="0"/>
                <a:ea typeface="Cambria" panose="02040503050406030204" pitchFamily="18" charset="0"/>
              </a:rPr>
              <a:t>   </a:t>
            </a:r>
            <a:endParaRPr lang="vi-VN"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Cứ thế này, đồng cỏ sẽ thành </a:t>
            </a:r>
            <a:r>
              <a:rPr lang="vi-VN" sz="2200" b="0" i="0" dirty="0">
                <a:solidFill>
                  <a:srgbClr val="FF0000"/>
                </a:solidFill>
                <a:effectLst/>
                <a:latin typeface="Cambria" panose="02040503050406030204" pitchFamily="18" charset="0"/>
                <a:ea typeface="Cambria" panose="02040503050406030204" pitchFamily="18" charset="0"/>
              </a:rPr>
              <a:t>bãi rác</a:t>
            </a:r>
            <a:r>
              <a:rPr lang="vi-VN" sz="2200" b="0" i="0" dirty="0">
                <a:solidFill>
                  <a:srgbClr val="000000"/>
                </a:solidFill>
                <a:effectLst/>
                <a:latin typeface="Cambria" panose="02040503050406030204" pitchFamily="18" charset="0"/>
                <a:ea typeface="Cambria" panose="02040503050406030204" pitchFamily="18" charset="0"/>
              </a:rPr>
              <a:t>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a:t>
            </a:r>
            <a:r>
              <a:rPr lang="vi-VN" sz="2200" b="0" i="0" dirty="0">
                <a:solidFill>
                  <a:srgbClr val="FF0000"/>
                </a:solidFill>
                <a:effectLst/>
                <a:latin typeface="Cambria" panose="02040503050406030204" pitchFamily="18" charset="0"/>
                <a:ea typeface="Cambria" panose="02040503050406030204" pitchFamily="18" charset="0"/>
              </a:rPr>
              <a:t>giấu</a:t>
            </a:r>
            <a:r>
              <a:rPr lang="vi-VN" sz="2200" b="0" i="0" dirty="0">
                <a:solidFill>
                  <a:srgbClr val="000000"/>
                </a:solidFill>
                <a:effectLst/>
                <a:latin typeface="Cambria" panose="02040503050406030204" pitchFamily="18" charset="0"/>
                <a:ea typeface="Cambria" panose="02040503050406030204" pitchFamily="18" charset="0"/>
              </a:rPr>
              <a:t>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a:t>
            </a:r>
            <a:r>
              <a:rPr lang="vi-VN" sz="2200" b="0" i="0" dirty="0">
                <a:solidFill>
                  <a:srgbClr val="FF0000"/>
                </a:solidFill>
                <a:effectLst/>
                <a:latin typeface="Cambria" panose="02040503050406030204" pitchFamily="18" charset="0"/>
                <a:ea typeface="Cambria" panose="02040503050406030204" pitchFamily="18" charset="0"/>
              </a:rPr>
              <a:t>vui chơi</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a:t>
            </a:r>
            <a:r>
              <a:rPr lang="vi-VN" sz="2200" b="0" i="0" dirty="0">
                <a:solidFill>
                  <a:srgbClr val="FF0000"/>
                </a:solidFill>
                <a:effectLst/>
                <a:latin typeface="Cambria" panose="02040503050406030204" pitchFamily="18" charset="0"/>
                <a:ea typeface="Cambria" panose="02040503050406030204" pitchFamily="18" charset="0"/>
              </a:rPr>
              <a:t>rầu rĩ</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a:t>
            </a:r>
            <a:r>
              <a:rPr lang="vi-VN" sz="2200" dirty="0">
                <a:solidFill>
                  <a:srgbClr val="FF0000"/>
                </a:solidFill>
                <a:latin typeface="Cambria" panose="02040503050406030204" pitchFamily="18" charset="0"/>
                <a:ea typeface="Cambria" panose="02040503050406030204" pitchFamily="18" charset="0"/>
              </a:rPr>
              <a:t>bầu trời như một vườn hoa</a:t>
            </a:r>
            <a:r>
              <a:rPr lang="vi-VN" sz="2200" dirty="0">
                <a:solidFill>
                  <a:srgbClr val="150309"/>
                </a:solidFill>
                <a:latin typeface="Cambria" panose="02040503050406030204" pitchFamily="18" charset="0"/>
                <a:ea typeface="Cambria" panose="02040503050406030204" pitchFamily="18" charset="0"/>
              </a:rPr>
              <a:t>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Cánh diều</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ngũ sắc</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đám mây</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cúc trắng</a:t>
            </a:r>
            <a:r>
              <a:rPr lang="vi-VN" sz="2200" dirty="0">
                <a:solidFill>
                  <a:srgbClr val="150309"/>
                </a:solidFill>
                <a:latin typeface="Cambria" panose="02040503050406030204" pitchFamily="18" charset="0"/>
                <a:ea typeface="Cambria" panose="02040503050406030204" pitchFamily="18" charset="0"/>
              </a:rPr>
              <a:t>,...</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a:t>
            </a:r>
            <a:r>
              <a:rPr lang="vi-VN" sz="2200" dirty="0">
                <a:solidFill>
                  <a:srgbClr val="FF0000"/>
                </a:solidFill>
                <a:latin typeface="Cambria" panose="02040503050406030204" pitchFamily="18" charset="0"/>
                <a:ea typeface="Cambria" panose="02040503050406030204" pitchFamily="18" charset="0"/>
              </a:rPr>
              <a:t>biến</a:t>
            </a:r>
            <a:r>
              <a:rPr lang="vi-VN" sz="2200" dirty="0">
                <a:solidFill>
                  <a:srgbClr val="150309"/>
                </a:solidFill>
                <a:latin typeface="Cambria" panose="02040503050406030204" pitchFamily="18" charset="0"/>
                <a:ea typeface="Cambria" panose="02040503050406030204" pitchFamily="18" charset="0"/>
              </a:rPr>
              <a:t> nơi đây thành </a:t>
            </a:r>
            <a:r>
              <a:rPr lang="vi-VN" sz="2200" dirty="0">
                <a:solidFill>
                  <a:srgbClr val="FF0000"/>
                </a:solidFill>
                <a:latin typeface="Cambria" panose="02040503050406030204" pitchFamily="18" charset="0"/>
                <a:ea typeface="Cambria" panose="02040503050406030204" pitchFamily="18" charset="0"/>
              </a:rPr>
              <a:t>cánh đồng hoa</a:t>
            </a:r>
            <a:r>
              <a:rPr lang="vi-VN" sz="2200" dirty="0">
                <a:solidFill>
                  <a:srgbClr val="150309"/>
                </a:solidFill>
                <a:latin typeface="Cambria" panose="02040503050406030204" pitchFamily="18" charset="0"/>
                <a:ea typeface="Cambria" panose="02040503050406030204" pitchFamily="18" charset="0"/>
              </a:rPr>
              <a:t>. Mọi người không nỡ lấy cánh đồng đẹp làm chỗ đổ rác đâu.</a:t>
            </a:r>
          </a:p>
          <a:p>
            <a:pPr algn="just"/>
            <a:r>
              <a:rPr lang="en-US" sz="2200">
                <a:solidFill>
                  <a:srgbClr val="150309"/>
                </a:solidFill>
                <a:latin typeface="Cambria" panose="02040503050406030204" pitchFamily="18" charset="0"/>
                <a:ea typeface="Cambria" panose="02040503050406030204" pitchFamily="18" charset="0"/>
              </a:rPr>
              <a:t>   </a:t>
            </a:r>
            <a:endParaRPr lang="vi-VN" sz="2200" dirty="0">
              <a:solidFill>
                <a:srgbClr val="150309"/>
              </a:solidFill>
              <a:latin typeface="Cambria" panose="02040503050406030204" pitchFamily="18" charset="0"/>
              <a:ea typeface="Cambria" panose="02040503050406030204" pitchFamily="18" charset="0"/>
            </a:endParaRPr>
          </a:p>
        </p:txBody>
      </p:sp>
      <p:sp>
        <p:nvSpPr>
          <p:cNvPr id="3" name="Speech Bubble: Rectangle 2">
            <a:extLst>
              <a:ext uri="{FF2B5EF4-FFF2-40B4-BE49-F238E27FC236}">
                <a16:creationId xmlns:a16="http://schemas.microsoft.com/office/drawing/2014/main" id="{8588EF69-556A-47CA-BD23-376C0D8A2DAF}"/>
              </a:ext>
            </a:extLst>
          </p:cNvPr>
          <p:cNvSpPr/>
          <p:nvPr/>
        </p:nvSpPr>
        <p:spPr>
          <a:xfrm>
            <a:off x="8882343" y="333063"/>
            <a:ext cx="3309658" cy="1646208"/>
          </a:xfrm>
          <a:prstGeom prst="wedgeRectCallout">
            <a:avLst>
              <a:gd name="adj1" fmla="val -65187"/>
              <a:gd name="adj2" fmla="val 52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A9150B-4DE3-4336-997C-0C6346CDA4E1}"/>
              </a:ext>
            </a:extLst>
          </p:cNvPr>
          <p:cNvSpPr txBox="1"/>
          <p:nvPr/>
        </p:nvSpPr>
        <p:spPr>
          <a:xfrm>
            <a:off x="8882343" y="491613"/>
            <a:ext cx="3309658" cy="1323439"/>
          </a:xfrm>
          <a:prstGeom prst="rect">
            <a:avLst/>
          </a:prstGeom>
          <a:noFill/>
        </p:spPr>
        <p:txBody>
          <a:bodyPr wrap="square" rtlCol="0">
            <a:spAutoFit/>
          </a:bodyPr>
          <a:lstStyle/>
          <a:p>
            <a:pPr lvl="0" algn="just">
              <a:defRPr/>
            </a:pPr>
            <a:r>
              <a:rPr lang="en-US" sz="2000" dirty="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đọc</a:t>
            </a:r>
            <a:r>
              <a:rPr lang="vi-VN" sz="2000" dirty="0">
                <a:solidFill>
                  <a:schemeClr val="bg1"/>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a:t>
            </a:r>
            <a:r>
              <a:rPr lang="vi-VN" sz="2000">
                <a:solidFill>
                  <a:schemeClr val="bg1"/>
                </a:solidFill>
                <a:latin typeface="Cambria" panose="02040503050406030204" pitchFamily="18" charset="0"/>
                <a:ea typeface="Cambria" panose="02040503050406030204" pitchFamily="18" charset="0"/>
              </a:rPr>
              <a:t>bãi rác</a:t>
            </a:r>
            <a:r>
              <a:rPr lang="en-US" sz="2000">
                <a:solidFill>
                  <a:schemeClr val="bg1"/>
                </a:solidFill>
                <a:latin typeface="Cambria" panose="02040503050406030204" pitchFamily="18" charset="0"/>
                <a:ea typeface="Cambria" panose="02040503050406030204" pitchFamily="18" charset="0"/>
              </a:rPr>
              <a:t>.</a:t>
            </a:r>
            <a:endParaRPr lang="en-US" sz="2000" dirty="0">
              <a:solidFill>
                <a:schemeClr val="bg1"/>
              </a:solidFill>
              <a:latin typeface="Cambria" panose="02040503050406030204" pitchFamily="18" charset="0"/>
              <a:ea typeface="Cambria" panose="02040503050406030204" pitchFamily="18" charset="0"/>
            </a:endParaRPr>
          </a:p>
        </p:txBody>
      </p:sp>
      <p:sp>
        <p:nvSpPr>
          <p:cNvPr id="10" name="Speech Bubble: Rectangle 9">
            <a:extLst>
              <a:ext uri="{FF2B5EF4-FFF2-40B4-BE49-F238E27FC236}">
                <a16:creationId xmlns:a16="http://schemas.microsoft.com/office/drawing/2014/main" id="{4BBD8EAB-BCEE-4E6D-8C90-86933E5E0304}"/>
              </a:ext>
            </a:extLst>
          </p:cNvPr>
          <p:cNvSpPr/>
          <p:nvPr/>
        </p:nvSpPr>
        <p:spPr>
          <a:xfrm>
            <a:off x="8882343" y="2584884"/>
            <a:ext cx="3309658" cy="1646208"/>
          </a:xfrm>
          <a:prstGeom prst="wedgeRectCallout">
            <a:avLst>
              <a:gd name="adj1" fmla="val -77427"/>
              <a:gd name="adj2" fmla="val 33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158E43-1A0C-4E3A-8963-E89BD35A7934}"/>
              </a:ext>
            </a:extLst>
          </p:cNvPr>
          <p:cNvSpPr txBox="1"/>
          <p:nvPr/>
        </p:nvSpPr>
        <p:spPr>
          <a:xfrm>
            <a:off x="9034743" y="2855442"/>
            <a:ext cx="3004857" cy="1015663"/>
          </a:xfrm>
          <a:prstGeom prst="rect">
            <a:avLst/>
          </a:prstGeom>
          <a:noFill/>
        </p:spPr>
        <p:txBody>
          <a:bodyPr wrap="square" rtlCol="0">
            <a:spAutoFit/>
          </a:bodyPr>
          <a:lstStyle/>
          <a:p>
            <a:pPr lvl="0" algn="just">
              <a:defRPr/>
            </a:pPr>
            <a:r>
              <a:rPr lang="en-US" sz="200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 nhanh, vui tươi thể hiện tâm </a:t>
            </a:r>
            <a:r>
              <a:rPr lang="en-US" sz="2000" dirty="0" err="1">
                <a:solidFill>
                  <a:schemeClr val="bg1"/>
                </a:solidFill>
                <a:latin typeface="Cambria" panose="02040503050406030204" pitchFamily="18" charset="0"/>
                <a:ea typeface="Cambria" panose="02040503050406030204" pitchFamily="18" charset="0"/>
              </a:rPr>
              <a:t>trạng</a:t>
            </a:r>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khi </a:t>
            </a:r>
            <a:r>
              <a:rPr lang="en-US" sz="2000" dirty="0" err="1">
                <a:solidFill>
                  <a:schemeClr val="bg1"/>
                </a:solidFill>
                <a:latin typeface="Cambria" panose="02040503050406030204" pitchFamily="18" charset="0"/>
                <a:ea typeface="Cambria" panose="02040503050406030204" pitchFamily="18" charset="0"/>
              </a:rPr>
              <a:t>các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bạn</a:t>
            </a:r>
            <a:r>
              <a:rPr lang="en-US" sz="2000" dirty="0">
                <a:solidFill>
                  <a:schemeClr val="bg1"/>
                </a:solidFill>
                <a:latin typeface="Cambria" panose="02040503050406030204" pitchFamily="18" charset="0"/>
                <a:ea typeface="Cambria" panose="02040503050406030204" pitchFamily="18" charset="0"/>
              </a:rPr>
              <a:t> nhỏ </a:t>
            </a:r>
            <a:r>
              <a:rPr lang="vi-VN" sz="2000" dirty="0">
                <a:solidFill>
                  <a:schemeClr val="bg1"/>
                </a:solidFill>
                <a:latin typeface="Cambria" panose="02040503050406030204" pitchFamily="18" charset="0"/>
                <a:ea typeface="Cambria" panose="02040503050406030204" pitchFamily="18" charset="0"/>
              </a:rPr>
              <a:t>nghĩ ra ý tưởn</a:t>
            </a:r>
            <a:r>
              <a:rPr lang="en-US" sz="2000" dirty="0">
                <a:solidFill>
                  <a:schemeClr val="bg1"/>
                </a:solidFill>
                <a:latin typeface="Cambria" panose="02040503050406030204" pitchFamily="18" charset="0"/>
                <a:ea typeface="Cambria" panose="02040503050406030204" pitchFamily="18" charset="0"/>
              </a:rPr>
              <a:t>g.</a:t>
            </a:r>
            <a:endParaRPr lang="vi-VN"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9985339"/>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5" name="TextBox 4">
            <a:extLst>
              <a:ext uri="{FF2B5EF4-FFF2-40B4-BE49-F238E27FC236}">
                <a16:creationId xmlns:a16="http://schemas.microsoft.com/office/drawing/2014/main" id="{787CB568-FBE9-40E0-8A09-AC813B4C3EB6}"/>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0752456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108857" y="124451"/>
            <a:ext cx="12028713" cy="62769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468086" y="136220"/>
            <a:ext cx="114517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VẬN DỤNG TRẢI NGHIỆM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Xếp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vào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nhóm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việc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nên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nên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bảo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vệ</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môi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trường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06112" y="1837521"/>
            <a:ext cx="106299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108857" y="4276723"/>
            <a:ext cx="6204857"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447800" y="5743575"/>
              <a:ext cx="2481943"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FF0000"/>
                  </a:solidFill>
                  <a:latin typeface="Cambria" panose="02040503050406030204" pitchFamily="18" charset="0"/>
                  <a:ea typeface="Cambria" panose="02040503050406030204" pitchFamily="18" charset="0"/>
                </a:rPr>
                <a:t>Nên</a:t>
              </a:r>
              <a:r>
                <a:rPr lang="en-US" sz="2200" b="1" dirty="0">
                  <a:solidFill>
                    <a:srgbClr val="FF0000"/>
                  </a:solidFill>
                  <a:latin typeface="Cambria" panose="02040503050406030204" pitchFamily="18" charset="0"/>
                  <a:ea typeface="Cambria" panose="02040503050406030204" pitchFamily="18" charset="0"/>
                </a:rPr>
                <a:t> </a:t>
              </a:r>
              <a:r>
                <a:rPr lang="en-US" sz="2200" b="1" dirty="0" err="1">
                  <a:solidFill>
                    <a:srgbClr val="FF0000"/>
                  </a:solidFill>
                  <a:latin typeface="Cambria" panose="02040503050406030204" pitchFamily="18" charset="0"/>
                  <a:ea typeface="Cambria" panose="02040503050406030204" pitchFamily="18" charset="0"/>
                </a:rPr>
                <a:t>làm</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5834743" y="4276724"/>
            <a:ext cx="5772546"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676400" y="5743575"/>
              <a:ext cx="2262868"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FF0000"/>
                  </a:solidFill>
                  <a:latin typeface="Cambria" panose="02040503050406030204" pitchFamily="18" charset="0"/>
                  <a:ea typeface="Cambria" panose="02040503050406030204" pitchFamily="18" charset="0"/>
                </a:rPr>
                <a:t>Không</a:t>
              </a:r>
              <a:r>
                <a:rPr lang="en-US" sz="2200" b="1" dirty="0">
                  <a:solidFill>
                    <a:srgbClr val="FF0000"/>
                  </a:solidFill>
                  <a:latin typeface="Cambria" panose="02040503050406030204" pitchFamily="18" charset="0"/>
                  <a:ea typeface="Cambria" panose="02040503050406030204" pitchFamily="18" charset="0"/>
                </a:rPr>
                <a:t> </a:t>
              </a:r>
              <a:r>
                <a:rPr lang="en-US" sz="2200" b="1" dirty="0" err="1">
                  <a:solidFill>
                    <a:srgbClr val="FF0000"/>
                  </a:solidFill>
                  <a:latin typeface="Cambria" panose="02040503050406030204" pitchFamily="18" charset="0"/>
                  <a:ea typeface="Cambria" panose="02040503050406030204" pitchFamily="18" charset="0"/>
                </a:rPr>
                <a:t>nên</a:t>
              </a:r>
              <a:r>
                <a:rPr lang="en-US" sz="2200" b="1" dirty="0">
                  <a:solidFill>
                    <a:srgbClr val="FF0000"/>
                  </a:solidFill>
                  <a:latin typeface="Cambria" panose="02040503050406030204" pitchFamily="18" charset="0"/>
                  <a:ea typeface="Cambria" panose="02040503050406030204" pitchFamily="18" charset="0"/>
                </a:rPr>
                <a:t> </a:t>
              </a:r>
              <a:r>
                <a:rPr lang="en-US" sz="2200" b="1" dirty="0" err="1">
                  <a:solidFill>
                    <a:srgbClr val="FF0000"/>
                  </a:solidFill>
                  <a:latin typeface="Cambria" panose="02040503050406030204" pitchFamily="18" charset="0"/>
                  <a:ea typeface="Cambria" panose="02040503050406030204" pitchFamily="18" charset="0"/>
                </a:rPr>
                <a:t>làm</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7560130" y="1680004"/>
            <a:ext cx="27420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rác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bừa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707476" y="1849896"/>
            <a:ext cx="2181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108371" y="2105011"/>
            <a:ext cx="39079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569567" y="3034365"/>
            <a:ext cx="3056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10408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1.85185E-6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3.7037E-7 L -0.25976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29167E-6 4.44444E-6 L 0.42148 0.21041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err="1">
                <a:solidFill>
                  <a:srgbClr val="C23433"/>
                </a:solidFill>
                <a:latin typeface="Cambria" panose="02040503050406030204" pitchFamily="18" charset="0"/>
                <a:ea typeface="Cambria" panose="02040503050406030204" pitchFamily="18" charset="0"/>
              </a:rPr>
              <a:t>hỏi</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a:p>
            <a:r>
              <a:rPr lang="en-US" sz="4000">
                <a:solidFill>
                  <a:srgbClr val="C23433"/>
                </a:solidFill>
                <a:latin typeface="Cambria" panose="02040503050406030204" pitchFamily="18" charset="0"/>
                <a:ea typeface="Cambria" panose="02040503050406030204" pitchFamily="18" charset="0"/>
              </a:rPr>
              <a:t>- Tìm hiểu bài sau: Cách viết bài văn kể chuyện sáng tạo (tiếp).</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87676" y="215758"/>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94168" y="933450"/>
            <a:ext cx="4387827" cy="2018094"/>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611629" y="1149948"/>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832552" y="2904124"/>
            <a:ext cx="10747820" cy="2103639"/>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44204" y="1598559"/>
            <a:ext cx="9515016" cy="4401205"/>
          </a:xfrm>
          <a:prstGeom prst="rect">
            <a:avLst/>
          </a:prstGeom>
          <a:noFill/>
        </p:spPr>
        <p:txBody>
          <a:bodyPr wrap="square" rtlCol="0">
            <a:spAutoFit/>
          </a:bodyPr>
          <a:lstStyle/>
          <a:p>
            <a:r>
              <a:rPr lang="vi-VN" sz="2800" dirty="0">
                <a:latin typeface="+mj-lt"/>
              </a:rPr>
              <a:t>Đọc đúng</a:t>
            </a:r>
            <a:r>
              <a:rPr lang="en-US" sz="2800" dirty="0">
                <a:latin typeface="+mj-lt"/>
              </a:rPr>
              <a:t>,</a:t>
            </a:r>
            <a:r>
              <a:rPr lang="vi-VN" sz="2800" dirty="0">
                <a:latin typeface="+mj-lt"/>
              </a:rPr>
              <a:t> từ ngữ</a:t>
            </a:r>
            <a:r>
              <a:rPr lang="en-US" sz="2800" dirty="0">
                <a:latin typeface="+mj-lt"/>
              </a:rPr>
              <a:t>,</a:t>
            </a:r>
            <a:r>
              <a:rPr lang="vi-VN" sz="2800" dirty="0">
                <a:latin typeface="+mj-lt"/>
              </a:rPr>
              <a:t> câu đoạn và toàn bộ câu chuyện </a:t>
            </a:r>
            <a:r>
              <a:rPr lang="vi-VN" sz="2800" i="1" dirty="0">
                <a:latin typeface="+mj-lt"/>
              </a:rPr>
              <a:t>Cánh đồng hoa</a:t>
            </a:r>
            <a:r>
              <a:rPr lang="en-US" sz="2800" i="1" dirty="0">
                <a:latin typeface="+mj-lt"/>
              </a:rPr>
              <a:t>.</a:t>
            </a:r>
            <a:r>
              <a:rPr lang="vi-VN" sz="2800" i="1" dirty="0">
                <a:latin typeface="+mj-lt"/>
              </a:rPr>
              <a:t> </a:t>
            </a:r>
            <a:r>
              <a:rPr lang="en-US" sz="2800" dirty="0">
                <a:latin typeface="+mj-lt"/>
              </a:rPr>
              <a:t>B</a:t>
            </a:r>
            <a:r>
              <a:rPr lang="vi-VN" sz="2800" dirty="0">
                <a:latin typeface="+mj-lt"/>
              </a:rPr>
              <a:t>iết đọc diễn cảm phù hợp với lời người kể chuyện</a:t>
            </a:r>
            <a:r>
              <a:rPr lang="en-US" sz="2800" dirty="0">
                <a:latin typeface="+mj-lt"/>
              </a:rPr>
              <a:t>,</a:t>
            </a:r>
            <a:r>
              <a:rPr lang="vi-VN" sz="2800" dirty="0">
                <a:latin typeface="+mj-lt"/>
              </a:rPr>
              <a:t> lời đối thoại của các bạn nhỏ trong câu chuyện và thích</a:t>
            </a:r>
            <a:r>
              <a:rPr lang="en-US" sz="2800" dirty="0">
                <a:latin typeface="+mj-lt"/>
              </a:rPr>
              <a:t>.</a:t>
            </a:r>
          </a:p>
          <a:p>
            <a:endParaRPr lang="vi-VN" sz="2800" dirty="0">
              <a:latin typeface="+mj-lt"/>
            </a:endParaRPr>
          </a:p>
          <a:p>
            <a:r>
              <a:rPr lang="vi-VN" sz="2800" dirty="0">
                <a:latin typeface="+mj-lt"/>
              </a:rPr>
              <a:t> </a:t>
            </a:r>
            <a:r>
              <a:rPr lang="en-US" sz="2800" dirty="0">
                <a:latin typeface="+mj-lt"/>
              </a:rPr>
              <a:t>N</a:t>
            </a:r>
            <a:r>
              <a:rPr lang="vi-VN" sz="2800" dirty="0">
                <a:latin typeface="+mj-lt"/>
              </a:rPr>
              <a:t>hận </a:t>
            </a:r>
            <a:r>
              <a:rPr lang="en-US" sz="2800" dirty="0">
                <a:latin typeface="+mj-lt"/>
              </a:rPr>
              <a:t>t</a:t>
            </a:r>
            <a:r>
              <a:rPr lang="vi-VN" sz="2800" dirty="0">
                <a:latin typeface="+mj-lt"/>
              </a:rPr>
              <a:t>hấy những phẩm chất tốt đẹp của các bạn nhỏ </a:t>
            </a:r>
            <a:r>
              <a:rPr lang="en-US" sz="2800" dirty="0" err="1">
                <a:latin typeface="Times New Roman" panose="02020603050405020304" pitchFamily="18" charset="0"/>
                <a:cs typeface="Times New Roman" panose="02020603050405020304" pitchFamily="18" charset="0"/>
              </a:rPr>
              <a:t>người</a:t>
            </a:r>
            <a:r>
              <a:rPr lang="en-US" sz="2800" dirty="0">
                <a:latin typeface="+mj-lt"/>
              </a:rPr>
              <a:t> </a:t>
            </a:r>
            <a:r>
              <a:rPr lang="en-US" sz="2800" dirty="0" err="1">
                <a:latin typeface="Times New Roman" panose="02020603050405020304" pitchFamily="18" charset="0"/>
                <a:cs typeface="Times New Roman" panose="02020603050405020304" pitchFamily="18" charset="0"/>
              </a:rPr>
              <a:t>Chăm</a:t>
            </a:r>
            <a:r>
              <a:rPr lang="vi-VN" sz="2800" dirty="0">
                <a:latin typeface="Times New Roman" panose="02020603050405020304" pitchFamily="18" charset="0"/>
                <a:cs typeface="Times New Roman" panose="02020603050405020304" pitchFamily="18" charset="0"/>
              </a:rPr>
              <a:t> </a:t>
            </a:r>
            <a:r>
              <a:rPr lang="vi-VN" sz="2800" dirty="0">
                <a:latin typeface="+mj-lt"/>
              </a:rPr>
              <a:t>được thể hiện qua lời nói suy nghĩ việc làm</a:t>
            </a:r>
            <a:r>
              <a:rPr lang="en-US" sz="2800" dirty="0">
                <a:latin typeface="+mj-lt"/>
              </a:rPr>
              <a:t>,...</a:t>
            </a:r>
          </a:p>
          <a:p>
            <a:endParaRPr lang="vi-VN" sz="2800" dirty="0">
              <a:latin typeface="+mj-lt"/>
            </a:endParaRPr>
          </a:p>
          <a:p>
            <a:r>
              <a:rPr lang="vi-VN" sz="2800" dirty="0">
                <a:latin typeface="+mj-lt"/>
              </a:rPr>
              <a:t>Cần có những việc làm cụ thể để góp phần làm cho làng quê khu phố luôn sạch đẹp việc làm đó dù là nhỏ bé cũng khiến chúng ta và mọi người Cảm thấy hạnh phúc </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7" y="462084"/>
            <a:ext cx="5590517" cy="1609483"/>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348683"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Times New Roman" panose="02020603050405020304" pitchFamily="18" charset="0"/>
                <a:cs typeface="Times New Roman" panose="02020603050405020304" pitchFamily="18" charset="0"/>
              </a:rPr>
              <a:t>Tiêu</a:t>
            </a:r>
            <a:r>
              <a:rPr lang="en-US" sz="4800" kern="0" dirty="0">
                <a:solidFill>
                  <a:srgbClr val="FF0000"/>
                </a:solidFill>
                <a:latin typeface="Times New Roman" panose="02020603050405020304" pitchFamily="18" charset="0"/>
                <a:cs typeface="Times New Roman" panose="02020603050405020304" pitchFamily="18" charset="0"/>
              </a:rPr>
              <a:t> </a:t>
            </a:r>
            <a:r>
              <a:rPr lang="en-US" sz="4800" kern="0" dirty="0" err="1">
                <a:solidFill>
                  <a:srgbClr val="FF0000"/>
                </a:solidFill>
                <a:latin typeface="Times New Roman" panose="02020603050405020304" pitchFamily="18" charset="0"/>
                <a:cs typeface="Times New Roman" panose="02020603050405020304" pitchFamily="18" charset="0"/>
              </a:rPr>
              <a:t>chí</a:t>
            </a:r>
            <a:r>
              <a:rPr lang="en-US" sz="4800" kern="0" dirty="0">
                <a:solidFill>
                  <a:srgbClr val="FF0000"/>
                </a:solidFill>
                <a:latin typeface="Times New Roman" panose="02020603050405020304" pitchFamily="18" charset="0"/>
                <a:cs typeface="Times New Roman" panose="02020603050405020304" pitchFamily="18" charset="0"/>
              </a:rPr>
              <a:t> </a:t>
            </a:r>
            <a:r>
              <a:rPr lang="en-US" sz="4800" kern="0" dirty="0" err="1">
                <a:solidFill>
                  <a:srgbClr val="FF0000"/>
                </a:solidFill>
                <a:latin typeface="Times New Roman" panose="02020603050405020304" pitchFamily="18" charset="0"/>
                <a:cs typeface="Times New Roman" panose="02020603050405020304" pitchFamily="18" charset="0"/>
              </a:rPr>
              <a:t>đọc</a:t>
            </a:r>
            <a:r>
              <a:rPr lang="en-US" sz="4800" kern="0" dirty="0">
                <a:solidFill>
                  <a:srgbClr val="FF0000"/>
                </a:solidFill>
                <a:latin typeface="Times New Roman" panose="02020603050405020304" pitchFamily="18" charset="0"/>
                <a:cs typeface="Times New Roman" panose="02020603050405020304" pitchFamily="18" charset="0"/>
              </a:rPr>
              <a:t> </a:t>
            </a:r>
            <a:r>
              <a:rPr lang="en-US" sz="4800" kern="0" dirty="0" err="1">
                <a:solidFill>
                  <a:srgbClr val="FF0000"/>
                </a:solidFill>
                <a:latin typeface="Times New Roman" panose="02020603050405020304" pitchFamily="18" charset="0"/>
                <a:cs typeface="Times New Roman" panose="02020603050405020304" pitchFamily="18" charset="0"/>
              </a:rPr>
              <a:t>và</a:t>
            </a:r>
            <a:r>
              <a:rPr lang="en-US" sz="4800" kern="0" dirty="0">
                <a:solidFill>
                  <a:srgbClr val="FF0000"/>
                </a:solidFill>
                <a:latin typeface="Times New Roman" panose="02020603050405020304" pitchFamily="18" charset="0"/>
                <a:cs typeface="Times New Roman" panose="02020603050405020304" pitchFamily="18" charset="0"/>
              </a:rPr>
              <a:t> </a:t>
            </a:r>
            <a:r>
              <a:rPr lang="en-US" sz="4800" kern="0" dirty="0" err="1">
                <a:solidFill>
                  <a:srgbClr val="FF0000"/>
                </a:solidFill>
                <a:latin typeface="Times New Roman" panose="02020603050405020304" pitchFamily="18" charset="0"/>
                <a:cs typeface="Times New Roman" panose="02020603050405020304" pitchFamily="18" charset="0"/>
              </a:rPr>
              <a:t>nhận</a:t>
            </a:r>
            <a:r>
              <a:rPr lang="en-US" sz="4800" kern="0" dirty="0">
                <a:solidFill>
                  <a:srgbClr val="FF0000"/>
                </a:solidFill>
                <a:latin typeface="Times New Roman" panose="02020603050405020304" pitchFamily="18" charset="0"/>
                <a:cs typeface="Times New Roman" panose="02020603050405020304" pitchFamily="18" charset="0"/>
              </a:rPr>
              <a:t> </a:t>
            </a:r>
            <a:r>
              <a:rPr lang="en-US" sz="4800" kern="0" dirty="0" err="1">
                <a:solidFill>
                  <a:srgbClr val="FF0000"/>
                </a:solidFill>
                <a:latin typeface="Times New Roman" panose="02020603050405020304" pitchFamily="18" charset="0"/>
                <a:cs typeface="Times New Roman" panose="02020603050405020304" pitchFamily="18" charset="0"/>
              </a:rPr>
              <a:t>xét</a:t>
            </a:r>
            <a:endParaRPr lang="en-US" sz="4800" kern="0" dirty="0">
              <a:solidFill>
                <a:srgbClr val="FF0000"/>
              </a:solidFill>
              <a:latin typeface="Times New Roman" panose="02020603050405020304" pitchFamily="18" charset="0"/>
              <a:cs typeface="Times New Roman" panose="02020603050405020304" pitchFamily="18"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Times New Roman" panose="02020603050405020304" pitchFamily="18" charset="0"/>
                    <a:cs typeface="Times New Roman" panose="02020603050405020304" pitchFamily="18" charset="0"/>
                    <a:sym typeface="Arial"/>
                  </a:rPr>
                  <a:t>Đọc</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đúng</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tiếng</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đúng</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từ</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p>
              <a:p>
                <a:pPr algn="ctr" defTabSz="1219170">
                  <a:defRPr/>
                </a:pPr>
                <a:r>
                  <a:rPr lang="en-SG" sz="2933" b="1" kern="0" dirty="0">
                    <a:solidFill>
                      <a:srgbClr val="002060"/>
                    </a:solidFill>
                    <a:latin typeface="Times New Roman" panose="02020603050405020304" pitchFamily="18" charset="0"/>
                    <a:cs typeface="Times New Roman" panose="02020603050405020304" pitchFamily="18" charset="0"/>
                    <a:sym typeface="Arial"/>
                  </a:rPr>
                  <a:t>l</a:t>
                </a:r>
                <a:r>
                  <a:rPr lang="vi-VN" sz="2933" b="1" kern="0" dirty="0">
                    <a:solidFill>
                      <a:srgbClr val="002060"/>
                    </a:solidFill>
                    <a:latin typeface="Times New Roman" panose="02020603050405020304" pitchFamily="18" charset="0"/>
                    <a:cs typeface="Times New Roman" panose="02020603050405020304" pitchFamily="18" charset="0"/>
                    <a:sym typeface="Arial"/>
                  </a:rPr>
                  <a:t>ưu</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loát</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mạch</a:t>
                </a:r>
                <a:r>
                  <a:rPr lang="en-SG" sz="2933" b="1" kern="0" dirty="0">
                    <a:solidFill>
                      <a:srgbClr val="002060"/>
                    </a:solidFill>
                    <a:latin typeface="Times New Roman" panose="02020603050405020304" pitchFamily="18" charset="0"/>
                    <a:cs typeface="Times New Roman" panose="02020603050405020304" pitchFamily="18" charset="0"/>
                    <a:sym typeface="Arial"/>
                  </a:rPr>
                  <a:t> </a:t>
                </a:r>
                <a:r>
                  <a:rPr lang="en-SG" sz="2933" b="1" kern="0" dirty="0" err="1">
                    <a:solidFill>
                      <a:srgbClr val="002060"/>
                    </a:solidFill>
                    <a:latin typeface="Times New Roman" panose="02020603050405020304" pitchFamily="18" charset="0"/>
                    <a:cs typeface="Times New Roman" panose="02020603050405020304" pitchFamily="18" charset="0"/>
                    <a:sym typeface="Arial"/>
                  </a:rPr>
                  <a:t>lạc</a:t>
                </a:r>
                <a:endParaRPr lang="en-US" sz="2933"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Times New Roman" panose="02020603050405020304" pitchFamily="18" charset="0"/>
                    <a:cs typeface="Times New Roman" panose="02020603050405020304" pitchFamily="18" charset="0"/>
                    <a:sym typeface="Arial"/>
                  </a:rPr>
                  <a:t>Ngắt, nghỉ hơi đúng ở các dấu câu, </a:t>
                </a:r>
                <a:r>
                  <a:rPr lang="en-SG" sz="2933" b="1" kern="0">
                    <a:solidFill>
                      <a:srgbClr val="002060"/>
                    </a:solidFill>
                    <a:latin typeface="Times New Roman" panose="02020603050405020304" pitchFamily="18" charset="0"/>
                    <a:cs typeface="Times New Roman" panose="02020603050405020304" pitchFamily="18" charset="0"/>
                    <a:sym typeface="Arial"/>
                  </a:rPr>
                  <a:t>cụm từ rõ nghĩa</a:t>
                </a:r>
                <a:endParaRPr lang="vi-VN" sz="2933" b="1" kern="0">
                  <a:solidFill>
                    <a:srgbClr val="002060"/>
                  </a:solidFill>
                  <a:latin typeface="Times New Roman" panose="02020603050405020304" pitchFamily="18" charset="0"/>
                  <a:cs typeface="Times New Roman" panose="02020603050405020304" pitchFamily="18"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Times New Roman" panose="02020603050405020304" pitchFamily="18" charset="0"/>
                    <a:cs typeface="Times New Roman" panose="02020603050405020304" pitchFamily="18"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dirty="0">
                    <a:solidFill>
                      <a:srgbClr val="257997"/>
                    </a:solidFill>
                    <a:latin typeface="Times New Roman" panose="02020603050405020304" pitchFamily="18" charset="0"/>
                    <a:cs typeface="Times New Roman" panose="02020603050405020304" pitchFamily="18" charset="0"/>
                    <a:sym typeface="Arial"/>
                  </a:rPr>
                  <a:t>TIÊU CHÍ</a:t>
                </a:r>
                <a:endParaRPr lang="en-US" sz="3733" b="1" kern="0" dirty="0">
                  <a:solidFill>
                    <a:srgbClr val="257997"/>
                  </a:solidFill>
                  <a:latin typeface="Times New Roman" panose="02020603050405020304" pitchFamily="18" charset="0"/>
                  <a:cs typeface="Times New Roman" panose="02020603050405020304" pitchFamily="18"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Times New Roman" panose="02020603050405020304" pitchFamily="18" charset="0"/>
                      <a:cs typeface="Times New Roman" panose="02020603050405020304" pitchFamily="18" charset="0"/>
                      <a:sym typeface="Arial"/>
                    </a:rPr>
                    <a:t>Bình th</a:t>
                  </a:r>
                  <a:r>
                    <a:rPr lang="vi-VN" sz="2667" b="1" kern="0">
                      <a:solidFill>
                        <a:srgbClr val="116B8B"/>
                      </a:solidFill>
                      <a:latin typeface="Times New Roman" panose="02020603050405020304" pitchFamily="18" charset="0"/>
                      <a:cs typeface="Times New Roman" panose="02020603050405020304" pitchFamily="18" charset="0"/>
                      <a:sym typeface="Arial"/>
                    </a:rPr>
                    <a:t>ường</a:t>
                  </a:r>
                  <a:endParaRPr lang="en-US" sz="2667" b="1" kern="0">
                    <a:solidFill>
                      <a:srgbClr val="116B8B"/>
                    </a:solidFill>
                    <a:latin typeface="Times New Roman" panose="02020603050405020304" pitchFamily="18" charset="0"/>
                    <a:cs typeface="Times New Roman" panose="02020603050405020304" pitchFamily="18"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Times New Roman" panose="02020603050405020304" pitchFamily="18" charset="0"/>
                      <a:cs typeface="Times New Roman" panose="02020603050405020304" pitchFamily="18" charset="0"/>
                      <a:sym typeface="Arial"/>
                    </a:rPr>
                    <a:t>Tốt</a:t>
                  </a:r>
                  <a:endParaRPr lang="en-US" sz="2667" b="1" kern="0">
                    <a:solidFill>
                      <a:srgbClr val="116B8B"/>
                    </a:solidFill>
                    <a:latin typeface="Times New Roman" panose="02020603050405020304" pitchFamily="18" charset="0"/>
                    <a:cs typeface="Times New Roman" panose="02020603050405020304" pitchFamily="18"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Times New Roman" panose="02020603050405020304" pitchFamily="18" charset="0"/>
                      <a:cs typeface="Times New Roman" panose="02020603050405020304" pitchFamily="18" charset="0"/>
                      <a:sym typeface="Arial"/>
                    </a:rPr>
                    <a:t>Rất tốt</a:t>
                  </a:r>
                  <a:endParaRPr lang="en-US" sz="2667" b="1" kern="0">
                    <a:solidFill>
                      <a:srgbClr val="116B8B"/>
                    </a:solidFill>
                    <a:latin typeface="Times New Roman" panose="02020603050405020304" pitchFamily="18" charset="0"/>
                    <a:cs typeface="Times New Roman" panose="02020603050405020304" pitchFamily="18"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1</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2</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3</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1</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2</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3</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1</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2</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Times New Roman" panose="02020603050405020304" pitchFamily="18" charset="0"/>
                    <a:cs typeface="Times New Roman" panose="02020603050405020304" pitchFamily="18" charset="0"/>
                    <a:sym typeface="Arial"/>
                  </a:rPr>
                  <a:t>3</a:t>
                </a:r>
                <a:endParaRPr lang="en-US" sz="3200" b="1" kern="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1006</TotalTime>
  <Words>2384</Words>
  <Application>Microsoft Office PowerPoint</Application>
  <PresentationFormat>Widescreen</PresentationFormat>
  <Paragraphs>187</Paragraphs>
  <Slides>39</Slides>
  <Notes>28</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39</vt:i4>
      </vt:variant>
    </vt:vector>
  </HeadingPairs>
  <TitlesOfParts>
    <vt:vector size="66" baseType="lpstr">
      <vt:lpstr>#9Slide01 Tieu de ngan</vt:lpstr>
      <vt:lpstr>Coming Soon</vt:lpstr>
      <vt:lpstr>等线</vt:lpstr>
      <vt:lpstr>Itim</vt:lpstr>
      <vt:lpstr>Manjari</vt:lpstr>
      <vt:lpstr>SVN-Poky's</vt:lpstr>
      <vt:lpstr>Arial</vt:lpstr>
      <vt:lpstr>Calibri</vt:lpstr>
      <vt:lpstr>Calibri Light</vt:lpstr>
      <vt:lpstr>Cambria</vt:lpstr>
      <vt:lpstr>Livvic</vt:lpstr>
      <vt:lpstr>Montserrat Light</vt:lpstr>
      <vt:lpstr>Nunito Light</vt:lpstr>
      <vt:lpstr>Roboto Condensed Light</vt:lpstr>
      <vt:lpstr>Segoe UI Historic</vt:lpstr>
      <vt:lpstr>Times New Roman</vt:lpstr>
      <vt:lpstr>Trebuchet MS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52</cp:revision>
  <dcterms:created xsi:type="dcterms:W3CDTF">2024-05-24T02:46:29Z</dcterms:created>
  <dcterms:modified xsi:type="dcterms:W3CDTF">2024-09-03T14:13:20Z</dcterms:modified>
  <cp:category>9Slide.vn</cp:category>
</cp:coreProperties>
</file>