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28.svg" ContentType="image/svg+xml"/>
  <Override PartName="/ppt/media/image30.svg" ContentType="image/svg+xml"/>
  <Override PartName="/ppt/media/image3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0"/>
  </p:notesMasterIdLst>
  <p:sldIdLst>
    <p:sldId id="358" r:id="rId4"/>
    <p:sldId id="258" r:id="rId5"/>
    <p:sldId id="296" r:id="rId6"/>
    <p:sldId id="259" r:id="rId7"/>
    <p:sldId id="297" r:id="rId8"/>
    <p:sldId id="295" r:id="rId9"/>
    <p:sldId id="288" r:id="rId11"/>
    <p:sldId id="285" r:id="rId12"/>
    <p:sldId id="261" r:id="rId13"/>
    <p:sldId id="263" r:id="rId14"/>
    <p:sldId id="298" r:id="rId15"/>
    <p:sldId id="264" r:id="rId16"/>
    <p:sldId id="299" r:id="rId17"/>
    <p:sldId id="266" r:id="rId18"/>
    <p:sldId id="269" r:id="rId19"/>
    <p:sldId id="301" r:id="rId20"/>
    <p:sldId id="267" r:id="rId21"/>
    <p:sldId id="300" r:id="rId22"/>
    <p:sldId id="289" r:id="rId23"/>
    <p:sldId id="268" r:id="rId24"/>
    <p:sldId id="273" r:id="rId25"/>
    <p:sldId id="348" r:id="rId26"/>
    <p:sldId id="349" r:id="rId27"/>
    <p:sldId id="272" r:id="rId28"/>
    <p:sldId id="304" r:id="rId29"/>
    <p:sldId id="274" r:id="rId30"/>
    <p:sldId id="357" r:id="rId31"/>
    <p:sldId id="360" r:id="rId32"/>
    <p:sldId id="350" r:id="rId33"/>
    <p:sldId id="305" r:id="rId34"/>
    <p:sldId id="351" r:id="rId35"/>
    <p:sldId id="276" r:id="rId36"/>
    <p:sldId id="287" r:id="rId37"/>
    <p:sldId id="403" r:id="rId38"/>
    <p:sldId id="359" r:id="rId39"/>
    <p:sldId id="280" r:id="rId40"/>
    <p:sldId id="292" r:id="rId41"/>
    <p:sldId id="354" r:id="rId42"/>
    <p:sldId id="355" r:id="rId43"/>
    <p:sldId id="346" r:id="rId44"/>
    <p:sldId id="282" r:id="rId45"/>
    <p:sldId id="278" r:id="rId46"/>
    <p:sldId id="347" r:id="rId47"/>
    <p:sldId id="356" r:id="rId48"/>
    <p:sldId id="277" r:id="rId49"/>
    <p:sldId id="284" r:id="rId50"/>
    <p:sldId id="4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6" autoAdjust="0"/>
    <p:restoredTop sz="80272" autoAdjust="0"/>
  </p:normalViewPr>
  <p:slideViewPr>
    <p:cSldViewPr snapToGrid="0">
      <p:cViewPr varScale="1">
        <p:scale>
          <a:sx n="53" d="100"/>
          <a:sy n="53" d="100"/>
        </p:scale>
        <p:origin x="5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wikipedia.org/wiki/Chi%E1%BB%81u_cao" TargetMode="Externa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Vịnh</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Long </a:t>
            </a:r>
            <a:r>
              <a:rPr lang="vi-VN" sz="2800" b="0" i="0" dirty="0">
                <a:effectLst/>
                <a:highlight>
                  <a:srgbClr val="FFFFFF"/>
                </a:highlight>
                <a:latin typeface="Arial" panose="020B0604020202020204" pitchFamily="34" charset="0"/>
              </a:rPr>
              <a:t>là một vịnh biển nổi tiếng của tỉnh Quảng Ninh nước ta.</a:t>
            </a:r>
            <a:r>
              <a:rPr lang="en-US" sz="2800" b="0" i="0" dirty="0">
                <a:effectLst/>
                <a:highlight>
                  <a:srgbClr val="FFFFFF"/>
                </a:highlight>
                <a:latin typeface="Arial" panose="020B0604020202020204" pitchFamily="34"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1.553 km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2000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2800" b="0" i="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effectLst/>
                <a:highlight>
                  <a:srgbClr val="FFFFFF"/>
                </a:highlight>
                <a:latin typeface="Arial" panose="020B0604020202020204" pitchFamily="34" charset="0"/>
              </a:rPr>
              <a:t>Đây là một danh lam thắng cảnh đặc sắc, hùng vĩ, cách thủ đô Hà Nội khoảng 170 km về phía Đông Bắc. Vịnh Hạ Long có khoảng hơn 1600 đảo đá và hòn đảo nhỏ, các đảo này có hình dạng và kích thước đa dạng: hòn trống mái, con chó đá,… Vịnh Hạ Long được UNESCO ba lần vinh danh là Di sản thế giới về giá trị địa chất, địa mạo các năm 1994, 2000, 2023.</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Hòn</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Gà</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Chọi</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endParaRPr lang="en-US" sz="1200" b="1" dirty="0">
              <a:solidFill>
                <a:srgbClr val="202122"/>
              </a:solidFill>
              <a:highlight>
                <a:srgbClr val="FFFFFF"/>
              </a:highlight>
              <a:latin typeface="Times New Roman" panose="02020603050405020304" pitchFamily="18" charset="0"/>
              <a:cs typeface="Times New Roman" panose="02020603050405020304" pitchFamily="18" charset="0"/>
            </a:endParaRPr>
          </a:p>
          <a:p>
            <a:pPr>
              <a:defRPr/>
            </a:pPr>
            <a:r>
              <a:rPr lang="vi-VN" sz="1200" dirty="0">
                <a:solidFill>
                  <a:srgbClr val="FF0000"/>
                </a:solidFill>
                <a:highlight>
                  <a:srgbClr val="FFFFFF"/>
                </a:highlight>
                <a:latin typeface="+mj-lt"/>
              </a:rPr>
              <a:t>Là một trong những hòn đảo nổi tiếng trên vịnh Hạ Long, hòn Gà Chọi (hay đôi khi gọi là Hòn Trống Mái).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vi-VN"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có hình thù giống như một đôi gà, một trống</a:t>
            </a:r>
            <a:r>
              <a:rPr lang="en-US" sz="1200" dirty="0">
                <a:solidFill>
                  <a:srgbClr val="FF0000"/>
                </a:solidFill>
                <a:highlight>
                  <a:srgbClr val="FFFFFF"/>
                </a:highlight>
                <a:latin typeface="+mj-lt"/>
              </a:rPr>
              <a:t>,</a:t>
            </a:r>
            <a:r>
              <a:rPr lang="vi-VN" sz="1200" dirty="0">
                <a:solidFill>
                  <a:srgbClr val="FF0000"/>
                </a:solidFill>
                <a:highlight>
                  <a:srgbClr val="FFFFFF"/>
                </a:highlight>
                <a:latin typeface="+mj-lt"/>
              </a:rPr>
              <a:t> một mái, có </a:t>
            </a:r>
            <a:r>
              <a:rPr lang="vi-VN" sz="1200" dirty="0">
                <a:solidFill>
                  <a:srgbClr val="FF0000"/>
                </a:solidFill>
                <a:highlight>
                  <a:srgbClr val="FFFFFF"/>
                </a:highlight>
                <a:latin typeface="+mj-lt"/>
                <a:hlinkClick r:id="rId3" tooltip="Chiều cao"/>
              </a:rPr>
              <a:t>chiều cao</a:t>
            </a:r>
            <a:r>
              <a:rPr lang="vi-VN" sz="1200" dirty="0">
                <a:solidFill>
                  <a:srgbClr val="FF0000"/>
                </a:solidFill>
                <a:highlight>
                  <a:srgbClr val="FFFFFF"/>
                </a:highlight>
                <a:latin typeface="+mj-lt"/>
              </a:rPr>
              <a:t> khoảng hơn 10m với chân thót lại ở tư thế rất chênh vênh.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còn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Là biểu tượng trên logo của vịnh Hạ Long</a:t>
            </a:r>
            <a:r>
              <a:rPr lang="en-US" sz="1200" dirty="0">
                <a:solidFill>
                  <a:srgbClr val="FF0000"/>
                </a:solidFill>
                <a:highlight>
                  <a:srgbClr val="FFFFFF"/>
                </a:highlight>
                <a:latin typeface="+mj-lt"/>
              </a:rPr>
              <a:t>.</a:t>
            </a:r>
            <a:endParaRPr lang="en-US" sz="1200" dirty="0">
              <a:solidFill>
                <a:srgbClr val="FF0000"/>
              </a:solidFill>
              <a:highlight>
                <a:srgbClr val="FFFFFF"/>
              </a:highlight>
              <a:latin typeface="+mj-lt"/>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Bài đọc đã khắc hoạ lên một bức tranh Hạ Long với những hang đảo có vẻ đẹp kì thú, đầy sự sống động và những sự tích huyền bí.</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đó</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những</a:t>
            </a:r>
            <a:r>
              <a:rPr lang="en-US" dirty="0"/>
              <a:t> </a:t>
            </a:r>
            <a:r>
              <a:rPr lang="en-US" dirty="0" err="1"/>
              <a:t>từ</a:t>
            </a:r>
            <a:r>
              <a:rPr lang="en-US" dirty="0"/>
              <a:t> </a:t>
            </a:r>
            <a:r>
              <a:rPr lang="en-US" dirty="0" err="1"/>
              <a:t>gợi</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nên</a:t>
            </a:r>
            <a:r>
              <a:rPr lang="en-US" dirty="0"/>
              <a:t> </a:t>
            </a:r>
            <a:r>
              <a:rPr lang="en-US" dirty="0" err="1"/>
              <a:t>cần</a:t>
            </a:r>
            <a:r>
              <a:rPr lang="en-US" dirty="0"/>
              <a:t> </a:t>
            </a:r>
            <a:r>
              <a:rPr lang="en-US" dirty="0" err="1"/>
              <a:t>nhấn</a:t>
            </a:r>
            <a:r>
              <a:rPr lang="en-US" dirty="0"/>
              <a:t> </a:t>
            </a:r>
            <a:r>
              <a:rPr lang="en-US" dirty="0" err="1"/>
              <a:t>giọng</a:t>
            </a:r>
            <a:r>
              <a:rPr lang="en-US"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Arial" panose="020B0604020202020204" pitchFamily="34" charset="0"/>
              </a:rPr>
              <a:t>GV </a:t>
            </a:r>
            <a:r>
              <a:rPr lang="en-US" b="0" i="0" dirty="0" err="1">
                <a:solidFill>
                  <a:srgbClr val="000000"/>
                </a:solidFill>
                <a:effectLst/>
                <a:highlight>
                  <a:srgbClr val="FFFFFF"/>
                </a:highlight>
                <a:latin typeface="Arial" panose="020B0604020202020204" pitchFamily="34" charset="0"/>
              </a:rPr>
              <a:t>yêu</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cầu</a:t>
            </a:r>
            <a:r>
              <a:rPr lang="en-US" b="0" i="0" dirty="0">
                <a:solidFill>
                  <a:srgbClr val="000000"/>
                </a:solidFill>
                <a:effectLst/>
                <a:highlight>
                  <a:srgbClr val="FFFFFF"/>
                </a:highlight>
                <a:latin typeface="Arial" panose="020B0604020202020204" pitchFamily="34" charset="0"/>
              </a:rPr>
              <a:t> HS </a:t>
            </a:r>
            <a:r>
              <a:rPr lang="en-US" b="0" i="0" dirty="0" err="1">
                <a:solidFill>
                  <a:srgbClr val="000000"/>
                </a:solidFill>
                <a:effectLst/>
                <a:highlight>
                  <a:srgbClr val="FFFFFF"/>
                </a:highlight>
                <a:latin typeface="Arial" panose="020B0604020202020204" pitchFamily="34" charset="0"/>
              </a:rPr>
              <a:t>giải</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thích</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nghĩa</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các</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từ</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ngữ</a:t>
            </a:r>
            <a:r>
              <a:rPr lang="en-US" b="0" i="0" dirty="0">
                <a:solidFill>
                  <a:srgbClr val="000000"/>
                </a:solidFill>
                <a:effectLst/>
                <a:highlight>
                  <a:srgbClr val="FFFFFF"/>
                </a:highlight>
                <a:latin typeface="Arial" panose="020B0604020202020204" pitchFamily="34" charset="0"/>
              </a:rPr>
              <a:t>:</a:t>
            </a:r>
            <a:endParaRPr lang="en-US" b="0" i="0" dirty="0">
              <a:solidFill>
                <a:srgbClr val="000000"/>
              </a:solidFill>
              <a:effectLst/>
              <a:highlight>
                <a:srgbClr val="FFFFFF"/>
              </a:highlight>
              <a:latin typeface="Arial" panose="020B0604020202020204" pitchFamily="34" charset="0"/>
            </a:endParaRPr>
          </a:p>
          <a:p>
            <a:pPr algn="l"/>
            <a:r>
              <a:rPr lang="en-US" b="0" i="0" dirty="0">
                <a:effectLst/>
                <a:highlight>
                  <a:srgbClr val="FFFFFF"/>
                </a:highlight>
                <a:latin typeface="Arial" panose="020B0604020202020204" pitchFamily="34" charset="0"/>
              </a:rPr>
              <a:t>- </a:t>
            </a:r>
            <a:r>
              <a:rPr lang="vi-VN" b="0" i="0" dirty="0">
                <a:effectLst/>
                <a:highlight>
                  <a:srgbClr val="FFFFFF"/>
                </a:highlight>
                <a:latin typeface="Arial" panose="020B0604020202020204" pitchFamily="34" charset="0"/>
              </a:rPr>
              <a:t>nhấp nhô: các hòn đảo nhô lên thụt xuống một cách liên tiếp.</a:t>
            </a:r>
            <a:endParaRPr lang="vi-VN" b="0" i="0" dirty="0">
              <a:effectLst/>
              <a:highlight>
                <a:srgbClr val="FFFFFF"/>
              </a:highlight>
              <a:latin typeface="Arial" panose="020B0604020202020204" pitchFamily="34" charset="0"/>
            </a:endParaRPr>
          </a:p>
          <a:p>
            <a:pPr algn="l"/>
            <a:r>
              <a:rPr lang="vi-VN" b="0" i="0" dirty="0">
                <a:effectLst/>
                <a:highlight>
                  <a:srgbClr val="FFFFFF"/>
                </a:highlight>
                <a:latin typeface="Arial" panose="020B0604020202020204" pitchFamily="34" charset="0"/>
              </a:rPr>
              <a:t>- sừng sững: các hòn đảo to lớn, chắn ngang tầm nhìn con người.</a:t>
            </a:r>
            <a:endParaRPr lang="vi-VN" b="0" i="0" dirty="0">
              <a:effectLst/>
              <a:highlight>
                <a:srgbClr val="FFFFFF"/>
              </a:highlight>
              <a:latin typeface="Arial" panose="020B0604020202020204" pitchFamily="34" charset="0"/>
            </a:endParaRPr>
          </a:p>
          <a:p>
            <a:pPr algn="l"/>
            <a:r>
              <a:rPr lang="vi-VN" b="0" i="0" dirty="0">
                <a:effectLst/>
                <a:highlight>
                  <a:srgbClr val="FFFFFF"/>
                </a:highlight>
                <a:latin typeface="Arial" panose="020B0604020202020204" pitchFamily="34" charset="0"/>
              </a:rPr>
              <a:t>- thưa thớt: các hòn đảo rất thưa, nơi có nơi không có đảo, chỗ nhiều chỗ ít đảo.</a:t>
            </a:r>
            <a:endParaRPr lang="vi-VN" b="0" i="0" dirty="0">
              <a:effectLst/>
              <a:highlight>
                <a:srgbClr val="FFFFFF"/>
              </a:highlight>
              <a:latin typeface="Arial" panose="020B0604020202020204" pitchFamily="34" charset="0"/>
            </a:endParaRPr>
          </a:p>
          <a:p>
            <a:pPr algn="l"/>
            <a:r>
              <a:rPr lang="vi-VN" b="0" i="0" dirty="0">
                <a:effectLst/>
                <a:highlight>
                  <a:srgbClr val="FFFFFF"/>
                </a:highlight>
                <a:latin typeface="Arial" panose="020B0604020202020204" pitchFamily="34" charset="0"/>
              </a:rPr>
              <a:t>- chon von: các đảo trợ trọi ở trên cao, không có chỗ dựa chắc chắn trên biển.</a:t>
            </a:r>
            <a:endParaRPr lang="vi-VN" b="0" i="0" dirty="0">
              <a:effectLst/>
              <a:highlight>
                <a:srgbClr val="FFFFFF"/>
              </a:highlight>
              <a:latin typeface="Arial" panose="020B0604020202020204" pitchFamily="34" charset="0"/>
            </a:endParaRPr>
          </a:p>
          <a:p>
            <a:pPr algn="l"/>
            <a:r>
              <a:rPr lang="vi-VN" b="0" i="0" dirty="0">
                <a:effectLst/>
                <a:highlight>
                  <a:srgbClr val="FFFFFF"/>
                </a:highlight>
                <a:latin typeface="Arial" panose="020B0604020202020204" pitchFamily="34" charset="0"/>
              </a:rPr>
              <a:t>- xúm xít: các hòn đảo tập trung lại rất nhiều.</a:t>
            </a:r>
            <a:endParaRPr lang="vi-VN" b="0" i="0" dirty="0">
              <a:effectLst/>
              <a:highlight>
                <a:srgbClr val="FFFFFF"/>
              </a:highlight>
              <a:latin typeface="Arial" panose="020B0604020202020204" pitchFamily="34" charset="0"/>
            </a:endParaRPr>
          </a:p>
          <a:p>
            <a:pPr algn="l"/>
            <a:r>
              <a:rPr lang="vi-VN" b="0" i="0" dirty="0">
                <a:effectLst/>
                <a:highlight>
                  <a:srgbClr val="FFFFFF"/>
                </a:highlight>
                <a:latin typeface="Arial" panose="020B0604020202020204" pitchFamily="34" charset="0"/>
              </a:rPr>
              <a:t>- chông chênh: các hòn đảo trông không vững chãi, không ổn định, trông có thể đổ sập</a:t>
            </a:r>
            <a:endParaRPr lang="vi-VN" b="0" i="0" dirty="0">
              <a:effectLst/>
              <a:highlight>
                <a:srgbClr val="FFFFFF"/>
              </a:highlight>
              <a:latin typeface="Arial" panose="020B0604020202020204" pitchFamily="34" charset="0"/>
            </a:endParaRPr>
          </a:p>
          <a:p>
            <a:pPr algn="l"/>
            <a:endParaRPr lang="en-US"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endParaRPr lang="en-US" dirty="0"/>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HS </a:t>
            </a:r>
            <a:r>
              <a:rPr lang="en-US" dirty="0" err="1"/>
              <a:t>đặt</a:t>
            </a:r>
            <a:r>
              <a:rPr lang="en-US" dirty="0"/>
              <a:t> </a:t>
            </a:r>
            <a:r>
              <a:rPr lang="en-US" dirty="0" err="1"/>
              <a:t>câu</a:t>
            </a:r>
            <a:r>
              <a:rPr lang="en-US"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vi-VN" sz="1200" b="1" dirty="0">
                <a:solidFill>
                  <a:srgbClr val="0000FF"/>
                </a:solidFill>
                <a:latin typeface="Cambria" panose="02040503050406030204" pitchFamily="18" charset="0"/>
                <a:ea typeface="Cambria" panose="02040503050406030204" pitchFamily="18" charset="0"/>
              </a:rPr>
              <a:t>Dân cư quần tụ đông đúc dọc hai bên bờ sông. </a:t>
            </a:r>
            <a:endParaRPr kumimoji="0" lang="en-US" sz="1400" b="1" i="0" u="none" strike="noStrike" kern="1200" cap="none" spc="0" normalizeH="0" baseline="0" noProof="0" dirty="0">
              <a:ln>
                <a:noFill/>
              </a:ln>
              <a:solidFill>
                <a:srgbClr val="0000FF"/>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1200" b="1" dirty="0">
                <a:solidFill>
                  <a:srgbClr val="0000FF"/>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1400" b="1" i="0" u="none" strike="noStrike" kern="1200" cap="none" spc="0" normalizeH="0" baseline="0" noProof="0" dirty="0">
              <a:ln>
                <a:noFill/>
              </a:ln>
              <a:solidFill>
                <a:srgbClr val="0000FF"/>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lưu</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t>Đoạn</a:t>
            </a:r>
            <a:r>
              <a:rPr lang="en-US" b="1" dirty="0"/>
              <a:t> 2, 3: </a:t>
            </a:r>
            <a:r>
              <a:rPr lang="vi-VN" sz="12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 </a:t>
            </a: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dirty="0">
                <a:effectLst/>
                <a:latin typeface="Times New Roman" panose="02020603050405020304" pitchFamily="18" charset="0"/>
                <a:ea typeface="Times New Roman" panose="02020603050405020304" pitchFamily="18" charset="0"/>
              </a:rPr>
              <a:t>Đảo của Hạ Long không phải là những núi đá buồn tẻ, đơn điệu mà mỗi hòn, mỗi dáng đều thấp thoáng hình ảnh của sự sống.</a:t>
            </a:r>
            <a:endParaRPr lang="en-US" sz="1800" dirty="0">
              <a:effectLst/>
              <a:latin typeface="Times New Roman" panose="02020603050405020304" pitchFamily="18" charset="0"/>
              <a:ea typeface="Times New Roman" panose="02020603050405020304" pitchFamily="18" charset="0"/>
            </a:endParaRPr>
          </a:p>
          <a:p>
            <a:pPr marL="171450" indent="-171450">
              <a:buFont typeface="Symbol" panose="05050102010706020507" pitchFamily="18" charset="2"/>
              <a:buChar char="Þ"/>
            </a:pPr>
            <a:r>
              <a:rPr lang="vi-VN" b="0" i="0" dirty="0">
                <a:solidFill>
                  <a:srgbClr val="333333"/>
                </a:solidFill>
                <a:effectLst/>
                <a:highlight>
                  <a:srgbClr val="FFFFFF"/>
                </a:highlight>
                <a:latin typeface="Roboto" panose="02000000000000000000" pitchFamily="2" charset="0"/>
              </a:rPr>
              <a:t>Tác giả sử dụng biện pháp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gì</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để</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miêu</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tả</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hình</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dáng</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của</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một</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số</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hòn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đảo</a:t>
            </a:r>
            <a:r>
              <a:rPr lang="en-US" b="0" i="0" dirty="0">
                <a:solidFill>
                  <a:srgbClr val="333333"/>
                </a:solidFill>
                <a:effectLst/>
                <a:highlight>
                  <a:srgbClr val="FFFFFF"/>
                </a:highlight>
                <a:latin typeface="Roboto" panose="02000000000000000000" pitchFamily="2" charset="0"/>
              </a:rPr>
              <a:t>?</a:t>
            </a:r>
            <a:endParaRPr lang="en-US" b="0" i="0" dirty="0">
              <a:solidFill>
                <a:srgbClr val="333333"/>
              </a:solidFill>
              <a:effectLst/>
              <a:highlight>
                <a:srgbClr val="FFFFFF"/>
              </a:highlight>
              <a:latin typeface="Roboto" panose="02000000000000000000" pitchFamily="2" charset="0"/>
            </a:endParaRPr>
          </a:p>
          <a:p>
            <a:pPr marL="171450" indent="-171450">
              <a:buFont typeface="Symbol" panose="05050102010706020507" pitchFamily="18" charset="2"/>
              <a:buChar char="Þ"/>
            </a:pPr>
            <a:r>
              <a:rPr lang="en-US" b="0" i="0" dirty="0">
                <a:solidFill>
                  <a:srgbClr val="333333"/>
                </a:solidFill>
                <a:effectLst/>
                <a:highlight>
                  <a:srgbClr val="FFFFFF"/>
                </a:highlight>
                <a:latin typeface="Roboto" panose="02000000000000000000" pitchFamily="2" charset="0"/>
              </a:rPr>
              <a:t>BP</a:t>
            </a:r>
            <a:r>
              <a:rPr lang="vi-VN"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điệp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từ</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“có </a:t>
            </a:r>
            <a:r>
              <a:rPr lang="en-US" b="0" i="0" dirty="0" err="1">
                <a:solidFill>
                  <a:srgbClr val="333333"/>
                </a:solidFill>
                <a:effectLst/>
                <a:highlight>
                  <a:srgbClr val="FFFFFF"/>
                </a:highlight>
                <a:latin typeface="Roboto" panose="02000000000000000000" pitchFamily="2" charset="0"/>
              </a:rPr>
              <a:t>hòn</a:t>
            </a:r>
            <a:r>
              <a:rPr lang="vi-VN" b="0" i="0" dirty="0">
                <a:solidFill>
                  <a:srgbClr val="333333"/>
                </a:solidFill>
                <a:effectLst/>
                <a:highlight>
                  <a:srgbClr val="FFFFFF"/>
                </a:highlight>
                <a:latin typeface="Roboto" panose="02000000000000000000" pitchFamily="2" charset="0"/>
              </a:rPr>
              <a:t>” đồng thời sử dụng nhiều từ láy tượng hình giúp ta cảm nhận được sự sắp xếp thú vị của các hòn đảo ở Hạ Long.</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vi-VN" sz="1200" b="1" dirty="0">
                <a:solidFill>
                  <a:schemeClr val="tx1">
                    <a:lumMod val="95000"/>
                    <a:lumOff val="5000"/>
                  </a:schemeClr>
                </a:solidFill>
                <a:latin typeface="+mj-lt"/>
              </a:rPr>
              <a:t>Hòn Con Cóc</a:t>
            </a:r>
            <a:endParaRPr lang="vi-VN" sz="1200" b="1" dirty="0">
              <a:solidFill>
                <a:schemeClr val="tx1">
                  <a:lumMod val="95000"/>
                  <a:lumOff val="5000"/>
                </a:schemeClr>
              </a:solidFill>
              <a:latin typeface="+mj-lt"/>
            </a:endParaRPr>
          </a:p>
          <a:p>
            <a:pPr lvl="0">
              <a:defRPr/>
            </a:pPr>
            <a:r>
              <a:rPr lang="vi-VN" sz="1200" dirty="0">
                <a:solidFill>
                  <a:srgbClr val="FF0000"/>
                </a:solidFill>
                <a:latin typeface="+mj-lt"/>
              </a:rPr>
              <a:t>Hòn Con Cóc nằm cách cảng tàu du lịch Bãi Cháy khoảng 12 km về phía Đông Nam, trên Vùng vịnh Hạ Long. Đây là hòn núi đá rất đẹp có góc nghiêng và hình dáng như một con cóc ngồi xổm giữa biển nước, cao khoảng</a:t>
            </a:r>
            <a:r>
              <a:rPr lang="en-US" sz="1200" dirty="0">
                <a:solidFill>
                  <a:srgbClr val="FF0000"/>
                </a:solidFill>
                <a:latin typeface="+mj-lt"/>
              </a:rPr>
              <a:t> 9m</a:t>
            </a:r>
            <a:r>
              <a:rPr lang="en-US" sz="1200" dirty="0">
                <a:solidFill>
                  <a:srgbClr val="FF0000"/>
                </a:solidFill>
                <a:latin typeface="Times New Roman" panose="02020603050405020304" pitchFamily="18" charset="0"/>
                <a:cs typeface="Times New Roman" panose="02020603050405020304" pitchFamily="18" charset="0"/>
              </a:rPr>
              <a:t>. </a:t>
            </a:r>
            <a:r>
              <a:rPr lang="vi-VN" sz="1200" dirty="0">
                <a:solidFill>
                  <a:srgbClr val="FF0000"/>
                </a:solidFill>
                <a:latin typeface="Times New Roman" panose="02020603050405020304" pitchFamily="18" charset="0"/>
                <a:cs typeface="Times New Roman" panose="02020603050405020304" pitchFamily="18" charset="0"/>
              </a:rPr>
              <a:t>Mang hình một chú cóc đang ngồi đợi trời mưa giữa mênh mông biển khơi, hòn Con Cóc được xem là tuyệt tác của thiên nhiên cho vịnh Hạ Long.</a:t>
            </a: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hyperlink" Target="https://www.facebook.com/groups/629898828017053" TargetMode="External"/><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31_PPTMON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PPTMON custom">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119E34F-6D4D-44FA-9068-21642AD9CE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33FB0-4331-44AD-BC1A-86E8467EEAE3}" type="slidenum">
              <a:rPr lang="en-US" smtClean="0"/>
            </a:fld>
            <a:endParaRPr lang="en-US"/>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matchingName="Blank">
  <p:cSld name="Blank">
    <p:spTree>
      <p:nvGrpSpPr>
        <p:cNvPr id="1" name="Shape 2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15"/>
          <p:cNvSpPr>
            <a:spLocks noGrp="1"/>
          </p:cNvSpPr>
          <p:nvPr>
            <p:ph type="dt" sz="half" idx="10"/>
            <p:custDataLst>
              <p:tags r:id="rId4"/>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5"/>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6"/>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30_PPTMON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2.jpeg"/><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svg"/><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8.xml"/><Relationship Id="rId5" Type="http://schemas.openxmlformats.org/officeDocument/2006/relationships/image" Target="../media/image45.emf"/><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3.xml"/><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8.png"/><Relationship Id="rId2" Type="http://schemas.openxmlformats.org/officeDocument/2006/relationships/image" Target="../media/image13.sv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p:cNvSpPr/>
          <p:nvPr/>
        </p:nvSpPr>
        <p:spPr>
          <a:xfrm>
            <a:off x="2616200" y="408940"/>
            <a:ext cx="6633845" cy="1476375"/>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Times New Roman" panose="02020603050405020304" pitchFamily="18" charset="0"/>
                <a:cs typeface="Times New Roman" panose="02020603050405020304" pitchFamily="18" charset="0"/>
              </a:rPr>
              <a:t>TIẾT 1</a:t>
            </a:r>
            <a:endParaRPr lang="en-US" altLang="zh-CN" sz="9000" b="1" dirty="0">
              <a:ln w="12700" cmpd="sng">
                <a:solidFill>
                  <a:schemeClr val="accent4"/>
                </a:solidFill>
                <a:prstDash val="solid"/>
              </a:ln>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000" b="1" dirty="0">
                <a:solidFill>
                  <a:prstClr val="black"/>
                </a:solidFill>
                <a:latin typeface="Cambria" panose="02040503050406030204" pitchFamily="18" charset="0"/>
                <a:ea typeface="Cambria" panose="02040503050406030204" pitchFamily="18" charset="0"/>
              </a:rPr>
              <a:t>B</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ài đọc được chia làm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5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78567" y="1984475"/>
            <a:ext cx="1007691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đọc được chia làm </a:t>
            </a: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1490" y="1794510"/>
            <a:ext cx="11700510" cy="3160080"/>
          </a:xfrm>
          <a:prstGeom prst="rect">
            <a:avLst/>
          </a:prstGeom>
        </p:spPr>
      </p:pic>
      <p:pic>
        <p:nvPicPr>
          <p:cNvPr id="4" name="Picture 3"/>
          <p:cNvPicPr>
            <a:picLocks noChangeAspect="1"/>
          </p:cNvPicPr>
          <p:nvPr/>
        </p:nvPicPr>
        <p:blipFill>
          <a:blip r:embed="rId2"/>
          <a:stretch>
            <a:fillRect/>
          </a:stretch>
        </p:blipFill>
        <p:spPr>
          <a:xfrm>
            <a:off x="2468108" y="549867"/>
            <a:ext cx="7443861" cy="1072989"/>
          </a:xfrm>
          <a:prstGeom prst="rect">
            <a:avLst/>
          </a:prstGeom>
        </p:spPr>
      </p:pic>
      <p:sp>
        <p:nvSpPr>
          <p:cNvPr id="35" name="타원 39"/>
          <p:cNvSpPr/>
          <p:nvPr/>
        </p:nvSpPr>
        <p:spPr>
          <a:xfrm>
            <a:off x="697381" y="1653928"/>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7" y="26441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2"/>
          <a:stretch>
            <a:fillRect/>
          </a:stretch>
        </p:blipFill>
        <p:spPr>
          <a:xfrm>
            <a:off x="2205218" y="-229878"/>
            <a:ext cx="7443861" cy="1072989"/>
          </a:xfrm>
          <a:prstGeom prst="rect">
            <a:avLst/>
          </a:prstGeom>
        </p:spPr>
      </p:pic>
      <p:sp>
        <p:nvSpPr>
          <p:cNvPr id="35" name="타원 39"/>
          <p:cNvSpPr/>
          <p:nvPr/>
        </p:nvSpPr>
        <p:spPr>
          <a:xfrm>
            <a:off x="290716" y="419592"/>
            <a:ext cx="754661" cy="68578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endParaRPr lang="vi-VN" sz="2400" dirty="0">
              <a:solidFill>
                <a:prstClr val="black"/>
              </a:solidFill>
              <a:latin typeface="Cambria" panose="02040503050406030204" pitchFamily="18" charset="0"/>
              <a:ea typeface="Cambria" panose="02040503050406030204" pitchFamily="18" charset="0"/>
            </a:endParaRPr>
          </a:p>
        </p:txBody>
      </p:sp>
      <p:pic>
        <p:nvPicPr>
          <p:cNvPr id="41" name="그림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608382" y="3496676"/>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endParaRPr lang="vi-VN" sz="2400" dirty="0">
              <a:solidFill>
                <a:srgbClr val="002060"/>
              </a:solidFill>
              <a:latin typeface="Cambria" panose="02040503050406030204" pitchFamily="18" charset="0"/>
              <a:ea typeface="Cambria" panose="02040503050406030204" pitchFamily="18" charset="0"/>
            </a:endParaRPr>
          </a:p>
        </p:txBody>
      </p:sp>
      <p:sp>
        <p:nvSpPr>
          <p:cNvPr id="43" name="타원 49"/>
          <p:cNvSpPr/>
          <p:nvPr/>
        </p:nvSpPr>
        <p:spPr>
          <a:xfrm>
            <a:off x="1532118" y="28235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670" y="1093867"/>
            <a:ext cx="11403330" cy="2335133"/>
          </a:xfrm>
          <a:prstGeom prst="rect">
            <a:avLst/>
          </a:prstGeom>
        </p:spPr>
      </p:pic>
      <p:pic>
        <p:nvPicPr>
          <p:cNvPr id="4" name="Picture 3"/>
          <p:cNvPicPr>
            <a:picLocks noChangeAspect="1"/>
          </p:cNvPicPr>
          <p:nvPr/>
        </p:nvPicPr>
        <p:blipFill>
          <a:blip r:embed="rId2"/>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vi-VN" sz="3200" b="1" dirty="0">
              <a:solidFill>
                <a:prstClr val="black"/>
              </a:solidFill>
              <a:latin typeface="Cambria" panose="02040503050406030204" pitchFamily="18" charset="0"/>
              <a:ea typeface="Cambria" panose="020405030504060302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1"/>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1"/>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2"/>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3"/>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图片 3"/>
          <p:cNvPicPr>
            <a:picLocks noChangeAspect="1"/>
          </p:cNvPicPr>
          <p:nvPr/>
        </p:nvPicPr>
        <p:blipFill rotWithShape="1">
          <a:blip r:embed="rId5"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5"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 xa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b="1" i="1"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3" name="Straight Connector 2"/>
          <p:cNvCxnSpPr/>
          <p:nvPr/>
        </p:nvCxnSpPr>
        <p:spPr>
          <a:xfrm flipH="1">
            <a:off x="1926222" y="2803226"/>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H="1">
            <a:off x="4410342" y="4104761"/>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10259652" y="4560025"/>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H="1">
            <a:off x="9403348" y="4978449"/>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6"/>
          <a:stretch>
            <a:fillRect/>
          </a:stretch>
        </p:blipFill>
        <p:spPr>
          <a:xfrm>
            <a:off x="2351190" y="-112703"/>
            <a:ext cx="7888908" cy="1609483"/>
          </a:xfrm>
          <a:prstGeom prst="rect">
            <a:avLst/>
          </a:prstGeom>
        </p:spPr>
      </p:pic>
      <p:grpSp>
        <p:nvGrpSpPr>
          <p:cNvPr id="2" name="Group 1"/>
          <p:cNvGrpSpPr/>
          <p:nvPr/>
        </p:nvGrpSpPr>
        <p:grpSpPr>
          <a:xfrm>
            <a:off x="3741209" y="3293954"/>
            <a:ext cx="7181312" cy="1704156"/>
            <a:chOff x="3504719" y="2951146"/>
            <a:chExt cx="5164987" cy="1057480"/>
          </a:xfrm>
        </p:grpSpPr>
        <p:pic>
          <p:nvPicPr>
            <p:cNvPr id="4" name="Picture 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6"/>
          <a:stretch>
            <a:fillRect/>
          </a:stretch>
        </p:blipFill>
        <p:spPr>
          <a:xfrm>
            <a:off x="2351190" y="-112703"/>
            <a:ext cx="7888908" cy="1609483"/>
          </a:xfrm>
          <a:prstGeom prst="rect">
            <a:avLst/>
          </a:prstGeom>
        </p:spPr>
      </p:pic>
      <p:pic>
        <p:nvPicPr>
          <p:cNvPr id="4098" name="Picture 2" descr="Khám phá Vạn Lý Trường Thành - Di sản vĩ đại của Trung Quố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6"/>
          <a:stretch>
            <a:fillRect/>
          </a:stretch>
        </p:blipFill>
        <p:spPr>
          <a:xfrm>
            <a:off x="2351190" y="-112703"/>
            <a:ext cx="7888908" cy="1609483"/>
          </a:xfrm>
          <a:prstGeom prst="rect">
            <a:avLst/>
          </a:prstGeom>
        </p:spPr>
      </p:pic>
      <p:grpSp>
        <p:nvGrpSpPr>
          <p:cNvPr id="2" name="Group 1"/>
          <p:cNvGrpSpPr/>
          <p:nvPr/>
        </p:nvGrpSpPr>
        <p:grpSpPr>
          <a:xfrm>
            <a:off x="3741209" y="3293954"/>
            <a:ext cx="7181312" cy="1704156"/>
            <a:chOff x="3504719" y="2951146"/>
            <a:chExt cx="5164987" cy="1057480"/>
          </a:xfrm>
        </p:grpSpPr>
        <p:pic>
          <p:nvPicPr>
            <p:cNvPr id="4" name="Picture 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grpSp>
        <p:nvGrpSpPr>
          <p:cNvPr id="2" name="Group 1"/>
          <p:cNvGrpSpPr/>
          <p:nvPr/>
        </p:nvGrpSpPr>
        <p:grpSpPr>
          <a:xfrm>
            <a:off x="284306" y="395673"/>
            <a:ext cx="5798127" cy="3135379"/>
            <a:chOff x="457200" y="1176848"/>
            <a:chExt cx="5798127" cy="3135379"/>
          </a:xfrm>
        </p:grpSpPr>
        <p:grpSp>
          <p:nvGrpSpPr>
            <p:cNvPr id="3" name="Group 2"/>
            <p:cNvGrpSpPr/>
            <p:nvPr/>
          </p:nvGrpSpPr>
          <p:grpSpPr>
            <a:xfrm>
              <a:off x="457200" y="1922318"/>
              <a:ext cx="5798127" cy="2389909"/>
              <a:chOff x="602672" y="2483427"/>
              <a:chExt cx="5922819" cy="2389909"/>
            </a:xfrm>
            <a:solidFill>
              <a:srgbClr val="FFFFCC"/>
            </a:solidFill>
          </p:grpSpPr>
          <p:sp>
            <p:nvSpPr>
              <p:cNvPr id="9" name="Rectangle: Rounded Corners 6"/>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endParaRPr lang="en-US" sz="3200" dirty="0">
                  <a:solidFill>
                    <a:prstClr val="black"/>
                  </a:solidFill>
                  <a:latin typeface="Calibri" panose="020F0502020204030204" pitchFamily="34" charset="0"/>
                  <a:cs typeface="Calibri" panose="020F0502020204030204" pitchFamily="34" charset="0"/>
                </a:endParaRPr>
              </a:p>
              <a:p>
                <a:pPr algn="just" defTabSz="914400"/>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endParaRPr lang="en-US" sz="3200" dirty="0">
                  <a:solidFill>
                    <a:prstClr val="black"/>
                  </a:solidFill>
                  <a:latin typeface="Calibri" panose="020F0502020204030204" pitchFamily="34" charset="0"/>
                  <a:cs typeface="Calibri" panose="020F0502020204030204" pitchFamily="34" charset="0"/>
                </a:endParaRPr>
              </a:p>
              <a:p>
                <a:pPr algn="just" defTabSz="914400"/>
                <a:endParaRPr lang="en-US" sz="3200" dirty="0">
                  <a:solidFill>
                    <a:prstClr val="black"/>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1"/>
              <a:stretch>
                <a:fillRect/>
              </a:stretch>
            </p:blipFill>
            <p:spPr>
              <a:xfrm flipH="1">
                <a:off x="907221" y="2770898"/>
                <a:ext cx="609091" cy="609091"/>
              </a:xfrm>
              <a:prstGeom prst="rect">
                <a:avLst/>
              </a:prstGeom>
              <a:grpFill/>
              <a:ln>
                <a:noFill/>
              </a:ln>
            </p:spPr>
          </p:pic>
          <p:pic>
            <p:nvPicPr>
              <p:cNvPr id="11" name="Picture 10"/>
              <p:cNvPicPr>
                <a:picLocks noChangeAspect="1"/>
              </p:cNvPicPr>
              <p:nvPr/>
            </p:nvPicPr>
            <p:blipFill>
              <a:blip r:embed="rId1"/>
              <a:stretch>
                <a:fillRect/>
              </a:stretch>
            </p:blipFill>
            <p:spPr>
              <a:xfrm flipH="1">
                <a:off x="907221" y="3268339"/>
                <a:ext cx="609091" cy="609091"/>
              </a:xfrm>
              <a:prstGeom prst="rect">
                <a:avLst/>
              </a:prstGeom>
              <a:grpFill/>
              <a:ln>
                <a:noFill/>
              </a:ln>
            </p:spPr>
          </p:pic>
        </p:grpSp>
        <p:sp>
          <p:nvSpPr>
            <p:cNvPr id="8" name="Rectangle: Rounded Corners 7"/>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p:cNvGrpSpPr/>
          <p:nvPr/>
        </p:nvGrpSpPr>
        <p:grpSpPr>
          <a:xfrm>
            <a:off x="5107877" y="3462652"/>
            <a:ext cx="6840681" cy="3152792"/>
            <a:chOff x="535741" y="1748982"/>
            <a:chExt cx="6840681" cy="3152791"/>
          </a:xfrm>
        </p:grpSpPr>
        <p:grpSp>
          <p:nvGrpSpPr>
            <p:cNvPr id="14" name="Group 13"/>
            <p:cNvGrpSpPr/>
            <p:nvPr/>
          </p:nvGrpSpPr>
          <p:grpSpPr>
            <a:xfrm>
              <a:off x="535741" y="2511864"/>
              <a:ext cx="6840681" cy="2389909"/>
              <a:chOff x="5351318" y="4311147"/>
              <a:chExt cx="6840681" cy="2389909"/>
            </a:xfrm>
            <a:solidFill>
              <a:srgbClr val="FFFFCC"/>
            </a:solidFill>
          </p:grpSpPr>
          <p:sp>
            <p:nvSpPr>
              <p:cNvPr id="16" name="Rectangle: Rounded Corners 13"/>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defTabSz="914400">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endParaRPr lang="en-US" sz="3200" dirty="0">
                  <a:solidFill>
                    <a:prstClr val="black"/>
                  </a:solidFill>
                  <a:latin typeface="Calibri" panose="020F0502020204030204" pitchFamily="34" charset="0"/>
                  <a:cs typeface="Calibri" panose="020F0502020204030204" pitchFamily="34" charset="0"/>
                </a:endParaRPr>
              </a:p>
              <a:p>
                <a:pPr marL="514350" indent="-514350" algn="just" defTabSz="914400">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endParaRPr lang="en-US" sz="3200" dirty="0">
                  <a:solidFill>
                    <a:prstClr val="black"/>
                  </a:solidFill>
                  <a:latin typeface="Calibri" panose="020F0502020204030204" pitchFamily="34" charset="0"/>
                  <a:cs typeface="Calibri" panose="020F0502020204030204" pitchFamily="34" charset="0"/>
                </a:endParaRPr>
              </a:p>
              <a:p>
                <a:pPr marL="514350" indent="-514350" algn="just" defTabSz="914400">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endParaRPr lang="en-US" sz="3200" dirty="0">
                  <a:solidFill>
                    <a:prstClr val="black"/>
                  </a:solidFill>
                  <a:latin typeface="Calibri" panose="020F0502020204030204" pitchFamily="34" charset="0"/>
                  <a:cs typeface="Calibri" panose="020F0502020204030204" pitchFamily="34" charset="0"/>
                </a:endParaRPr>
              </a:p>
            </p:txBody>
          </p:sp>
          <p:grpSp>
            <p:nvGrpSpPr>
              <p:cNvPr id="17" name="Group 16"/>
              <p:cNvGrpSpPr/>
              <p:nvPr/>
            </p:nvGrpSpPr>
            <p:grpSpPr>
              <a:xfrm>
                <a:off x="7848306" y="4505769"/>
                <a:ext cx="1916933" cy="698087"/>
                <a:chOff x="7938042" y="4498699"/>
                <a:chExt cx="2135833" cy="786591"/>
              </a:xfrm>
              <a:grpFill/>
            </p:grpSpPr>
            <p:pic>
              <p:nvPicPr>
                <p:cNvPr id="26" name="Picture 2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p:cNvGrpSpPr/>
              <p:nvPr/>
            </p:nvGrpSpPr>
            <p:grpSpPr>
              <a:xfrm>
                <a:off x="7843282" y="5133562"/>
                <a:ext cx="1935526" cy="692431"/>
                <a:chOff x="7872868" y="4435004"/>
                <a:chExt cx="2216677" cy="790399"/>
              </a:xfrm>
              <a:grpFill/>
            </p:grpSpPr>
            <p:pic>
              <p:nvPicPr>
                <p:cNvPr id="23" name="Picture 22"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p:cNvGrpSpPr/>
              <p:nvPr/>
            </p:nvGrpSpPr>
            <p:grpSpPr>
              <a:xfrm>
                <a:off x="10125528" y="5659583"/>
                <a:ext cx="1915391" cy="682868"/>
                <a:chOff x="7935191" y="4561610"/>
                <a:chExt cx="2134115" cy="769441"/>
              </a:xfrm>
              <a:grpFill/>
            </p:grpSpPr>
            <p:pic>
              <p:nvPicPr>
                <p:cNvPr id="20" name="Picture 19"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1" fmla="*/ 0 w 5649940"/>
              <a:gd name="connsiteY0-2" fmla="*/ 316471 h 835480"/>
              <a:gd name="connsiteX1-3" fmla="*/ 316471 w 5649940"/>
              <a:gd name="connsiteY1-4" fmla="*/ 0 h 835480"/>
              <a:gd name="connsiteX2-5" fmla="*/ 1043936 w 5649940"/>
              <a:gd name="connsiteY2-6" fmla="*/ 0 h 835480"/>
              <a:gd name="connsiteX3-7" fmla="*/ 1520551 w 5649940"/>
              <a:gd name="connsiteY3-8" fmla="*/ 0 h 835480"/>
              <a:gd name="connsiteX4-9" fmla="*/ 2097505 w 5649940"/>
              <a:gd name="connsiteY4-10" fmla="*/ 0 h 835480"/>
              <a:gd name="connsiteX5-11" fmla="*/ 2724630 w 5649940"/>
              <a:gd name="connsiteY5-12" fmla="*/ 0 h 835480"/>
              <a:gd name="connsiteX6-13" fmla="*/ 3301585 w 5649940"/>
              <a:gd name="connsiteY6-14" fmla="*/ 0 h 835480"/>
              <a:gd name="connsiteX7-15" fmla="*/ 4029050 w 5649940"/>
              <a:gd name="connsiteY7-16" fmla="*/ 0 h 835480"/>
              <a:gd name="connsiteX8-17" fmla="*/ 4505664 w 5649940"/>
              <a:gd name="connsiteY8-18" fmla="*/ 0 h 835480"/>
              <a:gd name="connsiteX9-19" fmla="*/ 5333469 w 5649940"/>
              <a:gd name="connsiteY9-20" fmla="*/ 0 h 835480"/>
              <a:gd name="connsiteX10-21" fmla="*/ 5649940 w 5649940"/>
              <a:gd name="connsiteY10-22" fmla="*/ 316471 h 835480"/>
              <a:gd name="connsiteX11-23" fmla="*/ 5649940 w 5649940"/>
              <a:gd name="connsiteY11-24" fmla="*/ 519009 h 835480"/>
              <a:gd name="connsiteX12-25" fmla="*/ 5333469 w 5649940"/>
              <a:gd name="connsiteY12-26" fmla="*/ 835480 h 835480"/>
              <a:gd name="connsiteX13-27" fmla="*/ 4806684 w 5649940"/>
              <a:gd name="connsiteY13-28" fmla="*/ 835480 h 835480"/>
              <a:gd name="connsiteX14-29" fmla="*/ 4179559 w 5649940"/>
              <a:gd name="connsiteY14-30" fmla="*/ 835480 h 835480"/>
              <a:gd name="connsiteX15-31" fmla="*/ 3652775 w 5649940"/>
              <a:gd name="connsiteY15-32" fmla="*/ 835480 h 835480"/>
              <a:gd name="connsiteX16-33" fmla="*/ 2975480 w 5649940"/>
              <a:gd name="connsiteY16-34" fmla="*/ 835480 h 835480"/>
              <a:gd name="connsiteX17-35" fmla="*/ 2448695 w 5649940"/>
              <a:gd name="connsiteY17-36" fmla="*/ 835480 h 835480"/>
              <a:gd name="connsiteX18-37" fmla="*/ 1771400 w 5649940"/>
              <a:gd name="connsiteY18-38" fmla="*/ 835480 h 835480"/>
              <a:gd name="connsiteX19-39" fmla="*/ 1094106 w 5649940"/>
              <a:gd name="connsiteY19-40" fmla="*/ 835480 h 835480"/>
              <a:gd name="connsiteX20-41" fmla="*/ 316471 w 5649940"/>
              <a:gd name="connsiteY20-42" fmla="*/ 835480 h 835480"/>
              <a:gd name="connsiteX21-43" fmla="*/ 0 w 5649940"/>
              <a:gd name="connsiteY21-44" fmla="*/ 519009 h 835480"/>
              <a:gd name="connsiteX22-45" fmla="*/ 0 w 5649940"/>
              <a:gd name="connsiteY22-46" fmla="*/ 316471 h 8354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1"/>
          <a:stretch>
            <a:fillRect/>
          </a:stretch>
        </p:blipFill>
        <p:spPr>
          <a:xfrm>
            <a:off x="2331249" y="2273091"/>
            <a:ext cx="8565622" cy="1950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p:cNvPicPr>
            <a:picLocks noChangeAspect="1"/>
          </p:cNvPicPr>
          <p:nvPr/>
        </p:nvPicPr>
        <p:blipFill>
          <a:blip r:embed="rId2"/>
          <a:stretch>
            <a:fillRect/>
          </a:stretch>
        </p:blipFill>
        <p:spPr>
          <a:xfrm>
            <a:off x="2301208" y="1005945"/>
            <a:ext cx="7918519" cy="2620370"/>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168572" y="3839192"/>
            <a:ext cx="11860142" cy="298543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18453" y="4101938"/>
            <a:ext cx="12237513" cy="2523768"/>
          </a:xfrm>
          <a:prstGeom prst="rect">
            <a:avLst/>
          </a:prstGeom>
          <a:noFill/>
        </p:spPr>
        <p:txBody>
          <a:bodyPr wrap="square" rtlCol="0">
            <a:spAutoFit/>
          </a:bodyPr>
          <a:lstStyle/>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Rồng chầu chỉ con rồng ở thế đứng </a:t>
            </a:r>
            <a:endParaRPr lang="vi-VN" sz="3100" b="1" dirty="0">
              <a:solidFill>
                <a:prstClr val="black"/>
              </a:solidFill>
              <a:latin typeface="Cambria" panose="02040503050406030204" pitchFamily="18" charset="0"/>
              <a:ea typeface="Cambria" panose="02040503050406030204" pitchFamily="18" charset="0"/>
            </a:endParaRP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hoặc ngồi tôn nghiêm, thể hiện sự uy nghiêm, quyền lực.</a:t>
            </a:r>
            <a:endParaRPr lang="vi-VN" sz="3100" b="1" dirty="0">
              <a:solidFill>
                <a:prstClr val="black"/>
              </a:solidFill>
              <a:latin typeface="Cambria" panose="02040503050406030204" pitchFamily="18" charset="0"/>
              <a:ea typeface="Cambria" panose="02040503050406030204" pitchFamily="18" charset="0"/>
            </a:endParaRP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Phượng múa chỉ phượng hoàng uyển chuyển, lộng lẫy.</a:t>
            </a:r>
            <a:endParaRPr lang="vi-VN" sz="3100" b="1" dirty="0">
              <a:solidFill>
                <a:prstClr val="black"/>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=&gt; Hai hình ảnh thể hiện sự hoà quyện của sức mạnh và vẻ đẹp.</a:t>
            </a:r>
            <a:endParaRPr kumimoji="0" lang="vi-VN"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p:cNvGrpSpPr/>
          <p:nvPr/>
        </p:nvGrpSpPr>
        <p:grpSpPr>
          <a:xfrm>
            <a:off x="418452" y="640766"/>
            <a:ext cx="5268809" cy="2044702"/>
            <a:chOff x="418452" y="640766"/>
            <a:chExt cx="5268809" cy="2044702"/>
          </a:xfrm>
        </p:grpSpPr>
        <p:sp>
          <p:nvSpPr>
            <p:cNvPr id="7" name="Rounded Rectangle 6"/>
            <p:cNvSpPr/>
            <p:nvPr/>
          </p:nvSpPr>
          <p:spPr>
            <a:xfrm>
              <a:off x="418453" y="1311515"/>
              <a:ext cx="5268808" cy="13739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79132" y="1607472"/>
              <a:ext cx="5147449" cy="1077218"/>
            </a:xfrm>
            <a:prstGeom prst="rect">
              <a:avLst/>
            </a:prstGeom>
            <a:noFill/>
          </p:spPr>
          <p:txBody>
            <a:bodyPr wrap="square" numCol="1" rtlCol="0">
              <a:spAutoFit/>
            </a:bodyPr>
            <a:lstStyle/>
            <a:p>
              <a:pPr lvl="0" algn="ctr">
                <a:spcBef>
                  <a:spcPts val="600"/>
                </a:spcBef>
                <a:spcAft>
                  <a:spcPts val="600"/>
                </a:spcAft>
                <a:defRPr/>
              </a:pPr>
              <a:r>
                <a:rPr lang="vi-VN" sz="3200" b="1" dirty="0">
                  <a:solidFill>
                    <a:srgbClr val="C00000"/>
                  </a:solidFill>
                  <a:latin typeface="Cambria" panose="02040503050406030204" pitchFamily="18" charset="0"/>
                  <a:ea typeface="Cambria" panose="02040503050406030204" pitchFamily="18" charset="0"/>
                </a:rPr>
                <a:t>Em hiểu thế nào là “rồng chầu, phượng múa?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p:cNvGrpSpPr/>
            <p:nvPr/>
          </p:nvGrpSpPr>
          <p:grpSpPr>
            <a:xfrm>
              <a:off x="418452" y="640766"/>
              <a:ext cx="1101452" cy="1078752"/>
              <a:chOff x="2210284" y="3447251"/>
              <a:chExt cx="826089" cy="809063"/>
            </a:xfrm>
          </p:grpSpPr>
          <p:sp>
            <p:nvSpPr>
              <p:cNvPr id="16" name="Oval 1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7"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Picture 2" descr="Tượng rồng bay, phượng múa bằng đồng nguyên chất Decor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344" y="225031"/>
            <a:ext cx="4282720" cy="428272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ịnh Hạ Long lọt top 3 điểm du lịch thịnh hành nhất thế giới năm 202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8" y="255030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61589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1: Giới thiệu bao quát về vịnh Hạ Long với rất nhiều hòn đảo được xếp đặt độc đáo.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5"/>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graphicFrame>
        <p:nvGraphicFramePr>
          <p:cNvPr id="3" name="Table 2"/>
          <p:cNvGraphicFramePr>
            <a:graphicFrameLocks noGrp="1"/>
          </p:cNvGraphicFramePr>
          <p:nvPr/>
        </p:nvGraphicFramePr>
        <p:xfrm>
          <a:off x="943196" y="547242"/>
          <a:ext cx="10475728" cy="5763516"/>
        </p:xfrm>
        <a:graphic>
          <a:graphicData uri="http://schemas.openxmlformats.org/drawingml/2006/table">
            <a:tbl>
              <a:tblPr firstRow="1" firstCol="1" bandRow="1">
                <a:tableStyleId>{5C22544A-7EE6-4342-B048-85BDC9FD1C3A}</a:tableStyleId>
              </a:tblPr>
              <a:tblGrid>
                <a:gridCol w="6148277"/>
                <a:gridCol w="4327451"/>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7743759" y="3947780"/>
            <a:ext cx="3214820"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NHÂN HÓA</a:t>
            </a:r>
            <a:endParaRPr lang="en-US" sz="3200" b="1" dirty="0">
              <a:solidFill>
                <a:srgbClr val="0000FF"/>
              </a:solidFill>
              <a:effectLst/>
              <a:latin typeface="Cambria" panose="02040503050406030204" pitchFamily="18" charset="0"/>
              <a:ea typeface="Cambria" panose="02040503050406030204" pitchFamily="18" charset="0"/>
            </a:endParaRPr>
          </a:p>
        </p:txBody>
      </p:sp>
      <p:sp>
        <p:nvSpPr>
          <p:cNvPr id="6" name="TextBox 5"/>
          <p:cNvSpPr txBox="1"/>
          <p:nvPr/>
        </p:nvSpPr>
        <p:spPr>
          <a:xfrm>
            <a:off x="8289608" y="2388270"/>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endParaRPr lang="en-US" sz="3200" b="1" dirty="0">
              <a:solidFill>
                <a:srgbClr val="0000FF"/>
              </a:solidFill>
              <a:effectLst/>
              <a:latin typeface="Cambria" panose="02040503050406030204" pitchFamily="18" charset="0"/>
              <a:ea typeface="Cambria" panose="02040503050406030204" pitchFamily="18" charset="0"/>
            </a:endParaRPr>
          </a:p>
        </p:txBody>
      </p:sp>
      <p:sp>
        <p:nvSpPr>
          <p:cNvPr id="7" name="TextBox 6"/>
          <p:cNvSpPr txBox="1"/>
          <p:nvPr/>
        </p:nvSpPr>
        <p:spPr>
          <a:xfrm>
            <a:off x="8289608" y="993252"/>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endParaRPr lang="en-US" sz="3200" b="1" dirty="0">
              <a:solidFill>
                <a:srgbClr val="0000FF"/>
              </a:solidFill>
              <a:effectLst/>
              <a:latin typeface="Cambria" panose="02040503050406030204" pitchFamily="18" charset="0"/>
              <a:ea typeface="Cambria" panose="02040503050406030204" pitchFamily="18" charset="0"/>
            </a:endParaRPr>
          </a:p>
        </p:txBody>
      </p:sp>
      <p:sp>
        <p:nvSpPr>
          <p:cNvPr id="8" name="TextBox 7"/>
          <p:cNvSpPr txBox="1"/>
          <p:nvPr/>
        </p:nvSpPr>
        <p:spPr>
          <a:xfrm>
            <a:off x="7011231" y="5507290"/>
            <a:ext cx="4407693"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Cambria" panose="02040503050406030204" pitchFamily="18" charset="0"/>
                <a:ea typeface="Cambria" panose="02040503050406030204" pitchFamily="18" charset="0"/>
              </a:rPr>
              <a:t>SO SÁNH VÀ NHÂN HÓA</a:t>
            </a:r>
            <a:endParaRPr lang="en-US" sz="2800" b="1" dirty="0">
              <a:solidFill>
                <a:srgbClr val="0000FF"/>
              </a:solidFill>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p:cNvGraphicFramePr>
            <a:graphicFrameLocks noGrp="1"/>
          </p:cNvGraphicFramePr>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gridCol w="3541484"/>
                <a:gridCol w="2987748"/>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2" name="TextBox 11"/>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3" name="TextBox 12"/>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4" name="TextBox 13"/>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panose="020F0502020204030204"/>
            </a:endParaRPr>
          </a:p>
          <a:p>
            <a:pPr lvl="0">
              <a:defRPr/>
            </a:pPr>
            <a:endParaRPr lang="en-US" sz="2800" b="1" dirty="0">
              <a:solidFill>
                <a:schemeClr val="tx1">
                  <a:lumMod val="95000"/>
                  <a:lumOff val="5000"/>
                </a:schemeClr>
              </a:solidFill>
              <a:latin typeface="Calibri" panose="020F0502020204030204"/>
            </a:endParaRPr>
          </a:p>
          <a:p>
            <a:pPr lvl="0">
              <a:defRPr/>
            </a:pPr>
            <a:endParaRPr lang="en-US" sz="2800" b="1" dirty="0">
              <a:solidFill>
                <a:schemeClr val="tx1">
                  <a:lumMod val="95000"/>
                  <a:lumOff val="5000"/>
                </a:schemeClr>
              </a:solidFill>
              <a:latin typeface="Calibri" panose="020F0502020204030204"/>
            </a:endParaRPr>
          </a:p>
          <a:p>
            <a:pPr lvl="0">
              <a:defRPr/>
            </a:pPr>
            <a:endParaRPr lang="en-US" sz="2800" b="1" dirty="0">
              <a:solidFill>
                <a:schemeClr val="tx1">
                  <a:lumMod val="95000"/>
                  <a:lumOff val="5000"/>
                </a:schemeClr>
              </a:solidFill>
              <a:latin typeface="Calibri" panose="020F0502020204030204"/>
            </a:endParaRPr>
          </a:p>
          <a:p>
            <a:pPr>
              <a:defRPr/>
            </a:pPr>
            <a:endParaRPr lang="en-US" sz="3200" dirty="0">
              <a:solidFill>
                <a:srgbClr val="FF0000"/>
              </a:solidFill>
            </a:endParaRPr>
          </a:p>
          <a:p>
            <a:pPr lvl="0">
              <a:defRPr/>
            </a:pPr>
            <a:endParaRPr lang="en-US" sz="2800" dirty="0">
              <a:solidFill>
                <a:srgbClr val="FF0000"/>
              </a:solidFill>
              <a:latin typeface="Calibri" panose="020F0502020204030204"/>
            </a:endParaRPr>
          </a:p>
          <a:p>
            <a:pPr lvl="0">
              <a:defRPr/>
            </a:pPr>
            <a:endParaRPr lang="en-US" sz="2800" dirty="0">
              <a:solidFill>
                <a:srgbClr val="FF0000"/>
              </a:solidFill>
              <a:latin typeface="Calibri" panose="020F0502020204030204"/>
            </a:endParaRPr>
          </a:p>
          <a:p>
            <a:pPr lvl="0">
              <a:defRPr/>
            </a:pPr>
            <a:endParaRPr lang="en-US" sz="2800" dirty="0">
              <a:solidFill>
                <a:srgbClr val="FF0000"/>
              </a:solidFill>
              <a:latin typeface="Calibri" panose="020F0502020204030204"/>
            </a:endParaRPr>
          </a:p>
          <a:p>
            <a:pPr lvl="0">
              <a:defRPr/>
            </a:pPr>
            <a:r>
              <a:rPr lang="vi-VN" sz="2800" dirty="0">
                <a:solidFill>
                  <a:srgbClr val="FF0000"/>
                </a:solidFill>
                <a:latin typeface="Calibri" panose="020F0502020204030204"/>
              </a:rPr>
              <a:t> </a:t>
            </a:r>
            <a:endParaRPr kumimoji="0" lang="en-US" sz="2800" b="0" i="0" u="none" strike="noStrike" kern="1200" cap="none" spc="0" normalizeH="0" baseline="0" noProof="0" dirty="0">
              <a:ln>
                <a:noFill/>
              </a:ln>
              <a:solidFill>
                <a:srgbClr val="FF0000"/>
              </a:solidFill>
              <a:effectLst/>
              <a:uLnTx/>
              <a:uFillTx/>
              <a:latin typeface="Calibri" panose="020F0502020204030204"/>
            </a:endParaRPr>
          </a:p>
        </p:txBody>
      </p:sp>
      <p:pic>
        <p:nvPicPr>
          <p:cNvPr id="5" name="Picture 4"/>
          <p:cNvPicPr>
            <a:picLocks noChangeAspect="1"/>
          </p:cNvPicPr>
          <p:nvPr/>
        </p:nvPicPr>
        <p:blipFill>
          <a:blip r:embed="rId1"/>
          <a:stretch>
            <a:fillRect/>
          </a:stretch>
        </p:blipFill>
        <p:spPr>
          <a:xfrm>
            <a:off x="1838816" y="119714"/>
            <a:ext cx="9451229" cy="6218456"/>
          </a:xfrm>
          <a:prstGeom prst="ellipse">
            <a:avLst/>
          </a:prstGeom>
          <a:ln>
            <a:noFill/>
          </a:ln>
          <a:effectLst>
            <a:softEdge rad="112500"/>
          </a:effectLst>
        </p:spPr>
      </p:pic>
      <p:sp>
        <p:nvSpPr>
          <p:cNvPr id="6" name="TextBox 5"/>
          <p:cNvSpPr txBox="1"/>
          <p:nvPr/>
        </p:nvSpPr>
        <p:spPr>
          <a:xfrm>
            <a:off x="407015" y="2351779"/>
            <a:ext cx="1265127"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HÒN CON </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CÓC</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panose="020F0502020204030204"/>
            </a:endParaRPr>
          </a:p>
          <a:p>
            <a:pPr lvl="0">
              <a:defRPr/>
            </a:pPr>
            <a:endParaRPr lang="en-US" sz="2800" b="1" dirty="0">
              <a:solidFill>
                <a:schemeClr val="tx1">
                  <a:lumMod val="95000"/>
                  <a:lumOff val="5000"/>
                </a:schemeClr>
              </a:solidFill>
              <a:latin typeface="Calibri" panose="020F0502020204030204"/>
            </a:endParaRPr>
          </a:p>
          <a:p>
            <a:pPr lvl="0">
              <a:defRPr/>
            </a:pPr>
            <a:endParaRPr lang="en-US" sz="2800" b="1" dirty="0">
              <a:solidFill>
                <a:schemeClr val="tx1">
                  <a:lumMod val="95000"/>
                  <a:lumOff val="5000"/>
                </a:schemeClr>
              </a:solidFill>
              <a:latin typeface="Calibri" panose="020F0502020204030204"/>
            </a:endParaRPr>
          </a:p>
          <a:p>
            <a:pPr lvl="0">
              <a:defRPr/>
            </a:pPr>
            <a:endParaRPr lang="en-US" sz="2800" b="1" dirty="0">
              <a:solidFill>
                <a:schemeClr val="tx1">
                  <a:lumMod val="95000"/>
                  <a:lumOff val="5000"/>
                </a:schemeClr>
              </a:solidFill>
              <a:latin typeface="Calibri" panose="020F0502020204030204"/>
            </a:endParaRPr>
          </a:p>
          <a:p>
            <a:pPr>
              <a:defRPr/>
            </a:pPr>
            <a:endParaRPr lang="en-US" sz="3200" dirty="0">
              <a:solidFill>
                <a:srgbClr val="FF0000"/>
              </a:solidFill>
            </a:endParaRPr>
          </a:p>
          <a:p>
            <a:pPr lvl="0">
              <a:defRPr/>
            </a:pPr>
            <a:endParaRPr lang="en-US" sz="2800" dirty="0">
              <a:solidFill>
                <a:srgbClr val="FF0000"/>
              </a:solidFill>
              <a:latin typeface="Calibri" panose="020F0502020204030204"/>
            </a:endParaRPr>
          </a:p>
          <a:p>
            <a:pPr lvl="0">
              <a:defRPr/>
            </a:pPr>
            <a:endParaRPr lang="en-US" sz="2800" dirty="0">
              <a:solidFill>
                <a:srgbClr val="FF0000"/>
              </a:solidFill>
              <a:latin typeface="Calibri" panose="020F0502020204030204"/>
            </a:endParaRPr>
          </a:p>
          <a:p>
            <a:pPr lvl="0">
              <a:defRPr/>
            </a:pPr>
            <a:endParaRPr lang="en-US" sz="2800" dirty="0">
              <a:solidFill>
                <a:srgbClr val="FF0000"/>
              </a:solidFill>
              <a:latin typeface="Calibri" panose="020F0502020204030204"/>
            </a:endParaRPr>
          </a:p>
          <a:p>
            <a:pPr lvl="0">
              <a:defRPr/>
            </a:pPr>
            <a:r>
              <a:rPr lang="vi-VN" sz="2800" dirty="0">
                <a:solidFill>
                  <a:srgbClr val="FF0000"/>
                </a:solidFill>
                <a:latin typeface="Calibri" panose="020F0502020204030204"/>
              </a:rPr>
              <a:t> </a:t>
            </a:r>
            <a:endParaRPr kumimoji="0" lang="en-US" sz="2800" b="0" i="0" u="none" strike="noStrike" kern="1200" cap="none" spc="0" normalizeH="0" baseline="0" noProof="0" dirty="0">
              <a:ln>
                <a:noFill/>
              </a:ln>
              <a:solidFill>
                <a:srgbClr val="FF0000"/>
              </a:solidFill>
              <a:effectLst/>
              <a:uLnTx/>
              <a:uFillTx/>
              <a:latin typeface="Calibri" panose="020F0502020204030204"/>
            </a:endParaRPr>
          </a:p>
        </p:txBody>
      </p:sp>
      <p:pic>
        <p:nvPicPr>
          <p:cNvPr id="3" name="Picture 2"/>
          <p:cNvPicPr>
            <a:picLocks noChangeAspect="1"/>
          </p:cNvPicPr>
          <p:nvPr/>
        </p:nvPicPr>
        <p:blipFill>
          <a:blip r:embed="rId1"/>
          <a:stretch>
            <a:fillRect/>
          </a:stretch>
        </p:blipFill>
        <p:spPr>
          <a:xfrm>
            <a:off x="2404997" y="650830"/>
            <a:ext cx="9122289" cy="5701431"/>
          </a:xfrm>
          <a:prstGeom prst="ellipse">
            <a:avLst/>
          </a:prstGeom>
          <a:ln>
            <a:noFill/>
          </a:ln>
          <a:effectLst>
            <a:softEdge rad="112500"/>
          </a:effectLst>
        </p:spPr>
      </p:pic>
      <p:sp>
        <p:nvSpPr>
          <p:cNvPr id="8" name="TextBox 7"/>
          <p:cNvSpPr txBox="1"/>
          <p:nvPr/>
        </p:nvSpPr>
        <p:spPr>
          <a:xfrm>
            <a:off x="664714" y="2376831"/>
            <a:ext cx="1488086"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HÒN GÀ CHỌI</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nghiệm Du lịch HẠ LONG 2024 chi tiết từ A-Z: 10 địa điểm vui chơi,  kinh nghiệm ăn uống, lưu tr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7" y="243969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5830" y="250528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2, 3: Miêu tả bao quát toàn cảnh trên vịnh Hạ Long và hình dáng đặc biệt của một số hòn đảo.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723014" y="2456121"/>
            <a:ext cx="10526233" cy="3539430"/>
          </a:xfrm>
          <a:prstGeom prst="rect">
            <a:avLst/>
          </a:prstGeom>
          <a:noFill/>
        </p:spPr>
        <p:txBody>
          <a:bodyPr wrap="square" rtlCol="0">
            <a:spAutoFit/>
          </a:bodyPr>
          <a:lstStyle/>
          <a:p>
            <a:pPr algn="just"/>
            <a:r>
              <a:rPr lang="en-US" sz="32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ngắm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chiêm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hóa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vịnh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đều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ngồi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cóc</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rùa</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thiên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tụ</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họp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thấp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thoáng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ESCO công nhận Vịnh Hạ Long - Quần đảo Cát Bà là Di sản Thiên nhiên Thế"/>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5929" y="2675365"/>
            <a:ext cx="11860142" cy="1177634"/>
            <a:chOff x="165929" y="172195"/>
            <a:chExt cx="11860142" cy="1177634"/>
          </a:xfrm>
        </p:grpSpPr>
        <p:sp>
          <p:nvSpPr>
            <p:cNvPr id="13" name="Rounded Rectangle 12"/>
            <p:cNvSpPr/>
            <p:nvPr/>
          </p:nvSpPr>
          <p:spPr>
            <a:xfrm>
              <a:off x="165929" y="172195"/>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37792"/>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4: Khẳng định Hạ Long là một bộ phận của non sông Việt Nam mà chúng ta yêu quý, bảo vệ, giữ gìn.</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000" spc="300" dirty="0">
              <a:solidFill>
                <a:prstClr val="black"/>
              </a:solidFill>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000" spc="300" dirty="0">
              <a:solidFill>
                <a:prstClr val="black"/>
              </a:solidFill>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000" spc="300" dirty="0">
              <a:solidFill>
                <a:prstClr val="black"/>
              </a:solidFill>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endParaRPr lang="vi-VN" sz="3200" b="1" dirty="0">
              <a:solidFill>
                <a:prstClr val="black"/>
              </a:solidFill>
              <a:latin typeface="Cambria" panose="02040503050406030204" pitchFamily="18" charset="0"/>
              <a:ea typeface="Cambria" panose="02040503050406030204" pitchFamily="18" charset="0"/>
            </a:endParaRP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endParaRPr lang="vi-VN" sz="3200" dirty="0">
              <a:solidFill>
                <a:prstClr val="black"/>
              </a:solidFill>
              <a:latin typeface="Cambria" panose="02040503050406030204" pitchFamily="18" charset="0"/>
              <a:ea typeface="Cambria" panose="02040503050406030204" pitchFamily="18" charset="0"/>
            </a:endParaRP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endParaRPr lang="vi-VN" sz="3200" dirty="0">
              <a:solidFill>
                <a:prstClr val="black"/>
              </a:solidFill>
              <a:latin typeface="Cambria" panose="02040503050406030204" pitchFamily="18" charset="0"/>
              <a:ea typeface="Cambria" panose="02040503050406030204" pitchFamily="18" charset="0"/>
            </a:endParaRP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endParaRPr lang="vi-VN" sz="3200" dirty="0">
              <a:solidFill>
                <a:prstClr val="black"/>
              </a:solidFill>
              <a:latin typeface="Cambria" panose="02040503050406030204" pitchFamily="18" charset="0"/>
              <a:ea typeface="Cambria" panose="02040503050406030204" pitchFamily="18" charset="0"/>
            </a:endParaRP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panose="020F0502020204030204"/>
            </a:endParaRPr>
          </a:p>
        </p:txBody>
      </p:sp>
      <p:sp>
        <p:nvSpPr>
          <p:cNvPr id="13" name="Oval 12"/>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7" name="TextBox 6"/>
          <p:cNvSpPr txBox="1"/>
          <p:nvPr/>
        </p:nvSpPr>
        <p:spPr>
          <a:xfrm>
            <a:off x="1807535" y="2561499"/>
            <a:ext cx="9119504" cy="255333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mang một dáng hình, vẻ đẹp riêng và chúng được xếp đặt vô cùng đặc sắc. Qua bài đọc, ta càng thêm tự hào trước thắng cảnh của đất nước Việt Nam.</a:t>
            </a:r>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2044700" y="1910715"/>
            <a:ext cx="7399020" cy="2342515"/>
          </a:xfrm>
          <a:prstGeom prst="rect">
            <a:avLst/>
          </a:prstGeom>
        </p:spPr>
        <p:txBody>
          <a:bodyPr wrap="square">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400" b="1" i="0" u="none" strike="noStrike" kern="1200" cap="none" spc="0" normalizeH="0" baseline="0" noProof="0" dirty="0">
                <a:ln w="57150">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GD BVMT: Yêu thiên nhiên, bảo vệ thiên nhiên biển đảo, bảo vệ động vật hoang dã</a:t>
            </a:r>
            <a:endParaRPr kumimoji="0" lang="en-US" sz="3400" b="1" i="0" u="none" strike="noStrike" kern="1200" cap="none" spc="0" normalizeH="0" baseline="0" noProof="0" dirty="0">
              <a:ln w="57150">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2</a:t>
            </a:r>
            <a:endParaRPr lang="en-US" altLang="zh-CN" sz="9000" b="1" dirty="0">
              <a:ln w="12700" cmpd="sng">
                <a:solidFill>
                  <a:schemeClr val="accent4"/>
                </a:solidFill>
                <a:prstDash val="solid"/>
              </a:ln>
              <a:solidFill>
                <a:srgbClr val="FF0000"/>
              </a:solidFill>
              <a:effectLst/>
              <a:latin typeface="UVN Banh Mi" charset="0"/>
              <a:cs typeface="UVN Banh Mi"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endPar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Hình ảnh 8" descr="Ảnh có chứa đồ chơi, búp bê, đồ họa véc-tơ&#10;&#10;Mô tả được tạo tự động"/>
          <p:cNvPicPr>
            <a:picLocks noChangeAspect="1"/>
          </p:cNvPicPr>
          <p:nvPr/>
        </p:nvPicPr>
        <p:blipFill>
          <a:blip r:embed="rId1"/>
          <a:stretch>
            <a:fillRect/>
          </a:stretch>
        </p:blipFill>
        <p:spPr>
          <a:xfrm>
            <a:off x="2266834" y="2202909"/>
            <a:ext cx="7923727" cy="4538133"/>
          </a:xfrm>
          <a:prstGeom prst="rect">
            <a:avLst/>
          </a:prstGeom>
          <a:effectLst/>
        </p:spPr>
      </p:pic>
      <p:sp>
        <p:nvSpPr>
          <p:cNvPr id="6" name="TextBox 5"/>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endParaRPr lang="vi-VN" sz="3200" dirty="0">
              <a:solidFill>
                <a:srgbClr val="002060"/>
              </a:solidFill>
              <a:latin typeface="Cambria" panose="02040503050406030204" pitchFamily="18" charset="0"/>
              <a:ea typeface="Cambria" panose="02040503050406030204" pitchFamily="18" charset="0"/>
            </a:endParaRP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a:t>
            </a:r>
            <a:r>
              <a:rPr lang="vi-VN" sz="3200" b="1" dirty="0">
                <a:solidFill>
                  <a:srgbClr val="FF0000"/>
                </a:solidFill>
                <a:latin typeface="Cambria" panose="02040503050406030204" pitchFamily="18" charset="0"/>
                <a:ea typeface="Cambria" panose="02040503050406030204" pitchFamily="18" charset="0"/>
              </a:rPr>
              <a:t>buồn tẻ</a:t>
            </a:r>
            <a:r>
              <a:rPr lang="vi-VN" sz="3200" dirty="0">
                <a:solidFill>
                  <a:srgbClr val="00206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đơn điệu </a:t>
            </a:r>
            <a:r>
              <a:rPr lang="vi-VN" sz="3200" dirty="0">
                <a:solidFill>
                  <a:srgbClr val="002060"/>
                </a:solidFill>
                <a:latin typeface="Cambria" panose="02040503050406030204" pitchFamily="18" charset="0"/>
                <a:ea typeface="Cambria" panose="02040503050406030204" pitchFamily="18" charset="0"/>
              </a:rPr>
              <a:t>mà mỗi hòn, mỗi dáng đều </a:t>
            </a:r>
            <a:r>
              <a:rPr lang="vi-VN" sz="3200" b="1" dirty="0">
                <a:solidFill>
                  <a:srgbClr val="FF0000"/>
                </a:solidFill>
                <a:latin typeface="Cambria" panose="02040503050406030204" pitchFamily="18" charset="0"/>
                <a:ea typeface="Cambria" panose="02040503050406030204" pitchFamily="18" charset="0"/>
              </a:rPr>
              <a:t>thấp thoáng</a:t>
            </a:r>
            <a:r>
              <a:rPr lang="vi-VN"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hình ảnh của sự sống. Có hòn trông như đôi gà đang </a:t>
            </a:r>
            <a:r>
              <a:rPr lang="vi-VN" sz="3200" b="1" dirty="0">
                <a:solidFill>
                  <a:srgbClr val="FF0000"/>
                </a:solidFill>
                <a:latin typeface="Cambria" panose="02040503050406030204" pitchFamily="18" charset="0"/>
                <a:ea typeface="Cambria" panose="02040503050406030204" pitchFamily="18" charset="0"/>
              </a:rPr>
              <a:t>xoè</a:t>
            </a:r>
            <a:r>
              <a:rPr lang="vi-VN" sz="3200" dirty="0">
                <a:solidFill>
                  <a:srgbClr val="002060"/>
                </a:solidFill>
                <a:latin typeface="Cambria" panose="02040503050406030204" pitchFamily="18" charset="0"/>
                <a:ea typeface="Cambria" panose="02040503050406030204" pitchFamily="18" charset="0"/>
              </a:rPr>
              <a:t> cánh chọi nhau trên mặt nước (hòn Gà Chọi); có hòn </a:t>
            </a:r>
            <a:r>
              <a:rPr lang="vi-VN" sz="3200" b="1" dirty="0">
                <a:solidFill>
                  <a:srgbClr val="FF0000"/>
                </a:solidFill>
                <a:latin typeface="Cambria" panose="02040503050406030204" pitchFamily="18" charset="0"/>
                <a:ea typeface="Cambria" panose="02040503050406030204" pitchFamily="18" charset="0"/>
              </a:rPr>
              <a:t>bề thế </a:t>
            </a:r>
            <a:r>
              <a:rPr lang="vi-VN" sz="3200" dirty="0">
                <a:solidFill>
                  <a:srgbClr val="002060"/>
                </a:solidFill>
                <a:latin typeface="Cambria" panose="02040503050406030204" pitchFamily="18" charset="0"/>
                <a:ea typeface="Cambria" panose="02040503050406030204" pitchFamily="18" charset="0"/>
              </a:rPr>
              <a:t>như mái nhà (hòn Mái Nhà); có hòn </a:t>
            </a:r>
            <a:r>
              <a:rPr lang="vi-VN" sz="3200" b="1" dirty="0">
                <a:solidFill>
                  <a:srgbClr val="FF0000"/>
                </a:solidFill>
                <a:latin typeface="Cambria" panose="02040503050406030204" pitchFamily="18" charset="0"/>
                <a:ea typeface="Cambria" panose="02040503050406030204" pitchFamily="18" charset="0"/>
              </a:rPr>
              <a:t>chông chênh </a:t>
            </a:r>
            <a:r>
              <a:rPr lang="vi-VN" sz="3200" dirty="0">
                <a:solidFill>
                  <a:srgbClr val="002060"/>
                </a:solidFill>
                <a:latin typeface="Cambria" panose="02040503050406030204" pitchFamily="18" charset="0"/>
                <a:ea typeface="Cambria" panose="02040503050406030204" pitchFamily="18" charset="0"/>
              </a:rPr>
              <a:t>như con cóc ngồi bờ giếng (hòn Con Cóc), có hòn như ông lão </a:t>
            </a:r>
            <a:r>
              <a:rPr lang="vi-VN" sz="3200" b="1" dirty="0">
                <a:solidFill>
                  <a:srgbClr val="FF0000"/>
                </a:solidFill>
                <a:latin typeface="Cambria" panose="02040503050406030204" pitchFamily="18" charset="0"/>
                <a:ea typeface="Cambria" panose="02040503050406030204" pitchFamily="18" charset="0"/>
              </a:rPr>
              <a:t>trầm tĩnh </a:t>
            </a:r>
            <a:r>
              <a:rPr lang="vi-VN" sz="3200" dirty="0">
                <a:solidFill>
                  <a:srgbClr val="002060"/>
                </a:solidFill>
                <a:latin typeface="Cambria" panose="02040503050406030204" pitchFamily="18" charset="0"/>
                <a:ea typeface="Cambria" panose="02040503050406030204" pitchFamily="18" charset="0"/>
              </a:rPr>
              <a:t>ngồi câu cá (hòn Ông Lã Vọng),... Có nhiều hang đảo </a:t>
            </a:r>
            <a:r>
              <a:rPr lang="vi-VN" sz="3200" b="1" dirty="0">
                <a:solidFill>
                  <a:srgbClr val="FF0000"/>
                </a:solidFill>
                <a:latin typeface="Cambria" panose="02040503050406030204" pitchFamily="18" charset="0"/>
                <a:ea typeface="Cambria" panose="02040503050406030204" pitchFamily="18" charset="0"/>
              </a:rPr>
              <a:t>đẹp</a:t>
            </a:r>
            <a:r>
              <a:rPr lang="vi-VN" sz="3200" dirty="0">
                <a:solidFill>
                  <a:srgbClr val="002060"/>
                </a:solidFill>
                <a:latin typeface="Cambria" panose="02040503050406030204" pitchFamily="18" charset="0"/>
                <a:ea typeface="Cambria" panose="02040503050406030204" pitchFamily="18" charset="0"/>
              </a:rPr>
              <a:t>, như hang Bồ Nâu, hang Đầu Gỗ,... Mỗi hang đảo gắn với một sự tích </a:t>
            </a:r>
            <a:r>
              <a:rPr lang="vi-VN" sz="3200" b="1" dirty="0">
                <a:solidFill>
                  <a:srgbClr val="FF0000"/>
                </a:solidFill>
                <a:latin typeface="Cambria" panose="02040503050406030204" pitchFamily="18" charset="0"/>
                <a:ea typeface="Cambria" panose="02040503050406030204" pitchFamily="18" charset="0"/>
              </a:rPr>
              <a:t>huyền bí</a:t>
            </a:r>
            <a:r>
              <a:rPr lang="vi-VN" sz="3200" dirty="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r>
              <a:rPr lang="en-US" sz="4000" b="1" dirty="0">
                <a:solidFill>
                  <a:srgbClr val="FFFFFF"/>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2"/>
          <a:stretch>
            <a:fillRect/>
          </a:stretch>
        </p:blipFill>
        <p:spPr>
          <a:xfrm>
            <a:off x="2043551" y="2319868"/>
            <a:ext cx="7923727" cy="4538133"/>
          </a:xfrm>
          <a:prstGeom prst="rect">
            <a:avLst/>
          </a:prstGeom>
          <a:effectLst/>
        </p:spPr>
      </p:pic>
      <p:pic>
        <p:nvPicPr>
          <p:cNvPr id="2" name="Picture 1"/>
          <p:cNvPicPr>
            <a:picLocks noChangeAspect="1"/>
          </p:cNvPicPr>
          <p:nvPr/>
        </p:nvPicPr>
        <p:blipFill>
          <a:blip r:embed="rId3"/>
          <a:stretch>
            <a:fillRect/>
          </a:stretch>
        </p:blipFill>
        <p:spPr>
          <a:xfrm>
            <a:off x="0" y="112312"/>
            <a:ext cx="11979678" cy="999831"/>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p:cNvPicPr>
            <a:picLocks noChangeAspect="1"/>
          </p:cNvPicPr>
          <p:nvPr/>
        </p:nvPicPr>
        <p:blipFill>
          <a:blip r:embed="rId2"/>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Rectangle 2"/>
          <p:cNvSpPr/>
          <p:nvPr/>
        </p:nvSpPr>
        <p:spPr>
          <a:xfrm>
            <a:off x="1619814" y="328167"/>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36508" y="282307"/>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Wave 4"/>
          <p:cNvSpPr/>
          <p:nvPr/>
        </p:nvSpPr>
        <p:spPr>
          <a:xfrm>
            <a:off x="1892595" y="1531088"/>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nhấp</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nhô</a:t>
            </a:r>
            <a:endParaRPr lang="en-US" sz="2800" b="1" dirty="0">
              <a:solidFill>
                <a:srgbClr val="0000FF"/>
              </a:solidFill>
              <a:latin typeface="Cambria" panose="02040503050406030204" pitchFamily="18" charset="0"/>
              <a:ea typeface="Cambria" panose="02040503050406030204" pitchFamily="18" charset="0"/>
            </a:endParaRPr>
          </a:p>
        </p:txBody>
      </p:sp>
      <p:sp>
        <p:nvSpPr>
          <p:cNvPr id="18" name="Wave 17"/>
          <p:cNvSpPr/>
          <p:nvPr/>
        </p:nvSpPr>
        <p:spPr>
          <a:xfrm>
            <a:off x="4763386"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sừng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sững</a:t>
            </a:r>
            <a:endParaRPr lang="en-US" sz="2800" b="1" dirty="0">
              <a:solidFill>
                <a:srgbClr val="0000FF"/>
              </a:solidFill>
              <a:latin typeface="Cambria" panose="02040503050406030204" pitchFamily="18" charset="0"/>
              <a:ea typeface="Cambria" panose="02040503050406030204" pitchFamily="18" charset="0"/>
            </a:endParaRPr>
          </a:p>
        </p:txBody>
      </p:sp>
      <p:sp>
        <p:nvSpPr>
          <p:cNvPr id="19" name="Wave 18"/>
          <p:cNvSpPr/>
          <p:nvPr/>
        </p:nvSpPr>
        <p:spPr>
          <a:xfrm>
            <a:off x="8187069"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thưa</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thớt</a:t>
            </a:r>
            <a:endParaRPr lang="en-US" sz="2800" b="1" dirty="0">
              <a:solidFill>
                <a:srgbClr val="0000FF"/>
              </a:solidFill>
              <a:latin typeface="Cambria" panose="02040503050406030204" pitchFamily="18" charset="0"/>
              <a:ea typeface="Cambria" panose="02040503050406030204" pitchFamily="18" charset="0"/>
            </a:endParaRPr>
          </a:p>
        </p:txBody>
      </p:sp>
      <p:sp>
        <p:nvSpPr>
          <p:cNvPr id="23" name="Wave 22"/>
          <p:cNvSpPr/>
          <p:nvPr/>
        </p:nvSpPr>
        <p:spPr>
          <a:xfrm>
            <a:off x="1201479" y="2562446"/>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Cambria" panose="02040503050406030204" pitchFamily="18" charset="0"/>
                <a:ea typeface="Cambria" panose="02040503050406030204" pitchFamily="18" charset="0"/>
              </a:rPr>
              <a:t>chon von</a:t>
            </a:r>
            <a:endParaRPr lang="en-US" sz="2800" b="1" dirty="0">
              <a:solidFill>
                <a:srgbClr val="0000FF"/>
              </a:solidFill>
              <a:latin typeface="Cambria" panose="02040503050406030204" pitchFamily="18" charset="0"/>
              <a:ea typeface="Cambria" panose="02040503050406030204" pitchFamily="18" charset="0"/>
            </a:endParaRPr>
          </a:p>
        </p:txBody>
      </p:sp>
      <p:sp>
        <p:nvSpPr>
          <p:cNvPr id="27" name="Wave 26"/>
          <p:cNvSpPr/>
          <p:nvPr/>
        </p:nvSpPr>
        <p:spPr>
          <a:xfrm>
            <a:off x="4369981" y="2626242"/>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xúm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xít</a:t>
            </a:r>
            <a:endParaRPr lang="en-US" sz="2800" b="1" dirty="0">
              <a:solidFill>
                <a:srgbClr val="0000FF"/>
              </a:solidFill>
              <a:latin typeface="Cambria" panose="02040503050406030204" pitchFamily="18" charset="0"/>
              <a:ea typeface="Cambria" panose="02040503050406030204" pitchFamily="18" charset="0"/>
            </a:endParaRPr>
          </a:p>
        </p:txBody>
      </p:sp>
      <p:sp>
        <p:nvSpPr>
          <p:cNvPr id="30" name="Wave 29"/>
          <p:cNvSpPr/>
          <p:nvPr/>
        </p:nvSpPr>
        <p:spPr>
          <a:xfrm>
            <a:off x="7410893" y="2615609"/>
            <a:ext cx="2775098"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chông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chênh</a:t>
            </a:r>
            <a:endParaRPr lang="en-US" sz="2800" b="1" dirty="0">
              <a:solidFill>
                <a:srgbClr val="0000FF"/>
              </a:solidFill>
              <a:latin typeface="Cambria" panose="02040503050406030204" pitchFamily="18" charset="0"/>
              <a:ea typeface="Cambria" panose="02040503050406030204" pitchFamily="18" charset="0"/>
            </a:endParaRPr>
          </a:p>
        </p:txBody>
      </p:sp>
      <p:grpSp>
        <p:nvGrpSpPr>
          <p:cNvPr id="31" name="Group 30"/>
          <p:cNvGrpSpPr/>
          <p:nvPr/>
        </p:nvGrpSpPr>
        <p:grpSpPr>
          <a:xfrm>
            <a:off x="1017378" y="3573980"/>
            <a:ext cx="10720966" cy="2765096"/>
            <a:chOff x="1727199" y="1855788"/>
            <a:chExt cx="9259153" cy="3146425"/>
          </a:xfrm>
          <a:solidFill>
            <a:srgbClr val="FFFFFF"/>
          </a:solidFill>
        </p:grpSpPr>
        <p:sp>
          <p:nvSpPr>
            <p:cNvPr id="32" name="同侧圆角矩形 2"/>
            <p:cNvSpPr/>
            <p:nvPr/>
          </p:nvSpPr>
          <p:spPr>
            <a:xfrm>
              <a:off x="1727199" y="1855788"/>
              <a:ext cx="9259153" cy="3146425"/>
            </a:xfrm>
            <a:prstGeom prst="round2SameRect">
              <a:avLst>
                <a:gd name="adj1" fmla="val 3426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sp>
          <p:nvSpPr>
            <p:cNvPr id="33" name="同侧圆角矩形 1"/>
            <p:cNvSpPr/>
            <p:nvPr/>
          </p:nvSpPr>
          <p:spPr>
            <a:xfrm>
              <a:off x="1888837" y="2009775"/>
              <a:ext cx="8916584" cy="2838450"/>
            </a:xfrm>
            <a:prstGeom prst="round2SameRect">
              <a:avLst>
                <a:gd name="adj1" fmla="val 34269"/>
                <a:gd name="adj2" fmla="val 0"/>
              </a:avLst>
            </a:prstGeom>
            <a:grp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grpSp>
      <p:sp>
        <p:nvSpPr>
          <p:cNvPr id="34" name="TextBox 33"/>
          <p:cNvSpPr txBox="1"/>
          <p:nvPr/>
        </p:nvSpPr>
        <p:spPr>
          <a:xfrm>
            <a:off x="1391385" y="3979082"/>
            <a:ext cx="10091406" cy="2062103"/>
          </a:xfrm>
          <a:prstGeom prst="rect">
            <a:avLst/>
          </a:prstGeom>
          <a:noFill/>
        </p:spPr>
        <p:txBody>
          <a:bodyPr wrap="square" rtlCol="0">
            <a:spAutoFit/>
          </a:bodyPr>
          <a:lstStyle/>
          <a:p>
            <a:pPr lvl="0" algn="just"/>
            <a:r>
              <a:rPr lang="vi-VN" sz="3200" dirty="0">
                <a:solidFill>
                  <a:schemeClr val="tx1">
                    <a:lumMod val="95000"/>
                    <a:lumOff val="5000"/>
                  </a:schemeClr>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Rectangle 2"/>
          <p:cNvSpPr/>
          <p:nvPr/>
        </p:nvSpPr>
        <p:spPr>
          <a:xfrm>
            <a:off x="1682210" y="486451"/>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95075" y="517515"/>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loud 4"/>
          <p:cNvSpPr/>
          <p:nvPr/>
        </p:nvSpPr>
        <p:spPr>
          <a:xfrm>
            <a:off x="594025"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2" name="Cloud 1"/>
          <p:cNvSpPr/>
          <p:nvPr/>
        </p:nvSpPr>
        <p:spPr>
          <a:xfrm>
            <a:off x="3454183"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Cloud 5"/>
          <p:cNvSpPr/>
          <p:nvPr/>
        </p:nvSpPr>
        <p:spPr>
          <a:xfrm>
            <a:off x="6420666" y="1945608"/>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a:solidFill>
                  <a:srgbClr val="0000FF"/>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p:cNvSpPr/>
          <p:nvPr/>
        </p:nvSpPr>
        <p:spPr>
          <a:xfrm>
            <a:off x="9217028" y="1913711"/>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8" name="Cloud 7"/>
          <p:cNvSpPr/>
          <p:nvPr/>
        </p:nvSpPr>
        <p:spPr>
          <a:xfrm>
            <a:off x="519597"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9" name="Cloud 8"/>
          <p:cNvSpPr/>
          <p:nvPr/>
        </p:nvSpPr>
        <p:spPr>
          <a:xfrm>
            <a:off x="3379755"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10" name="Cloud 9"/>
          <p:cNvSpPr/>
          <p:nvPr/>
        </p:nvSpPr>
        <p:spPr>
          <a:xfrm>
            <a:off x="6346238" y="3104557"/>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p:cNvSpPr/>
          <p:nvPr/>
        </p:nvSpPr>
        <p:spPr>
          <a:xfrm>
            <a:off x="9142600" y="3072660"/>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2.77556E-17 -1.48148E-6 L -0.04531 0.5257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08333E-6 -4.44444E-6 L -0.74258 0.3676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58333E-6 -1.48148E-6 L -0.03477 0.53033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5E-6 -4.07407E-6 L -0.27813 0.36436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96296E-6 L -0.27174 0.52431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2.96296E-6 L 0.45 0.35533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79167E-6 -2.59259E-6 L 0.21628 0.52246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2.96296E-6 L 0.46744 0.32732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0" y="62226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10" name="Cloud 9"/>
          <p:cNvSpPr/>
          <p:nvPr/>
        </p:nvSpPr>
        <p:spPr>
          <a:xfrm>
            <a:off x="2629822" y="2342618"/>
            <a:ext cx="4183910" cy="1657328"/>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p:cNvSpPr/>
          <p:nvPr/>
        </p:nvSpPr>
        <p:spPr>
          <a:xfrm>
            <a:off x="-505026" y="2381750"/>
            <a:ext cx="4034781" cy="1726257"/>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ngắm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10149" y="1465093"/>
            <a:ext cx="4434152" cy="3990066"/>
          </a:xfrm>
          <a:prstGeom prst="rect">
            <a:avLst/>
          </a:prstGeom>
        </p:spPr>
      </p:pic>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9621" y="1342482"/>
            <a:ext cx="4707955" cy="4236447"/>
          </a:xfrm>
          <a:prstGeom prst="rect">
            <a:avLst/>
          </a:prstGeom>
        </p:spPr>
      </p:pic>
      <p:sp>
        <p:nvSpPr>
          <p:cNvPr id="9" name="Cloud 8"/>
          <p:cNvSpPr/>
          <p:nvPr/>
        </p:nvSpPr>
        <p:spPr>
          <a:xfrm>
            <a:off x="8941404" y="2497105"/>
            <a:ext cx="3321671"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p:cNvSpPr/>
          <p:nvPr/>
        </p:nvSpPr>
        <p:spPr>
          <a:xfrm>
            <a:off x="6168088" y="2553459"/>
            <a:ext cx="3184915"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trầm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33949" y="1462665"/>
            <a:ext cx="4434152" cy="3990066"/>
          </a:xfrm>
          <a:prstGeom prst="rect">
            <a:avLst/>
          </a:prstGeom>
        </p:spPr>
      </p:pic>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62664" y="1402077"/>
            <a:ext cx="4599966" cy="4139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261973" y="2086492"/>
            <a:ext cx="9951459" cy="1968149"/>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p:cNvSpPr txBox="1"/>
          <p:nvPr/>
        </p:nvSpPr>
        <p:spPr>
          <a:xfrm>
            <a:off x="1388568" y="2488980"/>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advClick="0">
        <p:circle/>
      </p:transition>
    </mc:Choice>
    <mc:Fallback>
      <p:transition spd="slow" advClick="0">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endPar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endPar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
          <a:stretch>
            <a:fillRect/>
          </a:stretch>
        </p:blipFill>
        <p:spPr>
          <a:xfrm>
            <a:off x="0" y="7015"/>
            <a:ext cx="6096528" cy="19386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sp>
        <p:nvSpPr>
          <p:cNvPr id="5" name="Text Box 4"/>
          <p:cNvSpPr txBox="1"/>
          <p:nvPr/>
        </p:nvSpPr>
        <p:spPr>
          <a:xfrm>
            <a:off x="2396490" y="2047240"/>
            <a:ext cx="6847205" cy="1730375"/>
          </a:xfrm>
          <a:prstGeom prst="rect">
            <a:avLst/>
          </a:prstGeom>
        </p:spPr>
        <p:txBody>
          <a:bodyPr>
            <a:noAutofit/>
          </a:bodyPr>
          <a:p>
            <a:pPr marL="0" indent="0" algn="just" defTabSz="266700">
              <a:lnSpc>
                <a:spcPct val="114000"/>
              </a:lnSpc>
              <a:spcBef>
                <a:spcPct val="0"/>
              </a:spcBef>
              <a:spcAft>
                <a:spcPct val="0"/>
              </a:spcAft>
            </a:pPr>
            <a:r>
              <a:rPr sz="2800">
                <a:solidFill>
                  <a:srgbClr val="FF0000"/>
                </a:solidFill>
                <a:latin typeface="Times New Roman" panose="02020603050405020304"/>
                <a:ea typeface="Times New Roman" panose="02020603050405020304"/>
              </a:rPr>
              <a:t>Liên hệ về bảo vệ di sản thiên nhiên Hạ Long. </a:t>
            </a:r>
            <a:endParaRPr sz="2800">
              <a:solidFill>
                <a:srgbClr val="FF0000"/>
              </a:solidFill>
              <a:latin typeface="Times New Roman" panose="02020603050405020304"/>
              <a:ea typeface="Times New Roman" panose="02020603050405020304"/>
            </a:endParaRPr>
          </a:p>
          <a:p>
            <a:pPr marL="0" indent="0" algn="just" defTabSz="266700">
              <a:lnSpc>
                <a:spcPct val="114000"/>
              </a:lnSpc>
              <a:spcBef>
                <a:spcPct val="0"/>
              </a:spcBef>
              <a:spcAft>
                <a:spcPct val="0"/>
              </a:spcAft>
            </a:pPr>
            <a:r>
              <a:rPr sz="2800">
                <a:solidFill>
                  <a:srgbClr val="FF0000"/>
                </a:solidFill>
                <a:latin typeface="Times New Roman" panose="02020603050405020304"/>
                <a:ea typeface="Times New Roman" panose="02020603050405020304"/>
              </a:rPr>
              <a:t>HS về sưu tầm tranh ảnh và tìm đọc thêm những thông tin về vịnh Hạ Long.</a:t>
            </a:r>
            <a:endParaRPr sz="2800">
              <a:solidFill>
                <a:srgbClr val="FF0000"/>
              </a:solidFill>
              <a:latin typeface="Times New Roman" panose="02020603050405020304"/>
              <a:ea typeface="Times New Roman" panose="02020603050405020304"/>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2"/>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3"/>
            <a:stretch>
              <a:fillRect/>
            </a:stretch>
          </a:blipFill>
        </p:spPr>
        <p:txBody>
          <a:bodyPr/>
          <a:lstStyle/>
          <a:p>
            <a:endParaRPr lang="en-US"/>
          </a:p>
        </p:txBody>
      </p:sp>
      <p:pic>
        <p:nvPicPr>
          <p:cNvPr id="9" name="Picture 8"/>
          <p:cNvPicPr>
            <a:picLocks noChangeAspect="1"/>
          </p:cNvPicPr>
          <p:nvPr/>
        </p:nvPicPr>
        <p:blipFill>
          <a:blip r:embed="rId4"/>
          <a:stretch>
            <a:fillRect/>
          </a:stretch>
        </p:blipFill>
        <p:spPr>
          <a:xfrm>
            <a:off x="4188357" y="173133"/>
            <a:ext cx="4267570" cy="2578832"/>
          </a:xfrm>
          <a:prstGeom prst="rect">
            <a:avLst/>
          </a:prstGeom>
        </p:spPr>
      </p:pic>
      <p:pic>
        <p:nvPicPr>
          <p:cNvPr id="15" name="Picture 14"/>
          <p:cNvPicPr>
            <a:picLocks noChangeAspect="1"/>
          </p:cNvPicPr>
          <p:nvPr/>
        </p:nvPicPr>
        <p:blipFill>
          <a:blip r:embed="rId5"/>
          <a:stretch>
            <a:fillRect/>
          </a:stretch>
        </p:blipFill>
        <p:spPr>
          <a:xfrm>
            <a:off x="2243138" y="1718144"/>
            <a:ext cx="10289705" cy="3527899"/>
          </a:xfrm>
          <a:prstGeom prst="rect">
            <a:avLst/>
          </a:prstGeom>
        </p:spPr>
      </p:pic>
      <p:pic>
        <p:nvPicPr>
          <p:cNvPr id="17" name="Picture 16"/>
          <p:cNvPicPr>
            <a:picLocks noChangeAspect="1"/>
          </p:cNvPicPr>
          <p:nvPr/>
        </p:nvPicPr>
        <p:blipFill>
          <a:blip r:embed="rId6"/>
          <a:stretch>
            <a:fillRect/>
          </a:stretch>
        </p:blipFill>
        <p:spPr>
          <a:xfrm>
            <a:off x="7979728" y="5998389"/>
            <a:ext cx="3420152"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1"/>
          <a:stretch>
            <a:fillRect/>
          </a:stretch>
        </p:blipFill>
        <p:spPr>
          <a:xfrm>
            <a:off x="3544908" y="177801"/>
            <a:ext cx="5102184" cy="910510"/>
          </a:xfrm>
          <a:prstGeom prst="rect">
            <a:avLst/>
          </a:prstGeom>
        </p:spPr>
      </p:pic>
      <p:sp>
        <p:nvSpPr>
          <p:cNvPr id="2" name="TextBox 1"/>
          <p:cNvSpPr txBox="1"/>
          <p:nvPr/>
        </p:nvSpPr>
        <p:spPr>
          <a:xfrm>
            <a:off x="332014" y="1088311"/>
            <a:ext cx="11772900" cy="5615063"/>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biết nhấn giọng ở những từ ngữ quan trọng, giàu sức gợi tả, gợi cảm, giúp người đọc cảm nhận được vẻ đẹp độc đáo của những hòn đảo trên vịnh Hạ Long. </a:t>
            </a:r>
            <a:endPar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Bài đọc đã khắc hoạ lên một bức tranh Hạ Long với những hang đảo có vẻ đẹp kì thú, đầy sự sống động và những sự tích huyền bí.</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endPar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p:cNvPicPr>
            <a:picLocks noChangeAspect="1"/>
          </p:cNvPicPr>
          <p:nvPr/>
        </p:nvPicPr>
        <p:blipFill>
          <a:blip r:embed="rId3"/>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endParaRPr lang="vi-VN"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endParaRPr lang="vi-VN"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endParaRPr lang="vi-VN"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endParaRPr lang="vi-VN" sz="24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
          <a:stretch>
            <a:fillRect/>
          </a:stretch>
        </p:blipFill>
        <p:spPr>
          <a:xfrm>
            <a:off x="2418887" y="0"/>
            <a:ext cx="6992718" cy="981541"/>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8676</Words>
  <Application>WPS Presentation</Application>
  <PresentationFormat>Widescreen</PresentationFormat>
  <Paragraphs>258</Paragraphs>
  <Slides>47</Slides>
  <Notes>21</Notes>
  <HiddenSlides>0</HiddenSlides>
  <MMClips>1</MMClips>
  <ScaleCrop>false</ScaleCrop>
  <HeadingPairs>
    <vt:vector size="6" baseType="variant">
      <vt:variant>
        <vt:lpstr>已用的字体</vt:lpstr>
      </vt:variant>
      <vt:variant>
        <vt:i4>35</vt:i4>
      </vt:variant>
      <vt:variant>
        <vt:lpstr>主题</vt:lpstr>
      </vt:variant>
      <vt:variant>
        <vt:i4>2</vt:i4>
      </vt:variant>
      <vt:variant>
        <vt:lpstr>幻灯片标题</vt:lpstr>
      </vt:variant>
      <vt:variant>
        <vt:i4>47</vt:i4>
      </vt:variant>
    </vt:vector>
  </HeadingPairs>
  <TitlesOfParts>
    <vt:vector size="84" baseType="lpstr">
      <vt:lpstr>Arial</vt:lpstr>
      <vt:lpstr>SimSun</vt:lpstr>
      <vt:lpstr>Wingdings</vt:lpstr>
      <vt:lpstr>Arial</vt:lpstr>
      <vt:lpstr>字魂130号-快乐俏黑体</vt:lpstr>
      <vt:lpstr>SVN-Newton</vt:lpstr>
      <vt:lpstr>Segoe Print</vt:lpstr>
      <vt:lpstr>Times New Roman</vt:lpstr>
      <vt:lpstr>#9Slide07 HoneyCream</vt:lpstr>
      <vt:lpstr>#9Slide05 Aphrodite Pro</vt:lpstr>
      <vt:lpstr>#9Slide05 Bodega Script</vt:lpstr>
      <vt:lpstr>Calibri</vt:lpstr>
      <vt:lpstr>等线</vt:lpstr>
      <vt:lpstr>UVN Banh Mi</vt:lpstr>
      <vt:lpstr>Cambria</vt:lpstr>
      <vt:lpstr>Symbol</vt:lpstr>
      <vt:lpstr>Microsoft YaHei</vt:lpstr>
      <vt:lpstr>Arial Unicode MS</vt:lpstr>
      <vt:lpstr>#9Slide03 BoosterNextFYBlack</vt:lpstr>
      <vt:lpstr>Bodoni MT Black</vt:lpstr>
      <vt:lpstr>Malgun Gothic</vt:lpstr>
      <vt:lpstr>思源黑体 CN Bold</vt:lpstr>
      <vt:lpstr>Calibri</vt:lpstr>
      <vt:lpstr>Montserrat Light</vt:lpstr>
      <vt:lpstr>#9Slide07 SVNZiclets</vt:lpstr>
      <vt:lpstr>字魂131号-酷乐潮玩体</vt:lpstr>
      <vt:lpstr>思源黑体 CN</vt:lpstr>
      <vt:lpstr>Roboto</vt:lpstr>
      <vt:lpstr>等线</vt:lpstr>
      <vt:lpstr>Segoe UI Historic</vt:lpstr>
      <vt:lpstr>UVF Candlescript Pro</vt:lpstr>
      <vt:lpstr>Wide Latin</vt:lpstr>
      <vt:lpstr>#9Slide05 SVNMotion Picture</vt:lpstr>
      <vt:lpstr>Times New Roman</vt:lpstr>
      <vt:lpstr>Trebuchet MS</vt:lpstr>
      <vt:lpstr>1_Office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59</cp:revision>
  <dcterms:created xsi:type="dcterms:W3CDTF">2024-07-15T12:17:00Z</dcterms:created>
  <dcterms:modified xsi:type="dcterms:W3CDTF">2024-10-09T03:31:20Z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02050733DDB84E9495A24A23CB0D1CBB_12</vt:lpwstr>
  </property>
  <property fmtid="{D5CDD505-2E9C-101B-9397-08002B2CF9AE}" pid="3" name="KSOProductBuildVer">
    <vt:lpwstr>1033-12.2.0.18586</vt:lpwstr>
  </property>
</Properties>
</file>