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24"/>
  </p:notesMasterIdLst>
  <p:handoutMasterIdLst>
    <p:handoutMasterId r:id="rId25"/>
  </p:handoutMasterIdLst>
  <p:sldIdLst>
    <p:sldId id="271" r:id="rId3"/>
    <p:sldId id="281" r:id="rId4"/>
    <p:sldId id="282" r:id="rId5"/>
    <p:sldId id="283" r:id="rId6"/>
    <p:sldId id="284" r:id="rId7"/>
    <p:sldId id="285" r:id="rId8"/>
    <p:sldId id="257" r:id="rId9"/>
    <p:sldId id="286" r:id="rId10"/>
    <p:sldId id="261" r:id="rId11"/>
    <p:sldId id="287" r:id="rId12"/>
    <p:sldId id="288" r:id="rId13"/>
    <p:sldId id="265" r:id="rId14"/>
    <p:sldId id="289" r:id="rId15"/>
    <p:sldId id="290" r:id="rId16"/>
    <p:sldId id="258" r:id="rId17"/>
    <p:sldId id="262" r:id="rId18"/>
    <p:sldId id="292" r:id="rId19"/>
    <p:sldId id="291" r:id="rId20"/>
    <p:sldId id="293" r:id="rId21"/>
    <p:sldId id="294" r:id="rId22"/>
    <p:sldId id="269" r:id="rId23"/>
  </p:sldIdLst>
  <p:sldSz cx="12192000" cy="6858000"/>
  <p:notesSz cx="6858000" cy="9144000"/>
  <p:embeddedFontLst>
    <p:embeddedFont>
      <p:font typeface="LNTH-LuoLuoNotangYuanTi 1" panose="020B0604020202020204" charset="-128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CE76B"/>
    <a:srgbClr val="2D7B56"/>
    <a:srgbClr val="7ACEA6"/>
    <a:srgbClr val="133B75"/>
    <a:srgbClr val="ED3A3A"/>
    <a:srgbClr val="C5F1FB"/>
    <a:srgbClr val="73DCF4"/>
    <a:srgbClr val="FF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810" autoAdjust="0"/>
  </p:normalViewPr>
  <p:slideViewPr>
    <p:cSldViewPr snapToGrid="0">
      <p:cViewPr varScale="1">
        <p:scale>
          <a:sx n="53" d="100"/>
          <a:sy n="53" d="100"/>
        </p:scale>
        <p:origin x="82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50 × 100 = 5 000 (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× 5 = 25 (cm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cm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× 5 000 = 125 000 (cm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= 12,5 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a) 5 000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b) 12,5 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38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50 × 100 = 5 000 (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× 5 = 25 (cm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cm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× 5 000 = 125 000 (cm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= 12,5 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a) 5 000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b) 12,5 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60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18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8.gif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4.sv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sv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microsoft.com/office/2007/relationships/hdphoto" Target="../media/hdphoto3.wdp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26" Type="http://schemas.openxmlformats.org/officeDocument/2006/relationships/audio" Target="NULL"/><Relationship Id="rId3" Type="http://schemas.openxmlformats.org/officeDocument/2006/relationships/slideLayout" Target="../slideLayouts/slideLayout13.xml"/><Relationship Id="rId21" Type="http://schemas.microsoft.com/office/2007/relationships/hdphoto" Target="../media/hdphoto5.wdp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11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9.svg"/><Relationship Id="rId23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openxmlformats.org/officeDocument/2006/relationships/image" Target="../media/image18.gi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9.png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11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8.gif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9.svg"/><Relationship Id="rId23" Type="http://schemas.openxmlformats.org/officeDocument/2006/relationships/audio" Target="NULL"/><Relationship Id="rId10" Type="http://schemas.openxmlformats.org/officeDocument/2006/relationships/image" Target="../media/image13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KHỞI </a:t>
              </a:r>
            </a:p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ĐỘNG</a:t>
              </a:r>
              <a:endParaRPr lang="en-US" altLang="ko-KR" sz="11500" b="1" spc="600" dirty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K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H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Ở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I</a:t>
              </a:r>
            </a:p>
            <a:p>
              <a:pPr algn="ctr"/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Đ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Ộ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N</a:t>
              </a:r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G</a:t>
              </a:r>
              <a:endParaRPr lang="en-US" altLang="ko-KR" sz="11500" b="1" spc="600" dirty="0">
                <a:solidFill>
                  <a:srgbClr val="FF6C6C"/>
                </a:solidFill>
                <a:effectLst/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53163" y="105103"/>
            <a:ext cx="12085673" cy="10802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800" b="1" baseline="30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800" b="1" baseline="30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7909-8655-CF5E-8497-92311F11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685" y="1405655"/>
            <a:ext cx="4885710" cy="1043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/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𝟏</m:t>
                    </m:r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</m:t>
                        </m:r>
                      </m:num>
                      <m:den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blipFill>
                <a:blip r:embed="rId3"/>
                <a:stretch>
                  <a:fillRect l="-2593" b="-10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0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367862" y="235601"/>
            <a:ext cx="1145627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u="sng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u="sng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dm</a:t>
            </a:r>
            <a:r>
              <a:rPr lang="en-US" sz="2800" b="1" baseline="30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31D8-6D8D-AA9A-DB0C-955369BD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090" y="1310592"/>
            <a:ext cx="5608046" cy="1305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/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blipFill>
                <a:blip r:embed="rId3"/>
                <a:stretch>
                  <a:fillRect l="-2593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2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10434754" cy="150260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104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1743741" y="2275367"/>
            <a:ext cx="10164724" cy="4262067"/>
            <a:chOff x="4652674" y="327123"/>
            <a:chExt cx="6538492" cy="638303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2674" y="327123"/>
              <a:ext cx="6538492" cy="638303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70E324-65B7-0168-65C5-B7996B37CC0F}"/>
                </a:ext>
              </a:extLst>
            </p:cNvPr>
            <p:cNvSpPr txBox="1"/>
            <p:nvPr/>
          </p:nvSpPr>
          <p:spPr>
            <a:xfrm>
              <a:off x="4993862" y="1043633"/>
              <a:ext cx="5814512" cy="529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 viết số đo diện tích dưới dạng số thập phân, ta làm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Viết số đo diện tích dưới dạng phân số thập phân hoặc hỗn số có phần phân số là phân số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Chuyển phân số thập phân và hỗn số có phần phân số là phân số thập phân dưới dạng số thập phân.</a:t>
              </a:r>
            </a:p>
          </p:txBody>
        </p:sp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454" y="309620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8938039" cy="130328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713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u="sng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59 mm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?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56170" y="2169042"/>
            <a:ext cx="8004249" cy="4525138"/>
            <a:chOff x="5090615" y="861165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0615" y="861165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22706" y="1180145"/>
                  <a:ext cx="5814512" cy="52503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số đo diện tích dưới dạng hỗn số có phần phân số là phân số thập phân.</a:t>
                  </a:r>
                  <a:endPara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hỗn số vừa tìm được dưới dạng số thập phân.</a:t>
                  </a:r>
                  <a:endPara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         Viết gọn: 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2706" y="1180145"/>
                  <a:ext cx="5814512" cy="5250397"/>
                </a:xfrm>
                <a:prstGeom prst="rect">
                  <a:avLst/>
                </a:prstGeom>
                <a:blipFill>
                  <a:blip r:embed="rId5"/>
                  <a:stretch>
                    <a:fillRect l="-1200" r="-12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312276" y="1135117"/>
            <a:ext cx="7679659" cy="3626069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28326" y="1180661"/>
                  <a:ext cx="5814512" cy="474642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bảng đơn vị đo diện tích đã học, hai đơn vị đo liền kề nhau hơn (kém) nhau 100 lần.</a:t>
                  </a:r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bé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8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8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đơn vị lớn tiếp liền.</a:t>
                  </a:r>
                  <a:endPara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lớn gấp 100 đơn vị bé tiếp liền.</a:t>
                  </a:r>
                  <a:endPara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8326" y="1180661"/>
                  <a:ext cx="5814512" cy="4746428"/>
                </a:xfrm>
                <a:prstGeom prst="rect">
                  <a:avLst/>
                </a:prstGeom>
                <a:blipFill>
                  <a:blip r:embed="rId5"/>
                  <a:stretch>
                    <a:fillRect l="-1751" r="-1585" b="-4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5CD6B-1C90-949B-994C-97461DA1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275" y="1228285"/>
            <a:ext cx="695613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76D5927-B12A-9705-C2FE-DF86D1BA8A2D}"/>
              </a:ext>
            </a:extLst>
          </p:cNvPr>
          <p:cNvSpPr/>
          <p:nvPr/>
        </p:nvSpPr>
        <p:spPr>
          <a:xfrm>
            <a:off x="2648606" y="294290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6FB86-0AC9-35FA-D2A7-7727C8E658E0}"/>
              </a:ext>
            </a:extLst>
          </p:cNvPr>
          <p:cNvSpPr txBox="1"/>
          <p:nvPr/>
        </p:nvSpPr>
        <p:spPr>
          <a:xfrm>
            <a:off x="3426373" y="399393"/>
            <a:ext cx="652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C6E74-C221-F3FA-8626-57456FBA8447}"/>
              </a:ext>
            </a:extLst>
          </p:cNvPr>
          <p:cNvSpPr txBox="1"/>
          <p:nvPr/>
        </p:nvSpPr>
        <p:spPr>
          <a:xfrm>
            <a:off x="252248" y="1839310"/>
            <a:ext cx="5244662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8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75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120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2CCC4-6B0F-1B91-753D-EF1085744937}"/>
              </a:ext>
            </a:extLst>
          </p:cNvPr>
          <p:cNvSpPr txBox="1"/>
          <p:nvPr/>
        </p:nvSpPr>
        <p:spPr>
          <a:xfrm>
            <a:off x="6369269" y="1881352"/>
            <a:ext cx="5602014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2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85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01C1B2-A294-196B-96DC-CD8EEFA7431D}"/>
              </a:ext>
            </a:extLst>
          </p:cNvPr>
          <p:cNvSpPr/>
          <p:nvPr/>
        </p:nvSpPr>
        <p:spPr>
          <a:xfrm>
            <a:off x="3636580" y="2049517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379A2C-A783-296D-27AE-71050BFD914F}"/>
              </a:ext>
            </a:extLst>
          </p:cNvPr>
          <p:cNvSpPr/>
          <p:nvPr/>
        </p:nvSpPr>
        <p:spPr>
          <a:xfrm>
            <a:off x="3205656" y="281677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43EB3E-21FC-67C4-ECA4-52082C83ACF1}"/>
              </a:ext>
            </a:extLst>
          </p:cNvPr>
          <p:cNvSpPr/>
          <p:nvPr/>
        </p:nvSpPr>
        <p:spPr>
          <a:xfrm>
            <a:off x="2575036" y="364708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652F80-8060-24F7-3E0E-01F026E8C8D0}"/>
              </a:ext>
            </a:extLst>
          </p:cNvPr>
          <p:cNvSpPr/>
          <p:nvPr/>
        </p:nvSpPr>
        <p:spPr>
          <a:xfrm>
            <a:off x="10005848" y="208104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931EB3-F239-D191-0FCC-19DD9D6833DA}"/>
              </a:ext>
            </a:extLst>
          </p:cNvPr>
          <p:cNvSpPr/>
          <p:nvPr/>
        </p:nvSpPr>
        <p:spPr>
          <a:xfrm>
            <a:off x="9522373" y="2879835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B8FEB7-DA1A-D105-8743-E622516F8FAA}"/>
              </a:ext>
            </a:extLst>
          </p:cNvPr>
          <p:cNvSpPr/>
          <p:nvPr/>
        </p:nvSpPr>
        <p:spPr>
          <a:xfrm>
            <a:off x="8471339" y="371015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20FAD9-AAB3-8A96-11A5-AE59E3BDCFB5}"/>
              </a:ext>
            </a:extLst>
          </p:cNvPr>
          <p:cNvSpPr/>
          <p:nvPr/>
        </p:nvSpPr>
        <p:spPr>
          <a:xfrm>
            <a:off x="3626068" y="20442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C47046-A221-C958-211D-BEB6B360E833}"/>
              </a:ext>
            </a:extLst>
          </p:cNvPr>
          <p:cNvSpPr/>
          <p:nvPr/>
        </p:nvSpPr>
        <p:spPr>
          <a:xfrm>
            <a:off x="3195143" y="2822026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9E9E31-C596-65E0-6F61-A808583868F7}"/>
              </a:ext>
            </a:extLst>
          </p:cNvPr>
          <p:cNvSpPr/>
          <p:nvPr/>
        </p:nvSpPr>
        <p:spPr>
          <a:xfrm>
            <a:off x="2564523" y="3662853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23B043F-1E93-E6D5-3F8A-A7E1DC0F4DC9}"/>
              </a:ext>
            </a:extLst>
          </p:cNvPr>
          <p:cNvSpPr/>
          <p:nvPr/>
        </p:nvSpPr>
        <p:spPr>
          <a:xfrm>
            <a:off x="10016357" y="207579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A45EE0B-3329-011B-AA0B-A845166F1D09}"/>
              </a:ext>
            </a:extLst>
          </p:cNvPr>
          <p:cNvSpPr/>
          <p:nvPr/>
        </p:nvSpPr>
        <p:spPr>
          <a:xfrm>
            <a:off x="9511860" y="2895598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31F20DD-E9A1-65D1-FE8C-B77E3AC7FD82}"/>
              </a:ext>
            </a:extLst>
          </p:cNvPr>
          <p:cNvSpPr/>
          <p:nvPr/>
        </p:nvSpPr>
        <p:spPr>
          <a:xfrm>
            <a:off x="8481846" y="3715404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0,85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44" grpId="0" animBg="1"/>
      <p:bldP spid="45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1FBC737-E55A-86AE-5799-7A94FED8F337}"/>
              </a:ext>
            </a:extLst>
          </p:cNvPr>
          <p:cNvSpPr/>
          <p:nvPr/>
        </p:nvSpPr>
        <p:spPr>
          <a:xfrm>
            <a:off x="5097516" y="105104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3983E-5020-9CBE-D680-71338D554D28}"/>
              </a:ext>
            </a:extLst>
          </p:cNvPr>
          <p:cNvSpPr txBox="1"/>
          <p:nvPr/>
        </p:nvSpPr>
        <p:spPr>
          <a:xfrm>
            <a:off x="5906814" y="178676"/>
            <a:ext cx="17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4A34F-E51A-8484-3B01-A1024369327A}"/>
              </a:ext>
            </a:extLst>
          </p:cNvPr>
          <p:cNvSpPr txBox="1"/>
          <p:nvPr/>
        </p:nvSpPr>
        <p:spPr>
          <a:xfrm>
            <a:off x="199697" y="1650124"/>
            <a:ext cx="928063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4C384-DB53-0967-BCDF-CB34B084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39" y="3401575"/>
            <a:ext cx="4781550" cy="2619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0AB6E9-740B-20A8-EBDF-6C2B2E5591B3}"/>
              </a:ext>
            </a:extLst>
          </p:cNvPr>
          <p:cNvSpPr/>
          <p:nvPr/>
        </p:nvSpPr>
        <p:spPr>
          <a:xfrm>
            <a:off x="7483364" y="185507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0B81D3-9520-FBEF-3396-DA11216B2560}"/>
              </a:ext>
            </a:extLst>
          </p:cNvPr>
          <p:cNvSpPr/>
          <p:nvPr/>
        </p:nvSpPr>
        <p:spPr>
          <a:xfrm>
            <a:off x="7430812" y="26538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A32AB-EE76-9C04-D205-7A13C848896E}"/>
              </a:ext>
            </a:extLst>
          </p:cNvPr>
          <p:cNvSpPr txBox="1"/>
          <p:nvPr/>
        </p:nvSpPr>
        <p:spPr>
          <a:xfrm>
            <a:off x="5791200" y="3783724"/>
            <a:ext cx="6053959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4,15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4,15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4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830D69-0016-CABF-4DB7-1290FF898EAA}"/>
              </a:ext>
            </a:extLst>
          </p:cNvPr>
          <p:cNvSpPr/>
          <p:nvPr/>
        </p:nvSpPr>
        <p:spPr>
          <a:xfrm>
            <a:off x="7488619" y="1839309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1B35F-3759-217F-A286-32C358C7AE88}"/>
              </a:ext>
            </a:extLst>
          </p:cNvPr>
          <p:cNvSpPr/>
          <p:nvPr/>
        </p:nvSpPr>
        <p:spPr>
          <a:xfrm>
            <a:off x="7425557" y="262758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903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 animBg="1"/>
      <p:bldP spid="9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0F01C-9A87-5984-4047-E68665AAF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2" y="105103"/>
            <a:ext cx="8565931" cy="28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5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540D9F-EF06-2FE9-A24A-E8C7D88B43F2}"/>
              </a:ext>
            </a:extLst>
          </p:cNvPr>
          <p:cNvSpPr/>
          <p:nvPr/>
        </p:nvSpPr>
        <p:spPr>
          <a:xfrm>
            <a:off x="797442" y="552893"/>
            <a:ext cx="10717618" cy="555019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5cm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633A6-E9C2-964D-2A29-B5935BB2877A}"/>
              </a:ext>
            </a:extLst>
          </p:cNvPr>
          <p:cNvSpPr txBox="1"/>
          <p:nvPr/>
        </p:nvSpPr>
        <p:spPr>
          <a:xfrm>
            <a:off x="956771" y="552893"/>
            <a:ext cx="102363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gốm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pic>
        <p:nvPicPr>
          <p:cNvPr id="9" name="Picture 8" descr="Toán lớp 5 Cánh diều Bài 20: Ôn tập về các đơn vị đo diện tích đã học | Giải Toán lớp 5">
            <a:extLst>
              <a:ext uri="{FF2B5EF4-FFF2-40B4-BE49-F238E27FC236}">
                <a16:creationId xmlns:a16="http://schemas.microsoft.com/office/drawing/2014/main" id="{3A72A724-192B-AFA9-3283-09F6B8405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42" y="1279426"/>
            <a:ext cx="5184972" cy="2256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95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540D9F-EF06-2FE9-A24A-E8C7D88B43F2}"/>
              </a:ext>
            </a:extLst>
          </p:cNvPr>
          <p:cNvSpPr/>
          <p:nvPr/>
        </p:nvSpPr>
        <p:spPr>
          <a:xfrm>
            <a:off x="737191" y="653902"/>
            <a:ext cx="10717618" cy="555019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vi-VN" sz="2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ctr">
              <a:lnSpc>
                <a:spcPct val="107000"/>
              </a:lnSpc>
              <a:spcAft>
                <a:spcPts val="800"/>
              </a:spcAft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2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50 × 100 = 5 000 (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× 5 = 25 (cm</a:t>
            </a:r>
            <a:r>
              <a:rPr lang="en-US" sz="2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cm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× 5 000 = 125 000 (cm</a:t>
            </a:r>
            <a:r>
              <a:rPr lang="en-US" sz="2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= 12,5 m</a:t>
            </a:r>
            <a:r>
              <a:rPr lang="en-US" sz="2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a) 5 000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lang="en-US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b) 12,5 m</a:t>
            </a:r>
            <a:r>
              <a:rPr lang="en-US" sz="2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03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C5AC18-6794-052E-2B84-AA4CD878A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8" y="583269"/>
            <a:ext cx="984589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059381" y="341186"/>
            <a:ext cx="7883237" cy="4244669"/>
            <a:chOff x="3653952" y="1330652"/>
            <a:chExt cx="6099183" cy="6454712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6454712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cháu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cộng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điểm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thưởng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2127" y="-464425"/>
            <a:ext cx="12679862" cy="3540849"/>
            <a:chOff x="-188809" y="-470569"/>
            <a:chExt cx="12679862" cy="3540849"/>
          </a:xfrm>
        </p:grpSpPr>
        <p:grpSp>
          <p:nvGrpSpPr>
            <p:cNvPr id="2" name="Group 1"/>
            <p:cNvGrpSpPr/>
            <p:nvPr/>
          </p:nvGrpSpPr>
          <p:grpSpPr>
            <a:xfrm>
              <a:off x="-188809" y="294969"/>
              <a:ext cx="12102902" cy="2775311"/>
              <a:chOff x="-188809" y="294969"/>
              <a:chExt cx="12102902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88809" y="1287722"/>
                <a:ext cx="4369518" cy="1782558"/>
                <a:chOff x="1812656" y="4231131"/>
                <a:chExt cx="4369518" cy="1782558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12656" y="4231131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224442" y="-470569"/>
              <a:ext cx="10266611" cy="234957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262 kg = ..?..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5,262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526,2 </a:t>
              </a: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5,202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52,62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84" y="1025611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96837" y="1550085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78850" y="3463398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3319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02778" y="575026"/>
              <a:ext cx="874468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52 kg = ?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7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3,25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35,2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3,02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3,52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060132" y="1318242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54461" y="263759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98145" cy="2460583"/>
            <a:chOff x="1" y="294969"/>
            <a:chExt cx="1289814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31535" y="434621"/>
              <a:ext cx="10266611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152 kg = ..?.. </a:t>
              </a:r>
              <a:r>
                <a:rPr kumimoji="0" lang="en-GB" sz="8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1,25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15,2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0,152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2147425" y="964932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53769" y="1934102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590742" y="3230291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777890" y="3163585"/>
            <a:ext cx="3062634" cy="371689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04" y="680593"/>
            <a:ext cx="1517136" cy="151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968F0-A1FE-FF86-3ED3-5E260932D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706" y="247801"/>
            <a:ext cx="2554199" cy="1013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2C6C7-C381-3F78-7011-425F66D6F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862" y="2037786"/>
            <a:ext cx="7911819" cy="296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B3157-1D04-19D7-4307-5C2024BDFB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695" y="1036813"/>
            <a:ext cx="4621169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19DCD-BA33-9F78-2851-4FEF0FFE8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86" y="164423"/>
            <a:ext cx="5209986" cy="39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461386-E58A-F703-611C-2267AD0CD784}"/>
              </a:ext>
            </a:extLst>
          </p:cNvPr>
          <p:cNvSpPr/>
          <p:nvPr/>
        </p:nvSpPr>
        <p:spPr>
          <a:xfrm>
            <a:off x="1818290" y="105103"/>
            <a:ext cx="8334703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3020F-9646-4628-86BF-0C4FBA1C6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2526731"/>
            <a:ext cx="7156888" cy="414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AF4E8FA-14A4-8EC8-74E3-A7E804F1A769}"/>
              </a:ext>
            </a:extLst>
          </p:cNvPr>
          <p:cNvSpPr/>
          <p:nvPr/>
        </p:nvSpPr>
        <p:spPr>
          <a:xfrm>
            <a:off x="493986" y="1156138"/>
            <a:ext cx="3962400" cy="1187669"/>
          </a:xfrm>
          <a:prstGeom prst="wedgeRoundRectCallout">
            <a:avLst>
              <a:gd name="adj1" fmla="val 25014"/>
              <a:gd name="adj2" fmla="val 6604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9A0DC32-2604-9EEC-A633-8334C9D08920}"/>
              </a:ext>
            </a:extLst>
          </p:cNvPr>
          <p:cNvSpPr/>
          <p:nvPr/>
        </p:nvSpPr>
        <p:spPr>
          <a:xfrm>
            <a:off x="5517930" y="1334813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1884384-9E0D-9898-3946-07BEAB37C874}"/>
              </a:ext>
            </a:extLst>
          </p:cNvPr>
          <p:cNvSpPr/>
          <p:nvPr/>
        </p:nvSpPr>
        <p:spPr>
          <a:xfrm>
            <a:off x="8198068" y="2995448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51088C-DAF8-52A2-96E6-67F9582C1C45}"/>
              </a:ext>
            </a:extLst>
          </p:cNvPr>
          <p:cNvSpPr/>
          <p:nvPr/>
        </p:nvSpPr>
        <p:spPr>
          <a:xfrm>
            <a:off x="2049517" y="5791199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3877EE-A5DC-1BBB-8CDA-DB14EB3699BA}"/>
              </a:ext>
            </a:extLst>
          </p:cNvPr>
          <p:cNvSpPr/>
          <p:nvPr/>
        </p:nvSpPr>
        <p:spPr>
          <a:xfrm>
            <a:off x="2065282" y="5806964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F1DC03-B397-77AB-AECC-B242206BE7D1}"/>
              </a:ext>
            </a:extLst>
          </p:cNvPr>
          <p:cNvSpPr/>
          <p:nvPr/>
        </p:nvSpPr>
        <p:spPr>
          <a:xfrm>
            <a:off x="2065283" y="5785944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EF6EFB-FC36-F61E-DA84-40AF1D40D6A8}"/>
              </a:ext>
            </a:extLst>
          </p:cNvPr>
          <p:cNvSpPr/>
          <p:nvPr/>
        </p:nvSpPr>
        <p:spPr>
          <a:xfrm>
            <a:off x="2091558" y="5812219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viết số đo diện tích dưới dạng số thập phân.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1034</Words>
  <Application>Microsoft Office PowerPoint</Application>
  <PresentationFormat>Widescreen</PresentationFormat>
  <Paragraphs>136</Paragraphs>
  <Slides>21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Wingdings</vt:lpstr>
      <vt:lpstr>SVN-Gretoon</vt:lpstr>
      <vt:lpstr>Cambria Math</vt:lpstr>
      <vt:lpstr>Arial</vt:lpstr>
      <vt:lpstr>Cambria</vt:lpstr>
      <vt:lpstr>UTM Showcard</vt:lpstr>
      <vt:lpstr>Calibri</vt:lpstr>
      <vt:lpstr>Aptos</vt:lpstr>
      <vt:lpstr>LNTH-LuoLuoNotangYuanTi 1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Nguyễn Thị Thanh Huyền</cp:lastModifiedBy>
  <cp:revision>72</cp:revision>
  <dcterms:created xsi:type="dcterms:W3CDTF">2022-05-26T07:07:17Z</dcterms:created>
  <dcterms:modified xsi:type="dcterms:W3CDTF">2024-10-07T12:39:39Z</dcterms:modified>
</cp:coreProperties>
</file>