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sldIdLst>
    <p:sldId id="257" r:id="rId2"/>
    <p:sldId id="258" r:id="rId3"/>
    <p:sldId id="261" r:id="rId4"/>
    <p:sldId id="262" r:id="rId5"/>
    <p:sldId id="264" r:id="rId6"/>
    <p:sldId id="265" r:id="rId7"/>
    <p:sldId id="266" r:id="rId8"/>
    <p:sldId id="260" r:id="rId9"/>
    <p:sldId id="267" r:id="rId10"/>
    <p:sldId id="259"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3" r:id="rId26"/>
    <p:sldId id="282" r:id="rId27"/>
    <p:sldId id="284" r:id="rId28"/>
    <p:sldId id="285" r:id="rId29"/>
    <p:sldId id="286" r:id="rId30"/>
    <p:sldId id="287" r:id="rId31"/>
  </p:sldIdLst>
  <p:sldSz cx="12192000" cy="6858000"/>
  <p:notesSz cx="6858000" cy="9144000"/>
  <p:embeddedFontLst>
    <p:embeddedFont>
      <p:font typeface="微软雅黑" charset="-122"/>
      <p:regular r:id="rId32"/>
      <p:bold r:id="rId33"/>
    </p:embeddedFont>
    <p:embeddedFont>
      <p:font typeface="Cambria" pitchFamily="18" charset="0"/>
      <p:regular r:id="rId34"/>
      <p:bold r:id="rId35"/>
      <p:italic r:id="rId36"/>
      <p:boldItalic r:id="rId37"/>
    </p:embeddedFont>
    <p:embeddedFont>
      <p:font typeface="等线" charset="-122"/>
      <p:regular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99"/>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47" autoAdjust="0"/>
    <p:restoredTop sz="94660"/>
  </p:normalViewPr>
  <p:slideViewPr>
    <p:cSldViewPr snapToGrid="0">
      <p:cViewPr>
        <p:scale>
          <a:sx n="83" d="100"/>
          <a:sy n="83" d="100"/>
        </p:scale>
        <p:origin x="-216" y="1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 name="矩形 7"/>
          <p:cNvSpPr/>
          <p:nvPr userDrawn="1"/>
        </p:nvSpPr>
        <p:spPr>
          <a:xfrm>
            <a:off x="276224" y="302419"/>
            <a:ext cx="11639550" cy="62531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panose="020F0502020204030204"/>
              <a:cs typeface="+mn-cs"/>
            </a:endParaRPr>
          </a:p>
        </p:txBody>
      </p:sp>
    </p:spTree>
    <p:extLst>
      <p:ext uri="{BB962C8B-B14F-4D97-AF65-F5344CB8AC3E}">
        <p14:creationId xmlns:p14="http://schemas.microsoft.com/office/powerpoint/2010/main" val="9033053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08265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0788807"/>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hqprint">
            <a:extLst>
              <a:ext uri="{28A0092B-C50C-407E-A947-70E740481C1C}">
                <a14:useLocalDpi xmlns:a14="http://schemas.microsoft.com/office/drawing/2010/main" val="0"/>
              </a:ext>
            </a:extLst>
          </a:blip>
          <a:srcRect l="2178"/>
          <a:stretch/>
        </p:blipFill>
        <p:spPr>
          <a:xfrm>
            <a:off x="0" y="0"/>
            <a:ext cx="12191999" cy="6858000"/>
          </a:xfrm>
          <a:prstGeom prst="rect">
            <a:avLst/>
          </a:prstGeom>
        </p:spPr>
      </p:pic>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84655" y="2704010"/>
            <a:ext cx="4852747" cy="4852747"/>
          </a:xfrm>
          <a:prstGeom prst="rect">
            <a:avLst/>
          </a:prstGeom>
        </p:spPr>
      </p:pic>
      <p:pic>
        <p:nvPicPr>
          <p:cNvPr id="5" name="Picture 4">
            <a:extLst>
              <a:ext uri="{FF2B5EF4-FFF2-40B4-BE49-F238E27FC236}">
                <a16:creationId xmlns:a16="http://schemas.microsoft.com/office/drawing/2014/main" xmlns="" id="{71720B60-D660-B162-D3C1-B39AC0CCF9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99" y="-33844"/>
            <a:ext cx="1576290" cy="1576290"/>
          </a:xfrm>
          <a:prstGeom prst="rect">
            <a:avLst/>
          </a:prstGeom>
        </p:spPr>
      </p:pic>
      <p:pic>
        <p:nvPicPr>
          <p:cNvPr id="13" name="Picture 12"/>
          <p:cNvPicPr>
            <a:picLocks noChangeAspect="1"/>
          </p:cNvPicPr>
          <p:nvPr/>
        </p:nvPicPr>
        <p:blipFill>
          <a:blip r:embed="rId5"/>
          <a:stretch>
            <a:fillRect/>
          </a:stretch>
        </p:blipFill>
        <p:spPr>
          <a:xfrm>
            <a:off x="1636200" y="1221018"/>
            <a:ext cx="8264766" cy="3909365"/>
          </a:xfrm>
          <a:prstGeom prst="rect">
            <a:avLst/>
          </a:prstGeom>
        </p:spPr>
      </p:pic>
      <p:pic>
        <p:nvPicPr>
          <p:cNvPr id="15" name="Picture 14"/>
          <p:cNvPicPr>
            <a:picLocks noChangeAspect="1"/>
          </p:cNvPicPr>
          <p:nvPr/>
        </p:nvPicPr>
        <p:blipFill>
          <a:blip r:embed="rId6"/>
          <a:stretch>
            <a:fillRect/>
          </a:stretch>
        </p:blipFill>
        <p:spPr>
          <a:xfrm>
            <a:off x="4236312" y="71490"/>
            <a:ext cx="2987299" cy="1365622"/>
          </a:xfrm>
          <a:prstGeom prst="rect">
            <a:avLst/>
          </a:prstGeom>
        </p:spPr>
      </p:pic>
      <p:pic>
        <p:nvPicPr>
          <p:cNvPr id="17" name="Picture 16"/>
          <p:cNvPicPr>
            <a:picLocks noChangeAspect="1"/>
          </p:cNvPicPr>
          <p:nvPr/>
        </p:nvPicPr>
        <p:blipFill>
          <a:blip r:embed="rId7"/>
          <a:stretch>
            <a:fillRect/>
          </a:stretch>
        </p:blipFill>
        <p:spPr>
          <a:xfrm>
            <a:off x="6217684" y="4366422"/>
            <a:ext cx="2011854" cy="1286367"/>
          </a:xfrm>
          <a:prstGeom prst="rect">
            <a:avLst/>
          </a:prstGeom>
        </p:spPr>
      </p:pic>
    </p:spTree>
    <p:extLst>
      <p:ext uri="{BB962C8B-B14F-4D97-AF65-F5344CB8AC3E}">
        <p14:creationId xmlns:p14="http://schemas.microsoft.com/office/powerpoint/2010/main" val="1020518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par>
                                <p:cTn id="12" presetID="42" presetClass="entr" presetSubtype="0" fill="hold"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6484" y="1705506"/>
            <a:ext cx="7484716" cy="4807949"/>
          </a:xfrm>
          <a:prstGeom prst="rect">
            <a:avLst/>
          </a:prstGeom>
        </p:spPr>
      </p:pic>
      <p:grpSp>
        <p:nvGrpSpPr>
          <p:cNvPr id="3" name="Group 2">
            <a:extLst>
              <a:ext uri="{FF2B5EF4-FFF2-40B4-BE49-F238E27FC236}">
                <a16:creationId xmlns:a16="http://schemas.microsoft.com/office/drawing/2014/main" xmlns="" id="{3E543A0B-E972-0D4A-B032-08CCCFDD452B}"/>
              </a:ext>
            </a:extLst>
          </p:cNvPr>
          <p:cNvGrpSpPr/>
          <p:nvPr/>
        </p:nvGrpSpPr>
        <p:grpSpPr>
          <a:xfrm>
            <a:off x="588019" y="379126"/>
            <a:ext cx="11037923" cy="1110040"/>
            <a:chOff x="7055427" y="1629296"/>
            <a:chExt cx="4741382" cy="3940232"/>
          </a:xfrm>
        </p:grpSpPr>
        <p:sp>
          <p:nvSpPr>
            <p:cNvPr id="4" name="Rectangle: Rounded Corners 6">
              <a:extLst>
                <a:ext uri="{FF2B5EF4-FFF2-40B4-BE49-F238E27FC236}">
                  <a16:creationId xmlns:a16="http://schemas.microsoft.com/office/drawing/2014/main" xmlns="" id="{F417EADB-4971-68AA-FB3E-1FC6A5CCC752}"/>
                </a:ext>
              </a:extLst>
            </p:cNvPr>
            <p:cNvSpPr/>
            <p:nvPr/>
          </p:nvSpPr>
          <p:spPr>
            <a:xfrm>
              <a:off x="7055427" y="1629296"/>
              <a:ext cx="4741382" cy="3940232"/>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CD4DF022-03B6-2C13-C899-C3F0C93339E7}"/>
                </a:ext>
              </a:extLst>
            </p:cNvPr>
            <p:cNvSpPr txBox="1"/>
            <p:nvPr/>
          </p:nvSpPr>
          <p:spPr>
            <a:xfrm>
              <a:off x="7162824" y="1629296"/>
              <a:ext cx="4576432" cy="3231882"/>
            </a:xfrm>
            <a:prstGeom prst="rect">
              <a:avLst/>
            </a:prstGeom>
            <a:noFill/>
          </p:spPr>
          <p:txBody>
            <a:bodyPr wrap="square" rtlCol="0">
              <a:spAutoFit/>
            </a:bodyPr>
            <a:lstStyle/>
            <a:p>
              <a:r>
                <a:rPr lang="en-US" sz="3200" b="1">
                  <a:latin typeface="Cambria" panose="02040503050406030204" pitchFamily="18" charset="0"/>
                  <a:ea typeface="Cambria" panose="02040503050406030204" pitchFamily="18" charset="0"/>
                </a:rPr>
                <a:t>a. Em hãy quan sát tranh và cho biết những người trong tranh đang gặp khó khăn gì?</a:t>
              </a:r>
            </a:p>
          </p:txBody>
        </p:sp>
      </p:grpSp>
    </p:spTree>
    <p:extLst>
      <p:ext uri="{BB962C8B-B14F-4D97-AF65-F5344CB8AC3E}">
        <p14:creationId xmlns:p14="http://schemas.microsoft.com/office/powerpoint/2010/main" val="658832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randombar(horizont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1152" y="2220686"/>
            <a:ext cx="6909846" cy="4267846"/>
          </a:xfrm>
          <a:prstGeom prst="rect">
            <a:avLst/>
          </a:prstGeom>
        </p:spPr>
      </p:pic>
      <p:grpSp>
        <p:nvGrpSpPr>
          <p:cNvPr id="3" name="Group 2">
            <a:extLst>
              <a:ext uri="{FF2B5EF4-FFF2-40B4-BE49-F238E27FC236}">
                <a16:creationId xmlns:a16="http://schemas.microsoft.com/office/drawing/2014/main" xmlns="" id="{3E543A0B-E972-0D4A-B032-08CCCFDD452B}"/>
              </a:ext>
            </a:extLst>
          </p:cNvPr>
          <p:cNvGrpSpPr/>
          <p:nvPr/>
        </p:nvGrpSpPr>
        <p:grpSpPr>
          <a:xfrm>
            <a:off x="692521" y="535880"/>
            <a:ext cx="11037923" cy="1253733"/>
            <a:chOff x="7055427" y="1629296"/>
            <a:chExt cx="4741382" cy="2887316"/>
          </a:xfrm>
        </p:grpSpPr>
        <p:sp>
          <p:nvSpPr>
            <p:cNvPr id="4" name="Rectangle: Rounded Corners 6">
              <a:extLst>
                <a:ext uri="{FF2B5EF4-FFF2-40B4-BE49-F238E27FC236}">
                  <a16:creationId xmlns:a16="http://schemas.microsoft.com/office/drawing/2014/main" xmlns="" id="{F417EADB-4971-68AA-FB3E-1FC6A5CCC752}"/>
                </a:ext>
              </a:extLst>
            </p:cNvPr>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CD4DF022-03B6-2C13-C899-C3F0C93339E7}"/>
                </a:ext>
              </a:extLst>
            </p:cNvPr>
            <p:cNvSpPr txBox="1"/>
            <p:nvPr/>
          </p:nvSpPr>
          <p:spPr>
            <a:xfrm>
              <a:off x="7145124" y="1719547"/>
              <a:ext cx="4599743" cy="2797065"/>
            </a:xfrm>
            <a:prstGeom prst="rect">
              <a:avLst/>
            </a:prstGeom>
            <a:noFill/>
          </p:spPr>
          <p:txBody>
            <a:bodyPr wrap="square" rtlCol="0">
              <a:spAutoFit/>
            </a:bodyPr>
            <a:lstStyle/>
            <a:p>
              <a:r>
                <a:rPr lang="en-US" sz="3500" b="1" i="1">
                  <a:latin typeface="Cambria" panose="02040503050406030204" pitchFamily="18" charset="0"/>
                  <a:ea typeface="Cambria" panose="02040503050406030204" pitchFamily="18" charset="0"/>
                </a:rPr>
                <a:t>+ Những người trong tranh gặp phải khó khăn gì?</a:t>
              </a:r>
              <a:endParaRPr lang="en-US" sz="3500" b="1">
                <a:latin typeface="Cambria" panose="02040503050406030204" pitchFamily="18" charset="0"/>
                <a:ea typeface="Cambria" panose="02040503050406030204" pitchFamily="18" charset="0"/>
              </a:endParaRPr>
            </a:p>
            <a:p>
              <a:r>
                <a:rPr lang="en-US" sz="3500" b="1" i="1">
                  <a:latin typeface="Cambria" panose="02040503050406030204" pitchFamily="18" charset="0"/>
                  <a:ea typeface="Cambria" panose="02040503050406030204" pitchFamily="18" charset="0"/>
                </a:rPr>
                <a:t>+ Em còn biết những hoàn cảnh khó khăn nào khác?</a:t>
              </a:r>
              <a:endParaRPr lang="en-US" sz="3500" b="1">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7207886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r="50613" b="50161"/>
          <a:stretch/>
        </p:blipFill>
        <p:spPr>
          <a:xfrm>
            <a:off x="274622" y="2142311"/>
            <a:ext cx="5944572" cy="3853542"/>
          </a:xfrm>
          <a:prstGeom prst="rect">
            <a:avLst/>
          </a:prstGeom>
        </p:spPr>
      </p:pic>
      <p:grpSp>
        <p:nvGrpSpPr>
          <p:cNvPr id="3" name="Group 2">
            <a:extLst>
              <a:ext uri="{FF2B5EF4-FFF2-40B4-BE49-F238E27FC236}">
                <a16:creationId xmlns:a16="http://schemas.microsoft.com/office/drawing/2014/main" xmlns="" id="{3E543A0B-E972-0D4A-B032-08CCCFDD452B}"/>
              </a:ext>
            </a:extLst>
          </p:cNvPr>
          <p:cNvGrpSpPr/>
          <p:nvPr/>
        </p:nvGrpSpPr>
        <p:grpSpPr>
          <a:xfrm>
            <a:off x="836213" y="601196"/>
            <a:ext cx="10228028" cy="744279"/>
            <a:chOff x="7055427" y="1629296"/>
            <a:chExt cx="4741382" cy="2887316"/>
          </a:xfrm>
        </p:grpSpPr>
        <p:sp>
          <p:nvSpPr>
            <p:cNvPr id="4" name="Rectangle: Rounded Corners 6">
              <a:extLst>
                <a:ext uri="{FF2B5EF4-FFF2-40B4-BE49-F238E27FC236}">
                  <a16:creationId xmlns:a16="http://schemas.microsoft.com/office/drawing/2014/main" xmlns="" id="{F417EADB-4971-68AA-FB3E-1FC6A5CCC752}"/>
                </a:ext>
              </a:extLst>
            </p:cNvPr>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CD4DF022-03B6-2C13-C899-C3F0C93339E7}"/>
                </a:ext>
              </a:extLst>
            </p:cNvPr>
            <p:cNvSpPr txBox="1"/>
            <p:nvPr/>
          </p:nvSpPr>
          <p:spPr>
            <a:xfrm>
              <a:off x="7145124" y="1719548"/>
              <a:ext cx="4599743" cy="1910999"/>
            </a:xfrm>
            <a:prstGeom prst="rect">
              <a:avLst/>
            </a:prstGeom>
            <a:noFill/>
          </p:spPr>
          <p:txBody>
            <a:bodyPr wrap="square" rtlCol="0">
              <a:spAutoFit/>
            </a:bodyPr>
            <a:lstStyle/>
            <a:p>
              <a:r>
                <a:rPr lang="en-US" sz="3500" b="1" i="1">
                  <a:latin typeface="Cambria" panose="02040503050406030204" pitchFamily="18" charset="0"/>
                  <a:ea typeface="Cambria" panose="02040503050406030204" pitchFamily="18" charset="0"/>
                </a:rPr>
                <a:t>Những người trong tranh gặp phải khó khăn gì?</a:t>
              </a:r>
              <a:endParaRPr lang="en-US" sz="3500" b="1">
                <a:latin typeface="Cambria" panose="02040503050406030204" pitchFamily="18" charset="0"/>
                <a:ea typeface="Cambria" panose="02040503050406030204" pitchFamily="18" charset="0"/>
              </a:endParaRPr>
            </a:p>
          </p:txBody>
        </p:sp>
      </p:grpSp>
      <p:grpSp>
        <p:nvGrpSpPr>
          <p:cNvPr id="6" name="Group 5">
            <a:extLst>
              <a:ext uri="{FF2B5EF4-FFF2-40B4-BE49-F238E27FC236}">
                <a16:creationId xmlns:a16="http://schemas.microsoft.com/office/drawing/2014/main" xmlns="" id="{3E543A0B-E972-0D4A-B032-08CCCFDD452B}"/>
              </a:ext>
            </a:extLst>
          </p:cNvPr>
          <p:cNvGrpSpPr/>
          <p:nvPr/>
        </p:nvGrpSpPr>
        <p:grpSpPr>
          <a:xfrm>
            <a:off x="6500023" y="2837014"/>
            <a:ext cx="4929977" cy="2087683"/>
            <a:chOff x="7055427" y="1629296"/>
            <a:chExt cx="4741382" cy="3940232"/>
          </a:xfrm>
        </p:grpSpPr>
        <p:sp>
          <p:nvSpPr>
            <p:cNvPr id="7" name="Rectangle: Rounded Corners 6">
              <a:extLst>
                <a:ext uri="{FF2B5EF4-FFF2-40B4-BE49-F238E27FC236}">
                  <a16:creationId xmlns:a16="http://schemas.microsoft.com/office/drawing/2014/main" xmlns="" id="{F417EADB-4971-68AA-FB3E-1FC6A5CCC752}"/>
                </a:ext>
              </a:extLst>
            </p:cNvPr>
            <p:cNvSpPr/>
            <p:nvPr/>
          </p:nvSpPr>
          <p:spPr>
            <a:xfrm>
              <a:off x="7055427" y="1629296"/>
              <a:ext cx="4741382" cy="3940232"/>
            </a:xfrm>
            <a:prstGeom prst="roundRect">
              <a:avLst/>
            </a:prstGeom>
            <a:no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8" name="TextBox 7">
              <a:extLst>
                <a:ext uri="{FF2B5EF4-FFF2-40B4-BE49-F238E27FC236}">
                  <a16:creationId xmlns:a16="http://schemas.microsoft.com/office/drawing/2014/main" xmlns="" id="{CD4DF022-03B6-2C13-C899-C3F0C93339E7}"/>
                </a:ext>
              </a:extLst>
            </p:cNvPr>
            <p:cNvSpPr txBox="1"/>
            <p:nvPr/>
          </p:nvSpPr>
          <p:spPr>
            <a:xfrm>
              <a:off x="7231023" y="1701426"/>
              <a:ext cx="4441371" cy="3659597"/>
            </a:xfrm>
            <a:prstGeom prst="rect">
              <a:avLst/>
            </a:prstGeom>
            <a:noFill/>
          </p:spPr>
          <p:txBody>
            <a:bodyPr wrap="square" rtlCol="0">
              <a:spAutoFit/>
            </a:bodyPr>
            <a:lstStyle/>
            <a:p>
              <a:pPr algn="ctr"/>
              <a:r>
                <a:rPr lang="en-US" sz="4000" b="1" i="1">
                  <a:latin typeface="Cambria" panose="02040503050406030204" pitchFamily="18" charset="0"/>
                  <a:ea typeface="Cambria" panose="02040503050406030204" pitchFamily="18" charset="0"/>
                </a:rPr>
                <a:t>Người đàn ông trong tranh gặp khó khăn về thị lực.</a:t>
              </a:r>
            </a:p>
          </p:txBody>
        </p:sp>
      </p:grpSp>
    </p:spTree>
    <p:extLst>
      <p:ext uri="{BB962C8B-B14F-4D97-AF65-F5344CB8AC3E}">
        <p14:creationId xmlns:p14="http://schemas.microsoft.com/office/powerpoint/2010/main" val="3002198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3E543A0B-E972-0D4A-B032-08CCCFDD452B}"/>
              </a:ext>
            </a:extLst>
          </p:cNvPr>
          <p:cNvGrpSpPr/>
          <p:nvPr/>
        </p:nvGrpSpPr>
        <p:grpSpPr>
          <a:xfrm>
            <a:off x="836213" y="601196"/>
            <a:ext cx="10228028" cy="744279"/>
            <a:chOff x="7055427" y="1629296"/>
            <a:chExt cx="4741382" cy="2887316"/>
          </a:xfrm>
        </p:grpSpPr>
        <p:sp>
          <p:nvSpPr>
            <p:cNvPr id="4" name="Rectangle: Rounded Corners 6">
              <a:extLst>
                <a:ext uri="{FF2B5EF4-FFF2-40B4-BE49-F238E27FC236}">
                  <a16:creationId xmlns:a16="http://schemas.microsoft.com/office/drawing/2014/main" xmlns="" id="{F417EADB-4971-68AA-FB3E-1FC6A5CCC752}"/>
                </a:ext>
              </a:extLst>
            </p:cNvPr>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CD4DF022-03B6-2C13-C899-C3F0C93339E7}"/>
                </a:ext>
              </a:extLst>
            </p:cNvPr>
            <p:cNvSpPr txBox="1"/>
            <p:nvPr/>
          </p:nvSpPr>
          <p:spPr>
            <a:xfrm>
              <a:off x="7145124" y="1719548"/>
              <a:ext cx="4599743" cy="1910999"/>
            </a:xfrm>
            <a:prstGeom prst="rect">
              <a:avLst/>
            </a:prstGeom>
            <a:noFill/>
          </p:spPr>
          <p:txBody>
            <a:bodyPr wrap="square" rtlCol="0">
              <a:spAutoFit/>
            </a:bodyPr>
            <a:lstStyle/>
            <a:p>
              <a:r>
                <a:rPr lang="en-US" sz="3500" b="1" i="1">
                  <a:latin typeface="Cambria" panose="02040503050406030204" pitchFamily="18" charset="0"/>
                  <a:ea typeface="Cambria" panose="02040503050406030204" pitchFamily="18" charset="0"/>
                </a:rPr>
                <a:t>Những người trong tranh gặp phải khó khăn gì?</a:t>
              </a:r>
              <a:endParaRPr lang="en-US" sz="3500" b="1">
                <a:latin typeface="Cambria" panose="02040503050406030204" pitchFamily="18" charset="0"/>
                <a:ea typeface="Cambria" panose="02040503050406030204" pitchFamily="18" charset="0"/>
              </a:endParaRPr>
            </a:p>
          </p:txBody>
        </p:sp>
      </p:gr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51481" b="50433"/>
          <a:stretch/>
        </p:blipFill>
        <p:spPr>
          <a:xfrm>
            <a:off x="600891" y="2011680"/>
            <a:ext cx="6031276" cy="3958047"/>
          </a:xfrm>
          <a:prstGeom prst="rect">
            <a:avLst/>
          </a:prstGeom>
        </p:spPr>
      </p:pic>
      <p:grpSp>
        <p:nvGrpSpPr>
          <p:cNvPr id="10" name="Group 9">
            <a:extLst>
              <a:ext uri="{FF2B5EF4-FFF2-40B4-BE49-F238E27FC236}">
                <a16:creationId xmlns:a16="http://schemas.microsoft.com/office/drawing/2014/main" xmlns="" id="{3E543A0B-E972-0D4A-B032-08CCCFDD452B}"/>
              </a:ext>
            </a:extLst>
          </p:cNvPr>
          <p:cNvGrpSpPr/>
          <p:nvPr/>
        </p:nvGrpSpPr>
        <p:grpSpPr>
          <a:xfrm>
            <a:off x="7106194" y="2693323"/>
            <a:ext cx="4323806" cy="2087683"/>
            <a:chOff x="7055427" y="1629296"/>
            <a:chExt cx="4741382" cy="3940232"/>
          </a:xfrm>
        </p:grpSpPr>
        <p:sp>
          <p:nvSpPr>
            <p:cNvPr id="11" name="Rectangle: Rounded Corners 6">
              <a:extLst>
                <a:ext uri="{FF2B5EF4-FFF2-40B4-BE49-F238E27FC236}">
                  <a16:creationId xmlns:a16="http://schemas.microsoft.com/office/drawing/2014/main" xmlns="" id="{F417EADB-4971-68AA-FB3E-1FC6A5CCC752}"/>
                </a:ext>
              </a:extLst>
            </p:cNvPr>
            <p:cNvSpPr/>
            <p:nvPr/>
          </p:nvSpPr>
          <p:spPr>
            <a:xfrm>
              <a:off x="7055427" y="1629296"/>
              <a:ext cx="4741382" cy="3940232"/>
            </a:xfrm>
            <a:prstGeom prst="roundRect">
              <a:avLst/>
            </a:prstGeom>
            <a:no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2" name="TextBox 11">
              <a:extLst>
                <a:ext uri="{FF2B5EF4-FFF2-40B4-BE49-F238E27FC236}">
                  <a16:creationId xmlns:a16="http://schemas.microsoft.com/office/drawing/2014/main" xmlns="" id="{CD4DF022-03B6-2C13-C899-C3F0C93339E7}"/>
                </a:ext>
              </a:extLst>
            </p:cNvPr>
            <p:cNvSpPr txBox="1"/>
            <p:nvPr/>
          </p:nvSpPr>
          <p:spPr>
            <a:xfrm>
              <a:off x="7231023" y="1701426"/>
              <a:ext cx="4441371" cy="3659597"/>
            </a:xfrm>
            <a:prstGeom prst="rect">
              <a:avLst/>
            </a:prstGeom>
            <a:noFill/>
          </p:spPr>
          <p:txBody>
            <a:bodyPr wrap="square" rtlCol="0">
              <a:spAutoFit/>
            </a:bodyPr>
            <a:lstStyle/>
            <a:p>
              <a:pPr algn="ctr"/>
              <a:r>
                <a:rPr lang="en-US" sz="4000" b="1" i="1">
                  <a:latin typeface="Cambria" panose="02040503050406030204" pitchFamily="18" charset="0"/>
                  <a:ea typeface="Cambria" panose="02040503050406030204" pitchFamily="18" charset="0"/>
                </a:rPr>
                <a:t>Bạn nhỏ gặp khó khăn về vấn đề sức khỏe.</a:t>
              </a:r>
            </a:p>
          </p:txBody>
        </p:sp>
      </p:grpSp>
    </p:spTree>
    <p:extLst>
      <p:ext uri="{BB962C8B-B14F-4D97-AF65-F5344CB8AC3E}">
        <p14:creationId xmlns:p14="http://schemas.microsoft.com/office/powerpoint/2010/main" val="2082083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3E543A0B-E972-0D4A-B032-08CCCFDD452B}"/>
              </a:ext>
            </a:extLst>
          </p:cNvPr>
          <p:cNvGrpSpPr/>
          <p:nvPr/>
        </p:nvGrpSpPr>
        <p:grpSpPr>
          <a:xfrm>
            <a:off x="836213" y="601196"/>
            <a:ext cx="10228028" cy="744279"/>
            <a:chOff x="7055427" y="1629296"/>
            <a:chExt cx="4741382" cy="2887316"/>
          </a:xfrm>
        </p:grpSpPr>
        <p:sp>
          <p:nvSpPr>
            <p:cNvPr id="4" name="Rectangle: Rounded Corners 6">
              <a:extLst>
                <a:ext uri="{FF2B5EF4-FFF2-40B4-BE49-F238E27FC236}">
                  <a16:creationId xmlns:a16="http://schemas.microsoft.com/office/drawing/2014/main" xmlns="" id="{F417EADB-4971-68AA-FB3E-1FC6A5CCC752}"/>
                </a:ext>
              </a:extLst>
            </p:cNvPr>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CD4DF022-03B6-2C13-C899-C3F0C93339E7}"/>
                </a:ext>
              </a:extLst>
            </p:cNvPr>
            <p:cNvSpPr txBox="1"/>
            <p:nvPr/>
          </p:nvSpPr>
          <p:spPr>
            <a:xfrm>
              <a:off x="7145124" y="1719548"/>
              <a:ext cx="4599743" cy="1910999"/>
            </a:xfrm>
            <a:prstGeom prst="rect">
              <a:avLst/>
            </a:prstGeom>
            <a:noFill/>
          </p:spPr>
          <p:txBody>
            <a:bodyPr wrap="square" rtlCol="0">
              <a:spAutoFit/>
            </a:bodyPr>
            <a:lstStyle/>
            <a:p>
              <a:r>
                <a:rPr lang="en-US" sz="3500" b="1" i="1">
                  <a:latin typeface="Cambria" panose="02040503050406030204" pitchFamily="18" charset="0"/>
                  <a:ea typeface="Cambria" panose="02040503050406030204" pitchFamily="18" charset="0"/>
                </a:rPr>
                <a:t>Những người trong tranh gặp phải khó khăn gì?</a:t>
              </a:r>
              <a:endParaRPr lang="en-US" sz="3500" b="1">
                <a:latin typeface="Cambria" panose="02040503050406030204" pitchFamily="18" charset="0"/>
                <a:ea typeface="Cambria" panose="02040503050406030204" pitchFamily="18" charset="0"/>
              </a:endParaRPr>
            </a:p>
          </p:txBody>
        </p:sp>
      </p:grpSp>
      <p:pic>
        <p:nvPicPr>
          <p:cNvPr id="16" name="Picture 15"/>
          <p:cNvPicPr>
            <a:picLocks noChangeAspect="1"/>
          </p:cNvPicPr>
          <p:nvPr/>
        </p:nvPicPr>
        <p:blipFill rotWithShape="1">
          <a:blip r:embed="rId2">
            <a:extLst>
              <a:ext uri="{28A0092B-C50C-407E-A947-70E740481C1C}">
                <a14:useLocalDpi xmlns:a14="http://schemas.microsoft.com/office/drawing/2010/main" val="0"/>
              </a:ext>
            </a:extLst>
          </a:blip>
          <a:srcRect t="51741" r="50264"/>
          <a:stretch/>
        </p:blipFill>
        <p:spPr>
          <a:xfrm>
            <a:off x="572507" y="2011681"/>
            <a:ext cx="6090845" cy="3796380"/>
          </a:xfrm>
          <a:prstGeom prst="rect">
            <a:avLst/>
          </a:prstGeom>
        </p:spPr>
      </p:pic>
      <p:grpSp>
        <p:nvGrpSpPr>
          <p:cNvPr id="17" name="Group 16">
            <a:extLst>
              <a:ext uri="{FF2B5EF4-FFF2-40B4-BE49-F238E27FC236}">
                <a16:creationId xmlns:a16="http://schemas.microsoft.com/office/drawing/2014/main" xmlns="" id="{3E543A0B-E972-0D4A-B032-08CCCFDD452B}"/>
              </a:ext>
            </a:extLst>
          </p:cNvPr>
          <p:cNvGrpSpPr/>
          <p:nvPr/>
        </p:nvGrpSpPr>
        <p:grpSpPr>
          <a:xfrm>
            <a:off x="7132319" y="2693323"/>
            <a:ext cx="4558938" cy="2087683"/>
            <a:chOff x="7055427" y="1629296"/>
            <a:chExt cx="4741382" cy="3940232"/>
          </a:xfrm>
        </p:grpSpPr>
        <p:sp>
          <p:nvSpPr>
            <p:cNvPr id="18" name="Rectangle: Rounded Corners 6">
              <a:extLst>
                <a:ext uri="{FF2B5EF4-FFF2-40B4-BE49-F238E27FC236}">
                  <a16:creationId xmlns:a16="http://schemas.microsoft.com/office/drawing/2014/main" xmlns="" id="{F417EADB-4971-68AA-FB3E-1FC6A5CCC752}"/>
                </a:ext>
              </a:extLst>
            </p:cNvPr>
            <p:cNvSpPr/>
            <p:nvPr/>
          </p:nvSpPr>
          <p:spPr>
            <a:xfrm>
              <a:off x="7055427" y="1629296"/>
              <a:ext cx="4741382" cy="3940232"/>
            </a:xfrm>
            <a:prstGeom prst="roundRect">
              <a:avLst/>
            </a:prstGeom>
            <a:no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9" name="TextBox 18">
              <a:extLst>
                <a:ext uri="{FF2B5EF4-FFF2-40B4-BE49-F238E27FC236}">
                  <a16:creationId xmlns:a16="http://schemas.microsoft.com/office/drawing/2014/main" xmlns="" id="{CD4DF022-03B6-2C13-C899-C3F0C93339E7}"/>
                </a:ext>
              </a:extLst>
            </p:cNvPr>
            <p:cNvSpPr txBox="1"/>
            <p:nvPr/>
          </p:nvSpPr>
          <p:spPr>
            <a:xfrm>
              <a:off x="7231023" y="1775390"/>
              <a:ext cx="4441371" cy="3311064"/>
            </a:xfrm>
            <a:prstGeom prst="rect">
              <a:avLst/>
            </a:prstGeom>
            <a:noFill/>
          </p:spPr>
          <p:txBody>
            <a:bodyPr wrap="square" rtlCol="0">
              <a:spAutoFit/>
            </a:bodyPr>
            <a:lstStyle/>
            <a:p>
              <a:pPr algn="ctr"/>
              <a:r>
                <a:rPr lang="en-US" sz="3600" b="1" i="1">
                  <a:latin typeface="Cambria" panose="02040503050406030204" pitchFamily="18" charset="0"/>
                  <a:ea typeface="Cambria" panose="02040503050406030204" pitchFamily="18" charset="0"/>
                </a:rPr>
                <a:t>Những người trong tranh gặp khó khăn về điều kiện kinh tế.</a:t>
              </a:r>
            </a:p>
          </p:txBody>
        </p:sp>
      </p:grpSp>
    </p:spTree>
    <p:extLst>
      <p:ext uri="{BB962C8B-B14F-4D97-AF65-F5344CB8AC3E}">
        <p14:creationId xmlns:p14="http://schemas.microsoft.com/office/powerpoint/2010/main" val="2317819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3E543A0B-E972-0D4A-B032-08CCCFDD452B}"/>
              </a:ext>
            </a:extLst>
          </p:cNvPr>
          <p:cNvGrpSpPr/>
          <p:nvPr/>
        </p:nvGrpSpPr>
        <p:grpSpPr>
          <a:xfrm>
            <a:off x="836213" y="601196"/>
            <a:ext cx="10228028" cy="744279"/>
            <a:chOff x="7055427" y="1629296"/>
            <a:chExt cx="4741382" cy="2887316"/>
          </a:xfrm>
        </p:grpSpPr>
        <p:sp>
          <p:nvSpPr>
            <p:cNvPr id="4" name="Rectangle: Rounded Corners 6">
              <a:extLst>
                <a:ext uri="{FF2B5EF4-FFF2-40B4-BE49-F238E27FC236}">
                  <a16:creationId xmlns:a16="http://schemas.microsoft.com/office/drawing/2014/main" xmlns="" id="{F417EADB-4971-68AA-FB3E-1FC6A5CCC752}"/>
                </a:ext>
              </a:extLst>
            </p:cNvPr>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CD4DF022-03B6-2C13-C899-C3F0C93339E7}"/>
                </a:ext>
              </a:extLst>
            </p:cNvPr>
            <p:cNvSpPr txBox="1"/>
            <p:nvPr/>
          </p:nvSpPr>
          <p:spPr>
            <a:xfrm>
              <a:off x="7145124" y="1719548"/>
              <a:ext cx="4599743" cy="1910999"/>
            </a:xfrm>
            <a:prstGeom prst="rect">
              <a:avLst/>
            </a:prstGeom>
            <a:noFill/>
          </p:spPr>
          <p:txBody>
            <a:bodyPr wrap="square" rtlCol="0">
              <a:spAutoFit/>
            </a:bodyPr>
            <a:lstStyle/>
            <a:p>
              <a:r>
                <a:rPr lang="en-US" sz="3500" b="1" i="1">
                  <a:latin typeface="Cambria" panose="02040503050406030204" pitchFamily="18" charset="0"/>
                  <a:ea typeface="Cambria" panose="02040503050406030204" pitchFamily="18" charset="0"/>
                </a:rPr>
                <a:t>Những người trong tranh gặp phải khó khăn gì?</a:t>
              </a:r>
              <a:endParaRPr lang="en-US" sz="3500" b="1">
                <a:latin typeface="Cambria" panose="02040503050406030204" pitchFamily="18" charset="0"/>
                <a:ea typeface="Cambria" panose="02040503050406030204" pitchFamily="18" charset="0"/>
              </a:endParaRPr>
            </a:p>
          </p:txBody>
        </p:sp>
      </p:gr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50958" t="52556"/>
          <a:stretch/>
        </p:blipFill>
        <p:spPr>
          <a:xfrm>
            <a:off x="561701" y="2194560"/>
            <a:ext cx="6298211" cy="3913947"/>
          </a:xfrm>
          <a:prstGeom prst="rect">
            <a:avLst/>
          </a:prstGeom>
        </p:spPr>
      </p:pic>
      <p:grpSp>
        <p:nvGrpSpPr>
          <p:cNvPr id="10" name="Group 9">
            <a:extLst>
              <a:ext uri="{FF2B5EF4-FFF2-40B4-BE49-F238E27FC236}">
                <a16:creationId xmlns:a16="http://schemas.microsoft.com/office/drawing/2014/main" xmlns="" id="{3E543A0B-E972-0D4A-B032-08CCCFDD452B}"/>
              </a:ext>
            </a:extLst>
          </p:cNvPr>
          <p:cNvGrpSpPr/>
          <p:nvPr/>
        </p:nvGrpSpPr>
        <p:grpSpPr>
          <a:xfrm>
            <a:off x="6912164" y="2391351"/>
            <a:ext cx="4611191" cy="3003609"/>
            <a:chOff x="7055427" y="1629296"/>
            <a:chExt cx="4741382" cy="3940232"/>
          </a:xfrm>
        </p:grpSpPr>
        <p:sp>
          <p:nvSpPr>
            <p:cNvPr id="11" name="Rectangle: Rounded Corners 6">
              <a:extLst>
                <a:ext uri="{FF2B5EF4-FFF2-40B4-BE49-F238E27FC236}">
                  <a16:creationId xmlns:a16="http://schemas.microsoft.com/office/drawing/2014/main" xmlns="" id="{F417EADB-4971-68AA-FB3E-1FC6A5CCC752}"/>
                </a:ext>
              </a:extLst>
            </p:cNvPr>
            <p:cNvSpPr/>
            <p:nvPr/>
          </p:nvSpPr>
          <p:spPr>
            <a:xfrm>
              <a:off x="7055427" y="1629296"/>
              <a:ext cx="4741382" cy="3940232"/>
            </a:xfrm>
            <a:prstGeom prst="roundRect">
              <a:avLst/>
            </a:prstGeom>
            <a:no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2" name="TextBox 11">
              <a:extLst>
                <a:ext uri="{FF2B5EF4-FFF2-40B4-BE49-F238E27FC236}">
                  <a16:creationId xmlns:a16="http://schemas.microsoft.com/office/drawing/2014/main" xmlns="" id="{CD4DF022-03B6-2C13-C899-C3F0C93339E7}"/>
                </a:ext>
              </a:extLst>
            </p:cNvPr>
            <p:cNvSpPr txBox="1"/>
            <p:nvPr/>
          </p:nvSpPr>
          <p:spPr>
            <a:xfrm>
              <a:off x="7231023" y="1775390"/>
              <a:ext cx="4441371" cy="3754887"/>
            </a:xfrm>
            <a:prstGeom prst="rect">
              <a:avLst/>
            </a:prstGeom>
            <a:noFill/>
          </p:spPr>
          <p:txBody>
            <a:bodyPr wrap="square" rtlCol="0">
              <a:spAutoFit/>
            </a:bodyPr>
            <a:lstStyle/>
            <a:p>
              <a:pPr algn="just"/>
              <a:r>
                <a:rPr lang="en-US" sz="3600" b="1" i="1">
                  <a:latin typeface="Cambria" panose="02040503050406030204" pitchFamily="18" charset="0"/>
                  <a:ea typeface="Cambria" panose="02040503050406030204" pitchFamily="18" charset="0"/>
                </a:rPr>
                <a:t>   Bạn nhỏ gặp khó khăn về hoàn cảnh sống, bị lũ lụt cuốn trôi, làm ướt, hỏng sách vở.</a:t>
              </a:r>
              <a:endParaRPr lang="en-US" sz="6000" b="1" i="1">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7147348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xmlns=""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344" y="1228367"/>
            <a:ext cx="4491789" cy="5839327"/>
          </a:xfrm>
          <a:prstGeom prst="rect">
            <a:avLst/>
          </a:prstGeom>
        </p:spPr>
      </p:pic>
      <p:sp>
        <p:nvSpPr>
          <p:cNvPr id="3" name="Speech Bubble: Oval 9">
            <a:extLst>
              <a:ext uri="{FF2B5EF4-FFF2-40B4-BE49-F238E27FC236}">
                <a16:creationId xmlns:a16="http://schemas.microsoft.com/office/drawing/2014/main" xmlns="" id="{7242D3E7-C1CC-5917-A9C9-1DFAF6DBB850}"/>
              </a:ext>
            </a:extLst>
          </p:cNvPr>
          <p:cNvSpPr/>
          <p:nvPr/>
        </p:nvSpPr>
        <p:spPr>
          <a:xfrm>
            <a:off x="3896073" y="1228367"/>
            <a:ext cx="5065048" cy="3108960"/>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000" b="1" i="1">
                <a:solidFill>
                  <a:schemeClr val="accent3">
                    <a:lumMod val="75000"/>
                  </a:schemeClr>
                </a:solidFill>
                <a:latin typeface="Cambria" panose="02040503050406030204" pitchFamily="18" charset="0"/>
                <a:ea typeface="Cambria" panose="02040503050406030204" pitchFamily="18" charset="0"/>
              </a:rPr>
              <a:t>Em còn biết những hoàn cảnh khó khăn nào khác?</a:t>
            </a:r>
            <a:endParaRPr lang="en-US" sz="4000" b="1">
              <a:solidFill>
                <a:schemeClr val="accent3">
                  <a:lumMod val="75000"/>
                </a:schemeClr>
              </a:solidFill>
              <a:latin typeface="Cambria" panose="02040503050406030204" pitchFamily="18" charset="0"/>
              <a:ea typeface="Cambria" panose="02040503050406030204" pitchFamily="18" charset="0"/>
            </a:endParaRPr>
          </a:p>
        </p:txBody>
      </p:sp>
      <p:sp>
        <p:nvSpPr>
          <p:cNvPr id="4" name="Speech Bubble: Oval 9">
            <a:extLst>
              <a:ext uri="{FF2B5EF4-FFF2-40B4-BE49-F238E27FC236}">
                <a16:creationId xmlns:a16="http://schemas.microsoft.com/office/drawing/2014/main" xmlns="" id="{7242D3E7-C1CC-5917-A9C9-1DFAF6DBB850}"/>
              </a:ext>
            </a:extLst>
          </p:cNvPr>
          <p:cNvSpPr/>
          <p:nvPr/>
        </p:nvSpPr>
        <p:spPr>
          <a:xfrm>
            <a:off x="3794911" y="601349"/>
            <a:ext cx="6799066" cy="4166593"/>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600" b="1" i="1">
                <a:solidFill>
                  <a:schemeClr val="accent1">
                    <a:lumMod val="75000"/>
                  </a:schemeClr>
                </a:solidFill>
                <a:latin typeface="Cambria" panose="02040503050406030204" pitchFamily="18" charset="0"/>
                <a:ea typeface="Cambria" panose="02040503050406030204" pitchFamily="18" charset="0"/>
              </a:rPr>
              <a:t>Ngoài ra trong xã hội còn </a:t>
            </a:r>
          </a:p>
          <a:p>
            <a:pPr algn="ctr"/>
            <a:r>
              <a:rPr lang="en-US" sz="3600" b="1" i="1">
                <a:solidFill>
                  <a:schemeClr val="accent1">
                    <a:lumMod val="75000"/>
                  </a:schemeClr>
                </a:solidFill>
                <a:latin typeface="Cambria" panose="02040503050406030204" pitchFamily="18" charset="0"/>
                <a:ea typeface="Cambria" panose="02040503050406030204" pitchFamily="18" charset="0"/>
              </a:rPr>
              <a:t>nhiều người gặp hoàn cảnh </a:t>
            </a:r>
          </a:p>
          <a:p>
            <a:pPr algn="ctr"/>
            <a:r>
              <a:rPr lang="en-US" sz="3600" b="1" i="1">
                <a:solidFill>
                  <a:schemeClr val="accent1">
                    <a:lumMod val="75000"/>
                  </a:schemeClr>
                </a:solidFill>
                <a:latin typeface="Cambria" panose="02040503050406030204" pitchFamily="18" charset="0"/>
                <a:ea typeface="Cambria" panose="02040503050406030204" pitchFamily="18" charset="0"/>
              </a:rPr>
              <a:t>khó khăn khác như khó khăn </a:t>
            </a:r>
          </a:p>
          <a:p>
            <a:pPr algn="ctr"/>
            <a:r>
              <a:rPr lang="en-US" sz="3600" b="1" i="1">
                <a:solidFill>
                  <a:schemeClr val="accent1">
                    <a:lumMod val="75000"/>
                  </a:schemeClr>
                </a:solidFill>
                <a:latin typeface="Cambria" panose="02040503050406030204" pitchFamily="18" charset="0"/>
                <a:ea typeface="Cambria" panose="02040503050406030204" pitchFamily="18" charset="0"/>
              </a:rPr>
              <a:t>do dịch bệnh, tai nạn, cháy </a:t>
            </a:r>
          </a:p>
          <a:p>
            <a:pPr algn="ctr"/>
            <a:r>
              <a:rPr lang="en-US" sz="3600" b="1" i="1">
                <a:solidFill>
                  <a:schemeClr val="accent1">
                    <a:lumMod val="75000"/>
                  </a:schemeClr>
                </a:solidFill>
                <a:latin typeface="Cambria" panose="02040503050406030204" pitchFamily="18" charset="0"/>
                <a:ea typeface="Cambria" panose="02040503050406030204" pitchFamily="18" charset="0"/>
              </a:rPr>
              <a:t>nổ, già yếu,...</a:t>
            </a:r>
            <a:endParaRPr lang="en-US" sz="3600" b="1">
              <a:solidFill>
                <a:schemeClr val="accent1">
                  <a:lumMod val="7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846277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51315" y="2743200"/>
            <a:ext cx="6701246" cy="646331"/>
          </a:xfrm>
          <a:prstGeom prst="rect">
            <a:avLst/>
          </a:prstGeom>
          <a:noFill/>
        </p:spPr>
        <p:txBody>
          <a:bodyPr wrap="square" rtlCol="0">
            <a:spAutoFit/>
          </a:bodyPr>
          <a:lstStyle/>
          <a:p>
            <a:r>
              <a:rPr lang="en-US" sz="3600"/>
              <a:t>https://youtu.be/T3YBM5XZxjU</a:t>
            </a:r>
          </a:p>
        </p:txBody>
      </p:sp>
      <p:sp>
        <p:nvSpPr>
          <p:cNvPr id="3" name="TextBox 2"/>
          <p:cNvSpPr txBox="1"/>
          <p:nvPr/>
        </p:nvSpPr>
        <p:spPr>
          <a:xfrm>
            <a:off x="1110343" y="849086"/>
            <a:ext cx="9810206" cy="769441"/>
          </a:xfrm>
          <a:prstGeom prst="rect">
            <a:avLst/>
          </a:prstGeom>
          <a:noFill/>
        </p:spPr>
        <p:txBody>
          <a:bodyPr wrap="square" rtlCol="0">
            <a:spAutoFit/>
          </a:bodyPr>
          <a:lstStyle/>
          <a:p>
            <a:r>
              <a:rPr lang="en-US" sz="4400" b="1">
                <a:solidFill>
                  <a:srgbClr val="002060"/>
                </a:solidFill>
                <a:latin typeface="Cambria" panose="02040503050406030204" pitchFamily="18" charset="0"/>
                <a:ea typeface="Cambria" panose="02040503050406030204" pitchFamily="18" charset="0"/>
              </a:rPr>
              <a:t>Video về một số hoàn cảnh khó khăn</a:t>
            </a:r>
          </a:p>
        </p:txBody>
      </p:sp>
    </p:spTree>
    <p:extLst>
      <p:ext uri="{BB962C8B-B14F-4D97-AF65-F5344CB8AC3E}">
        <p14:creationId xmlns:p14="http://schemas.microsoft.com/office/powerpoint/2010/main" val="3827411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7883" y="1237130"/>
            <a:ext cx="6696635" cy="2762157"/>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 r="52783" b="51640"/>
          <a:stretch/>
        </p:blipFill>
        <p:spPr>
          <a:xfrm>
            <a:off x="7449671" y="1310436"/>
            <a:ext cx="4303058" cy="2688851"/>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48421" r="4253" b="52608"/>
          <a:stretch/>
        </p:blipFill>
        <p:spPr>
          <a:xfrm>
            <a:off x="376519" y="4316505"/>
            <a:ext cx="3959632" cy="2191871"/>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46667"/>
          <a:stretch/>
        </p:blipFill>
        <p:spPr>
          <a:xfrm>
            <a:off x="4551304" y="3961012"/>
            <a:ext cx="7201425" cy="2576783"/>
          </a:xfrm>
          <a:prstGeom prst="rect">
            <a:avLst/>
          </a:prstGeom>
        </p:spPr>
      </p:pic>
      <p:grpSp>
        <p:nvGrpSpPr>
          <p:cNvPr id="9" name="Group 8">
            <a:extLst>
              <a:ext uri="{FF2B5EF4-FFF2-40B4-BE49-F238E27FC236}">
                <a16:creationId xmlns:a16="http://schemas.microsoft.com/office/drawing/2014/main" xmlns="" id="{3E543A0B-E972-0D4A-B032-08CCCFDD452B}"/>
              </a:ext>
            </a:extLst>
          </p:cNvPr>
          <p:cNvGrpSpPr/>
          <p:nvPr/>
        </p:nvGrpSpPr>
        <p:grpSpPr>
          <a:xfrm>
            <a:off x="376519" y="174813"/>
            <a:ext cx="11376210" cy="1062318"/>
            <a:chOff x="7055427" y="1629296"/>
            <a:chExt cx="4741382" cy="2887316"/>
          </a:xfrm>
        </p:grpSpPr>
        <p:sp>
          <p:nvSpPr>
            <p:cNvPr id="10" name="Rectangle: Rounded Corners 6">
              <a:extLst>
                <a:ext uri="{FF2B5EF4-FFF2-40B4-BE49-F238E27FC236}">
                  <a16:creationId xmlns:a16="http://schemas.microsoft.com/office/drawing/2014/main" xmlns="" id="{F417EADB-4971-68AA-FB3E-1FC6A5CCC752}"/>
                </a:ext>
              </a:extLst>
            </p:cNvPr>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CD4DF022-03B6-2C13-C899-C3F0C93339E7}"/>
                </a:ext>
              </a:extLst>
            </p:cNvPr>
            <p:cNvSpPr txBox="1"/>
            <p:nvPr/>
          </p:nvSpPr>
          <p:spPr>
            <a:xfrm>
              <a:off x="7139520" y="1638984"/>
              <a:ext cx="4599743" cy="2311650"/>
            </a:xfrm>
            <a:prstGeom prst="rect">
              <a:avLst/>
            </a:prstGeom>
            <a:noFill/>
          </p:spPr>
          <p:txBody>
            <a:bodyPr wrap="square" rtlCol="0">
              <a:spAutoFit/>
            </a:bodyPr>
            <a:lstStyle/>
            <a:p>
              <a:pPr algn="just"/>
              <a:r>
                <a:rPr lang="en-US" sz="3200" b="1">
                  <a:latin typeface="Cambria" panose="02040503050406030204" pitchFamily="18" charset="0"/>
                  <a:ea typeface="Cambria" panose="02040503050406030204" pitchFamily="18" charset="0"/>
                </a:rPr>
                <a:t>Em hãy nêu những biểu hiện của sự cảm thông, giúp đỡ người có hoàn cảnh khó khăn trong những bức tranh sau.</a:t>
              </a:r>
            </a:p>
          </p:txBody>
        </p:sp>
      </p:grpSp>
    </p:spTree>
    <p:extLst>
      <p:ext uri="{BB962C8B-B14F-4D97-AF65-F5344CB8AC3E}">
        <p14:creationId xmlns:p14="http://schemas.microsoft.com/office/powerpoint/2010/main" val="8978013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3E543A0B-E972-0D4A-B032-08CCCFDD452B}"/>
              </a:ext>
            </a:extLst>
          </p:cNvPr>
          <p:cNvGrpSpPr/>
          <p:nvPr/>
        </p:nvGrpSpPr>
        <p:grpSpPr>
          <a:xfrm>
            <a:off x="376519" y="416859"/>
            <a:ext cx="11376210" cy="1062318"/>
            <a:chOff x="7055427" y="1629296"/>
            <a:chExt cx="4741382" cy="2887316"/>
          </a:xfrm>
        </p:grpSpPr>
        <p:sp>
          <p:nvSpPr>
            <p:cNvPr id="3" name="Rectangle: Rounded Corners 6">
              <a:extLst>
                <a:ext uri="{FF2B5EF4-FFF2-40B4-BE49-F238E27FC236}">
                  <a16:creationId xmlns:a16="http://schemas.microsoft.com/office/drawing/2014/main" xmlns="" id="{F417EADB-4971-68AA-FB3E-1FC6A5CCC752}"/>
                </a:ext>
              </a:extLst>
            </p:cNvPr>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CD4DF022-03B6-2C13-C899-C3F0C93339E7}"/>
                </a:ext>
              </a:extLst>
            </p:cNvPr>
            <p:cNvSpPr txBox="1"/>
            <p:nvPr/>
          </p:nvSpPr>
          <p:spPr>
            <a:xfrm>
              <a:off x="7139520" y="1638984"/>
              <a:ext cx="4599743" cy="2311650"/>
            </a:xfrm>
            <a:prstGeom prst="rect">
              <a:avLst/>
            </a:prstGeom>
            <a:noFill/>
          </p:spPr>
          <p:txBody>
            <a:bodyPr wrap="square" rtlCol="0">
              <a:spAutoFit/>
            </a:bodyPr>
            <a:lstStyle/>
            <a:p>
              <a:pPr algn="just"/>
              <a:r>
                <a:rPr lang="en-US" sz="3200" b="1">
                  <a:latin typeface="Cambria" panose="02040503050406030204" pitchFamily="18" charset="0"/>
                  <a:ea typeface="Cambria" panose="02040503050406030204" pitchFamily="18" charset="0"/>
                </a:rPr>
                <a:t>Em hãy nêu những biểu hiện của sự cảm thông, giúp đỡ người có hoàn cảnh khó khăn trong những bức tranh sau.</a:t>
              </a:r>
            </a:p>
          </p:txBody>
        </p:sp>
      </p:gr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r="50403"/>
          <a:stretch/>
        </p:blipFill>
        <p:spPr>
          <a:xfrm>
            <a:off x="376519" y="1817065"/>
            <a:ext cx="6441077" cy="4696822"/>
          </a:xfrm>
          <a:prstGeom prst="rect">
            <a:avLst/>
          </a:prstGeom>
        </p:spPr>
      </p:pic>
      <p:grpSp>
        <p:nvGrpSpPr>
          <p:cNvPr id="6" name="Group 5">
            <a:extLst>
              <a:ext uri="{FF2B5EF4-FFF2-40B4-BE49-F238E27FC236}">
                <a16:creationId xmlns:a16="http://schemas.microsoft.com/office/drawing/2014/main" xmlns="" id="{3E543A0B-E972-0D4A-B032-08CCCFDD452B}"/>
              </a:ext>
            </a:extLst>
          </p:cNvPr>
          <p:cNvGrpSpPr/>
          <p:nvPr/>
        </p:nvGrpSpPr>
        <p:grpSpPr>
          <a:xfrm>
            <a:off x="7132319" y="2693323"/>
            <a:ext cx="4558938" cy="2087683"/>
            <a:chOff x="7055427" y="1629296"/>
            <a:chExt cx="4741382" cy="3940232"/>
          </a:xfrm>
        </p:grpSpPr>
        <p:sp>
          <p:nvSpPr>
            <p:cNvPr id="7" name="Rectangle: Rounded Corners 6">
              <a:extLst>
                <a:ext uri="{FF2B5EF4-FFF2-40B4-BE49-F238E27FC236}">
                  <a16:creationId xmlns:a16="http://schemas.microsoft.com/office/drawing/2014/main" xmlns="" id="{F417EADB-4971-68AA-FB3E-1FC6A5CCC752}"/>
                </a:ext>
              </a:extLst>
            </p:cNvPr>
            <p:cNvSpPr/>
            <p:nvPr/>
          </p:nvSpPr>
          <p:spPr>
            <a:xfrm>
              <a:off x="7055427" y="1629296"/>
              <a:ext cx="4741382" cy="3940232"/>
            </a:xfrm>
            <a:prstGeom prst="roundRect">
              <a:avLst/>
            </a:prstGeom>
            <a:no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8" name="TextBox 7">
              <a:extLst>
                <a:ext uri="{FF2B5EF4-FFF2-40B4-BE49-F238E27FC236}">
                  <a16:creationId xmlns:a16="http://schemas.microsoft.com/office/drawing/2014/main" xmlns="" id="{CD4DF022-03B6-2C13-C899-C3F0C93339E7}"/>
                </a:ext>
              </a:extLst>
            </p:cNvPr>
            <p:cNvSpPr txBox="1"/>
            <p:nvPr/>
          </p:nvSpPr>
          <p:spPr>
            <a:xfrm>
              <a:off x="7231023" y="1775390"/>
              <a:ext cx="4441371" cy="3311064"/>
            </a:xfrm>
            <a:prstGeom prst="rect">
              <a:avLst/>
            </a:prstGeom>
            <a:noFill/>
          </p:spPr>
          <p:txBody>
            <a:bodyPr wrap="square" rtlCol="0">
              <a:spAutoFit/>
            </a:bodyPr>
            <a:lstStyle/>
            <a:p>
              <a:pPr algn="ctr"/>
              <a:r>
                <a:rPr lang="en-US" sz="3600" b="1" i="1">
                  <a:latin typeface="Cambria" panose="02040503050406030204" pitchFamily="18" charset="0"/>
                  <a:ea typeface="Cambria" panose="02040503050406030204" pitchFamily="18" charset="0"/>
                </a:rPr>
                <a:t>Nấu cơm từ thiện tặng cho những người khó khăn.</a:t>
              </a:r>
            </a:p>
          </p:txBody>
        </p:sp>
      </p:grpSp>
    </p:spTree>
    <p:extLst>
      <p:ext uri="{BB962C8B-B14F-4D97-AF65-F5344CB8AC3E}">
        <p14:creationId xmlns:p14="http://schemas.microsoft.com/office/powerpoint/2010/main" val="3585863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hqprint">
            <a:extLst>
              <a:ext uri="{28A0092B-C50C-407E-A947-70E740481C1C}">
                <a14:useLocalDpi xmlns:a14="http://schemas.microsoft.com/office/drawing/2010/main" val="0"/>
              </a:ext>
            </a:extLst>
          </a:blip>
          <a:srcRect l="2178"/>
          <a:stretch/>
        </p:blipFill>
        <p:spPr>
          <a:xfrm>
            <a:off x="0" y="0"/>
            <a:ext cx="12191999" cy="6858000"/>
          </a:xfrm>
          <a:prstGeom prst="rect">
            <a:avLst/>
          </a:prstGeom>
        </p:spPr>
      </p:pic>
      <p:pic>
        <p:nvPicPr>
          <p:cNvPr id="3" name="Picture 2">
            <a:extLst>
              <a:ext uri="{FF2B5EF4-FFF2-40B4-BE49-F238E27FC236}">
                <a16:creationId xmlns:a16="http://schemas.microsoft.com/office/drawing/2014/main" xmlns="" id="{B5D2DAB1-4E2B-D3BA-EEFF-36D06A6A162B}"/>
              </a:ext>
            </a:extLst>
          </p:cNvPr>
          <p:cNvPicPr>
            <a:picLocks noChangeAspect="1"/>
          </p:cNvPicPr>
          <p:nvPr/>
        </p:nvPicPr>
        <p:blipFill>
          <a:blip r:embed="rId3"/>
          <a:stretch>
            <a:fillRect/>
          </a:stretch>
        </p:blipFill>
        <p:spPr>
          <a:xfrm>
            <a:off x="2161898" y="91440"/>
            <a:ext cx="7014757" cy="1468366"/>
          </a:xfrm>
          <a:prstGeom prst="rect">
            <a:avLst/>
          </a:prstGeom>
        </p:spPr>
      </p:pic>
      <p:sp>
        <p:nvSpPr>
          <p:cNvPr id="4" name="TextBox 3"/>
          <p:cNvSpPr txBox="1"/>
          <p:nvPr/>
        </p:nvSpPr>
        <p:spPr>
          <a:xfrm>
            <a:off x="888274" y="1191184"/>
            <a:ext cx="10319657" cy="4031873"/>
          </a:xfrm>
          <a:prstGeom prst="rect">
            <a:avLst/>
          </a:prstGeom>
          <a:solidFill>
            <a:schemeClr val="bg1">
              <a:alpha val="52000"/>
            </a:schemeClr>
          </a:solidFill>
        </p:spPr>
        <p:txBody>
          <a:bodyPr wrap="square" rtlCol="0">
            <a:spAutoFit/>
          </a:bodyPr>
          <a:lstStyle/>
          <a:p>
            <a:pPr algn="just"/>
            <a:r>
              <a:rPr lang="en-US" sz="3200" b="1">
                <a:solidFill>
                  <a:schemeClr val="accent1">
                    <a:lumMod val="50000"/>
                  </a:schemeClr>
                </a:solidFill>
                <a:latin typeface="Cambria" panose="02040503050406030204" pitchFamily="18" charset="0"/>
                <a:ea typeface="Cambria" panose="02040503050406030204" pitchFamily="18" charset="0"/>
              </a:rPr>
              <a:t>+ Nêu được một số biểu hiện của sự cảm thông, giúp đỡ người gặp khó khăn.</a:t>
            </a:r>
          </a:p>
          <a:p>
            <a:pPr algn="just"/>
            <a:r>
              <a:rPr lang="en-US" sz="3200" b="1">
                <a:solidFill>
                  <a:schemeClr val="accent1">
                    <a:lumMod val="50000"/>
                  </a:schemeClr>
                </a:solidFill>
                <a:latin typeface="Cambria" panose="02040503050406030204" pitchFamily="18" charset="0"/>
                <a:ea typeface="Cambria" panose="02040503050406030204" pitchFamily="18" charset="0"/>
              </a:rPr>
              <a:t>+ Biết vì sao phải cảm thông, giúp đỡ người gặp khó khăn.</a:t>
            </a:r>
          </a:p>
          <a:p>
            <a:pPr algn="just"/>
            <a:r>
              <a:rPr lang="en-US" sz="3200" b="1">
                <a:solidFill>
                  <a:schemeClr val="accent1">
                    <a:lumMod val="50000"/>
                  </a:schemeClr>
                </a:solidFill>
                <a:latin typeface="Cambria" panose="02040503050406030204" pitchFamily="18" charset="0"/>
                <a:ea typeface="Cambria" panose="02040503050406030204" pitchFamily="18" charset="0"/>
              </a:rPr>
              <a:t>+ Cảm thông, giúp đỡ người gặp khó khăn bằng những lời nói, việc làm cụ thể phù hợp với lứa tuổi.</a:t>
            </a:r>
          </a:p>
          <a:p>
            <a:pPr algn="just"/>
            <a:r>
              <a:rPr lang="en-US" sz="3200" b="1">
                <a:solidFill>
                  <a:schemeClr val="accent1">
                    <a:lumMod val="50000"/>
                  </a:schemeClr>
                </a:solidFill>
                <a:latin typeface="Cambria" panose="02040503050406030204" pitchFamily="18" charset="0"/>
                <a:ea typeface="Cambria" panose="02040503050406030204" pitchFamily="18" charset="0"/>
              </a:rPr>
              <a:t>+ Sẵn sàng giúp đỡ người gặp khó khăn phù hợp với khả năng của bản thân.</a:t>
            </a:r>
          </a:p>
        </p:txBody>
      </p:sp>
    </p:spTree>
    <p:extLst>
      <p:ext uri="{BB962C8B-B14F-4D97-AF65-F5344CB8AC3E}">
        <p14:creationId xmlns:p14="http://schemas.microsoft.com/office/powerpoint/2010/main" val="3082851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3E543A0B-E972-0D4A-B032-08CCCFDD452B}"/>
              </a:ext>
            </a:extLst>
          </p:cNvPr>
          <p:cNvGrpSpPr/>
          <p:nvPr/>
        </p:nvGrpSpPr>
        <p:grpSpPr>
          <a:xfrm>
            <a:off x="376519" y="416859"/>
            <a:ext cx="11376210" cy="1062318"/>
            <a:chOff x="7055427" y="1629296"/>
            <a:chExt cx="4741382" cy="2887316"/>
          </a:xfrm>
        </p:grpSpPr>
        <p:sp>
          <p:nvSpPr>
            <p:cNvPr id="3" name="Rectangle: Rounded Corners 6">
              <a:extLst>
                <a:ext uri="{FF2B5EF4-FFF2-40B4-BE49-F238E27FC236}">
                  <a16:creationId xmlns:a16="http://schemas.microsoft.com/office/drawing/2014/main" xmlns="" id="{F417EADB-4971-68AA-FB3E-1FC6A5CCC752}"/>
                </a:ext>
              </a:extLst>
            </p:cNvPr>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CD4DF022-03B6-2C13-C899-C3F0C93339E7}"/>
                </a:ext>
              </a:extLst>
            </p:cNvPr>
            <p:cNvSpPr txBox="1"/>
            <p:nvPr/>
          </p:nvSpPr>
          <p:spPr>
            <a:xfrm>
              <a:off x="7139520" y="1638984"/>
              <a:ext cx="4599743" cy="2311650"/>
            </a:xfrm>
            <a:prstGeom prst="rect">
              <a:avLst/>
            </a:prstGeom>
            <a:noFill/>
          </p:spPr>
          <p:txBody>
            <a:bodyPr wrap="square" rtlCol="0">
              <a:spAutoFit/>
            </a:bodyPr>
            <a:lstStyle/>
            <a:p>
              <a:pPr algn="just"/>
              <a:r>
                <a:rPr lang="en-US" sz="3200" b="1">
                  <a:latin typeface="Cambria" panose="02040503050406030204" pitchFamily="18" charset="0"/>
                  <a:ea typeface="Cambria" panose="02040503050406030204" pitchFamily="18" charset="0"/>
                </a:rPr>
                <a:t>Em hãy nêu những biểu hiện của sự cảm thông, giúp đỡ người có hoàn cảnh khó khăn trong những bức tranh sau.</a:t>
              </a:r>
            </a:p>
          </p:txBody>
        </p:sp>
      </p:grpSp>
      <p:grpSp>
        <p:nvGrpSpPr>
          <p:cNvPr id="6" name="Group 5">
            <a:extLst>
              <a:ext uri="{FF2B5EF4-FFF2-40B4-BE49-F238E27FC236}">
                <a16:creationId xmlns:a16="http://schemas.microsoft.com/office/drawing/2014/main" xmlns="" id="{3E543A0B-E972-0D4A-B032-08CCCFDD452B}"/>
              </a:ext>
            </a:extLst>
          </p:cNvPr>
          <p:cNvGrpSpPr/>
          <p:nvPr/>
        </p:nvGrpSpPr>
        <p:grpSpPr>
          <a:xfrm>
            <a:off x="6817659" y="2693323"/>
            <a:ext cx="4873598" cy="2087683"/>
            <a:chOff x="7055427" y="1629296"/>
            <a:chExt cx="4741382" cy="3940232"/>
          </a:xfrm>
        </p:grpSpPr>
        <p:sp>
          <p:nvSpPr>
            <p:cNvPr id="7" name="Rectangle: Rounded Corners 6">
              <a:extLst>
                <a:ext uri="{FF2B5EF4-FFF2-40B4-BE49-F238E27FC236}">
                  <a16:creationId xmlns:a16="http://schemas.microsoft.com/office/drawing/2014/main" xmlns="" id="{F417EADB-4971-68AA-FB3E-1FC6A5CCC752}"/>
                </a:ext>
              </a:extLst>
            </p:cNvPr>
            <p:cNvSpPr/>
            <p:nvPr/>
          </p:nvSpPr>
          <p:spPr>
            <a:xfrm>
              <a:off x="7055427" y="1629296"/>
              <a:ext cx="4741382" cy="3940232"/>
            </a:xfrm>
            <a:prstGeom prst="roundRect">
              <a:avLst/>
            </a:prstGeom>
            <a:no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8" name="TextBox 7">
              <a:extLst>
                <a:ext uri="{FF2B5EF4-FFF2-40B4-BE49-F238E27FC236}">
                  <a16:creationId xmlns:a16="http://schemas.microsoft.com/office/drawing/2014/main" xmlns="" id="{CD4DF022-03B6-2C13-C899-C3F0C93339E7}"/>
                </a:ext>
              </a:extLst>
            </p:cNvPr>
            <p:cNvSpPr txBox="1"/>
            <p:nvPr/>
          </p:nvSpPr>
          <p:spPr>
            <a:xfrm>
              <a:off x="7231023" y="1775390"/>
              <a:ext cx="4441371" cy="3311064"/>
            </a:xfrm>
            <a:prstGeom prst="rect">
              <a:avLst/>
            </a:prstGeom>
            <a:noFill/>
          </p:spPr>
          <p:txBody>
            <a:bodyPr wrap="square" rtlCol="0">
              <a:spAutoFit/>
            </a:bodyPr>
            <a:lstStyle/>
            <a:p>
              <a:pPr algn="ctr"/>
              <a:r>
                <a:rPr lang="en-US" sz="3600" b="1" i="1">
                  <a:latin typeface="Cambria" panose="02040503050406030204" pitchFamily="18" charset="0"/>
                  <a:ea typeface="Cambria" panose="02040503050406030204" pitchFamily="18" charset="0"/>
                </a:rPr>
                <a:t>Xây nhà tình nghĩa trao tặng cho những người nghèo.</a:t>
              </a:r>
            </a:p>
          </p:txBody>
        </p:sp>
      </p:grpSp>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50791"/>
          <a:stretch/>
        </p:blipFill>
        <p:spPr>
          <a:xfrm>
            <a:off x="489048" y="1798099"/>
            <a:ext cx="5884858" cy="4700161"/>
          </a:xfrm>
          <a:prstGeom prst="rect">
            <a:avLst/>
          </a:prstGeom>
        </p:spPr>
      </p:pic>
    </p:spTree>
    <p:extLst>
      <p:ext uri="{BB962C8B-B14F-4D97-AF65-F5344CB8AC3E}">
        <p14:creationId xmlns:p14="http://schemas.microsoft.com/office/powerpoint/2010/main" val="3040606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3E543A0B-E972-0D4A-B032-08CCCFDD452B}"/>
              </a:ext>
            </a:extLst>
          </p:cNvPr>
          <p:cNvGrpSpPr/>
          <p:nvPr/>
        </p:nvGrpSpPr>
        <p:grpSpPr>
          <a:xfrm>
            <a:off x="376519" y="416859"/>
            <a:ext cx="11376210" cy="1062318"/>
            <a:chOff x="7055427" y="1629296"/>
            <a:chExt cx="4741382" cy="2887316"/>
          </a:xfrm>
        </p:grpSpPr>
        <p:sp>
          <p:nvSpPr>
            <p:cNvPr id="3" name="Rectangle: Rounded Corners 6">
              <a:extLst>
                <a:ext uri="{FF2B5EF4-FFF2-40B4-BE49-F238E27FC236}">
                  <a16:creationId xmlns:a16="http://schemas.microsoft.com/office/drawing/2014/main" xmlns="" id="{F417EADB-4971-68AA-FB3E-1FC6A5CCC752}"/>
                </a:ext>
              </a:extLst>
            </p:cNvPr>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CD4DF022-03B6-2C13-C899-C3F0C93339E7}"/>
                </a:ext>
              </a:extLst>
            </p:cNvPr>
            <p:cNvSpPr txBox="1"/>
            <p:nvPr/>
          </p:nvSpPr>
          <p:spPr>
            <a:xfrm>
              <a:off x="7139520" y="1638984"/>
              <a:ext cx="4599743" cy="2311650"/>
            </a:xfrm>
            <a:prstGeom prst="rect">
              <a:avLst/>
            </a:prstGeom>
            <a:noFill/>
          </p:spPr>
          <p:txBody>
            <a:bodyPr wrap="square" rtlCol="0">
              <a:spAutoFit/>
            </a:bodyPr>
            <a:lstStyle/>
            <a:p>
              <a:pPr algn="just"/>
              <a:r>
                <a:rPr lang="en-US" sz="3200" b="1">
                  <a:latin typeface="Cambria" panose="02040503050406030204" pitchFamily="18" charset="0"/>
                  <a:ea typeface="Cambria" panose="02040503050406030204" pitchFamily="18" charset="0"/>
                </a:rPr>
                <a:t>Em hãy nêu những biểu hiện của sự cảm thông, giúp đỡ người có hoàn cảnh khó khăn trong những bức tranh sau.</a:t>
              </a:r>
            </a:p>
          </p:txBody>
        </p:sp>
      </p:grpSp>
      <p:grpSp>
        <p:nvGrpSpPr>
          <p:cNvPr id="6" name="Group 5">
            <a:extLst>
              <a:ext uri="{FF2B5EF4-FFF2-40B4-BE49-F238E27FC236}">
                <a16:creationId xmlns:a16="http://schemas.microsoft.com/office/drawing/2014/main" xmlns="" id="{3E543A0B-E972-0D4A-B032-08CCCFDD452B}"/>
              </a:ext>
            </a:extLst>
          </p:cNvPr>
          <p:cNvGrpSpPr/>
          <p:nvPr/>
        </p:nvGrpSpPr>
        <p:grpSpPr>
          <a:xfrm>
            <a:off x="7059707" y="2796931"/>
            <a:ext cx="3886200" cy="1381136"/>
            <a:chOff x="7055427" y="1629296"/>
            <a:chExt cx="4741382" cy="3940232"/>
          </a:xfrm>
        </p:grpSpPr>
        <p:sp>
          <p:nvSpPr>
            <p:cNvPr id="7" name="Rectangle: Rounded Corners 6">
              <a:extLst>
                <a:ext uri="{FF2B5EF4-FFF2-40B4-BE49-F238E27FC236}">
                  <a16:creationId xmlns:a16="http://schemas.microsoft.com/office/drawing/2014/main" xmlns="" id="{F417EADB-4971-68AA-FB3E-1FC6A5CCC752}"/>
                </a:ext>
              </a:extLst>
            </p:cNvPr>
            <p:cNvSpPr/>
            <p:nvPr/>
          </p:nvSpPr>
          <p:spPr>
            <a:xfrm>
              <a:off x="7055427" y="1629296"/>
              <a:ext cx="4741382" cy="3940232"/>
            </a:xfrm>
            <a:prstGeom prst="roundRect">
              <a:avLst/>
            </a:prstGeom>
            <a:no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8" name="TextBox 7">
              <a:extLst>
                <a:ext uri="{FF2B5EF4-FFF2-40B4-BE49-F238E27FC236}">
                  <a16:creationId xmlns:a16="http://schemas.microsoft.com/office/drawing/2014/main" xmlns="" id="{CD4DF022-03B6-2C13-C899-C3F0C93339E7}"/>
                </a:ext>
              </a:extLst>
            </p:cNvPr>
            <p:cNvSpPr txBox="1"/>
            <p:nvPr/>
          </p:nvSpPr>
          <p:spPr>
            <a:xfrm>
              <a:off x="7231023" y="1775390"/>
              <a:ext cx="4441371" cy="2265466"/>
            </a:xfrm>
            <a:prstGeom prst="rect">
              <a:avLst/>
            </a:prstGeom>
            <a:noFill/>
          </p:spPr>
          <p:txBody>
            <a:bodyPr wrap="square" rtlCol="0">
              <a:spAutoFit/>
            </a:bodyPr>
            <a:lstStyle/>
            <a:p>
              <a:pPr algn="ctr"/>
              <a:r>
                <a:rPr lang="en-US" sz="3600" b="1" i="1">
                  <a:latin typeface="Cambria" panose="02040503050406030204" pitchFamily="18" charset="0"/>
                  <a:ea typeface="Cambria" panose="02040503050406030204" pitchFamily="18" charset="0"/>
                </a:rPr>
                <a:t>Giúp đỡ bạn khuyết tật </a:t>
              </a:r>
            </a:p>
          </p:txBody>
        </p:sp>
      </p:gr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1" r="52783" b="51640"/>
          <a:stretch/>
        </p:blipFill>
        <p:spPr>
          <a:xfrm>
            <a:off x="376519" y="2097741"/>
            <a:ext cx="6249555" cy="4160653"/>
          </a:xfrm>
          <a:prstGeom prst="rect">
            <a:avLst/>
          </a:prstGeom>
        </p:spPr>
      </p:pic>
    </p:spTree>
    <p:extLst>
      <p:ext uri="{BB962C8B-B14F-4D97-AF65-F5344CB8AC3E}">
        <p14:creationId xmlns:p14="http://schemas.microsoft.com/office/powerpoint/2010/main" val="2617093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3E543A0B-E972-0D4A-B032-08CCCFDD452B}"/>
              </a:ext>
            </a:extLst>
          </p:cNvPr>
          <p:cNvGrpSpPr/>
          <p:nvPr/>
        </p:nvGrpSpPr>
        <p:grpSpPr>
          <a:xfrm>
            <a:off x="376519" y="416859"/>
            <a:ext cx="11376210" cy="1062318"/>
            <a:chOff x="7055427" y="1629296"/>
            <a:chExt cx="4741382" cy="2887316"/>
          </a:xfrm>
        </p:grpSpPr>
        <p:sp>
          <p:nvSpPr>
            <p:cNvPr id="3" name="Rectangle: Rounded Corners 6">
              <a:extLst>
                <a:ext uri="{FF2B5EF4-FFF2-40B4-BE49-F238E27FC236}">
                  <a16:creationId xmlns:a16="http://schemas.microsoft.com/office/drawing/2014/main" xmlns="" id="{F417EADB-4971-68AA-FB3E-1FC6A5CCC752}"/>
                </a:ext>
              </a:extLst>
            </p:cNvPr>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CD4DF022-03B6-2C13-C899-C3F0C93339E7}"/>
                </a:ext>
              </a:extLst>
            </p:cNvPr>
            <p:cNvSpPr txBox="1"/>
            <p:nvPr/>
          </p:nvSpPr>
          <p:spPr>
            <a:xfrm>
              <a:off x="7139520" y="1638984"/>
              <a:ext cx="4599743" cy="2311650"/>
            </a:xfrm>
            <a:prstGeom prst="rect">
              <a:avLst/>
            </a:prstGeom>
            <a:noFill/>
          </p:spPr>
          <p:txBody>
            <a:bodyPr wrap="square" rtlCol="0">
              <a:spAutoFit/>
            </a:bodyPr>
            <a:lstStyle/>
            <a:p>
              <a:pPr algn="just"/>
              <a:r>
                <a:rPr lang="en-US" sz="3200" b="1">
                  <a:latin typeface="Cambria" panose="02040503050406030204" pitchFamily="18" charset="0"/>
                  <a:ea typeface="Cambria" panose="02040503050406030204" pitchFamily="18" charset="0"/>
                </a:rPr>
                <a:t>Em hãy nêu những biểu hiện của sự cảm thông, giúp đỡ người có hoàn cảnh khó khăn trong những bức tranh sau.</a:t>
              </a:r>
            </a:p>
          </p:txBody>
        </p:sp>
      </p:grpSp>
      <p:grpSp>
        <p:nvGrpSpPr>
          <p:cNvPr id="6" name="Group 5">
            <a:extLst>
              <a:ext uri="{FF2B5EF4-FFF2-40B4-BE49-F238E27FC236}">
                <a16:creationId xmlns:a16="http://schemas.microsoft.com/office/drawing/2014/main" xmlns="" id="{3E543A0B-E972-0D4A-B032-08CCCFDD452B}"/>
              </a:ext>
            </a:extLst>
          </p:cNvPr>
          <p:cNvGrpSpPr/>
          <p:nvPr/>
        </p:nvGrpSpPr>
        <p:grpSpPr>
          <a:xfrm>
            <a:off x="6817659" y="2693323"/>
            <a:ext cx="4873598" cy="1340795"/>
            <a:chOff x="7055427" y="1629296"/>
            <a:chExt cx="4741382" cy="3940232"/>
          </a:xfrm>
        </p:grpSpPr>
        <p:sp>
          <p:nvSpPr>
            <p:cNvPr id="7" name="Rectangle: Rounded Corners 6">
              <a:extLst>
                <a:ext uri="{FF2B5EF4-FFF2-40B4-BE49-F238E27FC236}">
                  <a16:creationId xmlns:a16="http://schemas.microsoft.com/office/drawing/2014/main" xmlns="" id="{F417EADB-4971-68AA-FB3E-1FC6A5CCC752}"/>
                </a:ext>
              </a:extLst>
            </p:cNvPr>
            <p:cNvSpPr/>
            <p:nvPr/>
          </p:nvSpPr>
          <p:spPr>
            <a:xfrm>
              <a:off x="7055427" y="1629296"/>
              <a:ext cx="4741382" cy="3940232"/>
            </a:xfrm>
            <a:prstGeom prst="roundRect">
              <a:avLst/>
            </a:prstGeom>
            <a:no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8" name="TextBox 7">
              <a:extLst>
                <a:ext uri="{FF2B5EF4-FFF2-40B4-BE49-F238E27FC236}">
                  <a16:creationId xmlns:a16="http://schemas.microsoft.com/office/drawing/2014/main" xmlns="" id="{CD4DF022-03B6-2C13-C899-C3F0C93339E7}"/>
                </a:ext>
              </a:extLst>
            </p:cNvPr>
            <p:cNvSpPr txBox="1"/>
            <p:nvPr/>
          </p:nvSpPr>
          <p:spPr>
            <a:xfrm>
              <a:off x="7231023" y="1775389"/>
              <a:ext cx="4441371" cy="3527441"/>
            </a:xfrm>
            <a:prstGeom prst="rect">
              <a:avLst/>
            </a:prstGeom>
            <a:noFill/>
          </p:spPr>
          <p:txBody>
            <a:bodyPr wrap="square" rtlCol="0">
              <a:spAutoFit/>
            </a:bodyPr>
            <a:lstStyle/>
            <a:p>
              <a:pPr algn="ctr"/>
              <a:r>
                <a:rPr lang="en-US" sz="3600" b="1" i="1">
                  <a:latin typeface="Cambria" panose="02040503050406030204" pitchFamily="18" charset="0"/>
                  <a:ea typeface="Cambria" panose="02040503050406030204" pitchFamily="18" charset="0"/>
                </a:rPr>
                <a:t>Lau dọn nhà cửa cho người già neo đơn.</a:t>
              </a:r>
            </a:p>
          </p:txBody>
        </p:sp>
      </p:gr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48421" r="4253" b="52608"/>
          <a:stretch/>
        </p:blipFill>
        <p:spPr>
          <a:xfrm>
            <a:off x="376519" y="2393576"/>
            <a:ext cx="6218807" cy="3442447"/>
          </a:xfrm>
          <a:prstGeom prst="rect">
            <a:avLst/>
          </a:prstGeom>
        </p:spPr>
      </p:pic>
    </p:spTree>
    <p:extLst>
      <p:ext uri="{BB962C8B-B14F-4D97-AF65-F5344CB8AC3E}">
        <p14:creationId xmlns:p14="http://schemas.microsoft.com/office/powerpoint/2010/main" val="38724541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3E543A0B-E972-0D4A-B032-08CCCFDD452B}"/>
              </a:ext>
            </a:extLst>
          </p:cNvPr>
          <p:cNvGrpSpPr/>
          <p:nvPr/>
        </p:nvGrpSpPr>
        <p:grpSpPr>
          <a:xfrm>
            <a:off x="376519" y="416859"/>
            <a:ext cx="11376210" cy="1062318"/>
            <a:chOff x="7055427" y="1629296"/>
            <a:chExt cx="4741382" cy="2887316"/>
          </a:xfrm>
        </p:grpSpPr>
        <p:sp>
          <p:nvSpPr>
            <p:cNvPr id="3" name="Rectangle: Rounded Corners 6">
              <a:extLst>
                <a:ext uri="{FF2B5EF4-FFF2-40B4-BE49-F238E27FC236}">
                  <a16:creationId xmlns:a16="http://schemas.microsoft.com/office/drawing/2014/main" xmlns="" id="{F417EADB-4971-68AA-FB3E-1FC6A5CCC752}"/>
                </a:ext>
              </a:extLst>
            </p:cNvPr>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CD4DF022-03B6-2C13-C899-C3F0C93339E7}"/>
                </a:ext>
              </a:extLst>
            </p:cNvPr>
            <p:cNvSpPr txBox="1"/>
            <p:nvPr/>
          </p:nvSpPr>
          <p:spPr>
            <a:xfrm>
              <a:off x="7139520" y="1638984"/>
              <a:ext cx="4599743" cy="2311650"/>
            </a:xfrm>
            <a:prstGeom prst="rect">
              <a:avLst/>
            </a:prstGeom>
            <a:noFill/>
          </p:spPr>
          <p:txBody>
            <a:bodyPr wrap="square" rtlCol="0">
              <a:spAutoFit/>
            </a:bodyPr>
            <a:lstStyle/>
            <a:p>
              <a:pPr algn="just"/>
              <a:r>
                <a:rPr lang="en-US" sz="3200" b="1">
                  <a:latin typeface="Cambria" panose="02040503050406030204" pitchFamily="18" charset="0"/>
                  <a:ea typeface="Cambria" panose="02040503050406030204" pitchFamily="18" charset="0"/>
                </a:rPr>
                <a:t>Em hãy nêu những biểu hiện của sự cảm thông, giúp đỡ người có hoàn cảnh khó khăn trong những bức tranh sau.</a:t>
              </a:r>
            </a:p>
          </p:txBody>
        </p:sp>
      </p:grpSp>
      <p:grpSp>
        <p:nvGrpSpPr>
          <p:cNvPr id="6" name="Group 5">
            <a:extLst>
              <a:ext uri="{FF2B5EF4-FFF2-40B4-BE49-F238E27FC236}">
                <a16:creationId xmlns:a16="http://schemas.microsoft.com/office/drawing/2014/main" xmlns="" id="{3E543A0B-E972-0D4A-B032-08CCCFDD452B}"/>
              </a:ext>
            </a:extLst>
          </p:cNvPr>
          <p:cNvGrpSpPr/>
          <p:nvPr/>
        </p:nvGrpSpPr>
        <p:grpSpPr>
          <a:xfrm>
            <a:off x="6406180" y="2639536"/>
            <a:ext cx="5346550" cy="1892124"/>
            <a:chOff x="7055427" y="1629296"/>
            <a:chExt cx="4741382" cy="3940232"/>
          </a:xfrm>
        </p:grpSpPr>
        <p:sp>
          <p:nvSpPr>
            <p:cNvPr id="7" name="Rectangle: Rounded Corners 6">
              <a:extLst>
                <a:ext uri="{FF2B5EF4-FFF2-40B4-BE49-F238E27FC236}">
                  <a16:creationId xmlns:a16="http://schemas.microsoft.com/office/drawing/2014/main" xmlns="" id="{F417EADB-4971-68AA-FB3E-1FC6A5CCC752}"/>
                </a:ext>
              </a:extLst>
            </p:cNvPr>
            <p:cNvSpPr/>
            <p:nvPr/>
          </p:nvSpPr>
          <p:spPr>
            <a:xfrm>
              <a:off x="7055427" y="1629296"/>
              <a:ext cx="4741382" cy="3940232"/>
            </a:xfrm>
            <a:prstGeom prst="roundRect">
              <a:avLst/>
            </a:prstGeom>
            <a:no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8" name="TextBox 7">
              <a:extLst>
                <a:ext uri="{FF2B5EF4-FFF2-40B4-BE49-F238E27FC236}">
                  <a16:creationId xmlns:a16="http://schemas.microsoft.com/office/drawing/2014/main" xmlns="" id="{CD4DF022-03B6-2C13-C899-C3F0C93339E7}"/>
                </a:ext>
              </a:extLst>
            </p:cNvPr>
            <p:cNvSpPr txBox="1"/>
            <p:nvPr/>
          </p:nvSpPr>
          <p:spPr>
            <a:xfrm>
              <a:off x="7075997" y="1775389"/>
              <a:ext cx="4685038" cy="2927912"/>
            </a:xfrm>
            <a:prstGeom prst="rect">
              <a:avLst/>
            </a:prstGeom>
            <a:noFill/>
          </p:spPr>
          <p:txBody>
            <a:bodyPr wrap="square" rtlCol="0">
              <a:spAutoFit/>
            </a:bodyPr>
            <a:lstStyle/>
            <a:p>
              <a:pPr algn="ctr"/>
              <a:r>
                <a:rPr lang="en-US" sz="3600" b="1" i="1">
                  <a:latin typeface="Cambria" panose="02040503050406030204" pitchFamily="18" charset="0"/>
                  <a:ea typeface="Cambria" panose="02040503050406030204" pitchFamily="18" charset="0"/>
                </a:rPr>
                <a:t>Quyên góp quần áo, sách vở ủng hộ cho các bạn học sinh vùng bị lũ lụt.</a:t>
              </a:r>
            </a:p>
          </p:txBody>
        </p:sp>
      </p:gr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t="46667" r="52012"/>
          <a:stretch/>
        </p:blipFill>
        <p:spPr>
          <a:xfrm>
            <a:off x="578287" y="1909483"/>
            <a:ext cx="5827893" cy="4345472"/>
          </a:xfrm>
          <a:prstGeom prst="rect">
            <a:avLst/>
          </a:prstGeom>
        </p:spPr>
      </p:pic>
    </p:spTree>
    <p:extLst>
      <p:ext uri="{BB962C8B-B14F-4D97-AF65-F5344CB8AC3E}">
        <p14:creationId xmlns:p14="http://schemas.microsoft.com/office/powerpoint/2010/main" val="718679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3E543A0B-E972-0D4A-B032-08CCCFDD452B}"/>
              </a:ext>
            </a:extLst>
          </p:cNvPr>
          <p:cNvGrpSpPr/>
          <p:nvPr/>
        </p:nvGrpSpPr>
        <p:grpSpPr>
          <a:xfrm>
            <a:off x="376519" y="416859"/>
            <a:ext cx="11376210" cy="1062318"/>
            <a:chOff x="7055427" y="1629296"/>
            <a:chExt cx="4741382" cy="2887316"/>
          </a:xfrm>
        </p:grpSpPr>
        <p:sp>
          <p:nvSpPr>
            <p:cNvPr id="3" name="Rectangle: Rounded Corners 6">
              <a:extLst>
                <a:ext uri="{FF2B5EF4-FFF2-40B4-BE49-F238E27FC236}">
                  <a16:creationId xmlns:a16="http://schemas.microsoft.com/office/drawing/2014/main" xmlns="" id="{F417EADB-4971-68AA-FB3E-1FC6A5CCC752}"/>
                </a:ext>
              </a:extLst>
            </p:cNvPr>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CD4DF022-03B6-2C13-C899-C3F0C93339E7}"/>
                </a:ext>
              </a:extLst>
            </p:cNvPr>
            <p:cNvSpPr txBox="1"/>
            <p:nvPr/>
          </p:nvSpPr>
          <p:spPr>
            <a:xfrm>
              <a:off x="7139520" y="1638984"/>
              <a:ext cx="4599743" cy="2311650"/>
            </a:xfrm>
            <a:prstGeom prst="rect">
              <a:avLst/>
            </a:prstGeom>
            <a:noFill/>
          </p:spPr>
          <p:txBody>
            <a:bodyPr wrap="square" rtlCol="0">
              <a:spAutoFit/>
            </a:bodyPr>
            <a:lstStyle/>
            <a:p>
              <a:pPr algn="just"/>
              <a:r>
                <a:rPr lang="en-US" sz="3200" b="1">
                  <a:latin typeface="Cambria" panose="02040503050406030204" pitchFamily="18" charset="0"/>
                  <a:ea typeface="Cambria" panose="02040503050406030204" pitchFamily="18" charset="0"/>
                </a:rPr>
                <a:t>Em hãy nêu những biểu hiện của sự cảm thông, giúp đỡ người có hoàn cảnh khó khăn trong những bức tranh sau.</a:t>
              </a:r>
            </a:p>
          </p:txBody>
        </p:sp>
      </p:grpSp>
      <p:grpSp>
        <p:nvGrpSpPr>
          <p:cNvPr id="6" name="Group 5">
            <a:extLst>
              <a:ext uri="{FF2B5EF4-FFF2-40B4-BE49-F238E27FC236}">
                <a16:creationId xmlns:a16="http://schemas.microsoft.com/office/drawing/2014/main" xmlns="" id="{3E543A0B-E972-0D4A-B032-08CCCFDD452B}"/>
              </a:ext>
            </a:extLst>
          </p:cNvPr>
          <p:cNvGrpSpPr/>
          <p:nvPr/>
        </p:nvGrpSpPr>
        <p:grpSpPr>
          <a:xfrm>
            <a:off x="6308459" y="3258100"/>
            <a:ext cx="5094131" cy="1340795"/>
            <a:chOff x="7055427" y="1629296"/>
            <a:chExt cx="4741382" cy="3940232"/>
          </a:xfrm>
        </p:grpSpPr>
        <p:sp>
          <p:nvSpPr>
            <p:cNvPr id="7" name="Rectangle: Rounded Corners 6">
              <a:extLst>
                <a:ext uri="{FF2B5EF4-FFF2-40B4-BE49-F238E27FC236}">
                  <a16:creationId xmlns:a16="http://schemas.microsoft.com/office/drawing/2014/main" xmlns="" id="{F417EADB-4971-68AA-FB3E-1FC6A5CCC752}"/>
                </a:ext>
              </a:extLst>
            </p:cNvPr>
            <p:cNvSpPr/>
            <p:nvPr/>
          </p:nvSpPr>
          <p:spPr>
            <a:xfrm>
              <a:off x="7055427" y="1629296"/>
              <a:ext cx="4741382" cy="3940232"/>
            </a:xfrm>
            <a:prstGeom prst="roundRect">
              <a:avLst/>
            </a:prstGeom>
            <a:no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8" name="TextBox 7">
              <a:extLst>
                <a:ext uri="{FF2B5EF4-FFF2-40B4-BE49-F238E27FC236}">
                  <a16:creationId xmlns:a16="http://schemas.microsoft.com/office/drawing/2014/main" xmlns="" id="{CD4DF022-03B6-2C13-C899-C3F0C93339E7}"/>
                </a:ext>
              </a:extLst>
            </p:cNvPr>
            <p:cNvSpPr txBox="1"/>
            <p:nvPr/>
          </p:nvSpPr>
          <p:spPr>
            <a:xfrm>
              <a:off x="7231023" y="1775389"/>
              <a:ext cx="4441371" cy="3527441"/>
            </a:xfrm>
            <a:prstGeom prst="rect">
              <a:avLst/>
            </a:prstGeom>
            <a:noFill/>
          </p:spPr>
          <p:txBody>
            <a:bodyPr wrap="square" rtlCol="0">
              <a:spAutoFit/>
            </a:bodyPr>
            <a:lstStyle/>
            <a:p>
              <a:pPr algn="ctr"/>
              <a:r>
                <a:rPr lang="en-US" sz="3600" b="1" i="1">
                  <a:latin typeface="Cambria" panose="02040503050406030204" pitchFamily="18" charset="0"/>
                  <a:ea typeface="Cambria" panose="02040503050406030204" pitchFamily="18" charset="0"/>
                </a:rPr>
                <a:t>Động viên khi bạn gặp chuyện buồn.</a:t>
              </a:r>
            </a:p>
          </p:txBody>
        </p:sp>
      </p:gr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49051" t="46668" r="680" b="-471"/>
          <a:stretch/>
        </p:blipFill>
        <p:spPr>
          <a:xfrm>
            <a:off x="503186" y="2191871"/>
            <a:ext cx="5805273" cy="4168588"/>
          </a:xfrm>
          <a:prstGeom prst="rect">
            <a:avLst/>
          </a:prstGeom>
        </p:spPr>
      </p:pic>
    </p:spTree>
    <p:extLst>
      <p:ext uri="{BB962C8B-B14F-4D97-AF65-F5344CB8AC3E}">
        <p14:creationId xmlns:p14="http://schemas.microsoft.com/office/powerpoint/2010/main" val="776990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3">
            <a:extLst>
              <a:ext uri="{FF2B5EF4-FFF2-40B4-BE49-F238E27FC236}">
                <a16:creationId xmlns:a16="http://schemas.microsoft.com/office/drawing/2014/main" xmlns="" id="{FF6024D7-54A8-0935-0E31-935975D6B24F}"/>
              </a:ext>
            </a:extLst>
          </p:cNvPr>
          <p:cNvGrpSpPr/>
          <p:nvPr/>
        </p:nvGrpSpPr>
        <p:grpSpPr>
          <a:xfrm>
            <a:off x="3465307" y="400341"/>
            <a:ext cx="4368820" cy="1011745"/>
            <a:chOff x="6697" y="2653"/>
            <a:chExt cx="5278" cy="1635"/>
          </a:xfrm>
        </p:grpSpPr>
        <p:sp>
          <p:nvSpPr>
            <p:cNvPr id="3" name="圆角矩形 7">
              <a:extLst>
                <a:ext uri="{FF2B5EF4-FFF2-40B4-BE49-F238E27FC236}">
                  <a16:creationId xmlns:a16="http://schemas.microsoft.com/office/drawing/2014/main" xmlns="" id="{D536D507-0D48-6466-681C-1E0EA526AB57}"/>
                </a:ext>
              </a:extLst>
            </p:cNvPr>
            <p:cNvSpPr/>
            <p:nvPr/>
          </p:nvSpPr>
          <p:spPr>
            <a:xfrm>
              <a:off x="6905" y="2653"/>
              <a:ext cx="4862" cy="1635"/>
            </a:xfrm>
            <a:prstGeom prst="roundRect">
              <a:avLst>
                <a:gd name="adj" fmla="val 50000"/>
              </a:avLst>
            </a:prstGeom>
            <a:solidFill>
              <a:srgbClr val="FF6699"/>
            </a:solidFill>
            <a:ln w="762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微软雅黑"/>
              </a:endParaRPr>
            </a:p>
          </p:txBody>
        </p:sp>
        <p:sp>
          <p:nvSpPr>
            <p:cNvPr id="4" name="文本框 8">
              <a:extLst>
                <a:ext uri="{FF2B5EF4-FFF2-40B4-BE49-F238E27FC236}">
                  <a16:creationId xmlns:a16="http://schemas.microsoft.com/office/drawing/2014/main" xmlns="" id="{6DDA4E0E-6921-572C-A4E3-C325146BC1F1}"/>
                </a:ext>
              </a:extLst>
            </p:cNvPr>
            <p:cNvSpPr txBox="1"/>
            <p:nvPr/>
          </p:nvSpPr>
          <p:spPr>
            <a:xfrm>
              <a:off x="6697" y="2866"/>
              <a:ext cx="5278" cy="1209"/>
            </a:xfrm>
            <a:prstGeom prst="rect">
              <a:avLst/>
            </a:prstGeom>
            <a:no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a:ln>
                    <a:noFill/>
                  </a:ln>
                  <a:solidFill>
                    <a:prstClr val="white"/>
                  </a:solidFill>
                  <a:effectLst/>
                  <a:uLnTx/>
                  <a:uFillTx/>
                  <a:latin typeface="Cambria" panose="02040503050406030204" pitchFamily="18" charset="0"/>
                  <a:ea typeface="字魂179号-正酷波波体" charset="-122"/>
                  <a:cs typeface="+mn-ea"/>
                  <a:sym typeface="+mn-lt"/>
                </a:rPr>
                <a:t>KẾT</a:t>
              </a:r>
              <a:r>
                <a:rPr kumimoji="0" lang="en-US" altLang="zh-CN" sz="4800" b="1" i="0" u="none" strike="noStrike" kern="1200" cap="none" spc="0" normalizeH="0" noProof="0">
                  <a:ln>
                    <a:noFill/>
                  </a:ln>
                  <a:solidFill>
                    <a:prstClr val="white"/>
                  </a:solidFill>
                  <a:effectLst/>
                  <a:uLnTx/>
                  <a:uFillTx/>
                  <a:latin typeface="Cambria" panose="02040503050406030204" pitchFamily="18" charset="0"/>
                  <a:ea typeface="字魂179号-正酷波波体" charset="-122"/>
                  <a:cs typeface="+mn-ea"/>
                  <a:sym typeface="+mn-lt"/>
                </a:rPr>
                <a:t> LUẬN</a:t>
              </a:r>
              <a:endPar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字魂179号-正酷波波体" charset="-122"/>
                <a:cs typeface="+mn-ea"/>
                <a:sym typeface="+mn-lt"/>
              </a:endParaRPr>
            </a:p>
          </p:txBody>
        </p:sp>
      </p:grpSp>
      <p:sp>
        <p:nvSpPr>
          <p:cNvPr id="5" name="TextBox 4"/>
          <p:cNvSpPr txBox="1"/>
          <p:nvPr/>
        </p:nvSpPr>
        <p:spPr>
          <a:xfrm>
            <a:off x="1048871" y="1707776"/>
            <a:ext cx="9883588" cy="3539430"/>
          </a:xfrm>
          <a:prstGeom prst="rect">
            <a:avLst/>
          </a:prstGeom>
          <a:solidFill>
            <a:schemeClr val="bg1">
              <a:alpha val="90000"/>
            </a:schemeClr>
          </a:solidFill>
        </p:spPr>
        <p:txBody>
          <a:bodyPr wrap="square" rtlCol="0">
            <a:spAutoFit/>
          </a:bodyPr>
          <a:lstStyle/>
          <a:p>
            <a:pPr algn="just"/>
            <a:r>
              <a:rPr lang="en-US" sz="3200" b="1">
                <a:latin typeface="Cambria" panose="02040503050406030204" pitchFamily="18" charset="0"/>
                <a:ea typeface="Cambria" panose="02040503050406030204" pitchFamily="18" charset="0"/>
              </a:rPr>
              <a:t>Các bức tranh thể hiện sự cảm thông, giúp đỡ người có hoàn cảnh khó khăn với các hình thức như: nấu cơm tặng cho những người có hoàn cảnh khó khăn; làm nhà tình nghĩa tặng người nghèo; giúp đỡ bạn bị khuyết tật; lau dọn nhà cửa giúp cụ già neo đơn; ủng hộ quần áo sách vở cho học sinh vùng bị lũ lụt; quan tâm, động viên khi bạn gặp chuyện buồn. </a:t>
            </a:r>
          </a:p>
        </p:txBody>
      </p:sp>
    </p:spTree>
    <p:extLst>
      <p:ext uri="{BB962C8B-B14F-4D97-AF65-F5344CB8AC3E}">
        <p14:creationId xmlns:p14="http://schemas.microsoft.com/office/powerpoint/2010/main" val="3867859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xmlns=""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344" y="1228367"/>
            <a:ext cx="4491789" cy="5839327"/>
          </a:xfrm>
          <a:prstGeom prst="rect">
            <a:avLst/>
          </a:prstGeom>
        </p:spPr>
      </p:pic>
      <p:sp>
        <p:nvSpPr>
          <p:cNvPr id="3" name="Speech Bubble: Oval 9">
            <a:extLst>
              <a:ext uri="{FF2B5EF4-FFF2-40B4-BE49-F238E27FC236}">
                <a16:creationId xmlns:a16="http://schemas.microsoft.com/office/drawing/2014/main" xmlns="" id="{7242D3E7-C1CC-5917-A9C9-1DFAF6DBB850}"/>
              </a:ext>
            </a:extLst>
          </p:cNvPr>
          <p:cNvSpPr/>
          <p:nvPr/>
        </p:nvSpPr>
        <p:spPr>
          <a:xfrm>
            <a:off x="3842284" y="1228367"/>
            <a:ext cx="5906834" cy="3893574"/>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600" b="1" i="1">
                <a:solidFill>
                  <a:srgbClr val="0070C0"/>
                </a:solidFill>
                <a:latin typeface="Cambria" panose="02040503050406030204" pitchFamily="18" charset="0"/>
                <a:ea typeface="Cambria" panose="02040503050406030204" pitchFamily="18" charset="0"/>
              </a:rPr>
              <a:t>Em còn biết những </a:t>
            </a:r>
          </a:p>
          <a:p>
            <a:pPr algn="ctr"/>
            <a:r>
              <a:rPr lang="en-US" sz="3600" b="1" i="1">
                <a:solidFill>
                  <a:srgbClr val="0070C0"/>
                </a:solidFill>
                <a:latin typeface="Cambria" panose="02040503050406030204" pitchFamily="18" charset="0"/>
                <a:ea typeface="Cambria" panose="02040503050406030204" pitchFamily="18" charset="0"/>
              </a:rPr>
              <a:t>việc làm nào khác thể hiện </a:t>
            </a:r>
          </a:p>
          <a:p>
            <a:pPr algn="ctr"/>
            <a:r>
              <a:rPr lang="en-US" sz="3600" b="1" i="1">
                <a:solidFill>
                  <a:srgbClr val="0070C0"/>
                </a:solidFill>
                <a:latin typeface="Cambria" panose="02040503050406030204" pitchFamily="18" charset="0"/>
                <a:ea typeface="Cambria" panose="02040503050406030204" pitchFamily="18" charset="0"/>
              </a:rPr>
              <a:t>sự cảm thông, giúp đỡ </a:t>
            </a:r>
          </a:p>
          <a:p>
            <a:pPr algn="ctr"/>
            <a:r>
              <a:rPr lang="en-US" sz="3600" b="1" i="1">
                <a:solidFill>
                  <a:srgbClr val="0070C0"/>
                </a:solidFill>
                <a:latin typeface="Cambria" panose="02040503050406030204" pitchFamily="18" charset="0"/>
                <a:ea typeface="Cambria" panose="02040503050406030204" pitchFamily="18" charset="0"/>
              </a:rPr>
              <a:t>người có hoàn cảnh </a:t>
            </a:r>
          </a:p>
          <a:p>
            <a:pPr algn="ctr"/>
            <a:r>
              <a:rPr lang="en-US" sz="3600" b="1" i="1">
                <a:solidFill>
                  <a:srgbClr val="0070C0"/>
                </a:solidFill>
                <a:latin typeface="Cambria" panose="02040503050406030204" pitchFamily="18" charset="0"/>
                <a:ea typeface="Cambria" panose="02040503050406030204" pitchFamily="18" charset="0"/>
              </a:rPr>
              <a:t>khó khăn?</a:t>
            </a:r>
            <a:endParaRPr lang="en-US" sz="3600" b="1">
              <a:solidFill>
                <a:srgbClr val="0070C0"/>
              </a:solidFill>
              <a:latin typeface="Cambria" panose="02040503050406030204" pitchFamily="18" charset="0"/>
              <a:ea typeface="Cambria" panose="02040503050406030204" pitchFamily="18" charset="0"/>
            </a:endParaRPr>
          </a:p>
        </p:txBody>
      </p:sp>
      <p:sp>
        <p:nvSpPr>
          <p:cNvPr id="4" name="Speech Bubble: Oval 9">
            <a:extLst>
              <a:ext uri="{FF2B5EF4-FFF2-40B4-BE49-F238E27FC236}">
                <a16:creationId xmlns:a16="http://schemas.microsoft.com/office/drawing/2014/main" xmlns="" id="{7242D3E7-C1CC-5917-A9C9-1DFAF6DBB850}"/>
              </a:ext>
            </a:extLst>
          </p:cNvPr>
          <p:cNvSpPr/>
          <p:nvPr/>
        </p:nvSpPr>
        <p:spPr>
          <a:xfrm>
            <a:off x="3842284" y="1091857"/>
            <a:ext cx="6799066" cy="4166593"/>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600" b="1" i="1">
                <a:solidFill>
                  <a:schemeClr val="accent1">
                    <a:lumMod val="75000"/>
                  </a:schemeClr>
                </a:solidFill>
                <a:latin typeface="Cambria" panose="02040503050406030204" pitchFamily="18" charset="0"/>
                <a:ea typeface="Cambria" panose="02040503050406030204" pitchFamily="18" charset="0"/>
              </a:rPr>
              <a:t>Ngoài ra trong xã hội còn </a:t>
            </a:r>
          </a:p>
          <a:p>
            <a:pPr algn="ctr"/>
            <a:r>
              <a:rPr lang="en-US" sz="3600" b="1" i="1">
                <a:solidFill>
                  <a:schemeClr val="accent1">
                    <a:lumMod val="75000"/>
                  </a:schemeClr>
                </a:solidFill>
                <a:latin typeface="Cambria" panose="02040503050406030204" pitchFamily="18" charset="0"/>
                <a:ea typeface="Cambria" panose="02040503050406030204" pitchFamily="18" charset="0"/>
              </a:rPr>
              <a:t>nhiều người gặp hoàn cảnh </a:t>
            </a:r>
          </a:p>
          <a:p>
            <a:pPr algn="ctr"/>
            <a:r>
              <a:rPr lang="en-US" sz="3600" b="1" i="1">
                <a:solidFill>
                  <a:schemeClr val="accent1">
                    <a:lumMod val="75000"/>
                  </a:schemeClr>
                </a:solidFill>
                <a:latin typeface="Cambria" panose="02040503050406030204" pitchFamily="18" charset="0"/>
                <a:ea typeface="Cambria" panose="02040503050406030204" pitchFamily="18" charset="0"/>
              </a:rPr>
              <a:t>khó khăn khác như khó khăn </a:t>
            </a:r>
          </a:p>
          <a:p>
            <a:pPr algn="ctr"/>
            <a:r>
              <a:rPr lang="en-US" sz="3600" b="1" i="1">
                <a:solidFill>
                  <a:schemeClr val="accent1">
                    <a:lumMod val="75000"/>
                  </a:schemeClr>
                </a:solidFill>
                <a:latin typeface="Cambria" panose="02040503050406030204" pitchFamily="18" charset="0"/>
                <a:ea typeface="Cambria" panose="02040503050406030204" pitchFamily="18" charset="0"/>
              </a:rPr>
              <a:t>do dịch bệnh, tai nạn, cháy </a:t>
            </a:r>
          </a:p>
          <a:p>
            <a:pPr algn="ctr"/>
            <a:r>
              <a:rPr lang="en-US" sz="3600" b="1" i="1">
                <a:solidFill>
                  <a:schemeClr val="accent1">
                    <a:lumMod val="75000"/>
                  </a:schemeClr>
                </a:solidFill>
                <a:latin typeface="Cambria" panose="02040503050406030204" pitchFamily="18" charset="0"/>
                <a:ea typeface="Cambria" panose="02040503050406030204" pitchFamily="18" charset="0"/>
              </a:rPr>
              <a:t>nổ, già yếu,...</a:t>
            </a:r>
            <a:endParaRPr lang="en-US" sz="3600" b="1">
              <a:solidFill>
                <a:schemeClr val="accent1">
                  <a:lumMod val="7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479573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3">
            <a:extLst>
              <a:ext uri="{FF2B5EF4-FFF2-40B4-BE49-F238E27FC236}">
                <a16:creationId xmlns:a16="http://schemas.microsoft.com/office/drawing/2014/main" xmlns="" id="{FF6024D7-54A8-0935-0E31-935975D6B24F}"/>
              </a:ext>
            </a:extLst>
          </p:cNvPr>
          <p:cNvGrpSpPr/>
          <p:nvPr/>
        </p:nvGrpSpPr>
        <p:grpSpPr>
          <a:xfrm>
            <a:off x="3465307" y="400341"/>
            <a:ext cx="4368820" cy="1011745"/>
            <a:chOff x="6697" y="2653"/>
            <a:chExt cx="5278" cy="1635"/>
          </a:xfrm>
        </p:grpSpPr>
        <p:sp>
          <p:nvSpPr>
            <p:cNvPr id="3" name="圆角矩形 7">
              <a:extLst>
                <a:ext uri="{FF2B5EF4-FFF2-40B4-BE49-F238E27FC236}">
                  <a16:creationId xmlns:a16="http://schemas.microsoft.com/office/drawing/2014/main" xmlns="" id="{D536D507-0D48-6466-681C-1E0EA526AB57}"/>
                </a:ext>
              </a:extLst>
            </p:cNvPr>
            <p:cNvSpPr/>
            <p:nvPr/>
          </p:nvSpPr>
          <p:spPr>
            <a:xfrm>
              <a:off x="6905" y="2653"/>
              <a:ext cx="4862" cy="1635"/>
            </a:xfrm>
            <a:prstGeom prst="roundRect">
              <a:avLst>
                <a:gd name="adj" fmla="val 50000"/>
              </a:avLst>
            </a:prstGeom>
            <a:solidFill>
              <a:srgbClr val="FF6699"/>
            </a:solidFill>
            <a:ln w="762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微软雅黑"/>
              </a:endParaRPr>
            </a:p>
          </p:txBody>
        </p:sp>
        <p:sp>
          <p:nvSpPr>
            <p:cNvPr id="4" name="文本框 8">
              <a:extLst>
                <a:ext uri="{FF2B5EF4-FFF2-40B4-BE49-F238E27FC236}">
                  <a16:creationId xmlns:a16="http://schemas.microsoft.com/office/drawing/2014/main" xmlns="" id="{6DDA4E0E-6921-572C-A4E3-C325146BC1F1}"/>
                </a:ext>
              </a:extLst>
            </p:cNvPr>
            <p:cNvSpPr txBox="1"/>
            <p:nvPr/>
          </p:nvSpPr>
          <p:spPr>
            <a:xfrm>
              <a:off x="6697" y="2866"/>
              <a:ext cx="5278" cy="1209"/>
            </a:xfrm>
            <a:prstGeom prst="rect">
              <a:avLst/>
            </a:prstGeom>
            <a:no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a:ln>
                    <a:noFill/>
                  </a:ln>
                  <a:solidFill>
                    <a:prstClr val="white"/>
                  </a:solidFill>
                  <a:effectLst/>
                  <a:uLnTx/>
                  <a:uFillTx/>
                  <a:latin typeface="Cambria" panose="02040503050406030204" pitchFamily="18" charset="0"/>
                  <a:ea typeface="字魂179号-正酷波波体" charset="-122"/>
                  <a:cs typeface="+mn-ea"/>
                  <a:sym typeface="+mn-lt"/>
                </a:rPr>
                <a:t>KẾT</a:t>
              </a:r>
              <a:r>
                <a:rPr kumimoji="0" lang="en-US" altLang="zh-CN" sz="4800" b="1" i="0" u="none" strike="noStrike" kern="1200" cap="none" spc="0" normalizeH="0" noProof="0">
                  <a:ln>
                    <a:noFill/>
                  </a:ln>
                  <a:solidFill>
                    <a:prstClr val="white"/>
                  </a:solidFill>
                  <a:effectLst/>
                  <a:uLnTx/>
                  <a:uFillTx/>
                  <a:latin typeface="Cambria" panose="02040503050406030204" pitchFamily="18" charset="0"/>
                  <a:ea typeface="字魂179号-正酷波波体" charset="-122"/>
                  <a:cs typeface="+mn-ea"/>
                  <a:sym typeface="+mn-lt"/>
                </a:rPr>
                <a:t> LUẬN</a:t>
              </a:r>
              <a:endPar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字魂179号-正酷波波体" charset="-122"/>
                <a:cs typeface="+mn-ea"/>
                <a:sym typeface="+mn-lt"/>
              </a:endParaRPr>
            </a:p>
          </p:txBody>
        </p:sp>
      </p:grpSp>
      <p:sp>
        <p:nvSpPr>
          <p:cNvPr id="5" name="TextBox 4"/>
          <p:cNvSpPr txBox="1"/>
          <p:nvPr/>
        </p:nvSpPr>
        <p:spPr>
          <a:xfrm>
            <a:off x="1048870" y="1707776"/>
            <a:ext cx="10125635" cy="3416320"/>
          </a:xfrm>
          <a:prstGeom prst="rect">
            <a:avLst/>
          </a:prstGeom>
          <a:solidFill>
            <a:schemeClr val="bg1">
              <a:alpha val="90000"/>
            </a:schemeClr>
          </a:solidFill>
        </p:spPr>
        <p:txBody>
          <a:bodyPr wrap="square" rtlCol="0">
            <a:spAutoFit/>
          </a:bodyPr>
          <a:lstStyle/>
          <a:p>
            <a:pPr algn="just"/>
            <a:r>
              <a:rPr lang="en-US" sz="3600" b="1" i="1">
                <a:solidFill>
                  <a:srgbClr val="002060"/>
                </a:solidFill>
                <a:latin typeface="Cambria" panose="02040503050406030204" pitchFamily="18" charset="0"/>
                <a:ea typeface="Cambria" panose="02040503050406030204" pitchFamily="18" charset="0"/>
              </a:rPr>
              <a:t>Ngoài những cách trên để thể hiện sự cảm thông, giúp đỡ người có hoàn cảnh khó khăn thì còn có một số cách khác như đưa ra lời khuyên cho những người gặp hoàn cảnh khó khăn; an ủi, bảo vệ những người đang sợ hãi; làm các công việc tình nguyện tại trại trẻ mồ côi,...</a:t>
            </a:r>
            <a:endParaRPr lang="en-US" sz="5400" b="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69883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09570" y="1506028"/>
            <a:ext cx="8955800" cy="3694496"/>
          </a:xfrm>
          <a:prstGeom prst="rect">
            <a:avLst/>
          </a:prstGeom>
        </p:spPr>
      </p:pic>
    </p:spTree>
    <p:extLst>
      <p:ext uri="{BB962C8B-B14F-4D97-AF65-F5344CB8AC3E}">
        <p14:creationId xmlns:p14="http://schemas.microsoft.com/office/powerpoint/2010/main" val="25051178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3E543A0B-E972-0D4A-B032-08CCCFDD452B}"/>
              </a:ext>
            </a:extLst>
          </p:cNvPr>
          <p:cNvGrpSpPr/>
          <p:nvPr/>
        </p:nvGrpSpPr>
        <p:grpSpPr>
          <a:xfrm>
            <a:off x="416860" y="591669"/>
            <a:ext cx="11376210" cy="2043954"/>
            <a:chOff x="7055427" y="1629296"/>
            <a:chExt cx="4741382" cy="3299791"/>
          </a:xfrm>
        </p:grpSpPr>
        <p:sp>
          <p:nvSpPr>
            <p:cNvPr id="3" name="Rectangle: Rounded Corners 6">
              <a:extLst>
                <a:ext uri="{FF2B5EF4-FFF2-40B4-BE49-F238E27FC236}">
                  <a16:creationId xmlns:a16="http://schemas.microsoft.com/office/drawing/2014/main" xmlns="" id="{F417EADB-4971-68AA-FB3E-1FC6A5CCC752}"/>
                </a:ext>
              </a:extLst>
            </p:cNvPr>
            <p:cNvSpPr/>
            <p:nvPr/>
          </p:nvSpPr>
          <p:spPr>
            <a:xfrm>
              <a:off x="7055427" y="1629296"/>
              <a:ext cx="4741382" cy="3299791"/>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CD4DF022-03B6-2C13-C899-C3F0C93339E7}"/>
                </a:ext>
              </a:extLst>
            </p:cNvPr>
            <p:cNvSpPr txBox="1"/>
            <p:nvPr/>
          </p:nvSpPr>
          <p:spPr>
            <a:xfrm>
              <a:off x="7139520" y="1638984"/>
              <a:ext cx="4599743" cy="3130339"/>
            </a:xfrm>
            <a:prstGeom prst="rect">
              <a:avLst/>
            </a:prstGeom>
            <a:noFill/>
          </p:spPr>
          <p:txBody>
            <a:bodyPr wrap="square" rtlCol="0">
              <a:spAutoFit/>
            </a:bodyPr>
            <a:lstStyle/>
            <a:p>
              <a:pPr algn="just"/>
              <a:r>
                <a:rPr lang="en-US" sz="4000" b="1">
                  <a:latin typeface="Cambria" panose="02040503050406030204" pitchFamily="18" charset="0"/>
                  <a:ea typeface="Cambria" panose="02040503050406030204" pitchFamily="18" charset="0"/>
                </a:rPr>
                <a:t> Về nhà: Tìm câu ca dao, tục ngữ, bài thơ, bài hát,… nói về hoàn cảnh khó khăn và trao đổi lại cùng với người thân.</a:t>
              </a:r>
              <a:endParaRPr lang="en-US" sz="6000" b="1">
                <a:latin typeface="Cambria" panose="02040503050406030204" pitchFamily="18" charset="0"/>
                <a:ea typeface="Cambria" panose="02040503050406030204" pitchFamily="18" charset="0"/>
              </a:endParaRPr>
            </a:p>
          </p:txBody>
        </p:sp>
      </p:grpSp>
      <p:pic>
        <p:nvPicPr>
          <p:cNvPr id="5" name="图片 6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9990" y="3482790"/>
            <a:ext cx="9385238" cy="2953220"/>
          </a:xfrm>
          <a:prstGeom prst="rect">
            <a:avLst/>
          </a:prstGeom>
        </p:spPr>
      </p:pic>
    </p:spTree>
    <p:extLst>
      <p:ext uri="{BB962C8B-B14F-4D97-AF65-F5344CB8AC3E}">
        <p14:creationId xmlns:p14="http://schemas.microsoft.com/office/powerpoint/2010/main" val="590843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withEffect">
                                  <p:stCondLst>
                                    <p:cond delay="3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3000"/>
                                        <p:tgtEl>
                                          <p:spTgt spid="5"/>
                                        </p:tgtEl>
                                        <p:attrNameLst>
                                          <p:attrName>ppt_x</p:attrName>
                                        </p:attrNameLst>
                                      </p:cBhvr>
                                      <p:tavLst>
                                        <p:tav tm="0">
                                          <p:val>
                                            <p:strVal val="#ppt_x+#ppt_w*1.125000"/>
                                          </p:val>
                                        </p:tav>
                                        <p:tav tm="100000">
                                          <p:val>
                                            <p:strVal val="#ppt_x"/>
                                          </p:val>
                                        </p:tav>
                                      </p:tavLst>
                                    </p:anim>
                                    <p:animEffect transition="in" filter="wipe(left)">
                                      <p:cBhvr>
                                        <p:cTn id="8"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13845" y="1542563"/>
            <a:ext cx="9126503" cy="3694496"/>
          </a:xfrm>
          <a:prstGeom prst="rect">
            <a:avLst/>
          </a:prstGeom>
        </p:spPr>
      </p:pic>
    </p:spTree>
    <p:extLst>
      <p:ext uri="{BB962C8B-B14F-4D97-AF65-F5344CB8AC3E}">
        <p14:creationId xmlns:p14="http://schemas.microsoft.com/office/powerpoint/2010/main" val="1872344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299EE79-B207-B02A-683E-4F7A6969512A}"/>
              </a:ext>
            </a:extLst>
          </p:cNvPr>
          <p:cNvPicPr>
            <a:picLocks noChangeAspect="1"/>
          </p:cNvPicPr>
          <p:nvPr/>
        </p:nvPicPr>
        <p:blipFill>
          <a:blip r:embed="rId2"/>
          <a:stretch>
            <a:fillRect/>
          </a:stretch>
        </p:blipFill>
        <p:spPr>
          <a:xfrm>
            <a:off x="1089212" y="1319046"/>
            <a:ext cx="8388702" cy="4655817"/>
          </a:xfrm>
          <a:prstGeom prst="rect">
            <a:avLst/>
          </a:prstGeom>
        </p:spPr>
      </p:pic>
    </p:spTree>
    <p:extLst>
      <p:ext uri="{BB962C8B-B14F-4D97-AF65-F5344CB8AC3E}">
        <p14:creationId xmlns:p14="http://schemas.microsoft.com/office/powerpoint/2010/main" val="40071138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084" y="773668"/>
            <a:ext cx="10261962" cy="5777512"/>
          </a:xfrm>
          <a:prstGeom prst="rect">
            <a:avLst/>
          </a:prstGeom>
        </p:spPr>
      </p:pic>
      <p:sp>
        <p:nvSpPr>
          <p:cNvPr id="3" name="圆角矩形 6">
            <a:extLst>
              <a:ext uri="{FF2B5EF4-FFF2-40B4-BE49-F238E27FC236}">
                <a16:creationId xmlns:a16="http://schemas.microsoft.com/office/drawing/2014/main" xmlns="" id="{173CBCCC-E337-D629-688D-27734993821D}"/>
              </a:ext>
            </a:extLst>
          </p:cNvPr>
          <p:cNvSpPr/>
          <p:nvPr/>
        </p:nvSpPr>
        <p:spPr>
          <a:xfrm>
            <a:off x="4505145" y="619593"/>
            <a:ext cx="7159986" cy="1561903"/>
          </a:xfrm>
          <a:prstGeom prst="roundRect">
            <a:avLst>
              <a:gd name="adj" fmla="val 50000"/>
            </a:avLst>
          </a:prstGeom>
          <a:solidFill>
            <a:srgbClr val="FF6699"/>
          </a:solidFill>
          <a:ln>
            <a:solidFill>
              <a:srgbClr val="0051A4"/>
            </a:solidFill>
          </a:ln>
          <a:effectLst>
            <a:outerShdw dist="50800" dir="5400000" algn="t" rotWithShape="0">
              <a:srgbClr val="0051A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600" b="1">
                <a:solidFill>
                  <a:srgbClr val="002060"/>
                </a:solidFill>
                <a:latin typeface="Cambria" panose="02040503050406030204" pitchFamily="18" charset="0"/>
                <a:ea typeface="Vogue-ExtraBold" panose="020B0500000000000000" pitchFamily="34" charset="0"/>
                <a:cs typeface="Vogue-ExtraBold" panose="020B0500000000000000" pitchFamily="34" charset="0"/>
              </a:rPr>
              <a:t>Cùng nghe bài hát: Bầu và bí</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200" b="1" i="0" u="none" strike="noStrike" kern="1200" cap="none" spc="0" normalizeH="0" baseline="0" noProof="0">
                <a:ln>
                  <a:noFill/>
                </a:ln>
                <a:solidFill>
                  <a:srgbClr val="002060"/>
                </a:solidFill>
                <a:effectLst/>
                <a:uLnTx/>
                <a:uFillTx/>
                <a:latin typeface="Cambria" panose="02040503050406030204" pitchFamily="18" charset="0"/>
                <a:ea typeface="Vogue-ExtraBold" panose="020B0500000000000000" pitchFamily="34" charset="0"/>
                <a:cs typeface="Vogue-ExtraBold" panose="020B0500000000000000" pitchFamily="34" charset="0"/>
              </a:rPr>
              <a:t>(Nhạc:</a:t>
            </a:r>
            <a:r>
              <a:rPr kumimoji="1" lang="en-US" altLang="zh-CN" sz="3200" b="1" i="0" u="none" strike="noStrike" kern="1200" cap="none" spc="0" normalizeH="0" noProof="0">
                <a:ln>
                  <a:noFill/>
                </a:ln>
                <a:solidFill>
                  <a:srgbClr val="002060"/>
                </a:solidFill>
                <a:effectLst/>
                <a:uLnTx/>
                <a:uFillTx/>
                <a:latin typeface="Cambria" panose="02040503050406030204" pitchFamily="18" charset="0"/>
                <a:ea typeface="Vogue-ExtraBold" panose="020B0500000000000000" pitchFamily="34" charset="0"/>
                <a:cs typeface="Vogue-ExtraBold" panose="020B0500000000000000" pitchFamily="34" charset="0"/>
              </a:rPr>
              <a:t> Phạm Tuyên, lời: Ca dao cổ)</a:t>
            </a:r>
            <a:endParaRPr kumimoji="1" lang="zh-CN" altLang="en-US" sz="3200" b="1" i="0" u="none" strike="noStrike" kern="1200" cap="none" spc="0" normalizeH="0" baseline="0" noProof="0" dirty="0">
              <a:ln>
                <a:noFill/>
              </a:ln>
              <a:solidFill>
                <a:srgbClr val="002060"/>
              </a:solidFill>
              <a:effectLst/>
              <a:uLnTx/>
              <a:uFillTx/>
              <a:latin typeface="Cambria" panose="02040503050406030204" pitchFamily="18" charset="0"/>
              <a:ea typeface="Vogue-ExtraBold" panose="020B0500000000000000" pitchFamily="34" charset="0"/>
              <a:cs typeface="Vogue-ExtraBold" panose="020B0500000000000000" pitchFamily="34" charset="0"/>
            </a:endParaRPr>
          </a:p>
        </p:txBody>
      </p:sp>
    </p:spTree>
    <p:extLst>
      <p:ext uri="{BB962C8B-B14F-4D97-AF65-F5344CB8AC3E}">
        <p14:creationId xmlns:p14="http://schemas.microsoft.com/office/powerpoint/2010/main" val="53465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153" y="842522"/>
            <a:ext cx="10261962" cy="5777512"/>
          </a:xfrm>
          <a:prstGeom prst="rect">
            <a:avLst/>
          </a:prstGeom>
        </p:spPr>
      </p:pic>
      <p:grpSp>
        <p:nvGrpSpPr>
          <p:cNvPr id="2" name="Group 1">
            <a:extLst>
              <a:ext uri="{FF2B5EF4-FFF2-40B4-BE49-F238E27FC236}">
                <a16:creationId xmlns:a16="http://schemas.microsoft.com/office/drawing/2014/main" xmlns="" id="{3E543A0B-E972-0D4A-B032-08CCCFDD452B}"/>
              </a:ext>
            </a:extLst>
          </p:cNvPr>
          <p:cNvGrpSpPr/>
          <p:nvPr/>
        </p:nvGrpSpPr>
        <p:grpSpPr>
          <a:xfrm>
            <a:off x="1972574" y="588129"/>
            <a:ext cx="8085826" cy="910148"/>
            <a:chOff x="7055427" y="1629296"/>
            <a:chExt cx="4741382" cy="3940232"/>
          </a:xfrm>
        </p:grpSpPr>
        <p:sp>
          <p:nvSpPr>
            <p:cNvPr id="3" name="Rectangle: Rounded Corners 6">
              <a:extLst>
                <a:ext uri="{FF2B5EF4-FFF2-40B4-BE49-F238E27FC236}">
                  <a16:creationId xmlns:a16="http://schemas.microsoft.com/office/drawing/2014/main" xmlns="" id="{F417EADB-4971-68AA-FB3E-1FC6A5CCC752}"/>
                </a:ext>
              </a:extLst>
            </p:cNvPr>
            <p:cNvSpPr/>
            <p:nvPr/>
          </p:nvSpPr>
          <p:spPr>
            <a:xfrm>
              <a:off x="7055427" y="1629296"/>
              <a:ext cx="4741382" cy="3940232"/>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CD4DF022-03B6-2C13-C899-C3F0C93339E7}"/>
                </a:ext>
              </a:extLst>
            </p:cNvPr>
            <p:cNvSpPr txBox="1"/>
            <p:nvPr/>
          </p:nvSpPr>
          <p:spPr>
            <a:xfrm>
              <a:off x="7268970" y="2245227"/>
              <a:ext cx="4441371" cy="2798110"/>
            </a:xfrm>
            <a:prstGeom prst="rect">
              <a:avLst/>
            </a:prstGeom>
            <a:noFill/>
          </p:spPr>
          <p:txBody>
            <a:bodyPr wrap="square" rtlCol="0">
              <a:spAutoFit/>
            </a:bodyPr>
            <a:lstStyle/>
            <a:p>
              <a:pPr algn="just"/>
              <a:r>
                <a:rPr lang="en-US" sz="3600" b="1">
                  <a:solidFill>
                    <a:srgbClr val="002060"/>
                  </a:solidFill>
                  <a:latin typeface="Cambria" panose="02040503050406030204" pitchFamily="18" charset="0"/>
                </a:rPr>
                <a:t>Bài hát nhắn nhủ chúng ta điều gì?</a:t>
              </a:r>
            </a:p>
          </p:txBody>
        </p:sp>
      </p:grpSp>
    </p:spTree>
    <p:extLst>
      <p:ext uri="{BB962C8B-B14F-4D97-AF65-F5344CB8AC3E}">
        <p14:creationId xmlns:p14="http://schemas.microsoft.com/office/powerpoint/2010/main" val="1003409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153" y="842522"/>
            <a:ext cx="10261962" cy="5777512"/>
          </a:xfrm>
          <a:prstGeom prst="rect">
            <a:avLst/>
          </a:prstGeom>
        </p:spPr>
      </p:pic>
      <p:grpSp>
        <p:nvGrpSpPr>
          <p:cNvPr id="2" name="Group 1">
            <a:extLst>
              <a:ext uri="{FF2B5EF4-FFF2-40B4-BE49-F238E27FC236}">
                <a16:creationId xmlns:a16="http://schemas.microsoft.com/office/drawing/2014/main" xmlns="" id="{3E543A0B-E972-0D4A-B032-08CCCFDD452B}"/>
              </a:ext>
            </a:extLst>
          </p:cNvPr>
          <p:cNvGrpSpPr/>
          <p:nvPr/>
        </p:nvGrpSpPr>
        <p:grpSpPr>
          <a:xfrm>
            <a:off x="1097363" y="575067"/>
            <a:ext cx="9940752" cy="1593367"/>
            <a:chOff x="7055427" y="1629296"/>
            <a:chExt cx="4741382" cy="3940232"/>
          </a:xfrm>
        </p:grpSpPr>
        <p:sp>
          <p:nvSpPr>
            <p:cNvPr id="3" name="Rectangle: Rounded Corners 6">
              <a:extLst>
                <a:ext uri="{FF2B5EF4-FFF2-40B4-BE49-F238E27FC236}">
                  <a16:creationId xmlns:a16="http://schemas.microsoft.com/office/drawing/2014/main" xmlns="" id="{F417EADB-4971-68AA-FB3E-1FC6A5CCC752}"/>
                </a:ext>
              </a:extLst>
            </p:cNvPr>
            <p:cNvSpPr/>
            <p:nvPr/>
          </p:nvSpPr>
          <p:spPr>
            <a:xfrm>
              <a:off x="7055427" y="1629296"/>
              <a:ext cx="4741382" cy="3940232"/>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CD4DF022-03B6-2C13-C899-C3F0C93339E7}"/>
                </a:ext>
              </a:extLst>
            </p:cNvPr>
            <p:cNvSpPr txBox="1"/>
            <p:nvPr/>
          </p:nvSpPr>
          <p:spPr>
            <a:xfrm>
              <a:off x="7162824" y="1629296"/>
              <a:ext cx="4576432" cy="3095018"/>
            </a:xfrm>
            <a:prstGeom prst="rect">
              <a:avLst/>
            </a:prstGeom>
            <a:noFill/>
          </p:spPr>
          <p:txBody>
            <a:bodyPr wrap="square" rtlCol="0">
              <a:spAutoFit/>
            </a:bodyPr>
            <a:lstStyle/>
            <a:p>
              <a:r>
                <a:rPr lang="en-US" sz="3200" b="1">
                  <a:latin typeface="Cambria" panose="02040503050406030204" pitchFamily="18" charset="0"/>
                  <a:ea typeface="Cambria" panose="02040503050406030204" pitchFamily="18" charset="0"/>
                </a:rPr>
                <a:t>Bài hát nhắn nhủ chúng ta là những người dân của nước Việt Nam hãy giữ vững truyền thống thương yêu, đùm bọc lẫn nhau trong cuộc sống. </a:t>
              </a:r>
            </a:p>
          </p:txBody>
        </p:sp>
      </p:grpSp>
    </p:spTree>
    <p:extLst>
      <p:ext uri="{BB962C8B-B14F-4D97-AF65-F5344CB8AC3E}">
        <p14:creationId xmlns:p14="http://schemas.microsoft.com/office/powerpoint/2010/main" val="19155247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xmlns=""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344" y="1163052"/>
            <a:ext cx="4491789" cy="5839327"/>
          </a:xfrm>
          <a:prstGeom prst="rect">
            <a:avLst/>
          </a:prstGeom>
        </p:spPr>
      </p:pic>
      <p:sp>
        <p:nvSpPr>
          <p:cNvPr id="3" name="Speech Bubble: Oval 9">
            <a:extLst>
              <a:ext uri="{FF2B5EF4-FFF2-40B4-BE49-F238E27FC236}">
                <a16:creationId xmlns:a16="http://schemas.microsoft.com/office/drawing/2014/main" xmlns="" id="{7242D3E7-C1CC-5917-A9C9-1DFAF6DBB850}"/>
              </a:ext>
            </a:extLst>
          </p:cNvPr>
          <p:cNvSpPr/>
          <p:nvPr/>
        </p:nvSpPr>
        <p:spPr>
          <a:xfrm>
            <a:off x="3817696" y="535577"/>
            <a:ext cx="5065048" cy="3108960"/>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000" b="1">
                <a:solidFill>
                  <a:srgbClr val="0099CC"/>
                </a:solidFill>
                <a:latin typeface="Cambria" panose="02040503050406030204" pitchFamily="18" charset="0"/>
                <a:ea typeface="Cambria" panose="02040503050406030204" pitchFamily="18" charset="0"/>
              </a:rPr>
              <a:t>Trong bài hát </a:t>
            </a:r>
          </a:p>
          <a:p>
            <a:pPr algn="ctr"/>
            <a:r>
              <a:rPr lang="en-US" sz="4000" b="1">
                <a:solidFill>
                  <a:srgbClr val="0099CC"/>
                </a:solidFill>
                <a:latin typeface="Cambria" panose="02040503050406030204" pitchFamily="18" charset="0"/>
                <a:ea typeface="Cambria" panose="02040503050406030204" pitchFamily="18" charset="0"/>
              </a:rPr>
              <a:t>câu ca dao nào được nhắc đến?</a:t>
            </a:r>
          </a:p>
        </p:txBody>
      </p:sp>
      <p:sp>
        <p:nvSpPr>
          <p:cNvPr id="4" name="TextBox 3"/>
          <p:cNvSpPr txBox="1"/>
          <p:nvPr/>
        </p:nvSpPr>
        <p:spPr>
          <a:xfrm>
            <a:off x="3190677" y="4690023"/>
            <a:ext cx="8657333" cy="1107996"/>
          </a:xfrm>
          <a:prstGeom prst="rect">
            <a:avLst/>
          </a:prstGeom>
          <a:noFill/>
        </p:spPr>
        <p:txBody>
          <a:bodyPr wrap="square" rtlCol="0">
            <a:spAutoFit/>
          </a:bodyPr>
          <a:lstStyle/>
          <a:p>
            <a:pPr algn="ctr"/>
            <a:r>
              <a:rPr lang="en-US" sz="3300" b="1">
                <a:solidFill>
                  <a:schemeClr val="accent1">
                    <a:lumMod val="75000"/>
                  </a:schemeClr>
                </a:solidFill>
                <a:latin typeface="Cambria" panose="02040503050406030204" pitchFamily="18" charset="0"/>
                <a:ea typeface="Cambria" panose="02040503050406030204" pitchFamily="18" charset="0"/>
              </a:rPr>
              <a:t>Bầu ơi thương lấy bí cùng</a:t>
            </a:r>
          </a:p>
          <a:p>
            <a:pPr algn="ctr"/>
            <a:r>
              <a:rPr lang="en-US" sz="3300" b="1">
                <a:solidFill>
                  <a:schemeClr val="accent1">
                    <a:lumMod val="75000"/>
                  </a:schemeClr>
                </a:solidFill>
                <a:latin typeface="Cambria" panose="02040503050406030204" pitchFamily="18" charset="0"/>
                <a:ea typeface="Cambria" panose="02040503050406030204" pitchFamily="18" charset="0"/>
              </a:rPr>
              <a:t>Tuy rằng khác giống nhưng chung một giàn.</a:t>
            </a:r>
          </a:p>
        </p:txBody>
      </p:sp>
    </p:spTree>
    <p:extLst>
      <p:ext uri="{BB962C8B-B14F-4D97-AF65-F5344CB8AC3E}">
        <p14:creationId xmlns:p14="http://schemas.microsoft.com/office/powerpoint/2010/main" val="3956500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21362" y="1420387"/>
            <a:ext cx="9303302" cy="3694496"/>
          </a:xfrm>
          <a:prstGeom prst="rect">
            <a:avLst/>
          </a:prstGeom>
        </p:spPr>
      </p:pic>
    </p:spTree>
    <p:extLst>
      <p:ext uri="{BB962C8B-B14F-4D97-AF65-F5344CB8AC3E}">
        <p14:creationId xmlns:p14="http://schemas.microsoft.com/office/powerpoint/2010/main" val="1938616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3135815" y="955228"/>
            <a:ext cx="3255546" cy="1182727"/>
          </a:xfrm>
          <a:prstGeom prst="rect">
            <a:avLst/>
          </a:prstGeom>
        </p:spPr>
      </p:pic>
      <p:pic>
        <p:nvPicPr>
          <p:cNvPr id="19" name="Picture 18"/>
          <p:cNvPicPr>
            <a:picLocks noChangeAspect="1"/>
          </p:cNvPicPr>
          <p:nvPr/>
        </p:nvPicPr>
        <p:blipFill>
          <a:blip r:embed="rId3"/>
          <a:stretch>
            <a:fillRect/>
          </a:stretch>
        </p:blipFill>
        <p:spPr>
          <a:xfrm>
            <a:off x="1089073" y="2137955"/>
            <a:ext cx="8150573" cy="3297649"/>
          </a:xfrm>
          <a:prstGeom prst="rect">
            <a:avLst/>
          </a:prstGeom>
        </p:spPr>
      </p:pic>
    </p:spTree>
    <p:extLst>
      <p:ext uri="{BB962C8B-B14F-4D97-AF65-F5344CB8AC3E}">
        <p14:creationId xmlns:p14="http://schemas.microsoft.com/office/powerpoint/2010/main" val="1282536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自定义 1">
      <a:dk1>
        <a:sysClr val="windowText" lastClr="000000"/>
      </a:dk1>
      <a:lt1>
        <a:srgbClr val="FFFFFF"/>
      </a:lt1>
      <a:dk2>
        <a:srgbClr val="44546A"/>
      </a:dk2>
      <a:lt2>
        <a:srgbClr val="E7E6E6"/>
      </a:lt2>
      <a:accent1>
        <a:srgbClr val="DC7070"/>
      </a:accent1>
      <a:accent2>
        <a:srgbClr val="3734BE"/>
      </a:accent2>
      <a:accent3>
        <a:srgbClr val="034A90"/>
      </a:accent3>
      <a:accent4>
        <a:srgbClr val="008000"/>
      </a:accent4>
      <a:accent5>
        <a:srgbClr val="1C26E8"/>
      </a:accent5>
      <a:accent6>
        <a:srgbClr val="0944EB"/>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204</TotalTime>
  <Words>834</Words>
  <Application>Microsoft Office PowerPoint</Application>
  <PresentationFormat>Custom</PresentationFormat>
  <Paragraphs>59</Paragraphs>
  <Slides>30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Arial</vt:lpstr>
      <vt:lpstr>Vogue-ExtraBold</vt:lpstr>
      <vt:lpstr>微软雅黑</vt:lpstr>
      <vt:lpstr>Cambria</vt:lpstr>
      <vt:lpstr>字魂179号-正酷波波体</vt:lpstr>
      <vt:lpstr>等线</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dc:creator>
  <cp:keywords>MĂNGNON</cp:keywords>
  <cp:lastModifiedBy>Minh Thang Computer</cp:lastModifiedBy>
  <cp:revision>36</cp:revision>
  <dcterms:created xsi:type="dcterms:W3CDTF">2023-08-22T15:15:32Z</dcterms:created>
  <dcterms:modified xsi:type="dcterms:W3CDTF">2024-10-15T09:36:54Z</dcterms:modified>
</cp:coreProperties>
</file>