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89" r:id="rId6"/>
    <p:sldId id="281" r:id="rId7"/>
    <p:sldId id="266" r:id="rId8"/>
    <p:sldId id="259" r:id="rId9"/>
    <p:sldId id="282" r:id="rId10"/>
    <p:sldId id="260" r:id="rId11"/>
    <p:sldId id="283" r:id="rId12"/>
    <p:sldId id="284" r:id="rId13"/>
    <p:sldId id="261" r:id="rId14"/>
    <p:sldId id="285" r:id="rId15"/>
    <p:sldId id="262" r:id="rId16"/>
    <p:sldId id="279" r:id="rId17"/>
    <p:sldId id="280" r:id="rId18"/>
    <p:sldId id="286" r:id="rId19"/>
    <p:sldId id="28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300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D184-4222-4B9F-ACF1-B04FA93397CC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B8E4-AD4B-4361-962D-7974FFE0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18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D184-4222-4B9F-ACF1-B04FA93397CC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B8E4-AD4B-4361-962D-7974FFE0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0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D184-4222-4B9F-ACF1-B04FA93397CC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B8E4-AD4B-4361-962D-7974FFE0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2024-10-15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06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2024-10-15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05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2024-10-15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34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2024-10-15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10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2024-10-15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02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2024-10-15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43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2024-10-15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36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2024-10-15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4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D184-4222-4B9F-ACF1-B04FA93397CC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B8E4-AD4B-4361-962D-7974FFE0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7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2024-10-15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3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2024-10-15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30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2024-10-15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52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D184-4222-4B9F-ACF1-B04FA93397CC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B8E4-AD4B-4361-962D-7974FFE0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6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D184-4222-4B9F-ACF1-B04FA93397CC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B8E4-AD4B-4361-962D-7974FFE0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5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D184-4222-4B9F-ACF1-B04FA93397CC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B8E4-AD4B-4361-962D-7974FFE0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0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D184-4222-4B9F-ACF1-B04FA93397CC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B8E4-AD4B-4361-962D-7974FFE0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3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D184-4222-4B9F-ACF1-B04FA93397CC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B8E4-AD4B-4361-962D-7974FFE0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74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D184-4222-4B9F-ACF1-B04FA93397CC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B8E4-AD4B-4361-962D-7974FFE0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3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D184-4222-4B9F-ACF1-B04FA93397CC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B8E4-AD4B-4361-962D-7974FFE0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1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4D184-4222-4B9F-ACF1-B04FA93397CC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4B8E4-AD4B-4361-962D-7974FFE0556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=""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=""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8344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smtClean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Hồng Linh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21420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2024-10-15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=""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=""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8344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smtClean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Hồng Linh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34211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.mp3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4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B3452DE7-5375-4058-9B4D-A8728722AE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70866" y="1116829"/>
            <a:ext cx="4600575" cy="5741171"/>
          </a:xfrm>
          <a:prstGeom prst="rect">
            <a:avLst/>
          </a:prstGeom>
        </p:spPr>
      </p:pic>
      <p:pic>
        <p:nvPicPr>
          <p:cNvPr id="12" name="60458d79f32e0">
            <a:hlinkClick r:id="" action="ppaction://media"/>
            <a:extLst>
              <a:ext uri="{FF2B5EF4-FFF2-40B4-BE49-F238E27FC236}">
                <a16:creationId xmlns="" xmlns:a16="http://schemas.microsoft.com/office/drawing/2014/main" id="{E5BB4423-3CDC-477A-B391-DE719F1C4E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06286" y="-649514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862" y="-39914"/>
            <a:ext cx="1752362" cy="1752362"/>
          </a:xfrm>
          <a:prstGeom prst="rect">
            <a:avLst/>
          </a:prstGeom>
        </p:spPr>
      </p:pic>
      <p:sp>
        <p:nvSpPr>
          <p:cNvPr id="13" name="Freeform 22"/>
          <p:cNvSpPr/>
          <p:nvPr/>
        </p:nvSpPr>
        <p:spPr>
          <a:xfrm>
            <a:off x="11203043" y="4948089"/>
            <a:ext cx="1118112" cy="1808929"/>
          </a:xfrm>
          <a:custGeom>
            <a:avLst/>
            <a:gdLst/>
            <a:ahLst/>
            <a:cxnLst/>
            <a:rect l="l" t="t" r="r" b="b"/>
            <a:pathLst>
              <a:path w="2011854" h="3420153">
                <a:moveTo>
                  <a:pt x="0" y="0"/>
                </a:moveTo>
                <a:lnTo>
                  <a:pt x="2011854" y="0"/>
                </a:lnTo>
                <a:lnTo>
                  <a:pt x="2011854" y="3420152"/>
                </a:lnTo>
                <a:lnTo>
                  <a:pt x="0" y="34201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5794" y="906091"/>
            <a:ext cx="9169179" cy="40419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328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0" objId="1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347241" y="381877"/>
            <a:ext cx="11434309" cy="6285141"/>
          </a:xfrm>
          <a:prstGeom prst="rect">
            <a:avLst/>
          </a:prstGeom>
          <a:solidFill>
            <a:schemeClr val="bg1">
              <a:alpha val="97000"/>
            </a:schemeClr>
          </a:solidFill>
          <a:ln w="38100"/>
          <a:effectLst>
            <a:outerShdw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77993" y="950489"/>
            <a:ext cx="10972801" cy="341632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fontAlgn="base"/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vi-VN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Trường </a:t>
            </a: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mới của em xây trên nền ngôi trường cũ lợp lá. Nhìn từ xa, những mảng tường vàng, mái đỏ như những cánh hoa lấp ló trong cây</a:t>
            </a:r>
            <a:r>
              <a:rPr lang="vi-VN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vi-VN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</a:t>
            </a: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bước vào lớp, vừa bỡ ngỡ, vừa thấy quen thân. Tường vôi trắng, cánh cửa xanh, bàn ghế gỗ xoan đào nổi vân như lụa. Em thấy tất cả </a:t>
            </a:r>
            <a:r>
              <a:rPr lang="vi-VN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đều</a:t>
            </a:r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sáng</a:t>
            </a:r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lên</a:t>
            </a:r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thơm</a:t>
            </a:r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tho</a:t>
            </a:r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nắng</a:t>
            </a:r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mùa</a:t>
            </a:r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thu</a:t>
            </a:r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fontAlgn="base"/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vi-VN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Dưới </a:t>
            </a: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mái trường mới, sao tiếng trống rung động kéo dài ! Tiếng cô giáo trang nghiêm mà ấm áp. Tiếng đọc bài của em cũng vang vang đến </a:t>
            </a:r>
            <a:r>
              <a:rPr lang="vi-VN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lạ! </a:t>
            </a: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nhìn ai cũng thấy thân thương. Cả đến chiếc thước kẻ, chiếc bút chì sao cũng đáng yêu đến thế !</a:t>
            </a:r>
          </a:p>
          <a:p>
            <a:pPr algn="r" fontAlgn="base"/>
            <a:r>
              <a:rPr lang="vi-VN" sz="24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Ngô Quân Miện</a:t>
            </a:r>
            <a:endParaRPr lang="vi-VN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18711" y="293737"/>
            <a:ext cx="7091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B050"/>
                </a:solidFill>
                <a:latin typeface="#9Slide05 SVNVanilla Daisy Pro" panose="00000500000000000000" pitchFamily="2" charset="0"/>
              </a:rPr>
              <a:t>Ngôi</a:t>
            </a:r>
            <a:r>
              <a:rPr lang="en-US" sz="4800" dirty="0" smtClean="0">
                <a:solidFill>
                  <a:srgbClr val="00B050"/>
                </a:solidFill>
                <a:latin typeface="#9Slide05 SVNVanilla Daisy Pro" panose="00000500000000000000" pitchFamily="2" charset="0"/>
              </a:rPr>
              <a:t> </a:t>
            </a:r>
            <a:r>
              <a:rPr lang="en-US" sz="4800" dirty="0" err="1" smtClean="0">
                <a:solidFill>
                  <a:srgbClr val="00B050"/>
                </a:solidFill>
                <a:latin typeface="#9Slide05 SVNVanilla Daisy Pro" panose="00000500000000000000" pitchFamily="2" charset="0"/>
              </a:rPr>
              <a:t>trường</a:t>
            </a:r>
            <a:r>
              <a:rPr lang="en-US" sz="4800" dirty="0" smtClean="0">
                <a:solidFill>
                  <a:srgbClr val="00B050"/>
                </a:solidFill>
                <a:latin typeface="#9Slide05 SVNVanilla Daisy Pro" panose="00000500000000000000" pitchFamily="2" charset="0"/>
              </a:rPr>
              <a:t> </a:t>
            </a:r>
            <a:r>
              <a:rPr lang="en-US" sz="4800" dirty="0" err="1" smtClean="0">
                <a:solidFill>
                  <a:srgbClr val="00B050"/>
                </a:solidFill>
                <a:latin typeface="#9Slide05 SVNVanilla Daisy Pro" panose="00000500000000000000" pitchFamily="2" charset="0"/>
              </a:rPr>
              <a:t>mới</a:t>
            </a:r>
            <a:endParaRPr lang="en-US" sz="4800" dirty="0">
              <a:solidFill>
                <a:srgbClr val="00B050"/>
              </a:solidFill>
              <a:latin typeface="#9Slide05 SVNVanilla Daisy Pro" panose="00000500000000000000" pitchFamily="2" charset="0"/>
            </a:endParaRPr>
          </a:p>
        </p:txBody>
      </p:sp>
      <p:pic>
        <p:nvPicPr>
          <p:cNvPr id="3074" name="Picture 2" descr="Hình ảnh Trường Học PNG Miễn Phí Tải Về - Lovepi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" b="100000" l="0" r="100000">
                        <a14:foregroundMark x1="5000" y1="79972" x2="6000" y2="84006"/>
                        <a14:foregroundMark x1="30750" y1="80807" x2="35500" y2="85953"/>
                        <a14:foregroundMark x1="70833" y1="81919" x2="72083" y2="90403"/>
                        <a14:foregroundMark x1="96833" y1="79694" x2="94417" y2="87204"/>
                        <a14:foregroundMark x1="69333" y1="13491" x2="77833" y2="11127"/>
                        <a14:foregroundMark x1="36333" y1="11266" x2="40250" y2="12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393" y="4177149"/>
            <a:ext cx="4474298" cy="268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5-Point Star 7"/>
          <p:cNvSpPr/>
          <p:nvPr/>
        </p:nvSpPr>
        <p:spPr>
          <a:xfrm>
            <a:off x="7058878" y="4363655"/>
            <a:ext cx="287439" cy="20031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5544524" y="4363655"/>
            <a:ext cx="287439" cy="20031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84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970022" y="722975"/>
            <a:ext cx="7498080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02. </a:t>
            </a:r>
            <a:r>
              <a:rPr lang="en-US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2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131867"/>
              </p:ext>
            </p:extLst>
          </p:nvPr>
        </p:nvGraphicFramePr>
        <p:xfrm>
          <a:off x="753036" y="1627017"/>
          <a:ext cx="11000799" cy="4541520"/>
        </p:xfrm>
        <a:graphic>
          <a:graphicData uri="http://schemas.openxmlformats.org/drawingml/2006/table">
            <a:tbl>
              <a:tblPr/>
              <a:tblGrid>
                <a:gridCol w="443515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987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666933">
                  <a:extLst>
                    <a:ext uri="{9D8B030D-6E8A-4147-A177-3AD203B41FA5}">
                      <a16:colId xmlns="" xmlns:a16="http://schemas.microsoft.com/office/drawing/2014/main" val="20843704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ts val="5040"/>
                        </a:lnSpc>
                        <a:defRPr/>
                      </a:pPr>
                      <a:r>
                        <a:rPr lang="en-US" sz="28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PHIẾU</a:t>
                      </a:r>
                      <a:r>
                        <a:rPr lang="en-US" sz="28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ĐỌC SÁCH</a:t>
                      </a:r>
                      <a:endParaRPr lang="en-US" sz="2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5040"/>
                        </a:lnSpc>
                        <a:defRPr/>
                      </a:pPr>
                      <a:endParaRPr lang="en-US" sz="28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322411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bài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thơ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bài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văn</a:t>
                      </a:r>
                      <a:r>
                        <a:rPr lang="en-US" sz="280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</a:t>
                      </a:r>
                      <a:endParaRPr lang="en-US" sz="28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Tác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giả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</a:t>
                      </a:r>
                      <a:endParaRPr lang="en-US" sz="28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Ngày</a:t>
                      </a:r>
                      <a:r>
                        <a:rPr lang="en-US" sz="28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đọc</a:t>
                      </a:r>
                      <a:r>
                        <a:rPr lang="en-US" sz="28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</a:t>
                      </a:r>
                      <a:endParaRPr lang="en-US" sz="28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Trải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nghiệm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trong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cuộc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sống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được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nhắc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đến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</a:t>
                      </a:r>
                      <a:endParaRPr lang="en-US" sz="28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Suy</a:t>
                      </a:r>
                      <a:r>
                        <a:rPr lang="en-US" sz="280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nghĩ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của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em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về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trải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nghiệm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</a:t>
                      </a:r>
                      <a:endParaRPr lang="en-US" sz="28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Em</a:t>
                      </a:r>
                      <a:r>
                        <a:rPr lang="en-US" sz="280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đã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có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trải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nghiệm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này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chưa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?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Cùng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với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ai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?:</a:t>
                      </a:r>
                      <a:endParaRPr lang="en-US" sz="28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yêu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thích</a:t>
                      </a:r>
                      <a:r>
                        <a:rPr lang="en-US" sz="280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</a:t>
                      </a:r>
                      <a:endParaRPr lang="en-US" sz="28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4099159" y="5470934"/>
            <a:ext cx="2937282" cy="614881"/>
            <a:chOff x="5823678" y="5037015"/>
            <a:chExt cx="2937282" cy="614881"/>
          </a:xfrm>
        </p:grpSpPr>
        <p:sp>
          <p:nvSpPr>
            <p:cNvPr id="14" name="Freeform 10"/>
            <p:cNvSpPr/>
            <p:nvPr/>
          </p:nvSpPr>
          <p:spPr>
            <a:xfrm>
              <a:off x="5823678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8" y="0"/>
                  </a:lnTo>
                  <a:lnTo>
                    <a:pt x="959338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5" name="Freeform 11"/>
            <p:cNvSpPr/>
            <p:nvPr/>
          </p:nvSpPr>
          <p:spPr>
            <a:xfrm>
              <a:off x="6398108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8" h="919779">
                  <a:moveTo>
                    <a:pt x="0" y="0"/>
                  </a:moveTo>
                  <a:lnTo>
                    <a:pt x="959338" y="0"/>
                  </a:lnTo>
                  <a:lnTo>
                    <a:pt x="959338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6" name="Freeform 12"/>
            <p:cNvSpPr/>
            <p:nvPr/>
          </p:nvSpPr>
          <p:spPr>
            <a:xfrm>
              <a:off x="6972539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7" name="Freeform 13"/>
            <p:cNvSpPr/>
            <p:nvPr/>
          </p:nvSpPr>
          <p:spPr>
            <a:xfrm>
              <a:off x="7546971" y="5037015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80"/>
                  </a:lnTo>
                  <a:lnTo>
                    <a:pt x="0" y="919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8" name="Freeform 14"/>
            <p:cNvSpPr/>
            <p:nvPr/>
          </p:nvSpPr>
          <p:spPr>
            <a:xfrm>
              <a:off x="8121401" y="5037015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80"/>
                  </a:lnTo>
                  <a:lnTo>
                    <a:pt x="0" y="919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3216" y="2447241"/>
            <a:ext cx="766860" cy="5467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0364" y="2447241"/>
            <a:ext cx="766860" cy="5467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3435" y="4034517"/>
            <a:ext cx="766860" cy="54674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94108" y="2447240"/>
            <a:ext cx="766860" cy="5467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6891" y="3236194"/>
            <a:ext cx="766860" cy="54674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7252" y="4738308"/>
            <a:ext cx="766860" cy="5467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208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695" y="2488251"/>
            <a:ext cx="5249111" cy="526130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7005" y="0"/>
            <a:ext cx="9400847" cy="57734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515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CC7F24C-9365-4352-A5C9-AE39248E41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770" y="621236"/>
            <a:ext cx="7901101" cy="4828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107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="" xmlns:a16="http://schemas.microsoft.com/office/drawing/2014/main" id="{27A44225-EEA0-4EB5-8BF6-DB8E5C11C949}"/>
              </a:ext>
            </a:extLst>
          </p:cNvPr>
          <p:cNvSpPr/>
          <p:nvPr/>
        </p:nvSpPr>
        <p:spPr>
          <a:xfrm>
            <a:off x="0" y="6673103"/>
            <a:ext cx="6096000" cy="1958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="" xmlns:a16="http://schemas.microsoft.com/office/drawing/2014/main" id="{F8544315-28AD-4463-90C8-948490ACD223}"/>
              </a:ext>
            </a:extLst>
          </p:cNvPr>
          <p:cNvGrpSpPr/>
          <p:nvPr/>
        </p:nvGrpSpPr>
        <p:grpSpPr>
          <a:xfrm>
            <a:off x="509286" y="451413"/>
            <a:ext cx="7935056" cy="3207001"/>
            <a:chOff x="-2100313" y="1157021"/>
            <a:chExt cx="7935056" cy="3207001"/>
          </a:xfrm>
        </p:grpSpPr>
        <p:sp>
          <p:nvSpPr>
            <p:cNvPr id="12" name="思想气泡: 云 11">
              <a:extLst>
                <a:ext uri="{FF2B5EF4-FFF2-40B4-BE49-F238E27FC236}">
                  <a16:creationId xmlns="" xmlns:a16="http://schemas.microsoft.com/office/drawing/2014/main" id="{FC005A91-1287-4A46-982E-B10734D5BE1F}"/>
                </a:ext>
              </a:extLst>
            </p:cNvPr>
            <p:cNvSpPr/>
            <p:nvPr/>
          </p:nvSpPr>
          <p:spPr>
            <a:xfrm>
              <a:off x="-2100313" y="1157021"/>
              <a:ext cx="7935056" cy="3207001"/>
            </a:xfrm>
            <a:prstGeom prst="cloudCallout">
              <a:avLst>
                <a:gd name="adj1" fmla="val 54788"/>
                <a:gd name="adj2" fmla="val 60005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="" xmlns:a16="http://schemas.microsoft.com/office/drawing/2014/main" id="{5BDC11FC-A39C-486F-A052-AFB970D7863D}"/>
                </a:ext>
              </a:extLst>
            </p:cNvPr>
            <p:cNvSpPr txBox="1"/>
            <p:nvPr/>
          </p:nvSpPr>
          <p:spPr>
            <a:xfrm>
              <a:off x="-917610" y="1848258"/>
              <a:ext cx="599568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1" u="none" strike="noStrike" kern="1200" cap="none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3. </a:t>
              </a:r>
              <a:r>
                <a:rPr kumimoji="0" lang="en-US" altLang="zh-CN" sz="3600" b="0" i="0" u="none" strike="noStrike" kern="1200" cap="none" normalizeH="0" baseline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Trao</a:t>
              </a:r>
              <a:r>
                <a:rPr kumimoji="0" lang="en-US" altLang="zh-CN" sz="3600" b="0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đổi</a:t>
              </a:r>
              <a:r>
                <a:rPr kumimoji="0" lang="en-US" altLang="zh-CN" sz="3600" b="0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với</a:t>
              </a:r>
              <a:r>
                <a:rPr kumimoji="0" lang="en-US" altLang="zh-CN" sz="3600" b="0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bạn</a:t>
              </a:r>
              <a:r>
                <a:rPr kumimoji="0" lang="en-US" altLang="zh-CN" sz="3600" b="0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về</a:t>
              </a:r>
              <a:r>
                <a:rPr kumimoji="0" lang="en-US" altLang="zh-CN" sz="3600" b="0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một</a:t>
              </a:r>
              <a:r>
                <a:rPr kumimoji="0" lang="en-US" altLang="zh-CN" sz="3600" b="0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điều</a:t>
              </a:r>
              <a:r>
                <a:rPr kumimoji="0" lang="en-US" altLang="zh-CN" sz="3600" b="0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thú</a:t>
              </a:r>
              <a:r>
                <a:rPr kumimoji="0" lang="en-US" altLang="zh-CN" sz="3600" b="0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vị</a:t>
              </a:r>
              <a:r>
                <a:rPr kumimoji="0" lang="en-US" altLang="zh-CN" sz="3600" b="0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trong</a:t>
              </a:r>
              <a:r>
                <a:rPr kumimoji="0" lang="en-US" altLang="zh-CN" sz="3600" b="0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bài</a:t>
              </a:r>
              <a:r>
                <a:rPr kumimoji="0" lang="en-US" altLang="zh-CN" sz="3600" b="0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thơ</a:t>
              </a:r>
              <a:r>
                <a:rPr kumimoji="0" lang="en-US" altLang="zh-CN" sz="3600" b="0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kumimoji="0" lang="en-US" altLang="zh-CN" sz="36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bài</a:t>
              </a:r>
              <a:r>
                <a:rPr kumimoji="0" lang="en-US" altLang="zh-CN" sz="3600" b="0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văn</a:t>
              </a:r>
              <a:r>
                <a:rPr kumimoji="0" lang="en-US" altLang="zh-CN" sz="3600" b="0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mà</a:t>
              </a:r>
              <a:r>
                <a:rPr kumimoji="0" lang="en-US" altLang="zh-CN" sz="3600" b="0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em</a:t>
              </a:r>
              <a:r>
                <a:rPr kumimoji="0" lang="en-US" altLang="zh-CN" sz="3600" b="0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đã</a:t>
              </a:r>
              <a:r>
                <a:rPr kumimoji="0" lang="en-US" altLang="zh-CN" sz="3600" b="0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đọc</a:t>
              </a:r>
              <a:r>
                <a:rPr kumimoji="0" lang="en-US" altLang="zh-CN" sz="3600" b="0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zh-CN" altLang="en-US" sz="3600" b="0" i="0" u="none" strike="noStrike" kern="1200" cap="none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字魂95号-手刻宋" panose="00000500000000000000" pitchFamily="2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="" xmlns:a16="http://schemas.microsoft.com/office/drawing/2014/main" id="{8C445581-A47A-40EA-8C31-FFF9B4DAD6AC}"/>
              </a:ext>
            </a:extLst>
          </p:cNvPr>
          <p:cNvSpPr txBox="1"/>
          <p:nvPr/>
        </p:nvSpPr>
        <p:spPr>
          <a:xfrm>
            <a:off x="457200" y="4134707"/>
            <a:ext cx="8039228" cy="206210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altLang="zh-CN" sz="32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32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thêm</a:t>
            </a:r>
            <a:r>
              <a:rPr kumimoji="0" lang="en-US" altLang="zh-CN" sz="32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32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kumimoji="0" lang="en-US" altLang="zh-CN" sz="32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32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altLang="zh-CN" sz="32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32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kumimoji="0" lang="en-US" altLang="zh-CN" sz="32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32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kumimoji="0" lang="en-US" altLang="zh-CN" sz="32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32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altLang="zh-CN" sz="32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32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thần</a:t>
            </a:r>
            <a:r>
              <a:rPr kumimoji="0" lang="en-US" altLang="zh-CN" sz="32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32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kumimoji="0" lang="en-US" altLang="zh-CN" sz="32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32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kumimoji="0" lang="en-US" altLang="zh-CN" sz="32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32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kumimoji="0" lang="en-US" altLang="zh-CN" sz="32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32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bác</a:t>
            </a:r>
            <a:r>
              <a:rPr kumimoji="0" lang="en-US" altLang="zh-CN" sz="32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32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kumimoji="0" lang="en-US" altLang="zh-CN" sz="32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32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kumimoji="0" lang="en-US" altLang="zh-CN" sz="32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32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kumimoji="0" lang="en-US" altLang="zh-CN" sz="32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32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kumimoji="0" lang="en-US" altLang="zh-CN" sz="32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32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altLang="zh-CN" sz="32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32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giới</a:t>
            </a:r>
            <a:r>
              <a:rPr kumimoji="0" lang="en-US" altLang="zh-CN" sz="32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32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altLang="zh-CN" sz="32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kumimoji="0" lang="en-US" altLang="zh-CN" sz="32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kumimoji="0" lang="en-US" altLang="zh-CN" sz="32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kumimoji="0" lang="en-US" altLang="zh-CN" sz="3200" b="0" i="1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kumimoji="0" lang="en-US" altLang="zh-CN" sz="3200" b="0" i="1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Thần</a:t>
            </a:r>
            <a:r>
              <a:rPr kumimoji="0" lang="en-US" altLang="zh-CN" sz="3200" b="0" i="1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3200" b="0" i="1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kumimoji="0" lang="en-US" altLang="zh-CN" sz="3200" b="0" i="1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3200" b="0" i="1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kumimoji="0" lang="en-US" altLang="zh-CN" sz="3200" b="0" i="1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3200" b="0" i="1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kumimoji="0" lang="en-US" altLang="zh-CN" sz="3200" b="0" i="1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3200" b="0" i="1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</a:t>
            </a:r>
            <a:r>
              <a:rPr kumimoji="0" lang="en-US" altLang="zh-CN" sz="3200" b="0" i="1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-da, </a:t>
            </a:r>
            <a:r>
              <a:rPr kumimoji="0" lang="en-US" altLang="zh-CN" sz="3200" b="0" i="1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kumimoji="0" lang="en-US" altLang="zh-CN" sz="3200" b="0" i="1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3200" b="0" i="1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kumimoji="0" lang="en-US" altLang="zh-CN" sz="3200" b="0" i="1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3200" b="0" i="1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thần</a:t>
            </a:r>
            <a:r>
              <a:rPr kumimoji="0" lang="en-US" altLang="zh-CN" sz="3200" b="0" i="1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3200" b="0" i="1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kumimoji="0" lang="en-US" altLang="zh-CN" sz="3200" b="0" i="1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3200" b="0" i="1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kumimoji="0" lang="en-US" altLang="zh-CN" sz="3200" b="0" i="1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Nam,…)</a:t>
            </a:r>
            <a:endParaRPr kumimoji="0" lang="zh-CN" altLang="en-US" sz="3200" b="0" i="1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字魂95号-手刻宋" panose="00000500000000000000" pitchFamily="2" charset="-122"/>
              <a:cs typeface="Tahoma" panose="020B060403050404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616" y="2644718"/>
            <a:ext cx="4487045" cy="44870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4342" y="894632"/>
            <a:ext cx="3737172" cy="15119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961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B4F7497-4003-4AE3-BB7F-3763D14F31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2" r="46111" b="18634"/>
          <a:stretch/>
        </p:blipFill>
        <p:spPr>
          <a:xfrm>
            <a:off x="413253" y="1799577"/>
            <a:ext cx="3963896" cy="448299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1019" y="907553"/>
            <a:ext cx="7901101" cy="48345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511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8">
            <a:extLst>
              <a:ext uri="{FF2B5EF4-FFF2-40B4-BE49-F238E27FC236}">
                <a16:creationId xmlns="" xmlns:a16="http://schemas.microsoft.com/office/drawing/2014/main" id="{8C445581-A47A-40EA-8C31-FFF9B4DAD6AC}"/>
              </a:ext>
            </a:extLst>
          </p:cNvPr>
          <p:cNvSpPr txBox="1"/>
          <p:nvPr/>
        </p:nvSpPr>
        <p:spPr>
          <a:xfrm>
            <a:off x="3970116" y="1191937"/>
            <a:ext cx="7499525" cy="317009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normalizeH="0" baseline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Hãy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kumimoji="0" lang="en-US" altLang="zh-CN" sz="4000" b="0" i="0" u="none" strike="noStrike" kern="1200" cap="none" normalizeH="0" baseline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ìm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thêm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câu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chuyện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về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thần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đồng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hoặc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nhà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bác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học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nổi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tiếng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trên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thế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giới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Việt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Nam </a:t>
            </a:r>
            <a:r>
              <a:rPr lang="en-US" altLang="zh-CN" sz="4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altLang="zh-CN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chia </a:t>
            </a:r>
            <a:r>
              <a:rPr lang="en-US" altLang="zh-CN" sz="4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sẻ</a:t>
            </a:r>
            <a:r>
              <a:rPr lang="en-US" altLang="zh-CN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4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với</a:t>
            </a:r>
            <a:r>
              <a:rPr lang="en-US" altLang="zh-CN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4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</a:t>
            </a:r>
            <a:r>
              <a:rPr lang="en-US" altLang="zh-CN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4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thân</a:t>
            </a:r>
            <a:r>
              <a:rPr lang="en-US" altLang="zh-CN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4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altLang="zh-CN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4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</a:t>
            </a:r>
            <a:r>
              <a:rPr lang="en-US" altLang="zh-CN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zh-CN" altLang="en-US" sz="4000" b="0" i="1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Open Sans" panose="020B0606030504020204" pitchFamily="34" charset="0"/>
              <a:ea typeface="字魂95号-手刻宋" panose="00000500000000000000" pitchFamily="2" charset="-122"/>
              <a:cs typeface="Open Sans" panose="020B06060305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8462" y="3264920"/>
            <a:ext cx="4725972" cy="34837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57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5"/>
          <p:cNvSpPr txBox="1"/>
          <p:nvPr/>
        </p:nvSpPr>
        <p:spPr>
          <a:xfrm>
            <a:off x="5141646" y="479895"/>
            <a:ext cx="77419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9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SVNErika Ormig" panose="020B0609050302020204" pitchFamily="49" charset="0"/>
              </a:rPr>
              <a:t>DẶN DÒ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#9Slide07 SVNErika Ormig" panose="020B06090503020202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24224" y="1957223"/>
            <a:ext cx="8322196" cy="230832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altLang="zh-CN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Tìm</a:t>
            </a:r>
            <a:r>
              <a:rPr lang="en-US" altLang="zh-C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thêm</a:t>
            </a:r>
            <a:r>
              <a:rPr lang="en-US" altLang="zh-C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câu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chuyện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về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thần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đồng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hoặc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nhà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bác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học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nổi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tiếng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trên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thế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giới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Việt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Nam.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Hoàn</a:t>
            </a:r>
            <a: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thành</a:t>
            </a:r>
            <a: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phiếu</a:t>
            </a:r>
            <a: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Đọc</a:t>
            </a:r>
            <a: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mở</a:t>
            </a:r>
            <a: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rộng</a:t>
            </a:r>
            <a: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42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B3452DE7-5375-4058-9B4D-A8728722AE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70866" y="1116829"/>
            <a:ext cx="4600575" cy="57411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71441" y="2432263"/>
            <a:ext cx="6295313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600000" rev="0"/>
              </a:camera>
              <a:lightRig rig="threePt" dir="t"/>
            </a:scene3d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glow rad="304800">
                    <a:schemeClr val="accent4">
                      <a:lumMod val="60000"/>
                      <a:lumOff val="40000"/>
                      <a:alpha val="85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#9Slide05 SVNVanilla Daisy Pro" panose="00000500000000000000" pitchFamily="2" charset="0"/>
              </a:rPr>
              <a:t>TẠM BIỆT NHÉ</a:t>
            </a:r>
            <a:endParaRPr lang="en-US" sz="7200" dirty="0">
              <a:solidFill>
                <a:schemeClr val="bg1"/>
              </a:solidFill>
              <a:effectLst>
                <a:glow rad="304800">
                  <a:schemeClr val="accent4">
                    <a:lumMod val="60000"/>
                    <a:lumOff val="40000"/>
                    <a:alpha val="85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#9Slide05 SVNVanilla Daisy Pro" panose="00000500000000000000" pitchFamily="2" charset="0"/>
            </a:endParaRPr>
          </a:p>
        </p:txBody>
      </p:sp>
      <p:sp>
        <p:nvSpPr>
          <p:cNvPr id="13" name="Freeform 22"/>
          <p:cNvSpPr/>
          <p:nvPr/>
        </p:nvSpPr>
        <p:spPr>
          <a:xfrm>
            <a:off x="11203043" y="4948089"/>
            <a:ext cx="1118112" cy="1808929"/>
          </a:xfrm>
          <a:custGeom>
            <a:avLst/>
            <a:gdLst/>
            <a:ahLst/>
            <a:cxnLst/>
            <a:rect l="l" t="t" r="r" b="b"/>
            <a:pathLst>
              <a:path w="2011854" h="3420153">
                <a:moveTo>
                  <a:pt x="0" y="0"/>
                </a:moveTo>
                <a:lnTo>
                  <a:pt x="2011854" y="0"/>
                </a:lnTo>
                <a:lnTo>
                  <a:pt x="2011854" y="3420152"/>
                </a:lnTo>
                <a:lnTo>
                  <a:pt x="0" y="34201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custDataLst>
      <p:tags r:id="rId1"/>
    </p:custDataLst>
    <p:extLst>
      <p:ext uri="{BB962C8B-B14F-4D97-AF65-F5344CB8AC3E}">
        <p14:creationId xmlns:p14="http://schemas.microsoft.com/office/powerpoint/2010/main" val="23741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extLst mod="1">
    <p:ext uri="{E180D4A7-C9FB-4DFB-919C-405C955672EB}">
      <p14:showEvtLst xmlns:p14="http://schemas.microsoft.com/office/powerpoint/2010/main">
        <p14:playEvt time="90" objId="1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4400" y="1320800"/>
            <a:ext cx="9422296" cy="4536661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3DAE540-4A90-4ACC-87C2-63F0926218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 flipH="1">
            <a:off x="9855200" y="3576320"/>
            <a:ext cx="2629710" cy="3281680"/>
          </a:xfrm>
          <a:prstGeom prst="rect">
            <a:avLst/>
          </a:prstGeom>
        </p:spPr>
      </p:pic>
      <p:sp>
        <p:nvSpPr>
          <p:cNvPr id="32" name="TextBox 9"/>
          <p:cNvSpPr txBox="1"/>
          <p:nvPr/>
        </p:nvSpPr>
        <p:spPr>
          <a:xfrm>
            <a:off x="1033670" y="1804608"/>
            <a:ext cx="9051234" cy="387798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 defTabSz="609630">
              <a:lnSpc>
                <a:spcPct val="150000"/>
              </a:lnSpc>
              <a:buFontTx/>
              <a:buChar char="-"/>
            </a:pP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 defTabSz="609630">
              <a:lnSpc>
                <a:spcPct val="150000"/>
              </a:lnSpc>
              <a:buFontTx/>
              <a:buChar char="-"/>
            </a:pP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609630">
              <a:lnSpc>
                <a:spcPct val="150000"/>
              </a:lnSpc>
            </a:pP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 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khám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609630"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1932" y="464450"/>
            <a:ext cx="5608806" cy="12375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774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2219" y="910603"/>
            <a:ext cx="7901101" cy="4828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224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B4F7497-4003-4AE3-BB7F-3763D14F31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2" r="46111" b="18634"/>
          <a:stretch/>
        </p:blipFill>
        <p:spPr>
          <a:xfrm>
            <a:off x="691045" y="2500132"/>
            <a:ext cx="3600320" cy="407180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283" y="578732"/>
            <a:ext cx="7900636" cy="46530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55849" y="1751081"/>
            <a:ext cx="55442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Hãy</a:t>
            </a:r>
            <a:r>
              <a:rPr lang="en-US" sz="3600" dirty="0" smtClean="0"/>
              <a:t> chia </a:t>
            </a:r>
            <a:r>
              <a:rPr lang="en-US" sz="3600" dirty="0" err="1" smtClean="0"/>
              <a:t>sẻ</a:t>
            </a:r>
            <a:r>
              <a:rPr lang="en-US" sz="3600" dirty="0" smtClean="0"/>
              <a:t> </a:t>
            </a:r>
            <a:r>
              <a:rPr lang="en-US" sz="3600" dirty="0" err="1" smtClean="0"/>
              <a:t>về</a:t>
            </a:r>
            <a:r>
              <a:rPr lang="en-US" sz="3600" dirty="0" smtClean="0"/>
              <a:t> </a:t>
            </a:r>
            <a:r>
              <a:rPr lang="en-US" sz="3600" dirty="0" err="1" smtClean="0"/>
              <a:t>một</a:t>
            </a:r>
            <a:r>
              <a:rPr lang="en-US" sz="3600" dirty="0" smtClean="0"/>
              <a:t> </a:t>
            </a:r>
            <a:r>
              <a:rPr lang="en-US" sz="3600" dirty="0" err="1" smtClean="0"/>
              <a:t>trải</a:t>
            </a:r>
            <a:r>
              <a:rPr lang="en-US" sz="3600" dirty="0" smtClean="0"/>
              <a:t> </a:t>
            </a:r>
            <a:r>
              <a:rPr lang="en-US" sz="3600" dirty="0" err="1" smtClean="0"/>
              <a:t>nghiệm</a:t>
            </a:r>
            <a:r>
              <a:rPr lang="en-US" sz="3600" dirty="0" smtClean="0"/>
              <a:t> </a:t>
            </a:r>
            <a:r>
              <a:rPr lang="en-US" sz="3600" dirty="0" err="1" smtClean="0"/>
              <a:t>đáng</a:t>
            </a:r>
            <a:r>
              <a:rPr lang="en-US" sz="3600" dirty="0" smtClean="0"/>
              <a:t> </a:t>
            </a:r>
            <a:r>
              <a:rPr lang="en-US" sz="3600" dirty="0" err="1" smtClean="0"/>
              <a:t>nhớ</a:t>
            </a:r>
            <a:r>
              <a:rPr lang="en-US" sz="3600" dirty="0" smtClean="0"/>
              <a:t> </a:t>
            </a:r>
            <a:r>
              <a:rPr lang="en-US" sz="3600" dirty="0" err="1" smtClean="0"/>
              <a:t>mà</a:t>
            </a:r>
            <a:r>
              <a:rPr lang="en-US" sz="3600" dirty="0" smtClean="0"/>
              <a:t> </a:t>
            </a:r>
            <a:r>
              <a:rPr lang="en-US" sz="3600" dirty="0" err="1" smtClean="0"/>
              <a:t>em</a:t>
            </a:r>
            <a:r>
              <a:rPr lang="en-US" sz="3600" dirty="0" smtClean="0"/>
              <a:t> </a:t>
            </a:r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 err="1" smtClean="0"/>
              <a:t>dịp</a:t>
            </a:r>
            <a:r>
              <a:rPr lang="en-US" sz="3600" dirty="0" smtClean="0"/>
              <a:t> </a:t>
            </a:r>
            <a:r>
              <a:rPr lang="en-US" sz="3600" dirty="0" err="1" smtClean="0"/>
              <a:t>được</a:t>
            </a:r>
            <a:r>
              <a:rPr lang="en-US" sz="3600" dirty="0" smtClean="0"/>
              <a:t> </a:t>
            </a:r>
            <a:r>
              <a:rPr lang="en-US" sz="3600" dirty="0" err="1" smtClean="0"/>
              <a:t>khám</a:t>
            </a:r>
            <a:r>
              <a:rPr lang="en-US" sz="3600" dirty="0" smtClean="0"/>
              <a:t> </a:t>
            </a:r>
            <a:r>
              <a:rPr lang="en-US" sz="3600" dirty="0" err="1" smtClean="0"/>
              <a:t>phá</a:t>
            </a:r>
            <a:r>
              <a:rPr lang="en-US" sz="3600" dirty="0" smtClean="0"/>
              <a:t> </a:t>
            </a:r>
            <a:r>
              <a:rPr lang="en-US" sz="3600" dirty="0" err="1" smtClean="0"/>
              <a:t>vào</a:t>
            </a:r>
            <a:r>
              <a:rPr lang="en-US" sz="3600" dirty="0" smtClean="0"/>
              <a:t> </a:t>
            </a:r>
            <a:r>
              <a:rPr lang="en-US" sz="3600" dirty="0" err="1" smtClean="0"/>
              <a:t>kì</a:t>
            </a:r>
            <a:r>
              <a:rPr lang="en-US" sz="3600" dirty="0" smtClean="0"/>
              <a:t> </a:t>
            </a:r>
            <a:r>
              <a:rPr lang="en-US" sz="3600" dirty="0" err="1" smtClean="0"/>
              <a:t>nghỉ</a:t>
            </a:r>
            <a:r>
              <a:rPr lang="en-US" sz="3600" dirty="0" smtClean="0"/>
              <a:t> </a:t>
            </a:r>
            <a:r>
              <a:rPr lang="en-US" sz="3600" dirty="0" err="1" smtClean="0"/>
              <a:t>hè</a:t>
            </a:r>
            <a:r>
              <a:rPr lang="en-US" sz="3600" dirty="0" smtClean="0"/>
              <a:t> </a:t>
            </a:r>
            <a:r>
              <a:rPr lang="en-US" sz="3600" dirty="0" err="1" smtClean="0"/>
              <a:t>vừa</a:t>
            </a:r>
            <a:r>
              <a:rPr lang="en-US" sz="3600" dirty="0" smtClean="0"/>
              <a:t> </a:t>
            </a:r>
            <a:r>
              <a:rPr lang="en-US" sz="3600" dirty="0" err="1" smtClean="0"/>
              <a:t>rồi</a:t>
            </a:r>
            <a:r>
              <a:rPr lang="en-US" sz="3600" dirty="0" smtClean="0"/>
              <a:t>.</a:t>
            </a: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017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449" y="1014775"/>
            <a:ext cx="7901101" cy="4828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612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A6CCC16-19CD-4DCE-8CD7-9A04C8A33D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2702782"/>
            <a:ext cx="4387746" cy="4387746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497840" y="548640"/>
            <a:ext cx="8575040" cy="5405120"/>
            <a:chOff x="497840" y="548640"/>
            <a:chExt cx="7970520" cy="5100320"/>
          </a:xfrm>
        </p:grpSpPr>
        <p:sp>
          <p:nvSpPr>
            <p:cNvPr id="10" name="Rounded Rectangle 9"/>
            <p:cNvSpPr/>
            <p:nvPr/>
          </p:nvSpPr>
          <p:spPr>
            <a:xfrm>
              <a:off x="497840" y="548640"/>
              <a:ext cx="7833360" cy="4856480"/>
            </a:xfrm>
            <a:prstGeom prst="roundRect">
              <a:avLst>
                <a:gd name="adj" fmla="val 4952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35000" y="792480"/>
              <a:ext cx="7696200" cy="4856480"/>
            </a:xfrm>
            <a:prstGeom prst="roundRect">
              <a:avLst>
                <a:gd name="adj" fmla="val 4952"/>
              </a:avLst>
            </a:prstGeom>
            <a:solidFill>
              <a:schemeClr val="accent4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635000" y="548640"/>
              <a:ext cx="7833360" cy="4856480"/>
            </a:xfrm>
            <a:prstGeom prst="roundRect">
              <a:avLst>
                <a:gd name="adj" fmla="val 4952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33120" y="661049"/>
            <a:ext cx="7498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01. </a:t>
            </a:r>
            <a:r>
              <a:rPr lang="en-US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Flowchart: Alternate Process 28"/>
          <p:cNvSpPr/>
          <p:nvPr/>
        </p:nvSpPr>
        <p:spPr>
          <a:xfrm>
            <a:off x="813043" y="2305620"/>
            <a:ext cx="3926840" cy="2518231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Bài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thơ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, </a:t>
            </a:r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bài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văn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viết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về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+mj-lt"/>
                <a:ea typeface="Cambria" panose="02040503050406030204" pitchFamily="18" charset="0"/>
              </a:rPr>
              <a:t>trải</a:t>
            </a:r>
            <a:r>
              <a:rPr lang="en-US" sz="2400" b="1" dirty="0" smtClean="0">
                <a:solidFill>
                  <a:srgbClr val="C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+mj-lt"/>
                <a:ea typeface="Cambria" panose="02040503050406030204" pitchFamily="18" charset="0"/>
              </a:rPr>
              <a:t>nghiệm</a:t>
            </a:r>
            <a:r>
              <a:rPr lang="en-US" sz="2400" b="1" dirty="0" smtClean="0">
                <a:solidFill>
                  <a:srgbClr val="C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+mj-lt"/>
                <a:ea typeface="Cambria" panose="02040503050406030204" pitchFamily="18" charset="0"/>
              </a:rPr>
              <a:t>cùng</a:t>
            </a:r>
            <a:r>
              <a:rPr lang="en-US" sz="2400" b="1" dirty="0" smtClean="0">
                <a:solidFill>
                  <a:srgbClr val="C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+mj-lt"/>
                <a:ea typeface="Cambria" panose="02040503050406030204" pitchFamily="18" charset="0"/>
              </a:rPr>
              <a:t>gia</a:t>
            </a:r>
            <a:r>
              <a:rPr lang="en-US" sz="2400" b="1" dirty="0" smtClean="0">
                <a:solidFill>
                  <a:srgbClr val="C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+mj-lt"/>
                <a:ea typeface="Cambria" panose="02040503050406030204" pitchFamily="18" charset="0"/>
              </a:rPr>
              <a:t>đình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: </a:t>
            </a:r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đi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 du </a:t>
            </a:r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lịch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, </a:t>
            </a:r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về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quê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,… (</a:t>
            </a:r>
            <a:r>
              <a:rPr lang="en-US" sz="2400" b="1" i="1" dirty="0" err="1" smtClean="0">
                <a:latin typeface="+mj-lt"/>
                <a:ea typeface="Cambria" panose="02040503050406030204" pitchFamily="18" charset="0"/>
              </a:rPr>
              <a:t>Biển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của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Đặng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Hấn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, </a:t>
            </a:r>
            <a:r>
              <a:rPr lang="en-US" sz="2400" b="1" i="1" dirty="0" err="1" smtClean="0">
                <a:latin typeface="+mj-lt"/>
                <a:ea typeface="Cambria" panose="02040503050406030204" pitchFamily="18" charset="0"/>
              </a:rPr>
              <a:t>Về</a:t>
            </a:r>
            <a:r>
              <a:rPr lang="en-US" sz="2400" b="1" i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latin typeface="+mj-lt"/>
                <a:ea typeface="Cambria" panose="02040503050406030204" pitchFamily="18" charset="0"/>
              </a:rPr>
              <a:t>quê</a:t>
            </a:r>
            <a:r>
              <a:rPr lang="en-US" sz="2400" b="1" i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của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 Nguyễn </a:t>
            </a:r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Lãm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Thắng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)</a:t>
            </a:r>
            <a:endParaRPr lang="en-US" sz="2400" dirty="0">
              <a:latin typeface="+mj-lt"/>
              <a:ea typeface="Cambria" panose="02040503050406030204" pitchFamily="18" charset="0"/>
            </a:endParaRPr>
          </a:p>
        </p:txBody>
      </p:sp>
      <p:sp>
        <p:nvSpPr>
          <p:cNvPr id="30" name="Flowchart: Alternate Process 29"/>
          <p:cNvSpPr/>
          <p:nvPr/>
        </p:nvSpPr>
        <p:spPr>
          <a:xfrm>
            <a:off x="4878653" y="2843746"/>
            <a:ext cx="3926840" cy="2518231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300" b="1" dirty="0" err="1" smtClean="0">
                <a:latin typeface="+mj-lt"/>
                <a:ea typeface="Cambria" panose="02040503050406030204" pitchFamily="18" charset="0"/>
              </a:rPr>
              <a:t>Bài</a:t>
            </a:r>
            <a:r>
              <a:rPr lang="en-US" sz="2300" b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b="1" dirty="0" err="1" smtClean="0">
                <a:latin typeface="+mj-lt"/>
                <a:ea typeface="Cambria" panose="02040503050406030204" pitchFamily="18" charset="0"/>
              </a:rPr>
              <a:t>thơ</a:t>
            </a:r>
            <a:r>
              <a:rPr lang="en-US" sz="2300" b="1" dirty="0" smtClean="0">
                <a:latin typeface="+mj-lt"/>
                <a:ea typeface="Cambria" panose="02040503050406030204" pitchFamily="18" charset="0"/>
              </a:rPr>
              <a:t>, </a:t>
            </a:r>
            <a:r>
              <a:rPr lang="en-US" sz="2300" b="1" dirty="0" err="1" smtClean="0">
                <a:latin typeface="+mj-lt"/>
                <a:ea typeface="Cambria" panose="02040503050406030204" pitchFamily="18" charset="0"/>
              </a:rPr>
              <a:t>bài</a:t>
            </a:r>
            <a:r>
              <a:rPr lang="en-US" sz="2300" b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b="1" dirty="0" err="1" smtClean="0">
                <a:latin typeface="+mj-lt"/>
                <a:ea typeface="Cambria" panose="02040503050406030204" pitchFamily="18" charset="0"/>
              </a:rPr>
              <a:t>văn</a:t>
            </a:r>
            <a:r>
              <a:rPr lang="en-US" sz="2300" b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b="1" dirty="0" err="1" smtClean="0">
                <a:latin typeface="+mj-lt"/>
                <a:ea typeface="Cambria" panose="02040503050406030204" pitchFamily="18" charset="0"/>
              </a:rPr>
              <a:t>viết</a:t>
            </a:r>
            <a:r>
              <a:rPr lang="en-US" sz="2300" b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b="1" dirty="0" err="1" smtClean="0">
                <a:latin typeface="+mj-lt"/>
                <a:ea typeface="Cambria" panose="02040503050406030204" pitchFamily="18" charset="0"/>
              </a:rPr>
              <a:t>về</a:t>
            </a:r>
            <a:r>
              <a:rPr lang="en-US" sz="2300" b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b="1" dirty="0" err="1" smtClean="0">
                <a:solidFill>
                  <a:srgbClr val="C00000"/>
                </a:solidFill>
                <a:latin typeface="+mj-lt"/>
                <a:ea typeface="Cambria" panose="02040503050406030204" pitchFamily="18" charset="0"/>
              </a:rPr>
              <a:t>trải</a:t>
            </a:r>
            <a:r>
              <a:rPr lang="en-US" sz="2300" b="1" dirty="0" smtClean="0">
                <a:solidFill>
                  <a:srgbClr val="C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b="1" dirty="0" err="1" smtClean="0">
                <a:solidFill>
                  <a:srgbClr val="C00000"/>
                </a:solidFill>
                <a:latin typeface="+mj-lt"/>
                <a:ea typeface="Cambria" panose="02040503050406030204" pitchFamily="18" charset="0"/>
              </a:rPr>
              <a:t>nghiệm</a:t>
            </a:r>
            <a:r>
              <a:rPr lang="en-US" sz="2300" b="1" dirty="0" smtClean="0">
                <a:solidFill>
                  <a:srgbClr val="C00000"/>
                </a:solidFill>
                <a:latin typeface="+mj-lt"/>
                <a:ea typeface="Cambria" panose="02040503050406030204" pitchFamily="18" charset="0"/>
              </a:rPr>
              <a:t> ở </a:t>
            </a:r>
            <a:r>
              <a:rPr lang="en-US" sz="2300" b="1" dirty="0" err="1" smtClean="0">
                <a:solidFill>
                  <a:srgbClr val="C00000"/>
                </a:solidFill>
                <a:latin typeface="+mj-lt"/>
                <a:ea typeface="Cambria" panose="02040503050406030204" pitchFamily="18" charset="0"/>
              </a:rPr>
              <a:t>trường</a:t>
            </a:r>
            <a:r>
              <a:rPr lang="en-US" sz="2300" b="1" dirty="0" smtClean="0">
                <a:solidFill>
                  <a:srgbClr val="C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b="1" dirty="0" err="1" smtClean="0">
                <a:solidFill>
                  <a:srgbClr val="C00000"/>
                </a:solidFill>
                <a:latin typeface="+mj-lt"/>
                <a:ea typeface="Cambria" panose="02040503050406030204" pitchFamily="18" charset="0"/>
              </a:rPr>
              <a:t>học</a:t>
            </a:r>
            <a:r>
              <a:rPr lang="en-US" sz="2300" b="1" dirty="0" smtClean="0">
                <a:solidFill>
                  <a:srgbClr val="C00000"/>
                </a:solidFill>
                <a:latin typeface="+mj-lt"/>
                <a:ea typeface="Cambria" panose="02040503050406030204" pitchFamily="18" charset="0"/>
              </a:rPr>
              <a:t>:</a:t>
            </a:r>
            <a:r>
              <a:rPr lang="en-US" sz="2300" b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+mj-lt"/>
                <a:ea typeface="Cambria" panose="02040503050406030204" pitchFamily="18" charset="0"/>
              </a:rPr>
              <a:t>học</a:t>
            </a:r>
            <a:r>
              <a:rPr lang="en-US" sz="23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+mj-lt"/>
                <a:ea typeface="Cambria" panose="02040503050406030204" pitchFamily="18" charset="0"/>
              </a:rPr>
              <a:t>tập</a:t>
            </a:r>
            <a:r>
              <a:rPr lang="en-US" sz="2300" dirty="0" smtClean="0">
                <a:latin typeface="+mj-lt"/>
                <a:ea typeface="Cambria" panose="02040503050406030204" pitchFamily="18" charset="0"/>
              </a:rPr>
              <a:t>, </a:t>
            </a:r>
            <a:r>
              <a:rPr lang="en-US" sz="2300" dirty="0" err="1" smtClean="0">
                <a:latin typeface="+mj-lt"/>
                <a:ea typeface="Cambria" panose="02040503050406030204" pitchFamily="18" charset="0"/>
              </a:rPr>
              <a:t>vui</a:t>
            </a:r>
            <a:r>
              <a:rPr lang="en-US" sz="23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+mj-lt"/>
                <a:ea typeface="Cambria" panose="02040503050406030204" pitchFamily="18" charset="0"/>
              </a:rPr>
              <a:t>chơi</a:t>
            </a:r>
            <a:r>
              <a:rPr lang="en-US" sz="2300" dirty="0" smtClean="0">
                <a:latin typeface="+mj-lt"/>
                <a:ea typeface="Cambria" panose="02040503050406030204" pitchFamily="18" charset="0"/>
              </a:rPr>
              <a:t>, </a:t>
            </a:r>
            <a:r>
              <a:rPr lang="en-US" sz="2300" dirty="0" err="1" smtClean="0">
                <a:latin typeface="+mj-lt"/>
                <a:ea typeface="Cambria" panose="02040503050406030204" pitchFamily="18" charset="0"/>
              </a:rPr>
              <a:t>đi</a:t>
            </a:r>
            <a:r>
              <a:rPr lang="en-US" sz="23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+mj-lt"/>
                <a:ea typeface="Cambria" panose="02040503050406030204" pitchFamily="18" charset="0"/>
              </a:rPr>
              <a:t>thư</a:t>
            </a:r>
            <a:r>
              <a:rPr lang="en-US" sz="23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+mj-lt"/>
                <a:ea typeface="Cambria" panose="02040503050406030204" pitchFamily="18" charset="0"/>
              </a:rPr>
              <a:t>viện</a:t>
            </a:r>
            <a:r>
              <a:rPr lang="en-US" sz="2300" dirty="0" smtClean="0">
                <a:latin typeface="+mj-lt"/>
                <a:ea typeface="Cambria" panose="02040503050406030204" pitchFamily="18" charset="0"/>
              </a:rPr>
              <a:t>, </a:t>
            </a:r>
            <a:r>
              <a:rPr lang="en-US" sz="2300" dirty="0" err="1" smtClean="0">
                <a:latin typeface="+mj-lt"/>
                <a:ea typeface="Cambria" panose="02040503050406030204" pitchFamily="18" charset="0"/>
              </a:rPr>
              <a:t>làm</a:t>
            </a:r>
            <a:r>
              <a:rPr lang="en-US" sz="23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+mj-lt"/>
                <a:ea typeface="Cambria" panose="02040503050406030204" pitchFamily="18" charset="0"/>
              </a:rPr>
              <a:t>kế</a:t>
            </a:r>
            <a:r>
              <a:rPr lang="en-US" sz="23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+mj-lt"/>
                <a:ea typeface="Cambria" panose="02040503050406030204" pitchFamily="18" charset="0"/>
              </a:rPr>
              <a:t>hoạch</a:t>
            </a:r>
            <a:r>
              <a:rPr lang="en-US" sz="23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+mj-lt"/>
                <a:ea typeface="Cambria" panose="02040503050406030204" pitchFamily="18" charset="0"/>
              </a:rPr>
              <a:t>nhỏ</a:t>
            </a:r>
            <a:r>
              <a:rPr lang="en-US" sz="2300" dirty="0" smtClean="0">
                <a:latin typeface="+mj-lt"/>
                <a:ea typeface="Cambria" panose="02040503050406030204" pitchFamily="18" charset="0"/>
              </a:rPr>
              <a:t>, </a:t>
            </a:r>
            <a:r>
              <a:rPr lang="en-US" sz="2300" dirty="0" err="1" smtClean="0">
                <a:latin typeface="+mj-lt"/>
                <a:ea typeface="Cambria" panose="02040503050406030204" pitchFamily="18" charset="0"/>
              </a:rPr>
              <a:t>trồng</a:t>
            </a:r>
            <a:r>
              <a:rPr lang="en-US" sz="23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+mj-lt"/>
                <a:ea typeface="Cambria" panose="02040503050406030204" pitchFamily="18" charset="0"/>
              </a:rPr>
              <a:t>cây</a:t>
            </a:r>
            <a:r>
              <a:rPr lang="en-US" sz="2300" dirty="0" smtClean="0">
                <a:latin typeface="+mj-lt"/>
                <a:ea typeface="Cambria" panose="02040503050406030204" pitchFamily="18" charset="0"/>
              </a:rPr>
              <a:t>,… (</a:t>
            </a:r>
            <a:r>
              <a:rPr lang="en-US" sz="2300" b="1" i="1" dirty="0" err="1" smtClean="0">
                <a:latin typeface="+mj-lt"/>
                <a:ea typeface="Cambria" panose="02040503050406030204" pitchFamily="18" charset="0"/>
              </a:rPr>
              <a:t>Bài</a:t>
            </a:r>
            <a:r>
              <a:rPr lang="en-US" sz="2300" b="1" i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b="1" i="1" dirty="0" err="1" smtClean="0">
                <a:latin typeface="+mj-lt"/>
                <a:ea typeface="Cambria" panose="02040503050406030204" pitchFamily="18" charset="0"/>
              </a:rPr>
              <a:t>thơ</a:t>
            </a:r>
            <a:r>
              <a:rPr lang="en-US" sz="2300" b="1" i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b="1" i="1" dirty="0" err="1" smtClean="0">
                <a:latin typeface="+mj-lt"/>
                <a:ea typeface="Cambria" panose="02040503050406030204" pitchFamily="18" charset="0"/>
              </a:rPr>
              <a:t>về</a:t>
            </a:r>
            <a:r>
              <a:rPr lang="en-US" sz="2300" b="1" i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b="1" i="1" dirty="0" err="1" smtClean="0">
                <a:latin typeface="+mj-lt"/>
                <a:ea typeface="Cambria" panose="02040503050406030204" pitchFamily="18" charset="0"/>
              </a:rPr>
              <a:t>cây</a:t>
            </a:r>
            <a:r>
              <a:rPr lang="en-US" sz="2300" b="1" i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+mj-lt"/>
                <a:ea typeface="Cambria" panose="02040503050406030204" pitchFamily="18" charset="0"/>
              </a:rPr>
              <a:t>của</a:t>
            </a:r>
            <a:r>
              <a:rPr lang="en-US" sz="23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+mj-lt"/>
                <a:ea typeface="Cambria" panose="02040503050406030204" pitchFamily="18" charset="0"/>
              </a:rPr>
              <a:t>Đinh</a:t>
            </a:r>
            <a:r>
              <a:rPr lang="en-US" sz="23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+mj-lt"/>
                <a:ea typeface="Cambria" panose="02040503050406030204" pitchFamily="18" charset="0"/>
              </a:rPr>
              <a:t>Xuân</a:t>
            </a:r>
            <a:r>
              <a:rPr lang="en-US" sz="23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+mj-lt"/>
                <a:ea typeface="Cambria" panose="02040503050406030204" pitchFamily="18" charset="0"/>
              </a:rPr>
              <a:t>Tửu</a:t>
            </a:r>
            <a:r>
              <a:rPr lang="en-US" sz="2300" dirty="0" smtClean="0">
                <a:latin typeface="+mj-lt"/>
                <a:ea typeface="Cambria" panose="02040503050406030204" pitchFamily="18" charset="0"/>
              </a:rPr>
              <a:t>, </a:t>
            </a:r>
            <a:r>
              <a:rPr lang="en-US" sz="2300" b="1" i="1" dirty="0" err="1" smtClean="0">
                <a:latin typeface="+mj-lt"/>
                <a:ea typeface="Cambria" panose="02040503050406030204" pitchFamily="18" charset="0"/>
              </a:rPr>
              <a:t>Ngôi</a:t>
            </a:r>
            <a:r>
              <a:rPr lang="en-US" sz="2300" b="1" i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b="1" i="1" dirty="0" err="1" smtClean="0">
                <a:latin typeface="+mj-lt"/>
                <a:ea typeface="Cambria" panose="02040503050406030204" pitchFamily="18" charset="0"/>
              </a:rPr>
              <a:t>trường</a:t>
            </a:r>
            <a:r>
              <a:rPr lang="en-US" sz="2300" b="1" i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b="1" i="1" dirty="0" err="1" smtClean="0">
                <a:latin typeface="+mj-lt"/>
                <a:ea typeface="Cambria" panose="02040503050406030204" pitchFamily="18" charset="0"/>
              </a:rPr>
              <a:t>mới</a:t>
            </a:r>
            <a:r>
              <a:rPr lang="en-US" sz="2300" b="1" i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+mj-lt"/>
                <a:ea typeface="Cambria" panose="02040503050406030204" pitchFamily="18" charset="0"/>
              </a:rPr>
              <a:t>của</a:t>
            </a:r>
            <a:r>
              <a:rPr lang="en-US" sz="23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+mj-lt"/>
                <a:ea typeface="Cambria" panose="02040503050406030204" pitchFamily="18" charset="0"/>
              </a:rPr>
              <a:t>Ngô</a:t>
            </a:r>
            <a:r>
              <a:rPr lang="en-US" sz="23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+mj-lt"/>
                <a:ea typeface="Cambria" panose="02040503050406030204" pitchFamily="18" charset="0"/>
              </a:rPr>
              <a:t>Quân</a:t>
            </a:r>
            <a:r>
              <a:rPr lang="en-US" sz="23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+mj-lt"/>
                <a:ea typeface="Cambria" panose="02040503050406030204" pitchFamily="18" charset="0"/>
              </a:rPr>
              <a:t>Miện</a:t>
            </a:r>
            <a:r>
              <a:rPr lang="en-US" sz="2300" dirty="0" smtClean="0">
                <a:latin typeface="+mj-lt"/>
                <a:ea typeface="Cambria" panose="02040503050406030204" pitchFamily="18" charset="0"/>
              </a:rPr>
              <a:t>)</a:t>
            </a:r>
            <a:endParaRPr lang="en-US" sz="2300" dirty="0">
              <a:latin typeface="+mj-lt"/>
              <a:ea typeface="Cambria" panose="02040503050406030204" pitchFamily="18" charset="0"/>
            </a:endParaRPr>
          </a:p>
        </p:txBody>
      </p:sp>
      <p:sp>
        <p:nvSpPr>
          <p:cNvPr id="32" name="文本框 6">
            <a:extLst>
              <a:ext uri="{FF2B5EF4-FFF2-40B4-BE49-F238E27FC236}">
                <a16:creationId xmlns="" xmlns:a16="http://schemas.microsoft.com/office/drawing/2014/main" id="{AA7DDBE8-CB61-41FA-A51F-73B4778152A4}"/>
              </a:ext>
            </a:extLst>
          </p:cNvPr>
          <p:cNvSpPr txBox="1"/>
          <p:nvPr/>
        </p:nvSpPr>
        <p:spPr>
          <a:xfrm>
            <a:off x="7070673" y="1897927"/>
            <a:ext cx="2011680" cy="78319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altLang="zh-CN" sz="4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  <a:endParaRPr kumimoji="0" lang="zh-CN" altLang="en-US" sz="40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字魂6号-日记插画体" panose="00000500000000000000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601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 animBg="1"/>
      <p:bldP spid="30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414748" y="378382"/>
            <a:ext cx="8734771" cy="5699117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851629" y="565892"/>
            <a:ext cx="7884160" cy="757130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Như chiếc chảo rất lớn</a:t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Ông trời định nấu canh</a:t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Lỡ tay bỏ nhiều muối</a:t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Nên thôi, lại để dành!</a:t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/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Uống bao nước vào lòng</a:t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Biển vẫn gào vẫn thét</a:t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Ăn mặn quá phải không?</a:t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Nước nào cho đã khát</a:t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/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Biển reo vui ào ạt</a:t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Khi bãi có chúng em</a:t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Biển xô </a:t>
            </a:r>
            <a:r>
              <a:rPr lang="en-US" sz="2400" b="0" i="0" dirty="0" err="1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vào</a:t>
            </a: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 người lớn</a:t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Hắt sóng vào trẻ con</a:t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endParaRPr lang="en-US" sz="2400" b="0" i="0" dirty="0" smtClean="0">
              <a:solidFill>
                <a:srgbClr val="00264D"/>
              </a:solidFill>
              <a:effectLst/>
              <a:latin typeface="Open Sans" panose="020B0606030504020204" pitchFamily="34" charset="0"/>
            </a:endParaRPr>
          </a:p>
          <a:p>
            <a:endParaRPr lang="en-US" sz="2400" dirty="0">
              <a:solidFill>
                <a:srgbClr val="00264D"/>
              </a:solidFill>
              <a:latin typeface="Open Sans" panose="020B0606030504020204" pitchFamily="34" charset="0"/>
            </a:endParaRPr>
          </a:p>
          <a:p>
            <a:endParaRPr lang="en-US" sz="2400" b="0" i="0" dirty="0" smtClean="0">
              <a:solidFill>
                <a:srgbClr val="00264D"/>
              </a:solidFill>
              <a:effectLst/>
              <a:latin typeface="Open Sans" panose="020B0606030504020204" pitchFamily="34" charset="0"/>
            </a:endParaRPr>
          </a:p>
          <a:p>
            <a:endParaRPr lang="en-US" sz="2400" dirty="0">
              <a:solidFill>
                <a:srgbClr val="00264D"/>
              </a:solidFill>
              <a:latin typeface="Open Sans" panose="020B0606030504020204" pitchFamily="34" charset="0"/>
            </a:endParaRPr>
          </a:p>
          <a:p>
            <a:endParaRPr lang="en-US" sz="2400" b="0" i="0" dirty="0" smtClean="0">
              <a:solidFill>
                <a:srgbClr val="00264D"/>
              </a:solidFill>
              <a:effectLst/>
              <a:latin typeface="Open Sans" panose="020B0606030504020204" pitchFamily="34" charset="0"/>
            </a:endParaRPr>
          </a:p>
          <a:p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/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Chiều, biển trở nên buồn</a:t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Khi chúng em rời bãi</a:t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Nước dâng tận bờ dương</a:t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Muốn cùng lên xe đấy!</a:t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/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Biển ơi, chờ chút nhé</a:t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Hình như còn chỗ ngồi</a:t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Nhưng...biển to lớn thế</a:t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Ta đành tạm biệt thôi!</a:t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/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Bác tài xế nhìn biển</a:t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Nhấn vang một hồi còi...</a:t>
            </a:r>
            <a:endParaRPr lang="en-US" sz="2400" b="0" i="0" dirty="0" smtClean="0">
              <a:solidFill>
                <a:srgbClr val="00264D"/>
              </a:solidFill>
              <a:effectLst/>
              <a:latin typeface="Open Sans" panose="020B0606030504020204" pitchFamily="34" charset="0"/>
            </a:endParaRPr>
          </a:p>
          <a:p>
            <a:pPr algn="just"/>
            <a:r>
              <a:rPr lang="en-US" sz="2400" dirty="0" smtClean="0">
                <a:solidFill>
                  <a:srgbClr val="00264D"/>
                </a:solidFill>
                <a:latin typeface="Open Sans" panose="020B0606030504020204" pitchFamily="34" charset="0"/>
              </a:rPr>
              <a:t>              </a:t>
            </a:r>
          </a:p>
          <a:p>
            <a:pPr algn="just"/>
            <a:r>
              <a:rPr lang="en-US" sz="2400" dirty="0">
                <a:solidFill>
                  <a:srgbClr val="00264D"/>
                </a:solidFill>
                <a:latin typeface="Open Sans" panose="020B0606030504020204" pitchFamily="34" charset="0"/>
              </a:rPr>
              <a:t> </a:t>
            </a:r>
            <a:r>
              <a:rPr lang="en-US" sz="2400" dirty="0" smtClean="0">
                <a:solidFill>
                  <a:srgbClr val="00264D"/>
                </a:solidFill>
                <a:latin typeface="Open Sans" panose="020B0606030504020204" pitchFamily="34" charset="0"/>
              </a:rPr>
              <a:t>             </a:t>
            </a:r>
            <a:r>
              <a:rPr lang="en-US" sz="2400" i="1" dirty="0" err="1" smtClean="0">
                <a:solidFill>
                  <a:srgbClr val="C00000"/>
                </a:solidFill>
                <a:latin typeface="Open Sans" panose="020B0606030504020204" pitchFamily="34" charset="0"/>
              </a:rPr>
              <a:t>Đặng</a:t>
            </a:r>
            <a:r>
              <a:rPr lang="en-US" sz="2400" i="1" dirty="0" smtClean="0">
                <a:solidFill>
                  <a:srgbClr val="C00000"/>
                </a:solidFill>
                <a:latin typeface="Open Sans" panose="020B0606030504020204" pitchFamily="34" charset="0"/>
              </a:rPr>
              <a:t> </a:t>
            </a:r>
            <a:r>
              <a:rPr lang="en-US" sz="2400" i="1" dirty="0" err="1" smtClean="0">
                <a:solidFill>
                  <a:srgbClr val="C00000"/>
                </a:solidFill>
                <a:latin typeface="Open Sans" panose="020B0606030504020204" pitchFamily="34" charset="0"/>
              </a:rPr>
              <a:t>Hấn</a:t>
            </a:r>
            <a:endParaRPr lang="vi-VN" sz="2400" b="0" i="1" dirty="0" smtClean="0">
              <a:solidFill>
                <a:srgbClr val="C00000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25" name="图片 14">
            <a:extLst>
              <a:ext uri="{FF2B5EF4-FFF2-40B4-BE49-F238E27FC236}">
                <a16:creationId xmlns="" xmlns:a16="http://schemas.microsoft.com/office/drawing/2014/main" id="{3C1F6657-7D1B-4745-8E90-A3FCCEA3A1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7"/>
          <a:stretch/>
        </p:blipFill>
        <p:spPr>
          <a:xfrm flipH="1">
            <a:off x="8790207" y="5058137"/>
            <a:ext cx="3401793" cy="179986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68853" y="378382"/>
            <a:ext cx="127321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5 SVNVanilla Daisy Pro" panose="00000500000000000000" pitchFamily="2" charset="0"/>
              </a:rPr>
              <a:t>BIỂN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#9Slide05 SVNVanilla Daisy Pro" panose="000005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251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3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3281" y="381877"/>
            <a:ext cx="9258269" cy="6068717"/>
          </a:xfrm>
          <a:prstGeom prst="rect">
            <a:avLst/>
          </a:prstGeom>
          <a:solidFill>
            <a:schemeClr val="bg1">
              <a:alpha val="97000"/>
            </a:schemeClr>
          </a:solidFill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911183" y="2119270"/>
            <a:ext cx="7766934" cy="397031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vi-VN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Nghỉ </a:t>
            </a: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hè bé lại thăm quê</a:t>
            </a:r>
            <a:b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vi-VN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Được </a:t>
            </a: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 lên rẫy, được về tắm sông</a:t>
            </a:r>
          </a:p>
          <a:p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vi-VN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Thăm </a:t>
            </a: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bà, rồi lại thăm ông</a:t>
            </a:r>
            <a:b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vi-VN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Thả </a:t>
            </a: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diều, câu cá… sướng không chi bằng</a:t>
            </a:r>
          </a:p>
          <a:p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vi-VN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Đêm </a:t>
            </a: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về ngồi ngắm ông trăng</a:t>
            </a:r>
            <a:b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vi-VN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Nghe </a:t>
            </a: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ông kể chuyện chị Hằng ngày xưa</a:t>
            </a:r>
          </a:p>
          <a:p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vi-VN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 </a:t>
            </a: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rang đậu lạc thơm chưa</a:t>
            </a:r>
            <a:b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vi-VN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Mời </a:t>
            </a: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ông bà, bé say sưa chuyện trò</a:t>
            </a:r>
            <a:r>
              <a:rPr lang="vi-VN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28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en-US" sz="2800" i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Nguyễn </a:t>
            </a:r>
            <a:r>
              <a:rPr lang="en-US" sz="2800" i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Lãm</a:t>
            </a:r>
            <a:r>
              <a:rPr lang="en-US" sz="2800" i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i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Thắng</a:t>
            </a:r>
            <a:endParaRPr lang="vi-VN" sz="2800" i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57745" y="413106"/>
            <a:ext cx="6120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5 SVNVanilla Daisy Pro" panose="00000500000000000000" pitchFamily="2" charset="0"/>
              </a:rPr>
              <a:t>Về</a:t>
            </a:r>
            <a:r>
              <a:rPr lang="en-US" sz="9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5 SVNVanilla Daisy Pro" panose="00000500000000000000" pitchFamily="2" charset="0"/>
              </a:rPr>
              <a:t> </a:t>
            </a:r>
            <a:r>
              <a:rPr lang="en-US" sz="96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5 SVNVanilla Daisy Pro" panose="00000500000000000000" pitchFamily="2" charset="0"/>
              </a:rPr>
              <a:t>quê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#9Slide05 SVNVanilla Daisy Pro" panose="000005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84" y="1000673"/>
            <a:ext cx="3387258" cy="24557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Bài thơ &quot;Về Quê&quot; của Nguyễn Lãm Thắng (Mầm Non) - Dr. Khỏe Re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99" y="3599929"/>
            <a:ext cx="3406143" cy="24896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13">
            <a:extLst>
              <a:ext uri="{FF2B5EF4-FFF2-40B4-BE49-F238E27FC236}">
                <a16:creationId xmlns="" xmlns:a16="http://schemas.microsoft.com/office/drawing/2014/main" id="{40D2D482-0CB1-4D3D-956D-EF08A3449A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10240146" y="-598556"/>
            <a:ext cx="1951854" cy="369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4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347241" y="381877"/>
            <a:ext cx="11434309" cy="6285141"/>
          </a:xfrm>
          <a:prstGeom prst="rect">
            <a:avLst/>
          </a:prstGeom>
          <a:solidFill>
            <a:schemeClr val="bg1">
              <a:alpha val="97000"/>
            </a:schemeClr>
          </a:solidFill>
          <a:ln w="38100"/>
          <a:effectLst>
            <a:outerShdw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3759875" y="530217"/>
            <a:ext cx="7766934" cy="9479518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vi-VN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Hôm </a:t>
            </a: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nay học loài cây,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 cô giảng thật hay: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Rễ cây hút nhựa đất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Như ta ăn hàng ngày.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Cây không hề biết đi,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Chưa bao giờ cây nói,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Cây chỉ biết thầm thì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Khi trăng lên gió thổi.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Lá cây làm lá phổi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Cũng hít vào, thở ra.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Cành cây thường vẫy gọi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Như tay người chúng </a:t>
            </a:r>
            <a:r>
              <a:rPr lang="vi-VN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ta.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36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36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36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36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36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36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Khi vui cây nở hoa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Khi buồn cây héo lá.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 bẻ cành vặt hoa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Nhựa tuôn như máu ứa.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Xanh, cây làm bức tranh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 vườn ta thêm xinh,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Già, cây làm chiếc ghế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Chúng ta ngồi học hành.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Còn bao điều thú vị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Cây giúp đời chúng mình.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Loài cây cũng có nghĩa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Loài cây cũng có </a:t>
            </a:r>
            <a:r>
              <a:rPr lang="en-US" sz="2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tình</a:t>
            </a:r>
            <a:endParaRPr lang="en-US" sz="2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i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  </a:t>
            </a:r>
            <a:r>
              <a:rPr lang="en-US" sz="2400" i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Đinh</a:t>
            </a:r>
            <a:r>
              <a:rPr lang="en-US" sz="2400" i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i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Xuân</a:t>
            </a:r>
            <a:r>
              <a:rPr lang="en-US" sz="2400" i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i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Tửu</a:t>
            </a:r>
            <a:endParaRPr lang="vi-VN" sz="2400" i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4644" y="1166203"/>
            <a:ext cx="37598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solidFill>
                  <a:srgbClr val="00B050"/>
                </a:solidFill>
                <a:latin typeface="#9Slide05 SVNVanilla Daisy Pro" panose="00000500000000000000" pitchFamily="2" charset="0"/>
              </a:rPr>
              <a:t>Bài</a:t>
            </a:r>
            <a:r>
              <a:rPr lang="en-US" sz="6600" dirty="0" smtClean="0">
                <a:solidFill>
                  <a:srgbClr val="00B050"/>
                </a:solidFill>
                <a:latin typeface="#9Slide05 SVNVanilla Daisy Pro" panose="00000500000000000000" pitchFamily="2" charset="0"/>
              </a:rPr>
              <a:t> </a:t>
            </a:r>
            <a:r>
              <a:rPr lang="en-US" sz="6600" dirty="0" err="1" smtClean="0">
                <a:solidFill>
                  <a:srgbClr val="00B050"/>
                </a:solidFill>
                <a:latin typeface="#9Slide05 SVNVanilla Daisy Pro" panose="00000500000000000000" pitchFamily="2" charset="0"/>
              </a:rPr>
              <a:t>thơ</a:t>
            </a:r>
            <a:endParaRPr lang="en-US" sz="6600" dirty="0" smtClean="0">
              <a:solidFill>
                <a:srgbClr val="00B050"/>
              </a:solidFill>
              <a:latin typeface="#9Slide05 SVNVanilla Daisy Pro" panose="00000500000000000000" pitchFamily="2" charset="0"/>
            </a:endParaRPr>
          </a:p>
          <a:p>
            <a:pPr algn="ctr"/>
            <a:r>
              <a:rPr lang="en-US" sz="6600" dirty="0" err="1" smtClean="0">
                <a:solidFill>
                  <a:srgbClr val="00B050"/>
                </a:solidFill>
                <a:latin typeface="#9Slide05 SVNVanilla Daisy Pro" panose="00000500000000000000" pitchFamily="2" charset="0"/>
              </a:rPr>
              <a:t>trồng</a:t>
            </a:r>
            <a:r>
              <a:rPr lang="en-US" sz="6600" dirty="0" smtClean="0">
                <a:solidFill>
                  <a:srgbClr val="00B050"/>
                </a:solidFill>
                <a:latin typeface="#9Slide05 SVNVanilla Daisy Pro" panose="00000500000000000000" pitchFamily="2" charset="0"/>
              </a:rPr>
              <a:t> </a:t>
            </a:r>
            <a:r>
              <a:rPr lang="en-US" sz="6600" dirty="0" err="1" smtClean="0">
                <a:solidFill>
                  <a:srgbClr val="00B050"/>
                </a:solidFill>
                <a:latin typeface="#9Slide05 SVNVanilla Daisy Pro" panose="00000500000000000000" pitchFamily="2" charset="0"/>
              </a:rPr>
              <a:t>cây</a:t>
            </a:r>
            <a:endParaRPr lang="en-US" sz="6600" dirty="0">
              <a:solidFill>
                <a:srgbClr val="00B050"/>
              </a:solidFill>
              <a:latin typeface="#9Slide05 SVNVanilla Daisy Pro" panose="00000500000000000000" pitchFamily="2" charset="0"/>
            </a:endParaRPr>
          </a:p>
        </p:txBody>
      </p:sp>
      <p:pic>
        <p:nvPicPr>
          <p:cNvPr id="2050" name="Picture 2" descr="Premium Vector | Vector illustration of a cartoon happy children helping  their father planting the young tree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776" l="0" r="100000">
                        <a14:foregroundMark x1="30671" y1="72204" x2="53195" y2="71406"/>
                        <a14:foregroundMark x1="65974" y1="58946" x2="72843" y2="709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55" y="3289861"/>
            <a:ext cx="3960230" cy="396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657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7|0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3|0.4|0.4|0.3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4|0.7|0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|0.2|0.2|0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7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|0.2|0.2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3|0.4|0.4|0.3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5|0.4|0.5|0.5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5|0.4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411</Words>
  <Application>Microsoft Office PowerPoint</Application>
  <PresentationFormat>Custom</PresentationFormat>
  <Paragraphs>54</Paragraphs>
  <Slides>18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Minh Thang Computer</cp:lastModifiedBy>
  <cp:revision>14</cp:revision>
  <dcterms:created xsi:type="dcterms:W3CDTF">2023-07-30T13:34:39Z</dcterms:created>
  <dcterms:modified xsi:type="dcterms:W3CDTF">2024-10-15T08:59:05Z</dcterms:modified>
</cp:coreProperties>
</file>