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8"/>
  </p:notesMasterIdLst>
  <p:sldIdLst>
    <p:sldId id="257" r:id="rId2"/>
    <p:sldId id="258" r:id="rId3"/>
    <p:sldId id="259" r:id="rId4"/>
    <p:sldId id="260" r:id="rId5"/>
    <p:sldId id="289" r:id="rId6"/>
    <p:sldId id="262" r:id="rId7"/>
    <p:sldId id="263" r:id="rId8"/>
    <p:sldId id="277" r:id="rId9"/>
    <p:sldId id="264" r:id="rId10"/>
    <p:sldId id="265" r:id="rId11"/>
    <p:sldId id="291" r:id="rId12"/>
    <p:sldId id="290" r:id="rId13"/>
    <p:sldId id="280" r:id="rId14"/>
    <p:sldId id="292" r:id="rId15"/>
    <p:sldId id="281" r:id="rId16"/>
    <p:sldId id="282" r:id="rId17"/>
    <p:sldId id="283" r:id="rId18"/>
    <p:sldId id="293" r:id="rId19"/>
    <p:sldId id="269" r:id="rId20"/>
    <p:sldId id="294" r:id="rId21"/>
    <p:sldId id="272" r:id="rId22"/>
    <p:sldId id="286" r:id="rId23"/>
    <p:sldId id="288" r:id="rId24"/>
    <p:sldId id="271" r:id="rId25"/>
    <p:sldId id="273" r:id="rId26"/>
    <p:sldId id="274" r:id="rId27"/>
  </p:sldIdLst>
  <p:sldSz cx="12192000" cy="6858000"/>
  <p:notesSz cx="6858000" cy="9144000"/>
  <p:embeddedFontLst>
    <p:embeddedFont>
      <p:font typeface="#9Slide05 Aphrodite Pro" charset="0"/>
      <p:regular r:id="rId29"/>
    </p:embeddedFont>
    <p:embeddedFont>
      <p:font typeface="Cambria" pitchFamily="18" charset="0"/>
      <p:regular r:id="rId30"/>
      <p:bold r:id="rId31"/>
      <p:italic r:id="rId32"/>
      <p:boldItalic r:id="rId33"/>
    </p:embeddedFont>
    <p:embeddedFont>
      <p:font typeface="Wide Latin" pitchFamily="18" charset="0"/>
      <p:regular r:id="rId34"/>
    </p:embeddedFont>
    <p:embeddedFont>
      <p:font typeface="#9SLIDE03 SFU FUTURA_05 EXTRABO" charset="0"/>
      <p:bold r:id="rId35"/>
    </p:embeddedFont>
    <p:embeddedFont>
      <p:font typeface="Open Sans" charset="0"/>
      <p:regular r:id="rId36"/>
      <p:bold r:id="rId37"/>
      <p:italic r:id="rId38"/>
      <p:boldItalic r:id="rId39"/>
    </p:embeddedFont>
    <p:embeddedFont>
      <p:font typeface="Calibri" pitchFamily="34" charset="0"/>
      <p:regular r:id="rId40"/>
      <p:bold r:id="rId41"/>
      <p:italic r:id="rId42"/>
      <p:boldItalic r:id="rId43"/>
    </p:embeddedFont>
    <p:embeddedFont>
      <p:font typeface="#9Slide05 Bodega Script" charset="0"/>
      <p:regular r:id="rId44"/>
    </p:embeddedFont>
    <p:embeddedFont>
      <p:font typeface="#9Slide03 SVNNexa Rust Sans Bla" charset="0"/>
      <p:bold r:id="rId45"/>
    </p:embeddedFont>
    <p:embeddedFont>
      <p:font typeface="#9Slide07 HoneyCream"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8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300"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1B77-112B-4998-9B1D-CD4C98682654}" type="datetimeFigureOut">
              <a:rPr lang="en-US" smtClean="0"/>
              <a:t>15/10/2024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A6E64-5DF0-48C8-A9C6-47DEAE990759}" type="slidenum">
              <a:rPr lang="en-US" smtClean="0"/>
              <a:t>‹#›</a:t>
            </a:fld>
            <a:endParaRPr lang="en-US"/>
          </a:p>
        </p:txBody>
      </p:sp>
    </p:spTree>
    <p:extLst>
      <p:ext uri="{BB962C8B-B14F-4D97-AF65-F5344CB8AC3E}">
        <p14:creationId xmlns:p14="http://schemas.microsoft.com/office/powerpoint/2010/main" val="34214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6449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25878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4205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0810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54127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77176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02141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448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3260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29075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5862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84144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3954931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526803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013106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12569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1688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38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617467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393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195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09928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458590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50076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070851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593337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357289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1" name="Picture 10">
            <a:extLst>
              <a:ext uri="{FF2B5EF4-FFF2-40B4-BE49-F238E27FC236}">
                <a16:creationId xmlns:a16="http://schemas.microsoft.com/office/drawing/2014/main" xmlns="" id="{8BFE8243-83E5-426B-A7E1-94B84D650CF4}"/>
              </a:ext>
            </a:extLst>
          </p:cNvPr>
          <p:cNvPicPr>
            <a:picLocks noChangeAspect="1"/>
          </p:cNvPicPr>
          <p:nvPr userDrawn="1"/>
        </p:nvPicPr>
        <p:blipFill rotWithShape="1">
          <a:blip r:embed="rId18"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xmlns="" id="{A5041B13-6C57-DC72-D1E1-0064908C542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xmlns=""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0">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xmlns=""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xmlns=""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xmlns="" id="{95303BA3-EB86-C325-12E5-03FDFB282CFA}"/>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xmlns="" id="{09C0193A-A4B7-D5E3-8D66-70E5D7B41045}"/>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xmlns=""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xmlns="" id="{27A229FA-3DF9-10C6-2AC8-D1C697149FA4}"/>
              </a:ext>
            </a:extLst>
          </p:cNvPr>
          <p:cNvSpPr txBox="1"/>
          <p:nvPr userDrawn="1"/>
        </p:nvSpPr>
        <p:spPr>
          <a:xfrm>
            <a:off x="9814938" y="-1137766"/>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2570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jpg"/><Relationship Id="rId7" Type="http://schemas.microsoft.com/office/2007/relationships/hdphoto" Target="../media/hdphoto4.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7.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jp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1.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jpg"/><Relationship Id="rId7"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5xk2LdW_EPI" TargetMode="External"/><Relationship Id="rId3" Type="http://schemas.openxmlformats.org/officeDocument/2006/relationships/slideLayout" Target="../slideLayouts/slideLayout2.xml"/><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365" y="2574732"/>
            <a:ext cx="4283268" cy="428326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8"/>
          <a:stretch>
            <a:fillRect/>
          </a:stretch>
        </p:blipFill>
        <p:spPr>
          <a:xfrm>
            <a:off x="-2354404" y="-80010"/>
            <a:ext cx="13509907" cy="6846401"/>
          </a:xfrm>
          <a:prstGeom prst="rect">
            <a:avLst/>
          </a:prstGeom>
        </p:spPr>
      </p:pic>
    </p:spTree>
    <p:extLst>
      <p:ext uri="{BB962C8B-B14F-4D97-AF65-F5344CB8AC3E}">
        <p14:creationId xmlns:p14="http://schemas.microsoft.com/office/powerpoint/2010/main" val="6321205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546581" y="588404"/>
            <a:ext cx="8246382" cy="53039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1171646"/>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xmlns="" id="{A7C9DC41-6C9F-9044-B52E-ACE4EDEF5C8E}"/>
              </a:ext>
            </a:extLst>
          </p:cNvPr>
          <p:cNvPicPr>
            <a:picLocks noChangeAspect="1"/>
          </p:cNvPicPr>
          <p:nvPr/>
        </p:nvPicPr>
        <p:blipFill>
          <a:blip r:embed="rId4"/>
          <a:stretch>
            <a:fillRect/>
          </a:stretch>
        </p:blipFill>
        <p:spPr>
          <a:xfrm>
            <a:off x="283125" y="3526507"/>
            <a:ext cx="2819811" cy="2819811"/>
          </a:xfrm>
          <a:prstGeom prst="rect">
            <a:avLst/>
          </a:prstGeom>
        </p:spPr>
      </p:pic>
      <p:grpSp>
        <p:nvGrpSpPr>
          <p:cNvPr id="11" name="Group 10">
            <a:extLst>
              <a:ext uri="{FF2B5EF4-FFF2-40B4-BE49-F238E27FC236}">
                <a16:creationId xmlns:a16="http://schemas.microsoft.com/office/drawing/2014/main" xmlns=""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xmlns=""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xmlns=""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xmlns="" id="{70BE23E4-34B6-3842-97BC-667ED379989E}"/>
              </a:ext>
            </a:extLst>
          </p:cNvPr>
          <p:cNvSpPr/>
          <p:nvPr/>
        </p:nvSpPr>
        <p:spPr>
          <a:xfrm>
            <a:off x="3800535" y="1004473"/>
            <a:ext cx="2249106" cy="1907337"/>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vi-VN" altLang="zh-CN" sz="3600" b="1" i="0" u="none" strike="noStrike" kern="0" cap="none" spc="0" normalizeH="0" baseline="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Bứng</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DF063D39-65ED-404A-8F5B-8663D4D9AF7F}"/>
              </a:ext>
            </a:extLst>
          </p:cNvPr>
          <p:cNvSpPr/>
          <p:nvPr/>
        </p:nvSpPr>
        <p:spPr>
          <a:xfrm>
            <a:off x="4089865" y="3526507"/>
            <a:ext cx="2265661" cy="1751108"/>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1200" cap="none" spc="0" normalizeH="0" baseline="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Mơ</a:t>
            </a:r>
            <a:r>
              <a:rPr kumimoji="0" lang="vi-VN" sz="3600" b="1" i="0" u="none" strike="noStrike" kern="1200" cap="none" spc="0" normalizeH="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hồ</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6517122" y="3782028"/>
            <a:ext cx="4832196" cy="1323439"/>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40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vi-VN" sz="4000" b="0" i="1"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rõ ràng, không xác thực</a:t>
            </a:r>
            <a:endParaRPr kumimoji="0" lang="x-none"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74033" y="972818"/>
            <a:ext cx="5494538" cy="1938992"/>
          </a:xfrm>
          <a:prstGeom prst="rect">
            <a:avLst/>
          </a:prstGeom>
        </p:spPr>
        <p:txBody>
          <a:bodyPr wrap="square">
            <a:spAutoFit/>
          </a:bodyPr>
          <a:lstStyle/>
          <a:p>
            <a:pPr marL="0" marR="0" lvl="0" indent="0" algn="ctr" defTabSz="914400" rtl="0" eaLnBrk="1" fontAlgn="auto" latinLnBrk="0" hangingPunct="1">
              <a:spcAft>
                <a:spcPts val="0"/>
              </a:spcAft>
              <a:buClrTx/>
              <a:buSzTx/>
              <a:buFontTx/>
              <a:buNone/>
              <a:tabLst/>
              <a:defRPr/>
            </a:pPr>
            <a:r>
              <a:rPr lang="vi-VN" sz="4000" i="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Đào cây cùng bầu đất xung quanh rễ để chuyển đi trồng nơi khác</a:t>
            </a:r>
            <a:endParaRPr kumimoji="0" lang="x-none"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xmlns=""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xmlns=""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xmlns=""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en-US" sz="2000" dirty="0" smtClean="0">
                <a:latin typeface="+mj-lt"/>
              </a:rPr>
              <a:t>     </a:t>
            </a:r>
            <a:r>
              <a:rPr lang="vi-VN" sz="2000" dirty="0" smtClean="0">
                <a:solidFill>
                  <a:srgbClr val="C00000"/>
                </a:solidFill>
                <a:latin typeface="+mj-lt"/>
              </a:rPr>
              <a:t>Những </a:t>
            </a:r>
            <a:r>
              <a:rPr lang="vi-VN" sz="2000" dirty="0">
                <a:solidFill>
                  <a:srgbClr val="C00000"/>
                </a:solidFill>
                <a:latin typeface="+mj-lt"/>
              </a:rPr>
              <a:t>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Đây là giống hoa mới phải không?</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Không ạ! Vẫn giống cây đó thôi.</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Ta-nhi-a </a:t>
            </a:r>
            <a:r>
              <a:rPr lang="vi-VN" sz="2000" dirty="0">
                <a:solidFill>
                  <a:schemeClr val="accent1">
                    <a:lumMod val="50000"/>
                  </a:schemeClr>
                </a:solidFill>
                <a:latin typeface="+mj-lt"/>
              </a:rPr>
              <a:t>nghĩ mãi về nguyên nhân biến đổi của cây. Có lẽ là do chỗ ở mới của chúng thoáng hơn, không bị rễ của cây khác tranh chất màu dưới đất. </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Đêm </a:t>
            </a:r>
            <a:r>
              <a:rPr lang="vi-VN" sz="2000" dirty="0">
                <a:solidFill>
                  <a:schemeClr val="accent1">
                    <a:lumMod val="50000"/>
                  </a:schemeClr>
                </a:solidFill>
                <a:latin typeface="+mj-lt"/>
              </a:rPr>
              <a:t>ấy, bên cửa sổ mở rộng, có tiếng thở nhẹ mơ hồ xen lẫn tiếng thì thầm: </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 </a:t>
            </a:r>
            <a:r>
              <a:rPr lang="vi-VN" sz="2000" dirty="0">
                <a:solidFill>
                  <a:schemeClr val="accent1">
                    <a:lumMod val="50000"/>
                  </a:schemeClr>
                </a:solidFill>
                <a:latin typeface="+mj-lt"/>
              </a:rPr>
              <a:t>Bạn thân mến! – Bụi hoa hồng khẽ nói. – Hơi thở của bạn làm tôi dễ chịu quá.</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 </a:t>
            </a:r>
            <a:r>
              <a:rPr lang="vi-VN" sz="2000" dirty="0">
                <a:solidFill>
                  <a:schemeClr val="accent1">
                    <a:lumMod val="50000"/>
                  </a:schemeClr>
                </a:solidFill>
                <a:latin typeface="+mj-lt"/>
              </a:rPr>
              <a:t>Cảm ơn bạn. – Cây hoa huệ cất giọng nhẹ nhàng. – Không có bạn, tôi làm sao được tươi tắn thế này</a:t>
            </a:r>
            <a:r>
              <a:rPr lang="vi-VN" sz="2000" dirty="0" smtClean="0">
                <a:solidFill>
                  <a:schemeClr val="accent1">
                    <a:lumMod val="50000"/>
                  </a:schemeClr>
                </a:solidFill>
                <a:latin typeface="+mj-lt"/>
              </a:rPr>
              <a:t>.</a:t>
            </a:r>
            <a:endParaRPr lang="vi-VN" sz="2000" dirty="0">
              <a:solidFill>
                <a:schemeClr val="accent1">
                  <a:lumMod val="50000"/>
                </a:schemeClr>
              </a:solidFill>
              <a:latin typeface="+mj-lt"/>
            </a:endParaRPr>
          </a:p>
        </p:txBody>
      </p:sp>
      <p:sp>
        <p:nvSpPr>
          <p:cNvPr id="8" name="TextBox 7">
            <a:extLst>
              <a:ext uri="{FF2B5EF4-FFF2-40B4-BE49-F238E27FC236}">
                <a16:creationId xmlns:a16="http://schemas.microsoft.com/office/drawing/2014/main" xmlns=""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x-none"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smtClean="0">
                <a:solidFill>
                  <a:schemeClr val="accent4">
                    <a:lumMod val="75000"/>
                  </a:schemeClr>
                </a:solidFill>
                <a:latin typeface="Cambria" panose="02040503050406030204" pitchFamily="18" charset="0"/>
                <a:ea typeface="Cambria" panose="02040503050406030204" pitchFamily="18" charset="0"/>
              </a:rPr>
              <a:t>Tiếng</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nói</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của</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cỏ</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2026" y="1810112"/>
            <a:ext cx="3576771" cy="3413707"/>
          </a:xfrm>
          <a:prstGeom prst="rect">
            <a:avLst/>
          </a:prstGeom>
        </p:spPr>
      </p:pic>
    </p:spTree>
    <p:extLst>
      <p:ext uri="{BB962C8B-B14F-4D97-AF65-F5344CB8AC3E}">
        <p14:creationId xmlns:p14="http://schemas.microsoft.com/office/powerpoint/2010/main" val="21619801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365" y="2574732"/>
            <a:ext cx="4283268" cy="428326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8"/>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265760" y="1270648"/>
            <a:ext cx="11917251" cy="5587351"/>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9" name="Group 8">
            <a:extLst>
              <a:ext uri="{FF2B5EF4-FFF2-40B4-BE49-F238E27FC236}">
                <a16:creationId xmlns:a16="http://schemas.microsoft.com/office/drawing/2014/main" xmlns="" id="{4AD949C6-DB4B-C74B-8512-01F0D10E6626}"/>
              </a:ext>
            </a:extLst>
          </p:cNvPr>
          <p:cNvGrpSpPr/>
          <p:nvPr/>
        </p:nvGrpSpPr>
        <p:grpSpPr>
          <a:xfrm>
            <a:off x="530117" y="1675368"/>
            <a:ext cx="11388536"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lvl="0" algn="ctr">
                <a:defRPr/>
              </a:pPr>
              <a:r>
                <a:rPr lang="en-US" sz="3600" b="1" dirty="0">
                  <a:solidFill>
                    <a:srgbClr val="C00000"/>
                  </a:solidFill>
                  <a:latin typeface="Cambria" panose="02040503050406030204" pitchFamily="18" charset="0"/>
                  <a:ea typeface="Cambria" panose="02040503050406030204" pitchFamily="18" charset="0"/>
                </a:rPr>
                <a:t>Chi </a:t>
              </a:r>
              <a:r>
                <a:rPr lang="en-US" sz="3600" b="1" dirty="0" err="1">
                  <a:solidFill>
                    <a:srgbClr val="C00000"/>
                  </a:solidFill>
                  <a:latin typeface="Cambria" panose="02040503050406030204" pitchFamily="18" charset="0"/>
                  <a:ea typeface="Cambria" panose="02040503050406030204" pitchFamily="18" charset="0"/>
                </a:rPr>
                <a:t>tiết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nào</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cho</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thấy</a:t>
              </a:r>
              <a:r>
                <a:rPr lang="en-US" sz="3600" b="1" dirty="0">
                  <a:solidFill>
                    <a:srgbClr val="C00000"/>
                  </a:solidFill>
                  <a:latin typeface="Cambria" panose="02040503050406030204" pitchFamily="18" charset="0"/>
                  <a:ea typeface="Cambria" panose="02040503050406030204" pitchFamily="18" charset="0"/>
                </a:rPr>
                <a:t> Ta-</a:t>
              </a:r>
              <a:r>
                <a:rPr lang="en-US" sz="3600" b="1" dirty="0" err="1">
                  <a:solidFill>
                    <a:srgbClr val="C00000"/>
                  </a:solidFill>
                  <a:latin typeface="Cambria" panose="02040503050406030204" pitchFamily="18" charset="0"/>
                  <a:ea typeface="Cambria" panose="02040503050406030204" pitchFamily="18" charset="0"/>
                </a:rPr>
                <a:t>nhi</a:t>
              </a:r>
              <a:r>
                <a:rPr lang="en-US" sz="3600" b="1" dirty="0">
                  <a:solidFill>
                    <a:srgbClr val="C00000"/>
                  </a:solidFill>
                  <a:latin typeface="Cambria" panose="02040503050406030204" pitchFamily="18" charset="0"/>
                  <a:ea typeface="Cambria" panose="02040503050406030204" pitchFamily="18" charset="0"/>
                </a:rPr>
                <a:t>-a </a:t>
              </a:r>
              <a:r>
                <a:rPr lang="en-US" sz="3600" b="1" dirty="0" err="1">
                  <a:solidFill>
                    <a:srgbClr val="C00000"/>
                  </a:solidFill>
                  <a:latin typeface="Cambria" panose="02040503050406030204" pitchFamily="18" charset="0"/>
                  <a:ea typeface="Cambria" panose="02040503050406030204" pitchFamily="18" charset="0"/>
                </a:rPr>
                <a:t>cảm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thấy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thoải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mái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những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hè</a:t>
              </a:r>
              <a:r>
                <a:rPr lang="en-US" sz="3600" b="1" dirty="0">
                  <a:solidFill>
                    <a:srgbClr val="C00000"/>
                  </a:solidFill>
                  <a:latin typeface="Cambria" panose="02040503050406030204" pitchFamily="18" charset="0"/>
                  <a:ea typeface="Cambria" panose="02040503050406030204" pitchFamily="18" charset="0"/>
                </a:rPr>
                <a:t> ở </a:t>
              </a:r>
              <a:r>
                <a:rPr lang="en-US" sz="3600" b="1" dirty="0" err="1">
                  <a:solidFill>
                    <a:srgbClr val="C00000"/>
                  </a:solidFill>
                  <a:latin typeface="Cambria" panose="02040503050406030204" pitchFamily="18" charset="0"/>
                  <a:ea typeface="Cambria" panose="02040503050406030204" pitchFamily="18" charset="0"/>
                </a:rPr>
                <a:t>nhà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ông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bà</a:t>
              </a:r>
              <a:r>
                <a:rPr lang="en-US" sz="3600" b="1" dirty="0">
                  <a:solidFill>
                    <a:srgbClr val="C00000"/>
                  </a:solidFill>
                  <a:latin typeface="Cambria" panose="02040503050406030204" pitchFamily="18" charset="0"/>
                  <a:ea typeface="Cambria" panose="02040503050406030204" pitchFamily="18" charset="0"/>
                </a:rPr>
                <a:t>? </a:t>
              </a:r>
              <a:endParaRPr kumimoji="0" lang="zh-CN" altLang="en-US" sz="40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smtClean="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1</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8" y="5793134"/>
            <a:ext cx="1053531" cy="1053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4111" y="3747358"/>
            <a:ext cx="10584489" cy="2800767"/>
          </a:xfrm>
          <a:prstGeom prst="rect">
            <a:avLst/>
          </a:prstGeom>
        </p:spPr>
        <p:txBody>
          <a:bodyPr wrap="square">
            <a:spAutoFit/>
          </a:bodyPr>
          <a:lstStyle/>
          <a:p>
            <a:pPr algn="just"/>
            <a:r>
              <a:rPr lang="vi-VN" sz="4400" i="1" dirty="0">
                <a:solidFill>
                  <a:srgbClr val="000000"/>
                </a:solidFill>
                <a:latin typeface="Cambria" panose="02040503050406030204" pitchFamily="18" charset="0"/>
                <a:ea typeface="Cambria" panose="02040503050406030204" pitchFamily="18" charset="0"/>
              </a:rPr>
              <a:t>Chi tiết cho thấy Ta-nhi-a cảm thấy thoải mái trong những ngày hè ở nhà ông bà: </a:t>
            </a:r>
            <a:r>
              <a:rPr lang="vi-VN" sz="4400" b="1" i="1" dirty="0">
                <a:solidFill>
                  <a:srgbClr val="000000"/>
                </a:solidFill>
                <a:latin typeface="Cambria" panose="02040503050406030204" pitchFamily="18" charset="0"/>
                <a:ea typeface="Cambria" panose="02040503050406030204" pitchFamily="18" charset="0"/>
              </a:rPr>
              <a:t>Ta- nhi-a được thỏa thích chạy nhảy trong vườn. </a:t>
            </a:r>
          </a:p>
        </p:txBody>
      </p:sp>
    </p:spTree>
    <p:extLst>
      <p:ext uri="{BB962C8B-B14F-4D97-AF65-F5344CB8AC3E}">
        <p14:creationId xmlns:p14="http://schemas.microsoft.com/office/powerpoint/2010/main" val="34845390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91349" y="954866"/>
            <a:ext cx="11439727" cy="5903134"/>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9" name="Group 8">
            <a:extLst>
              <a:ext uri="{FF2B5EF4-FFF2-40B4-BE49-F238E27FC236}">
                <a16:creationId xmlns:a16="http://schemas.microsoft.com/office/drawing/2014/main" xmlns="" id="{4AD949C6-DB4B-C74B-8512-01F0D10E6626}"/>
              </a:ext>
            </a:extLst>
          </p:cNvPr>
          <p:cNvGrpSpPr/>
          <p:nvPr/>
        </p:nvGrpSpPr>
        <p:grpSpPr>
          <a:xfrm>
            <a:off x="345600" y="932473"/>
            <a:ext cx="10310627" cy="1856260"/>
            <a:chOff x="1107907" y="1908447"/>
            <a:chExt cx="4058305" cy="1686613"/>
          </a:xfrm>
        </p:grpSpPr>
        <p:sp>
          <p:nvSpPr>
            <p:cNvPr id="27" name="Shape 2015"/>
            <p:cNvSpPr/>
            <p:nvPr/>
          </p:nvSpPr>
          <p:spPr>
            <a:xfrm>
              <a:off x="1582551" y="1908447"/>
              <a:ext cx="3561372" cy="1686613"/>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6026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Nêu</a:t>
              </a:r>
              <a:r>
                <a:rPr kumimoji="0" lang="vi-VN" altLang="zh-CN" sz="40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công việc Ta-nhi-a đã làm trong vườn nhà ông bà theo các ý sau:</a:t>
              </a:r>
              <a:endParaRPr kumimoji="0" lang="zh-CN" altLang="en-US" sz="40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2</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2033988594"/>
              </p:ext>
            </p:extLst>
          </p:nvPr>
        </p:nvGraphicFramePr>
        <p:xfrm>
          <a:off x="232560" y="3966064"/>
          <a:ext cx="11614752" cy="2733866"/>
        </p:xfrm>
        <a:graphic>
          <a:graphicData uri="http://schemas.openxmlformats.org/drawingml/2006/table">
            <a:tbl>
              <a:tblPr firstRow="1" bandRow="1">
                <a:tableStyleId>{B301B821-A1FF-4177-AEE7-76D212191A09}</a:tableStyleId>
              </a:tblPr>
              <a:tblGrid>
                <a:gridCol w="5807376">
                  <a:extLst>
                    <a:ext uri="{9D8B030D-6E8A-4147-A177-3AD203B41FA5}">
                      <a16:colId xmlns:a16="http://schemas.microsoft.com/office/drawing/2014/main" xmlns="" val="2013272516"/>
                    </a:ext>
                  </a:extLst>
                </a:gridCol>
                <a:gridCol w="5807376">
                  <a:extLst>
                    <a:ext uri="{9D8B030D-6E8A-4147-A177-3AD203B41FA5}">
                      <a16:colId xmlns:a16="http://schemas.microsoft.com/office/drawing/2014/main" xmlns="" val="3147851851"/>
                    </a:ext>
                  </a:extLst>
                </a:gridCol>
              </a:tblGrid>
              <a:tr h="1366933">
                <a:tc>
                  <a:txBody>
                    <a:bodyPr/>
                    <a:lstStyle/>
                    <a:p>
                      <a:pPr algn="just" fontAlgn="t"/>
                      <a:r>
                        <a:rPr lang="vi-VN" sz="3600" b="0" dirty="0">
                          <a:solidFill>
                            <a:srgbClr val="C00000"/>
                          </a:solidFill>
                          <a:effectLst/>
                          <a:latin typeface="Times New Roman" panose="02020603050405020304" pitchFamily="18" charset="0"/>
                          <a:cs typeface="Times New Roman" panose="02020603050405020304" pitchFamily="18" charset="0"/>
                        </a:rPr>
                        <a:t>Bứng một cây nhỏ nhất trồng vào chỗ đất trống dưới cửa </a:t>
                      </a:r>
                      <a:r>
                        <a:rPr lang="vi-VN" sz="3600" b="0" dirty="0" smtClean="0">
                          <a:solidFill>
                            <a:srgbClr val="C00000"/>
                          </a:solidFill>
                          <a:effectLst/>
                          <a:latin typeface="Times New Roman" panose="02020603050405020304" pitchFamily="18" charset="0"/>
                          <a:cs typeface="Times New Roman" panose="02020603050405020304" pitchFamily="18" charset="0"/>
                        </a:rPr>
                        <a:t>sổ</a:t>
                      </a:r>
                      <a:r>
                        <a:rPr lang="en-US" sz="3600" b="0" dirty="0" smtClean="0">
                          <a:solidFill>
                            <a:srgbClr val="C00000"/>
                          </a:solidFill>
                          <a:effectLst/>
                          <a:latin typeface="Times New Roman" panose="02020603050405020304" pitchFamily="18" charset="0"/>
                          <a:cs typeface="Times New Roman" panose="02020603050405020304" pitchFamily="18" charset="0"/>
                        </a:rPr>
                        <a:t>.</a:t>
                      </a:r>
                      <a:endParaRPr lang="vi-VN" sz="36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en-US" sz="3600" b="0" dirty="0" err="1">
                          <a:solidFill>
                            <a:srgbClr val="C00000"/>
                          </a:solidFill>
                          <a:effectLst/>
                          <a:latin typeface="Times New Roman" panose="02020603050405020304" pitchFamily="18" charset="0"/>
                          <a:cs typeface="Times New Roman" panose="02020603050405020304" pitchFamily="18" charset="0"/>
                        </a:rPr>
                        <a:t>Thấy</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khóm</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hoa</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hồng</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bạch</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có</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vẻ</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chật</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smtClean="0">
                          <a:solidFill>
                            <a:srgbClr val="C00000"/>
                          </a:solidFill>
                          <a:effectLst/>
                          <a:latin typeface="Times New Roman" panose="02020603050405020304" pitchFamily="18" charset="0"/>
                          <a:cs typeface="Times New Roman" panose="02020603050405020304" pitchFamily="18" charset="0"/>
                        </a:rPr>
                        <a:t>chỗ</a:t>
                      </a:r>
                      <a:r>
                        <a:rPr lang="en-US" sz="3600" b="0" dirty="0" smtClean="0">
                          <a:solidFill>
                            <a:srgbClr val="C00000"/>
                          </a:solidFill>
                          <a:effectLst/>
                          <a:latin typeface="Times New Roman" panose="02020603050405020304" pitchFamily="18" charset="0"/>
                          <a:cs typeface="Times New Roman" panose="02020603050405020304" pitchFamily="18" charset="0"/>
                        </a:rPr>
                        <a:t>.</a:t>
                      </a:r>
                      <a:endParaRPr lang="en-US" sz="36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72049445"/>
                  </a:ext>
                </a:extLst>
              </a:tr>
              <a:tr h="1366933">
                <a:tc>
                  <a:txBody>
                    <a:bodyPr/>
                    <a:lstStyle/>
                    <a:p>
                      <a:pPr algn="just" fontAlgn="t"/>
                      <a:r>
                        <a:rPr lang="en-US" sz="3600" b="0">
                          <a:solidFill>
                            <a:srgbClr val="C00000"/>
                          </a:solidFill>
                          <a:effectLst/>
                          <a:latin typeface="Times New Roman" panose="02020603050405020304" pitchFamily="18" charset="0"/>
                          <a:cs typeface="Times New Roman" panose="02020603050405020304" pitchFamily="18" charset="0"/>
                        </a:rPr>
                        <a:t>Chọn một khóm huệ đem trồng cạnh cây hoa hồng.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vi-VN" sz="3600" b="0" dirty="0">
                          <a:solidFill>
                            <a:srgbClr val="C00000"/>
                          </a:solidFill>
                          <a:effectLst/>
                          <a:latin typeface="Times New Roman" panose="02020603050405020304" pitchFamily="18" charset="0"/>
                          <a:cs typeface="Times New Roman" panose="02020603050405020304" pitchFamily="18" charset="0"/>
                        </a:rPr>
                        <a:t>Ngắm nghía một hồi, cảm thấy chưa hài </a:t>
                      </a:r>
                      <a:r>
                        <a:rPr lang="vi-VN" sz="3600" b="0" dirty="0" smtClean="0">
                          <a:solidFill>
                            <a:srgbClr val="C00000"/>
                          </a:solidFill>
                          <a:effectLst/>
                          <a:latin typeface="Times New Roman" panose="02020603050405020304" pitchFamily="18" charset="0"/>
                          <a:cs typeface="Times New Roman" panose="02020603050405020304" pitchFamily="18" charset="0"/>
                        </a:rPr>
                        <a:t>lòng</a:t>
                      </a:r>
                      <a:r>
                        <a:rPr lang="en-US" sz="3600" b="0" dirty="0" smtClean="0">
                          <a:solidFill>
                            <a:srgbClr val="C00000"/>
                          </a:solidFill>
                          <a:effectLst/>
                          <a:latin typeface="Times New Roman" panose="02020603050405020304" pitchFamily="18" charset="0"/>
                          <a:cs typeface="Times New Roman" panose="02020603050405020304" pitchFamily="18" charset="0"/>
                        </a:rPr>
                        <a:t>.</a:t>
                      </a:r>
                      <a:endParaRPr lang="vi-VN" sz="36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562841129"/>
                  </a:ext>
                </a:extLst>
              </a:tr>
            </a:tbl>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79338">
            <a:off x="1408839" y="2725628"/>
            <a:ext cx="3304318" cy="134225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05779">
            <a:off x="6523685" y="2492502"/>
            <a:ext cx="3529890" cy="1650597"/>
          </a:xfrm>
          <a:prstGeom prst="rect">
            <a:avLst/>
          </a:prstGeom>
        </p:spPr>
      </p:pic>
      <p:sp>
        <p:nvSpPr>
          <p:cNvPr id="7" name="Rectangle 6"/>
          <p:cNvSpPr/>
          <p:nvPr/>
        </p:nvSpPr>
        <p:spPr>
          <a:xfrm>
            <a:off x="1652909" y="3064814"/>
            <a:ext cx="2440092" cy="646331"/>
          </a:xfrm>
          <a:prstGeom prst="rect">
            <a:avLst/>
          </a:prstGeom>
        </p:spPr>
        <p:txBody>
          <a:bodyPr wrap="none">
            <a:spAutoFit/>
          </a:bodyPr>
          <a:lstStyle/>
          <a:p>
            <a:pPr algn="ctr" fontAlgn="t"/>
            <a:r>
              <a:rPr lang="en-US" sz="3600" dirty="0" err="1">
                <a:latin typeface="Cambria" panose="02040503050406030204" pitchFamily="18" charset="0"/>
                <a:ea typeface="Cambria" panose="02040503050406030204" pitchFamily="18" charset="0"/>
                <a:cs typeface="Times New Roman" panose="02020603050405020304" pitchFamily="18" charset="0"/>
              </a:rPr>
              <a:t>Việc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đã</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làm</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895515" y="3054233"/>
            <a:ext cx="1164101" cy="646331"/>
          </a:xfrm>
          <a:prstGeom prst="rect">
            <a:avLst/>
          </a:prstGeom>
        </p:spPr>
        <p:txBody>
          <a:bodyPr wrap="none">
            <a:spAutoFit/>
          </a:bodyPr>
          <a:lstStyle/>
          <a:p>
            <a:pPr algn="ctr" fontAlgn="t"/>
            <a:r>
              <a:rPr lang="en-US" sz="3600" dirty="0" err="1" smtClean="0">
                <a:latin typeface="Cambria" panose="02040503050406030204" pitchFamily="18" charset="0"/>
                <a:ea typeface="Cambria" panose="02040503050406030204" pitchFamily="18" charset="0"/>
                <a:cs typeface="Times New Roman" panose="02020603050405020304" pitchFamily="18" charset="0"/>
              </a:rPr>
              <a:t>Lí</a:t>
            </a:r>
            <a:r>
              <a:rPr lang="en-US" sz="3600" dirty="0" smtClean="0">
                <a:latin typeface="Cambria" panose="02040503050406030204" pitchFamily="18" charset="0"/>
                <a:ea typeface="Cambria" panose="02040503050406030204" pitchFamily="18" charset="0"/>
                <a:cs typeface="Times New Roman" panose="02020603050405020304" pitchFamily="18" charset="0"/>
              </a:rPr>
              <a:t> do</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Right Arrow 7"/>
          <p:cNvSpPr/>
          <p:nvPr/>
        </p:nvSpPr>
        <p:spPr>
          <a:xfrm>
            <a:off x="5810851" y="3192253"/>
            <a:ext cx="964178" cy="397317"/>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9561369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0" y="104188"/>
            <a:ext cx="12192000" cy="674247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4AD949C6-DB4B-C74B-8512-01F0D10E6626}"/>
              </a:ext>
            </a:extLst>
          </p:cNvPr>
          <p:cNvGrpSpPr/>
          <p:nvPr/>
        </p:nvGrpSpPr>
        <p:grpSpPr>
          <a:xfrm>
            <a:off x="945796" y="760187"/>
            <a:ext cx="10367994" cy="1775721"/>
            <a:chOff x="1063038" y="1819339"/>
            <a:chExt cx="4080885" cy="1775721"/>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Nhờ</a:t>
              </a:r>
              <a:r>
                <a:rPr kumimoji="0" lang="vi-VN" altLang="zh-CN"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việc làm của Ta-nhi-a, cây hồng và cây huệ  nở hoa đẹp thế nào?</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038" y="1819339"/>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xmlns="" id="{396519F4-F104-8846-8927-08A15201704D}"/>
              </a:ext>
            </a:extLst>
          </p:cNvPr>
          <p:cNvSpPr/>
          <p:nvPr/>
        </p:nvSpPr>
        <p:spPr>
          <a:xfrm>
            <a:off x="157088" y="2938238"/>
            <a:ext cx="12034912" cy="3379012"/>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smtClean="0">
                <a:solidFill>
                  <a:srgbClr val="C00000"/>
                </a:solidFill>
                <a:latin typeface="Cambria" panose="02040503050406030204" pitchFamily="18" charset="0"/>
                <a:ea typeface="Cambria" panose="02040503050406030204" pitchFamily="18" charset="0"/>
              </a:rPr>
              <a:t>   </a:t>
            </a:r>
            <a:r>
              <a:rPr lang="vi-VN" sz="4000" dirty="0" smtClean="0">
                <a:solidFill>
                  <a:srgbClr val="C00000"/>
                </a:solidFill>
                <a:latin typeface="Cambria" panose="02040503050406030204" pitchFamily="18" charset="0"/>
                <a:ea typeface="Cambria" panose="02040503050406030204" pitchFamily="18" charset="0"/>
              </a:rPr>
              <a:t>Nhờ </a:t>
            </a:r>
            <a:r>
              <a:rPr lang="vi-VN" sz="4000" dirty="0">
                <a:solidFill>
                  <a:srgbClr val="C00000"/>
                </a:solidFill>
                <a:latin typeface="Cambria" panose="02040503050406030204" pitchFamily="18" charset="0"/>
                <a:ea typeface="Cambria" panose="02040503050406030204" pitchFamily="18" charset="0"/>
              </a:rPr>
              <a:t>việc làm của Ta-nhi-a, cây hồng nở ra những bông hoa màu trắng dịu, cánh hoa trong suốt lung linh. Hoa nở nhiều đến nỗi cả bụi như phủ đầy tuyết trắng. Và cây hoa huệ cũng đẹp trội hơn hẳn những cây mà nó sống cạnh trước kia. Những bông huệ trắng muốt, đẹp như một nàng tiên trong truyện cổ tích.  </a:t>
            </a:r>
            <a:endParaRPr lang="x-none" sz="40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20376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610326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4AD949C6-DB4B-C74B-8512-01F0D10E6626}"/>
              </a:ext>
            </a:extLst>
          </p:cNvPr>
          <p:cNvGrpSpPr/>
          <p:nvPr/>
        </p:nvGrpSpPr>
        <p:grpSpPr>
          <a:xfrm>
            <a:off x="768306" y="913406"/>
            <a:ext cx="10465971" cy="1686613"/>
            <a:chOff x="1107907" y="1430703"/>
            <a:chExt cx="4119449" cy="1686613"/>
          </a:xfrm>
        </p:grpSpPr>
        <p:sp>
          <p:nvSpPr>
            <p:cNvPr id="27" name="Shape 2015"/>
            <p:cNvSpPr/>
            <p:nvPr/>
          </p:nvSpPr>
          <p:spPr>
            <a:xfrm>
              <a:off x="1643695" y="1430703"/>
              <a:ext cx="3561372" cy="1686613"/>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21405" y="158085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Trong câu</a:t>
              </a:r>
              <a:r>
                <a:rPr kumimoji="0" lang="vi-VN" altLang="zh-C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chuyện, Ta-nhi-a đã suy đoán nguyên nhân biến đổi của cây hồng và cây huệ là gì?</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xmlns="" id="{396519F4-F104-8846-8927-08A15201704D}"/>
              </a:ext>
            </a:extLst>
          </p:cNvPr>
          <p:cNvSpPr/>
          <p:nvPr/>
        </p:nvSpPr>
        <p:spPr>
          <a:xfrm>
            <a:off x="917635" y="3378287"/>
            <a:ext cx="10819665" cy="287498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smtClean="0">
                <a:solidFill>
                  <a:schemeClr val="tx1"/>
                </a:solidFill>
                <a:latin typeface="Cambria" panose="02040503050406030204" pitchFamily="18" charset="0"/>
                <a:ea typeface="Cambria" panose="02040503050406030204" pitchFamily="18" charset="0"/>
              </a:rPr>
              <a:t>  </a:t>
            </a:r>
            <a:r>
              <a:rPr lang="vi-VN" sz="4000" dirty="0" smtClean="0">
                <a:solidFill>
                  <a:schemeClr val="tx1"/>
                </a:solidFill>
                <a:latin typeface="Cambria" panose="02040503050406030204" pitchFamily="18" charset="0"/>
                <a:ea typeface="Cambria" panose="02040503050406030204" pitchFamily="18" charset="0"/>
              </a:rPr>
              <a:t>Trong </a:t>
            </a:r>
            <a:r>
              <a:rPr lang="vi-VN" sz="4000" dirty="0">
                <a:solidFill>
                  <a:schemeClr val="tx1"/>
                </a:solidFill>
                <a:latin typeface="Cambria" panose="02040503050406030204" pitchFamily="18" charset="0"/>
                <a:ea typeface="Cambria" panose="02040503050406030204" pitchFamily="18" charset="0"/>
              </a:rPr>
              <a:t>câu chuyện, Ta-nhi-a đã suy đoán nguyên nhân biến đổi của cây hồng và hoa huệ là chỗ ở mới của chúng thoáng hơn, không bị rễ của cây khác tranh chất màu dưới </a:t>
            </a:r>
            <a:r>
              <a:rPr lang="vi-VN" sz="4000" dirty="0" smtClean="0">
                <a:solidFill>
                  <a:schemeClr val="tx1"/>
                </a:solidFill>
                <a:latin typeface="Cambria" panose="02040503050406030204" pitchFamily="18" charset="0"/>
                <a:ea typeface="Cambria" panose="02040503050406030204" pitchFamily="18" charset="0"/>
              </a:rPr>
              <a:t>đất.</a:t>
            </a:r>
            <a:endParaRPr lang="x-none" sz="5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0720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1"/>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4AD949C6-DB4B-C74B-8512-01F0D10E6626}"/>
              </a:ext>
            </a:extLst>
          </p:cNvPr>
          <p:cNvGrpSpPr/>
          <p:nvPr/>
        </p:nvGrpSpPr>
        <p:grpSpPr>
          <a:xfrm>
            <a:off x="556587" y="245557"/>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Theo em, Ta-nhi-a đã</a:t>
              </a:r>
              <a:r>
                <a:rPr kumimoji="0" lang="vi-VN" altLang="zh-CN" sz="4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có thêm trải nghiệm gì trong mùa hè?</a:t>
              </a: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chemeClr val="accent4"/>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5</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xmlns="" id="{396519F4-F104-8846-8927-08A15201704D}"/>
              </a:ext>
            </a:extLst>
          </p:cNvPr>
          <p:cNvSpPr/>
          <p:nvPr/>
        </p:nvSpPr>
        <p:spPr>
          <a:xfrm>
            <a:off x="784071" y="2843580"/>
            <a:ext cx="10545345"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ysClr val="windowText" lastClr="000000"/>
                </a:solidFill>
                <a:latin typeface="Cambria" panose="02040503050406030204" pitchFamily="18" charset="0"/>
                <a:ea typeface="Cambria" panose="02040503050406030204" pitchFamily="18" charset="0"/>
              </a:rPr>
              <a:t>Theo em, Ta-nhi-a đã có thêm những trải nghiệm trồng hoa và những kiến thức mới trong cách chăm sóc cây trồng để cây có thể sinh trưởng tốt nhất. </a:t>
            </a:r>
            <a:endParaRPr lang="x-none" sz="96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409764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365" y="2574732"/>
            <a:ext cx="4283268" cy="428326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8"/>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156210" y="104208"/>
            <a:ext cx="11794998" cy="6663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xmlns=""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4"/>
            <a:extLst>
              <a:ext uri="{FF2B5EF4-FFF2-40B4-BE49-F238E27FC236}">
                <a16:creationId xmlns:a16="http://schemas.microsoft.com/office/drawing/2014/main" xmlns=""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xmlns="" id="{37D0A8C5-176D-A043-A388-043146EDDC09}"/>
              </a:ext>
            </a:extLst>
          </p:cNvPr>
          <p:cNvSpPr txBox="1"/>
          <p:nvPr/>
        </p:nvSpPr>
        <p:spPr>
          <a:xfrm>
            <a:off x="461010" y="169652"/>
            <a:ext cx="11142726" cy="65941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smtClean="0">
                <a:solidFill>
                  <a:prstClr val="black"/>
                </a:solidFill>
                <a:latin typeface="Times New Roman" panose="02020603050405020304" pitchFamily="18" charset="0"/>
                <a:cs typeface="Times New Roman" panose="02020603050405020304" pitchFamily="18" charset="0"/>
              </a:rPr>
              <a:t>TIẾNG NÓI CỦA CỎ CÂY</a:t>
            </a:r>
          </a:p>
          <a:p>
            <a:pPr algn="just">
              <a:spcAft>
                <a:spcPts val="300"/>
              </a:spcAft>
            </a:pPr>
            <a:r>
              <a:rPr lang="en-US" sz="2800" dirty="0" smtClean="0"/>
              <a:t>     </a:t>
            </a:r>
            <a:r>
              <a:rPr lang="vi-VN" sz="2800" dirty="0" smtClean="0"/>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800" dirty="0"/>
              <a:t> </a:t>
            </a:r>
            <a:r>
              <a:rPr lang="en-US" sz="2800" dirty="0" smtClean="0"/>
              <a:t>    </a:t>
            </a:r>
            <a:r>
              <a:rPr lang="vi-VN" sz="2800" dirty="0" smtClean="0"/>
              <a:t>– Đây là giống hoa mới phải không?</a:t>
            </a:r>
          </a:p>
          <a:p>
            <a:pPr algn="just"/>
            <a:r>
              <a:rPr lang="en-US" sz="2800" dirty="0"/>
              <a:t> </a:t>
            </a:r>
            <a:r>
              <a:rPr lang="en-US" sz="2800" dirty="0" smtClean="0"/>
              <a:t>    </a:t>
            </a:r>
            <a:r>
              <a:rPr lang="vi-VN" sz="2800" dirty="0" smtClean="0"/>
              <a:t>– Không ạ! Vẫn giống cây đó thôi.</a:t>
            </a:r>
          </a:p>
          <a:p>
            <a:pPr algn="just"/>
            <a:r>
              <a:rPr lang="en-US" sz="2800" dirty="0"/>
              <a:t> </a:t>
            </a:r>
            <a:r>
              <a:rPr lang="en-US" sz="2800" dirty="0" smtClean="0"/>
              <a:t>    </a:t>
            </a:r>
            <a:r>
              <a:rPr lang="vi-VN" sz="2800" dirty="0" smtClean="0"/>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spTree>
    <p:extLst>
      <p:ext uri="{BB962C8B-B14F-4D97-AF65-F5344CB8AC3E}">
        <p14:creationId xmlns:p14="http://schemas.microsoft.com/office/powerpoint/2010/main" val="30964392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806208"/>
            <a:ext cx="5276872"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KHỞI ĐỘNG</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1</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365" y="2574732"/>
            <a:ext cx="4283268" cy="428326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8"/>
          <a:stretch>
            <a:fillRect/>
          </a:stretch>
        </p:blipFill>
        <p:spPr>
          <a:xfrm>
            <a:off x="1387004" y="2762572"/>
            <a:ext cx="5937241" cy="2752934"/>
          </a:xfrm>
          <a:prstGeom prst="rect">
            <a:avLst/>
          </a:prstGeom>
        </p:spPr>
      </p:pic>
    </p:spTree>
    <p:extLst>
      <p:ext uri="{BB962C8B-B14F-4D97-AF65-F5344CB8AC3E}">
        <p14:creationId xmlns:p14="http://schemas.microsoft.com/office/powerpoint/2010/main" val="2483588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6420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106698" y="5615507"/>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smtClean="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xmlns="" id="{1F24E63F-5544-9240-8F73-9D89095D3D5A}"/>
              </a:ext>
            </a:extLst>
          </p:cNvPr>
          <p:cNvSpPr txBox="1"/>
          <p:nvPr/>
        </p:nvSpPr>
        <p:spPr>
          <a:xfrm>
            <a:off x="437573" y="250665"/>
            <a:ext cx="1137672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1"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3441734" y="5573678"/>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xmlns="" id="{20658EE1-798D-2744-A913-E0CDA4F9CFC4}"/>
                </a:ext>
              </a:extLst>
            </p:cNvPr>
            <p:cNvPicPr>
              <a:picLocks noChangeAspect="1"/>
            </p:cNvPicPr>
            <p:nvPr/>
          </p:nvPicPr>
          <p:blipFill>
            <a:blip r:embed="rId4"/>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24519" y="385978"/>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 name="Group 3"/>
          <p:cNvGrpSpPr/>
          <p:nvPr/>
        </p:nvGrpSpPr>
        <p:grpSpPr>
          <a:xfrm>
            <a:off x="1904271" y="805199"/>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3996029" y="213572"/>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6024819" y="632793"/>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61757" y="266380"/>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625415" y="248231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484255" y="2918258"/>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4457999" y="2489424"/>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8706716" y="2975467"/>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6589182" y="2274531"/>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7805213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57379" y="1270517"/>
            <a:ext cx="11299272" cy="5380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6fc417983c9675ce1b60e983870aeb8a"/>
          <p:cNvPicPr/>
          <p:nvPr/>
        </p:nvPicPr>
        <p:blipFill>
          <a:blip r:embed="rId4"/>
          <a:stretch>
            <a:fillRect/>
          </a:stretch>
        </p:blipFill>
        <p:spPr>
          <a:xfrm>
            <a:off x="1248753" y="4380010"/>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xmlns=""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935615" y="1852626"/>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xmlns="" id="{20658EE1-798D-2744-A913-E0CDA4F9CFC4}"/>
                </a:ext>
              </a:extLst>
            </p:cNvPr>
            <p:cNvPicPr>
              <a:picLocks noChangeAspect="1"/>
            </p:cNvPicPr>
            <p:nvPr/>
          </p:nvPicPr>
          <p:blipFill>
            <a:blip r:embed="rId5"/>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901956" y="1281576"/>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5030551" y="468178"/>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36826" y="1139541"/>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3862323" y="3132272"/>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6750612" y="3905436"/>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053886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3449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251480" y="1995663"/>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smtClean="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pic>
        <p:nvPicPr>
          <p:cNvPr id="9" name="图片 8" descr="6fc417983c9675ce1b60e983870aeb8a"/>
          <p:cNvPicPr/>
          <p:nvPr/>
        </p:nvPicPr>
        <p:blipFill>
          <a:blip r:embed="rId5"/>
          <a:stretch>
            <a:fillRect/>
          </a:stretch>
        </p:blipFill>
        <p:spPr>
          <a:xfrm>
            <a:off x="9004698" y="4111875"/>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xmlns=""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4" name="Group 3"/>
          <p:cNvGrpSpPr/>
          <p:nvPr/>
        </p:nvGrpSpPr>
        <p:grpSpPr>
          <a:xfrm>
            <a:off x="2792792" y="595752"/>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5704419" y="1452238"/>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26637" y="262324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536059" y="3229193"/>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5248183" y="3186297"/>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xmlns=""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9838348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xmlns="" id="{458C440F-76F5-A84B-8BD3-D571FDFF7F77}"/>
              </a:ext>
            </a:extLst>
          </p:cNvPr>
          <p:cNvSpPr txBox="1"/>
          <p:nvPr/>
        </p:nvSpPr>
        <p:spPr>
          <a:xfrm>
            <a:off x="0" y="303733"/>
            <a:ext cx="12192000" cy="212365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2. </a:t>
            </a:r>
            <a:r>
              <a:rPr lang="vi-VN" altLang="zh-CN" sz="4400" b="1" dirty="0" smtClean="0">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Đóng vai cây hoa hồng hoặc hoa huệ, đặt câu nêu cảm xúc của cây khi trở nên đẹp hơn. Tìm động từ chỉ cảm xúc trong câu em đặt.</a:t>
            </a:r>
            <a:endParaRPr kumimoji="0" lang="en-US" altLang="zh-C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sp>
        <p:nvSpPr>
          <p:cNvPr id="7" name="Oval Callout 6">
            <a:extLst>
              <a:ext uri="{FF2B5EF4-FFF2-40B4-BE49-F238E27FC236}">
                <a16:creationId xmlns:a16="http://schemas.microsoft.com/office/drawing/2014/main" xmlns="" id="{78065155-C2F3-0C4D-909F-15BD316A8FBD}"/>
              </a:ext>
            </a:extLst>
          </p:cNvPr>
          <p:cNvSpPr/>
          <p:nvPr/>
        </p:nvSpPr>
        <p:spPr>
          <a:xfrm>
            <a:off x="3852154" y="2865120"/>
            <a:ext cx="6978744" cy="3360582"/>
          </a:xfrm>
          <a:prstGeom prst="wedgeEllipseCallout">
            <a:avLst>
              <a:gd name="adj1" fmla="val -52184"/>
              <a:gd name="adj2" fmla="val 33596"/>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vi-VN" sz="3600" dirty="0" smtClean="0">
                <a:solidFill>
                  <a:schemeClr val="tx1"/>
                </a:solidFill>
                <a:latin typeface="Cambria" panose="02040503050406030204" pitchFamily="18" charset="0"/>
                <a:ea typeface="Cambria" panose="02040503050406030204" pitchFamily="18" charset="0"/>
              </a:rPr>
              <a:t>Ta-nhi-a à! Nếu không có bạn thì chắc chắn mình sẽ không vui vẻ và hứng khởi như bây giờ.</a:t>
            </a:r>
            <a:endParaRPr lang="x-none" sz="4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85092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xmlns="" id="{21655CA4-4F0E-E244-992F-68619AC02212}"/>
              </a:ext>
            </a:extLst>
          </p:cNvPr>
          <p:cNvGrpSpPr/>
          <p:nvPr/>
        </p:nvGrpSpPr>
        <p:grpSpPr>
          <a:xfrm>
            <a:off x="3141118" y="1801088"/>
            <a:ext cx="9074232" cy="1754326"/>
            <a:chOff x="3141118" y="2249202"/>
            <a:chExt cx="8441403" cy="1754326"/>
          </a:xfrm>
        </p:grpSpPr>
        <p:sp>
          <p:nvSpPr>
            <p:cNvPr id="68" name="矩形 67"/>
            <p:cNvSpPr/>
            <p:nvPr/>
          </p:nvSpPr>
          <p:spPr>
            <a:xfrm>
              <a:off x="4475957" y="2249202"/>
              <a:ext cx="7106564" cy="175432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xmlns=""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xmlns=""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xmlns=""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lang="vi-VN" altLang="zh-CN" sz="360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vi-VN" altLang="zh-CN" sz="360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xmlns=""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xmlns=""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sp>
        <p:nvSpPr>
          <p:cNvPr id="10" name="TextBox 9">
            <a:extLst>
              <a:ext uri="{FF2B5EF4-FFF2-40B4-BE49-F238E27FC236}">
                <a16:creationId xmlns:a16="http://schemas.microsoft.com/office/drawing/2014/main" xmlns="" id="{ADE749AC-681B-4048-BC2C-72041BD9272B}"/>
              </a:ext>
            </a:extLst>
          </p:cNvPr>
          <p:cNvSpPr txBox="1"/>
          <p:nvPr/>
        </p:nvSpPr>
        <p:spPr>
          <a:xfrm>
            <a:off x="5149101" y="1477108"/>
            <a:ext cx="7197317"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9600" b="1" i="0" u="none" strike="noStrike" kern="1200" cap="none" spc="0" normalizeH="0" baseline="0" noProof="0" dirty="0">
                <a:ln w="6600">
                  <a:solidFill>
                    <a:srgbClr val="ED7D31"/>
                  </a:solidFill>
                  <a:prstDash val="solid"/>
                </a:ln>
                <a:solidFill>
                  <a:srgbClr val="72016A"/>
                </a:solidFill>
                <a:effectLst>
                  <a:outerShdw dist="38100" dir="2700000" algn="tl" rotWithShape="0">
                    <a:srgbClr val="ED7D31"/>
                  </a:outerShdw>
                </a:effectLst>
                <a:uLnTx/>
                <a:uFillTx/>
                <a:latin typeface="#9Slide03 SVNNexa Rust Sans Bla" panose="020B0606040200020203" pitchFamily="34" charset="0"/>
                <a:ea typeface="+mn-ea"/>
                <a:cs typeface="+mn-cs"/>
              </a:rPr>
              <a:t>TẠM BIỆT CÁC EM</a:t>
            </a:r>
          </a:p>
        </p:txBody>
      </p:sp>
    </p:spTree>
    <p:extLst>
      <p:ext uri="{BB962C8B-B14F-4D97-AF65-F5344CB8AC3E}">
        <p14:creationId xmlns:p14="http://schemas.microsoft.com/office/powerpoint/2010/main" val="4069988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by="(-#ppt_w*2)" calcmode="lin" valueType="num">
                                      <p:cBhvr rctx="PPT">
                                        <p:cTn id="15" dur="500" autoRev="1" fill="hold">
                                          <p:stCondLst>
                                            <p:cond delay="0"/>
                                          </p:stCondLst>
                                        </p:cTn>
                                        <p:tgtEl>
                                          <p:spTgt spid="10"/>
                                        </p:tgtEl>
                                        <p:attrNameLst>
                                          <p:attrName>ppt_w</p:attrName>
                                        </p:attrNameLst>
                                      </p:cBhvr>
                                    </p:anim>
                                    <p:anim by="(#ppt_w*0.50)" calcmode="lin" valueType="num">
                                      <p:cBhvr>
                                        <p:cTn id="16" dur="500" decel="50000" autoRev="1" fill="hold">
                                          <p:stCondLst>
                                            <p:cond delay="0"/>
                                          </p:stCondLst>
                                        </p:cTn>
                                        <p:tgtEl>
                                          <p:spTgt spid="10"/>
                                        </p:tgtEl>
                                        <p:attrNameLst>
                                          <p:attrName>ppt_x</p:attrName>
                                        </p:attrNameLst>
                                      </p:cBhvr>
                                    </p:anim>
                                    <p:anim from="(-#ppt_h/2)" to="(#ppt_y)" calcmode="lin" valueType="num">
                                      <p:cBhvr>
                                        <p:cTn id="17" dur="1000" fill="hold">
                                          <p:stCondLst>
                                            <p:cond delay="0"/>
                                          </p:stCondLst>
                                        </p:cTn>
                                        <p:tgtEl>
                                          <p:spTgt spid="10"/>
                                        </p:tgtEl>
                                        <p:attrNameLst>
                                          <p:attrName>ppt_y</p:attrName>
                                        </p:attrNameLst>
                                      </p:cBhvr>
                                    </p:anim>
                                    <p:animRot by="21600000">
                                      <p:cBhvr>
                                        <p:cTn id="18"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hám Phá Khoa Học Mầm Non Phần 1 -Vòng đời phát triển của cây">
            <a:hlinkClick r:id="" action="ppaction://media"/>
          </p:cNvPr>
          <p:cNvPicPr>
            <a:picLocks noChangeAspect="1"/>
          </p:cNvPicPr>
          <p:nvPr>
            <a:videoFile r:link="rId1"/>
            <p:extLst>
              <p:ext uri="{DAA4B4D4-6D71-4841-9C94-3DE7FCFB9230}">
                <p14:media xmlns:p14="http://schemas.microsoft.com/office/powerpoint/2010/main" r:embed="rId2">
                  <p14:trim st="75509" end="165043.3"/>
                </p14:media>
              </p:ext>
            </p:extLst>
          </p:nvPr>
        </p:nvPicPr>
        <p:blipFill>
          <a:blip r:embed="rId5"/>
          <a:stretch>
            <a:fillRect/>
          </a:stretch>
        </p:blipFill>
        <p:spPr>
          <a:xfrm>
            <a:off x="4037106" y="1106550"/>
            <a:ext cx="7007412" cy="3941669"/>
          </a:xfrm>
          <a:prstGeom prst="rect">
            <a:avLst/>
          </a:prstGeom>
        </p:spPr>
      </p:pic>
      <p:pic>
        <p:nvPicPr>
          <p:cNvPr id="2" name="图片 1" descr="1_0000s_0002_10"/>
          <p:cNvPicPr>
            <a:picLocks noChangeAspect="1"/>
          </p:cNvPicPr>
          <p:nvPr/>
        </p:nvPicPr>
        <p:blipFill>
          <a:blip r:embed="rId6"/>
          <a:srcRect l="7213" r="60686" b="11960"/>
          <a:stretch>
            <a:fillRect/>
          </a:stretch>
        </p:blipFill>
        <p:spPr>
          <a:xfrm>
            <a:off x="622486" y="3888114"/>
            <a:ext cx="1986243" cy="2723505"/>
          </a:xfrm>
          <a:prstGeom prst="rect">
            <a:avLst/>
          </a:prstGeom>
        </p:spPr>
      </p:pic>
      <p:grpSp>
        <p:nvGrpSpPr>
          <p:cNvPr id="3" name="Group 2">
            <a:extLst>
              <a:ext uri="{FF2B5EF4-FFF2-40B4-BE49-F238E27FC236}">
                <a16:creationId xmlns:a16="http://schemas.microsoft.com/office/drawing/2014/main" xmlns="" id="{D5C5EF65-1137-0E44-AD90-2E58E956B072}"/>
              </a:ext>
            </a:extLst>
          </p:cNvPr>
          <p:cNvGrpSpPr/>
          <p:nvPr/>
        </p:nvGrpSpPr>
        <p:grpSpPr>
          <a:xfrm>
            <a:off x="171836" y="144211"/>
            <a:ext cx="4274658" cy="4427789"/>
            <a:chOff x="4331972" y="892174"/>
            <a:chExt cx="3265805" cy="2689225"/>
          </a:xfrm>
        </p:grpSpPr>
        <p:pic>
          <p:nvPicPr>
            <p:cNvPr id="7" name="图片 6" descr="4ec47f6aae8fa037024babeede2631b9"/>
            <p:cNvPicPr/>
            <p:nvPr/>
          </p:nvPicPr>
          <p:blipFill>
            <a:blip r:embed="rId7"/>
            <a:stretch>
              <a:fillRect/>
            </a:stretch>
          </p:blipFill>
          <p:spPr>
            <a:xfrm>
              <a:off x="4331972" y="892174"/>
              <a:ext cx="3265805" cy="2689225"/>
            </a:xfrm>
            <a:prstGeom prst="rect">
              <a:avLst/>
            </a:prstGeom>
          </p:spPr>
        </p:pic>
        <p:sp>
          <p:nvSpPr>
            <p:cNvPr id="305" name="文本框 304"/>
            <p:cNvSpPr txBox="1"/>
            <p:nvPr/>
          </p:nvSpPr>
          <p:spPr bwMode="auto">
            <a:xfrm>
              <a:off x="4486639" y="1712198"/>
              <a:ext cx="30059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Chia sẻ</a:t>
              </a:r>
              <a:r>
                <a:rPr kumimoji="0" lang="vi-VN" sz="3200" b="0" i="0" u="none" strike="noStrike" kern="1200" cap="none" spc="0" normalizeH="0" noProof="0" dirty="0" smtClean="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về cách trồng và chăm sóc cây</a:t>
              </a:r>
              <a:endParaRPr kumimoji="0" lang="zh-CN" altLang="en-US" sz="1800" b="0" i="0" u="none" strike="noStrike" kern="1200" cap="none" spc="0" normalizeH="0" baseline="0" noProof="0" dirty="0">
                <a:ln w="18415" cmpd="sng">
                  <a:noFill/>
                  <a:prstDash val="solid"/>
                </a:ln>
                <a:solidFill>
                  <a:srgbClr val="E7E6E6">
                    <a:lumMod val="50000"/>
                  </a:srgb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4" name="Rectangle 3"/>
          <p:cNvSpPr/>
          <p:nvPr/>
        </p:nvSpPr>
        <p:spPr>
          <a:xfrm>
            <a:off x="3332480" y="-682494"/>
            <a:ext cx="6096000" cy="646331"/>
          </a:xfrm>
          <a:prstGeom prst="rect">
            <a:avLst/>
          </a:prstGeom>
        </p:spPr>
        <p:txBody>
          <a:bodyPr>
            <a:spAutoFit/>
          </a:bodyPr>
          <a:lstStyle/>
          <a:p>
            <a:r>
              <a:rPr lang="vi-VN" dirty="0" smtClean="0">
                <a:hlinkClick r:id="rId8"/>
              </a:rPr>
              <a:t>Khám Phá Khoa Học Mầm Non Phần 1 -Vòng đời phát triển của cây - YouTube</a:t>
            </a:r>
            <a:endParaRPr lang="en-US" dirty="0"/>
          </a:p>
        </p:txBody>
      </p:sp>
    </p:spTree>
    <p:extLst>
      <p:ext uri="{BB962C8B-B14F-4D97-AF65-F5344CB8AC3E}">
        <p14:creationId xmlns:p14="http://schemas.microsoft.com/office/powerpoint/2010/main" val="27117649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3566607" y="571500"/>
            <a:ext cx="8501464" cy="598603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5316380" y="2135695"/>
            <a:ext cx="4737518"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KHÁM PHÁ</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875621" y="1240765"/>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2</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9306492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365" y="2574732"/>
            <a:ext cx="4283268" cy="428326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8"/>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1524432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xmlns=""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xmlns=""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xmlns=""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ngày hè ở nhà ông bà, Ta-nhi-a được thoả thích chạy nhảy trong vườn. Thấy khóm hoa hồng bạch có vẻ chật chỗ, cô bé liền </a:t>
            </a:r>
            <a:r>
              <a:rPr lang="vi-VN" sz="2000" dirty="0" smtClean="0">
                <a:latin typeface="+mj-lt"/>
              </a:rPr>
              <a:t>bứng </a:t>
            </a:r>
            <a:r>
              <a:rPr lang="vi-VN" sz="2000" dirty="0">
                <a:latin typeface="+mj-lt"/>
              </a:rPr>
              <a:t>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Đây là giống hoa mới phải không?</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Không ạ! Vẫn giống cây đó thôi.</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nghĩ mãi về nguyên nhân biến đổi của cây. Có lẽ là do chỗ ở mới của chúng thoáng hơn, không bị rễ của cây khác tranh chất màu dưới đất. </a:t>
            </a:r>
          </a:p>
          <a:p>
            <a:pPr algn="just"/>
            <a:r>
              <a:rPr lang="en-US" sz="2000" dirty="0">
                <a:latin typeface="+mj-lt"/>
              </a:rPr>
              <a:t> </a:t>
            </a:r>
            <a:r>
              <a:rPr lang="en-US" sz="2000" dirty="0" smtClean="0">
                <a:latin typeface="+mj-lt"/>
              </a:rPr>
              <a:t>     </a:t>
            </a:r>
            <a:r>
              <a:rPr lang="vi-VN" sz="2000" dirty="0" smtClean="0">
                <a:latin typeface="+mj-lt"/>
              </a:rPr>
              <a:t>Đêm </a:t>
            </a:r>
            <a:r>
              <a:rPr lang="vi-VN" sz="2000" dirty="0">
                <a:latin typeface="+mj-lt"/>
              </a:rPr>
              <a:t>ấy, bên cửa sổ mở rộng, có tiếng thở nhẹ mơ hồ xen lẫn tiếng thì thầm: </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Bạn thân mến! – Bụi hoa hồng khẽ nói. – Hơi thở của bạn làm tôi dễ chịu quá.</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Cảm ơn bạn. – Cây hoa huệ cất giọng nhẹ nhàng. – Không có bạn, tôi làm sao được tươi tắn thế này</a:t>
            </a:r>
            <a:r>
              <a:rPr lang="vi-VN" sz="2000" dirty="0" smtClean="0">
                <a:latin typeface="+mj-lt"/>
              </a:rPr>
              <a:t>.</a:t>
            </a:r>
            <a:endParaRPr lang="vi-VN" sz="2000" dirty="0">
              <a:latin typeface="+mj-lt"/>
            </a:endParaRPr>
          </a:p>
        </p:txBody>
      </p:sp>
      <p:sp>
        <p:nvSpPr>
          <p:cNvPr id="8" name="TextBox 7">
            <a:extLst>
              <a:ext uri="{FF2B5EF4-FFF2-40B4-BE49-F238E27FC236}">
                <a16:creationId xmlns:a16="http://schemas.microsoft.com/office/drawing/2014/main" xmlns=""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x-none"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smtClean="0">
                <a:solidFill>
                  <a:schemeClr val="accent4">
                    <a:lumMod val="75000"/>
                  </a:schemeClr>
                </a:solidFill>
                <a:latin typeface="Cambria" panose="02040503050406030204" pitchFamily="18" charset="0"/>
                <a:ea typeface="Cambria" panose="02040503050406030204" pitchFamily="18" charset="0"/>
              </a:rPr>
              <a:t>Tiếng</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nói</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của</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cỏ</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7945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xmlns=""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xmlns=""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xmlns="" id="{FA93C040-09E5-A94E-B727-FDBF20E66304}"/>
              </a:ext>
            </a:extLst>
          </p:cNvPr>
          <p:cNvGrpSpPr/>
          <p:nvPr/>
        </p:nvGrpSpPr>
        <p:grpSpPr>
          <a:xfrm>
            <a:off x="323850" y="1387591"/>
            <a:ext cx="11487150" cy="1201717"/>
            <a:chOff x="444182" y="1185545"/>
            <a:chExt cx="11072495" cy="1201717"/>
          </a:xfrm>
        </p:grpSpPr>
        <p:sp>
          <p:nvSpPr>
            <p:cNvPr id="3" name="Rectangle 2">
              <a:extLst>
                <a:ext uri="{FF2B5EF4-FFF2-40B4-BE49-F238E27FC236}">
                  <a16:creationId xmlns:a16="http://schemas.microsoft.com/office/drawing/2014/main" xmlns="" id="{D71F2AD1-94E9-4343-A1CD-978078AD0B38}"/>
                </a:ext>
              </a:extLst>
            </p:cNvPr>
            <p:cNvSpPr/>
            <p:nvPr/>
          </p:nvSpPr>
          <p:spPr>
            <a:xfrm>
              <a:off x="2563091" y="1185545"/>
              <a:ext cx="8953586"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1">
              <a:extLst>
                <a:ext uri="{FF2B5EF4-FFF2-40B4-BE49-F238E27FC236}">
                  <a16:creationId xmlns:a16="http://schemas.microsoft.com/office/drawing/2014/main" xmlns="" id="{D665DF54-AC7C-1D4A-8547-17E699EDFBE6}"/>
                </a:ext>
              </a:extLst>
            </p:cNvPr>
            <p:cNvGrpSpPr/>
            <p:nvPr/>
          </p:nvGrpSpPr>
          <p:grpSpPr>
            <a:xfrm>
              <a:off x="444182" y="1526355"/>
              <a:ext cx="2118908" cy="517326"/>
              <a:chOff x="444182" y="1526355"/>
              <a:chExt cx="2118908" cy="517326"/>
            </a:xfrm>
          </p:grpSpPr>
          <p:sp>
            <p:nvSpPr>
              <p:cNvPr id="14" name="Terminator 13">
                <a:extLst>
                  <a:ext uri="{FF2B5EF4-FFF2-40B4-BE49-F238E27FC236}">
                    <a16:creationId xmlns:a16="http://schemas.microsoft.com/office/drawing/2014/main" xmlns="" id="{C9A4C00F-82F4-6441-A751-8562B4846677}"/>
                  </a:ext>
                </a:extLst>
              </p:cNvPr>
              <p:cNvSpPr/>
              <p:nvPr/>
            </p:nvSpPr>
            <p:spPr>
              <a:xfrm>
                <a:off x="444182" y="1526355"/>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1</a:t>
                </a:r>
                <a:endParaRPr kumimoji="0" lang="x-none"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xmlns="" id="{04B26A83-EA2C-6A49-A52E-E899C636B191}"/>
                  </a:ext>
                </a:extLst>
              </p:cNvPr>
              <p:cNvCxnSpPr/>
              <p:nvPr/>
            </p:nvCxnSpPr>
            <p:spPr>
              <a:xfrm>
                <a:off x="1890611" y="1785018"/>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xmlns="" id="{37D0A8C5-176D-A043-A388-043146EDDC09}"/>
              </a:ext>
            </a:extLst>
          </p:cNvPr>
          <p:cNvSpPr txBox="1"/>
          <p:nvPr/>
        </p:nvSpPr>
        <p:spPr>
          <a:xfrm>
            <a:off x="2636286" y="992624"/>
            <a:ext cx="9174714" cy="5770811"/>
          </a:xfrm>
          <a:prstGeom prst="rect">
            <a:avLst/>
          </a:prstGeom>
          <a:noFill/>
        </p:spPr>
        <p:txBody>
          <a:bodyPr wrap="square" rtlCol="0">
            <a:spAutoFit/>
          </a:bodyPr>
          <a:lstStyle/>
          <a:p>
            <a:pPr marL="0" marR="0" lvl="0" indent="0" algn="just" defTabSz="914400" rtl="0" eaLnBrk="1" fontAlgn="auto" latinLnBrk="0" hangingPunct="1">
              <a:lnSpc>
                <a:spcPct val="100000"/>
              </a:lnSpc>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TIẾNG</a:t>
            </a:r>
            <a:r>
              <a:rPr kumimoji="0" lang="vi-VN" sz="24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NÓI CỦA CỎ CÂY</a:t>
            </a:r>
            <a:endParaRPr kumimoji="0" lang="x-none"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algn="just">
              <a:spcAft>
                <a:spcPts val="300"/>
              </a:spcAft>
            </a:pPr>
            <a:r>
              <a:rPr kumimoji="0" lang="x-none"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000" dirty="0"/>
              <a:t>Những ngày hè ở nhà ông bà, Ta-nhi-a được thoả thích chạy nhảy trong vườn. Thấy khóm hoa hồng bạch có vẻ chật chỗ, cô bé liền </a:t>
            </a:r>
            <a:r>
              <a:rPr lang="vi-VN" sz="2000" dirty="0" smtClean="0"/>
              <a:t>bứng </a:t>
            </a:r>
            <a:r>
              <a:rPr lang="vi-VN" sz="2000" dirty="0"/>
              <a:t>một cây nhỏ nhất trồng vào chỗ đất trống dưới cửa sổ. Ngắm nghía một hồi, cảm thấy chưa hài lòng, cô đến bên khóm huệ, chọn một cây đem trồng cạnh cây hoa hồng.</a:t>
            </a:r>
          </a:p>
          <a:p>
            <a:pPr algn="just">
              <a:spcAft>
                <a:spcPts val="300"/>
              </a:spcAft>
            </a:pPr>
            <a:r>
              <a:rPr lang="vi-VN" sz="2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00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000" dirty="0" smtClean="0"/>
              <a:t>Những </a:t>
            </a:r>
            <a:r>
              <a:rPr lang="vi-VN" sz="2000" dirty="0"/>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t> </a:t>
            </a:r>
            <a:r>
              <a:rPr lang="en-US" sz="2000" dirty="0" smtClean="0"/>
              <a:t>    </a:t>
            </a:r>
            <a:r>
              <a:rPr lang="vi-VN" sz="2000" dirty="0" smtClean="0"/>
              <a:t>– </a:t>
            </a:r>
            <a:r>
              <a:rPr lang="vi-VN" sz="2000" dirty="0"/>
              <a:t>Đây là giống hoa mới phải không?</a:t>
            </a:r>
          </a:p>
          <a:p>
            <a:pPr algn="just"/>
            <a:r>
              <a:rPr lang="en-US" sz="2000" dirty="0"/>
              <a:t> </a:t>
            </a:r>
            <a:r>
              <a:rPr lang="en-US" sz="2000" dirty="0" smtClean="0"/>
              <a:t>    </a:t>
            </a:r>
            <a:r>
              <a:rPr lang="vi-VN" sz="2000" dirty="0" smtClean="0"/>
              <a:t>– </a:t>
            </a:r>
            <a:r>
              <a:rPr lang="vi-VN" sz="2000" dirty="0"/>
              <a:t>Không ạ! Vẫn giống cây đó thôi.</a:t>
            </a:r>
          </a:p>
          <a:p>
            <a:pPr algn="just"/>
            <a:r>
              <a:rPr lang="vi-VN" sz="2000" dirty="0" smtClean="0"/>
              <a:t>Ta-nhi-a </a:t>
            </a:r>
            <a:r>
              <a:rPr lang="vi-VN" sz="2000" dirty="0"/>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buClrTx/>
              <a:buSzTx/>
              <a:buFontTx/>
              <a:buNone/>
              <a:tabLst/>
              <a:defRPr/>
            </a:pPr>
            <a:endParaRPr kumimoji="0" lang="x-none"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xmlns="" id="{E7107947-9D15-A147-8A0A-392D9ACC0141}"/>
              </a:ext>
            </a:extLst>
          </p:cNvPr>
          <p:cNvGrpSpPr/>
          <p:nvPr/>
        </p:nvGrpSpPr>
        <p:grpSpPr>
          <a:xfrm>
            <a:off x="323850" y="2644821"/>
            <a:ext cx="11487149" cy="3700729"/>
            <a:chOff x="444183" y="2530038"/>
            <a:chExt cx="11138216" cy="1201717"/>
          </a:xfrm>
        </p:grpSpPr>
        <p:sp>
          <p:nvSpPr>
            <p:cNvPr id="11" name="Terminator 10">
              <a:extLst>
                <a:ext uri="{FF2B5EF4-FFF2-40B4-BE49-F238E27FC236}">
                  <a16:creationId xmlns:a16="http://schemas.microsoft.com/office/drawing/2014/main" xmlns="" id="{0ABF04C6-C401-2946-971C-E4F7676AA5D9}"/>
                </a:ext>
              </a:extLst>
            </p:cNvPr>
            <p:cNvSpPr/>
            <p:nvPr/>
          </p:nvSpPr>
          <p:spPr>
            <a:xfrm>
              <a:off x="444183" y="2872233"/>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2</a:t>
              </a:r>
              <a:endParaRPr kumimoji="0" lang="x-none"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2903B5FB-DB73-0F4C-AC32-99F80516667F}"/>
                </a:ext>
              </a:extLst>
            </p:cNvPr>
            <p:cNvSpPr/>
            <p:nvPr/>
          </p:nvSpPr>
          <p:spPr>
            <a:xfrm>
              <a:off x="2563091" y="2530038"/>
              <a:ext cx="9019308"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xmlns="" id="{90C8131D-669E-F14C-A9AB-E7B6A75CEAD1}"/>
                </a:ext>
              </a:extLst>
            </p:cNvPr>
            <p:cNvCxnSpPr/>
            <p:nvPr/>
          </p:nvCxnSpPr>
          <p:spPr>
            <a:xfrm>
              <a:off x="1890610" y="3114823"/>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xmlns="" id="{363B13F3-8821-504E-B333-ACEBB2951E77}"/>
              </a:ext>
            </a:extLst>
          </p:cNvPr>
          <p:cNvSpPr/>
          <p:nvPr/>
        </p:nvSpPr>
        <p:spPr>
          <a:xfrm>
            <a:off x="99860" y="146807"/>
            <a:ext cx="2138516"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28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x-none" sz="28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x-none"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p>
        </p:txBody>
      </p:sp>
    </p:spTree>
    <p:extLst>
      <p:ext uri="{BB962C8B-B14F-4D97-AF65-F5344CB8AC3E}">
        <p14:creationId xmlns:p14="http://schemas.microsoft.com/office/powerpoint/2010/main" val="24340692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000" fill="hold"/>
                                        <p:tgtEl>
                                          <p:spTgt spid="23"/>
                                        </p:tgtEl>
                                        <p:attrNameLst>
                                          <p:attrName>ppt_w</p:attrName>
                                        </p:attrNameLst>
                                      </p:cBhvr>
                                      <p:tavLst>
                                        <p:tav tm="0">
                                          <p:val>
                                            <p:strVal val="#ppt_w*0.70"/>
                                          </p:val>
                                        </p:tav>
                                        <p:tav tm="100000">
                                          <p:val>
                                            <p:strVal val="#ppt_w"/>
                                          </p:val>
                                        </p:tav>
                                      </p:tavLst>
                                    </p:anim>
                                    <p:anim calcmode="lin" valueType="num">
                                      <p:cBhvr>
                                        <p:cTn id="21" dur="1000" fill="hold"/>
                                        <p:tgtEl>
                                          <p:spTgt spid="23"/>
                                        </p:tgtEl>
                                        <p:attrNameLst>
                                          <p:attrName>ppt_h</p:attrName>
                                        </p:attrNameLst>
                                      </p:cBhvr>
                                      <p:tavLst>
                                        <p:tav tm="0">
                                          <p:val>
                                            <p:strVal val="#ppt_h"/>
                                          </p:val>
                                        </p:tav>
                                        <p:tav tm="100000">
                                          <p:val>
                                            <p:strVal val="#ppt_h"/>
                                          </p:val>
                                        </p:tav>
                                      </p:tavLst>
                                    </p:anim>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0.70"/>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xmlns=""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xmlns=""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xmlns="" id="{90C8131D-669E-F14C-A9AB-E7B6A75CEAD1}"/>
              </a:ext>
            </a:extLst>
          </p:cNvPr>
          <p:cNvCxnSpPr/>
          <p:nvPr/>
        </p:nvCxnSpPr>
        <p:spPr>
          <a:xfrm>
            <a:off x="1975797" y="-260637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xmlns="" id="{9C9E9D72-1F68-6E43-8D09-85FDBC109765}"/>
              </a:ext>
            </a:extLst>
          </p:cNvPr>
          <p:cNvGrpSpPr/>
          <p:nvPr/>
        </p:nvGrpSpPr>
        <p:grpSpPr>
          <a:xfrm>
            <a:off x="368478" y="1612949"/>
            <a:ext cx="10947222" cy="3663901"/>
            <a:chOff x="449248" y="3835460"/>
            <a:chExt cx="11133152" cy="1650940"/>
          </a:xfrm>
        </p:grpSpPr>
        <p:sp>
          <p:nvSpPr>
            <p:cNvPr id="12" name="Terminator 11">
              <a:extLst>
                <a:ext uri="{FF2B5EF4-FFF2-40B4-BE49-F238E27FC236}">
                  <a16:creationId xmlns:a16="http://schemas.microsoft.com/office/drawing/2014/main" xmlns="" id="{11D90AC7-2218-9E41-8E14-77E12DD93E88}"/>
                </a:ext>
              </a:extLst>
            </p:cNvPr>
            <p:cNvSpPr/>
            <p:nvPr/>
          </p:nvSpPr>
          <p:spPr>
            <a:xfrm>
              <a:off x="449248" y="4402267"/>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x-none"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F02B4605-0693-B64E-B6B7-A6727953168F}"/>
                </a:ext>
              </a:extLst>
            </p:cNvPr>
            <p:cNvSpPr/>
            <p:nvPr/>
          </p:nvSpPr>
          <p:spPr>
            <a:xfrm>
              <a:off x="2563091" y="3835460"/>
              <a:ext cx="9019309" cy="1650940"/>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9" name="Straight Arrow Connector 18">
              <a:extLst>
                <a:ext uri="{FF2B5EF4-FFF2-40B4-BE49-F238E27FC236}">
                  <a16:creationId xmlns:a16="http://schemas.microsoft.com/office/drawing/2014/main" xmlns="" id="{8106D6D8-2E77-5F4B-A88D-1D26EB25539F}"/>
                </a:ext>
              </a:extLst>
            </p:cNvPr>
            <p:cNvCxnSpPr/>
            <p:nvPr/>
          </p:nvCxnSpPr>
          <p:spPr>
            <a:xfrm>
              <a:off x="1890610" y="466093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xmlns="" id="{363B13F3-8821-504E-B333-ACEBB2951E77}"/>
              </a:ext>
            </a:extLst>
          </p:cNvPr>
          <p:cNvSpPr/>
          <p:nvPr/>
        </p:nvSpPr>
        <p:spPr>
          <a:xfrm>
            <a:off x="368478" y="205132"/>
            <a:ext cx="2521799"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32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x-none" sz="32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x-none"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p>
        </p:txBody>
      </p:sp>
      <p:sp>
        <p:nvSpPr>
          <p:cNvPr id="3" name="Rectangle 2"/>
          <p:cNvSpPr/>
          <p:nvPr/>
        </p:nvSpPr>
        <p:spPr>
          <a:xfrm>
            <a:off x="2787119" y="935498"/>
            <a:ext cx="8314998" cy="4524315"/>
          </a:xfrm>
          <a:prstGeom prst="rect">
            <a:avLst/>
          </a:prstGeom>
        </p:spPr>
        <p:txBody>
          <a:bodyPr wrap="square">
            <a:spAutoFit/>
          </a:bodyPr>
          <a:lstStyle/>
          <a:p>
            <a:pPr lvl="0" algn="just">
              <a:defRPr/>
            </a:pPr>
            <a:endParaRPr lang="x-none"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dirty="0"/>
              <a:t>Ta-nhi-a nghĩ mãi về nguyên nhân biến đổi của cây. Có lẽ là do chỗ ở mới của chúng thoáng hơn, không bị rễ của cây khác tranh chất màu dưới đất. </a:t>
            </a:r>
          </a:p>
          <a:p>
            <a:pPr algn="just"/>
            <a:r>
              <a:rPr lang="en-US" sz="2400" dirty="0"/>
              <a:t>     </a:t>
            </a:r>
            <a:r>
              <a:rPr lang="vi-VN" sz="2400" dirty="0"/>
              <a:t>Đêm ấy, bên cửa sổ mở rộng, có tiếng thở nhẹ mơ hồ xen lẫn tiếng thì thầm: </a:t>
            </a:r>
          </a:p>
          <a:p>
            <a:pPr algn="just"/>
            <a:r>
              <a:rPr lang="en-US" sz="2400" dirty="0"/>
              <a:t>     </a:t>
            </a:r>
            <a:r>
              <a:rPr lang="vi-VN" sz="2400" dirty="0"/>
              <a:t>– Bạn thân mến! – Bụi hoa hồng khẽ nói. – Hơi thở của bạn làm tôi dễ chịu quá.</a:t>
            </a:r>
          </a:p>
          <a:p>
            <a:pPr algn="just"/>
            <a:r>
              <a:rPr lang="en-US" sz="2400" dirty="0"/>
              <a:t>     </a:t>
            </a:r>
            <a:r>
              <a:rPr lang="vi-VN" sz="2400" dirty="0"/>
              <a:t>– Cảm ơn bạn. – Cây hoa huệ cất giọng nhẹ nhàng. – Không có bạn, tôi làm sao được tươi tắn thế này.</a:t>
            </a:r>
            <a:r>
              <a:rPr lang="x-none"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r>
            <a:br>
              <a:rPr lang="x-none"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br>
            <a:r>
              <a:rPr lang="x-none"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3943976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strVal val="#ppt_w*0.70"/>
                                          </p:val>
                                        </p:tav>
                                        <p:tav tm="100000">
                                          <p:val>
                                            <p:strVal val="#ppt_w"/>
                                          </p:val>
                                        </p:tav>
                                      </p:tavLst>
                                    </p:anim>
                                    <p:anim calcmode="lin" valueType="num">
                                      <p:cBhvr>
                                        <p:cTn id="16" dur="1000" fill="hold"/>
                                        <p:tgtEl>
                                          <p:spTgt spid="27"/>
                                        </p:tgtEl>
                                        <p:attrNameLst>
                                          <p:attrName>ppt_h</p:attrName>
                                        </p:attrNameLst>
                                      </p:cBhvr>
                                      <p:tavLst>
                                        <p:tav tm="0">
                                          <p:val>
                                            <p:strVal val="#ppt_h"/>
                                          </p:val>
                                        </p:tav>
                                        <p:tav tm="100000">
                                          <p:val>
                                            <p:strVal val="#ppt_h"/>
                                          </p:val>
                                        </p:tav>
                                      </p:tavLst>
                                    </p:anim>
                                    <p:animEffect transition="in" filter="fade">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17"/>
          <p:cNvSpPr>
            <a:spLocks noChangeArrowheads="1"/>
          </p:cNvSpPr>
          <p:nvPr/>
        </p:nvSpPr>
        <p:spPr bwMode="auto">
          <a:xfrm>
            <a:off x="5681327" y="1946550"/>
            <a:ext cx="4355101" cy="890052"/>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44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a:t>
            </a:r>
            <a:r>
              <a:rPr kumimoji="0" lang="vi-VN" altLang="zh-CN" sz="4400" b="1"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en-lô</a:t>
            </a:r>
            <a:endParaRPr kumimoji="0" lang="zh-CN" altLang="en-US" sz="44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7" name="TextBox 18"/>
          <p:cNvSpPr>
            <a:spLocks noChangeArrowheads="1"/>
          </p:cNvSpPr>
          <p:nvPr/>
        </p:nvSpPr>
        <p:spPr bwMode="auto">
          <a:xfrm>
            <a:off x="4795245" y="544740"/>
            <a:ext cx="2577672" cy="890052"/>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44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a:t>
            </a:r>
            <a:r>
              <a:rPr kumimoji="0" lang="vi-VN" altLang="zh-CN" sz="4400" b="1"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ứng</a:t>
            </a:r>
            <a:endParaRPr kumimoji="0" lang="zh-CN" altLang="en-US" sz="44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p:cNvGrpSpPr/>
          <p:nvPr/>
        </p:nvGrpSpPr>
        <p:grpSpPr>
          <a:xfrm>
            <a:off x="2077379" y="2848705"/>
            <a:ext cx="9890504" cy="3442993"/>
            <a:chOff x="4191000" y="3306247"/>
            <a:chExt cx="7696200" cy="3529837"/>
          </a:xfrm>
        </p:grpSpPr>
        <p:sp>
          <p:nvSpPr>
            <p:cNvPr id="4" name="Rectangle 3"/>
            <p:cNvSpPr/>
            <p:nvPr/>
          </p:nvSpPr>
          <p:spPr>
            <a:xfrm>
              <a:off x="4191000" y="3325261"/>
              <a:ext cx="7696200" cy="351082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a:ea typeface="+mn-ea"/>
                <a:cs typeface="+mn-cs"/>
              </a:endParaRPr>
            </a:p>
          </p:txBody>
        </p:sp>
        <p:sp>
          <p:nvSpPr>
            <p:cNvPr id="39" name="TextBox 20"/>
            <p:cNvSpPr>
              <a:spLocks noChangeArrowheads="1"/>
            </p:cNvSpPr>
            <p:nvPr/>
          </p:nvSpPr>
          <p:spPr bwMode="auto">
            <a:xfrm>
              <a:off x="4215601" y="3306247"/>
              <a:ext cx="7671599" cy="302918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rPr>
                <a:t>Thấy</a:t>
              </a:r>
              <a:r>
                <a:rPr kumimoji="0" lang="vi-VN" sz="48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rPr>
                <a:t> khóm hoa hồng bạch có vẻ chật chỗ,</a:t>
              </a:r>
              <a:r>
                <a:rPr kumimoji="0" lang="vi-VN" sz="48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48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rPr>
                <a:t>cô bé liền b</a:t>
              </a:r>
              <a:r>
                <a:rPr lang="en-US" sz="4800" noProof="0" dirty="0" smtClean="0">
                  <a:latin typeface="Cambria" panose="02040503050406030204" pitchFamily="18" charset="0"/>
                  <a:ea typeface="Cambria" panose="02040503050406030204" pitchFamily="18" charset="0"/>
                  <a:cs typeface="Times New Roman" panose="02020603050405020304" pitchFamily="18" charset="0"/>
                </a:rPr>
                <a:t>ứ</a:t>
              </a:r>
              <a:r>
                <a:rPr kumimoji="0" lang="vi-VN" sz="48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rPr>
                <a:t>ng một cây nhỏ nhất</a:t>
              </a:r>
              <a:r>
                <a:rPr kumimoji="0" lang="vi-VN" sz="48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48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rPr>
                <a:t>trồng vào chỗ đất trống dưới cửa sổ. </a:t>
              </a:r>
              <a:r>
                <a:rPr kumimoji="0" lang="vi-VN" sz="48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x-none"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AE79AFE7-61C8-6145-B8E7-00E887038B3F}"/>
              </a:ext>
            </a:extLst>
          </p:cNvPr>
          <p:cNvGrpSpPr/>
          <p:nvPr/>
        </p:nvGrpSpPr>
        <p:grpSpPr>
          <a:xfrm>
            <a:off x="-231038" y="-212760"/>
            <a:ext cx="3686371" cy="3739771"/>
            <a:chOff x="390731" y="473008"/>
            <a:chExt cx="3686371" cy="3041015"/>
          </a:xfrm>
        </p:grpSpPr>
        <p:pic>
          <p:nvPicPr>
            <p:cNvPr id="10" name="图片 9" descr="f8af23e2025f4b01419eb6f7dfa1d36e"/>
            <p:cNvPicPr>
              <a:picLocks noChangeAspect="1"/>
            </p:cNvPicPr>
            <p:nvPr/>
          </p:nvPicPr>
          <p:blipFill>
            <a:blip r:embed="rId4"/>
            <a:stretch>
              <a:fillRect/>
            </a:stretch>
          </p:blipFill>
          <p:spPr>
            <a:xfrm>
              <a:off x="390731" y="473008"/>
              <a:ext cx="3686371" cy="3041015"/>
            </a:xfrm>
            <a:prstGeom prst="rect">
              <a:avLst/>
            </a:prstGeom>
          </p:spPr>
        </p:pic>
        <p:sp>
          <p:nvSpPr>
            <p:cNvPr id="41" name="TextBox 22"/>
            <p:cNvSpPr>
              <a:spLocks noChangeArrowheads="1"/>
            </p:cNvSpPr>
            <p:nvPr/>
          </p:nvSpPr>
          <p:spPr bwMode="auto">
            <a:xfrm>
              <a:off x="974838" y="116251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a:t>
              </a:r>
              <a:r>
                <a:rPr kumimoji="0" lang="en-US" altLang="zh-CN" sz="3600" b="1" i="0" u="none" strike="noStrike" kern="0" cap="none" spc="0" normalizeH="0" baseline="0" noProof="0" dirty="0" smtClean="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KHÓ</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kern="0" dirty="0" smtClean="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2" name="图片 1" descr="cf364dc3953d6da4a3805af3af036e8d"/>
          <p:cNvPicPr>
            <a:picLocks noChangeAspect="1"/>
          </p:cNvPicPr>
          <p:nvPr/>
        </p:nvPicPr>
        <p:blipFill>
          <a:blip r:embed="rId5"/>
          <a:stretch>
            <a:fillRect/>
          </a:stretch>
        </p:blipFill>
        <p:spPr>
          <a:xfrm>
            <a:off x="192236" y="4722284"/>
            <a:ext cx="1916759" cy="1569414"/>
          </a:xfrm>
          <a:prstGeom prst="rect">
            <a:avLst/>
          </a:prstGeom>
        </p:spPr>
      </p:pic>
      <p:sp>
        <p:nvSpPr>
          <p:cNvPr id="40" name="TextBox 21"/>
          <p:cNvSpPr>
            <a:spLocks noChangeArrowheads="1"/>
          </p:cNvSpPr>
          <p:nvPr/>
        </p:nvSpPr>
        <p:spPr bwMode="auto">
          <a:xfrm>
            <a:off x="8298345" y="563286"/>
            <a:ext cx="2430615" cy="890052"/>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4400" b="1" kern="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t>
            </a:r>
            <a:r>
              <a:rPr kumimoji="0" lang="vi-VN" altLang="zh-CN" sz="4400" b="1"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la-ri-nét</a:t>
            </a:r>
            <a:endParaRPr kumimoji="0" lang="zh-CN" altLang="en-US" sz="44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12789664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randombar(horizontal)">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1726</Words>
  <Application>Microsoft Office PowerPoint</Application>
  <PresentationFormat>Custom</PresentationFormat>
  <Paragraphs>147</Paragraphs>
  <Slides>26</Slides>
  <Notes>26</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Arial</vt:lpstr>
      <vt:lpstr>#9Slide05 Aphrodite Pro</vt:lpstr>
      <vt:lpstr>SVN-Newton</vt:lpstr>
      <vt:lpstr>等线 Light</vt:lpstr>
      <vt:lpstr>Times New Roman</vt:lpstr>
      <vt:lpstr>字魂17号-萌趣果冻体</vt:lpstr>
      <vt:lpstr>Cambria</vt:lpstr>
      <vt:lpstr>等线</vt:lpstr>
      <vt:lpstr>Wide Latin</vt:lpstr>
      <vt:lpstr>#9SLIDE03 SFU FUTURA_05 EXTRABO</vt:lpstr>
      <vt:lpstr>Open Sans</vt:lpstr>
      <vt:lpstr>Calibri</vt:lpstr>
      <vt:lpstr>#9Slide05 Bodega Script</vt:lpstr>
      <vt:lpstr>#9Slide03 SVNNexa Rust Sans Bla</vt:lpstr>
      <vt:lpstr>#9Slide07 HoneyCream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Minh Thang Computer</cp:lastModifiedBy>
  <cp:revision>18</cp:revision>
  <dcterms:created xsi:type="dcterms:W3CDTF">2023-08-22T11:33:13Z</dcterms:created>
  <dcterms:modified xsi:type="dcterms:W3CDTF">2024-10-15T08:58:02Z</dcterms:modified>
</cp:coreProperties>
</file>