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91" r:id="rId3"/>
    <p:sldId id="258" r:id="rId4"/>
    <p:sldId id="294" r:id="rId5"/>
    <p:sldId id="257" r:id="rId6"/>
    <p:sldId id="266" r:id="rId7"/>
    <p:sldId id="300" r:id="rId8"/>
    <p:sldId id="280" r:id="rId9"/>
    <p:sldId id="295" r:id="rId10"/>
    <p:sldId id="285" r:id="rId11"/>
    <p:sldId id="289" r:id="rId12"/>
    <p:sldId id="299" r:id="rId13"/>
    <p:sldId id="286" r:id="rId14"/>
    <p:sldId id="287" r:id="rId15"/>
    <p:sldId id="301" r:id="rId16"/>
    <p:sldId id="297" r:id="rId17"/>
    <p:sldId id="290" r:id="rId18"/>
    <p:sldId id="277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89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B1A69-E7F6-47C9-BF95-D412B6304F5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99CB5-4B86-463E-91CA-7835BAEE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42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e354dab9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e354dab9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54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6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3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2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0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Title only 15">
    <p:bg>
      <p:bgPr>
        <a:solidFill>
          <a:schemeClr val="dk2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0"/>
          <p:cNvGrpSpPr/>
          <p:nvPr/>
        </p:nvGrpSpPr>
        <p:grpSpPr>
          <a:xfrm flipH="1">
            <a:off x="227080" y="254531"/>
            <a:ext cx="11737841" cy="6343417"/>
            <a:chOff x="170309" y="190897"/>
            <a:chExt cx="8803381" cy="4757563"/>
          </a:xfrm>
        </p:grpSpPr>
        <p:sp>
          <p:nvSpPr>
            <p:cNvPr id="302" name="Google Shape;302;p40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1312700" y="730967"/>
            <a:ext cx="9555600" cy="9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58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1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93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4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02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3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21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3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8183063" y="6762631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96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12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90.png"/><Relationship Id="rId10" Type="http://schemas.openxmlformats.org/officeDocument/2006/relationships/image" Target="../media/image39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18.png"/><Relationship Id="rId7" Type="http://schemas.openxmlformats.org/officeDocument/2006/relationships/image" Target="../media/image40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30.png"/><Relationship Id="rId4" Type="http://schemas.openxmlformats.org/officeDocument/2006/relationships/image" Target="../media/image3.svg"/><Relationship Id="rId9" Type="http://schemas.openxmlformats.org/officeDocument/2006/relationships/image" Target="../media/image4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7" Type="http://schemas.openxmlformats.org/officeDocument/2006/relationships/image" Target="../media/image3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44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0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34"/>
          <p:cNvSpPr txBox="1">
            <a:spLocks noGrp="1"/>
          </p:cNvSpPr>
          <p:nvPr>
            <p:ph type="title"/>
          </p:nvPr>
        </p:nvSpPr>
        <p:spPr>
          <a:xfrm>
            <a:off x="-3829664" y="3429001"/>
            <a:ext cx="20090231" cy="14083252"/>
          </a:xfrm>
          <a:prstGeom prst="rect">
            <a:avLst/>
          </a:prstGeom>
        </p:spPr>
        <p:txBody>
          <a:bodyPr spcFirstLastPara="1" wrap="square" lIns="121900" tIns="121900" rIns="121900" bIns="121900" numCol="1" anchor="t" anchorCtr="0">
            <a:prstTxWarp prst="textArchUp">
              <a:avLst>
                <a:gd name="adj" fmla="val 14261307"/>
              </a:avLst>
            </a:prstTxWarp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vi-VN" sz="11333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  <a:r>
              <a:rPr lang="en-US" sz="11333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</a:t>
            </a:r>
            <a:r>
              <a:rPr lang="vi-VN" sz="11333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sz="11333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1333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DỰ </a:t>
            </a:r>
            <a:r>
              <a:rPr lang="en-US" sz="11333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11333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  <a:r>
              <a:rPr lang="en-US" sz="11333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4E</a:t>
            </a:r>
            <a:endParaRPr sz="11333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9" name="Google Shape;1149;p34"/>
          <p:cNvSpPr/>
          <p:nvPr/>
        </p:nvSpPr>
        <p:spPr>
          <a:xfrm>
            <a:off x="9728707" y="335231"/>
            <a:ext cx="916211" cy="468237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1150" name="Google Shape;1150;p34"/>
          <p:cNvGrpSpPr/>
          <p:nvPr/>
        </p:nvGrpSpPr>
        <p:grpSpPr>
          <a:xfrm>
            <a:off x="841886" y="4658211"/>
            <a:ext cx="1658501" cy="1372064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938588" y="4387325"/>
            <a:ext cx="1356224" cy="1513411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57C102A-9F0C-93E9-6603-64363E7E01F8}"/>
              </a:ext>
            </a:extLst>
          </p:cNvPr>
          <p:cNvSpPr txBox="1"/>
          <p:nvPr/>
        </p:nvSpPr>
        <p:spPr>
          <a:xfrm>
            <a:off x="4486859" y="4223203"/>
            <a:ext cx="4724107" cy="402717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551295"/>
              </a:avLst>
            </a:prstTxWarp>
            <a:spAutoFit/>
          </a:bodyPr>
          <a:lstStyle/>
          <a:p>
            <a:pPr algn="ctr"/>
            <a:r>
              <a:rPr lang="x-none" sz="3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x-none" sz="3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vi-VN" sz="3333" b="1" dirty="0" smtClean="0">
                <a:latin typeface="HP001 4 hàng" panose="020B0603050302020204" pitchFamily="34" charset="77"/>
                <a:cs typeface="Times New Roman" panose="02020603050405020304" pitchFamily="18" charset="0"/>
              </a:rPr>
              <a:t> </a:t>
            </a:r>
            <a:r>
              <a:rPr lang="vi-VN" sz="3333" b="1" dirty="0">
                <a:latin typeface="HP001 4 hàng" panose="020B0603050302020204" pitchFamily="34" charset="77"/>
                <a:cs typeface="Times New Roman" panose="02020603050405020304" pitchFamily="18" charset="0"/>
              </a:rPr>
              <a:t>Thị Vĩ Thu</a:t>
            </a:r>
            <a:endParaRPr lang="x-none" sz="3333" b="1" dirty="0">
              <a:latin typeface="HP001 4 hàng" panose="020B0603050302020204" pitchFamily="34" charset="77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336F9B-6C5B-FB16-CB88-5D9A61CBEBC2}"/>
              </a:ext>
            </a:extLst>
          </p:cNvPr>
          <p:cNvCxnSpPr>
            <a:cxnSpLocks/>
          </p:cNvCxnSpPr>
          <p:nvPr/>
        </p:nvCxnSpPr>
        <p:spPr>
          <a:xfrm>
            <a:off x="6629859" y="3964035"/>
            <a:ext cx="87855" cy="1053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190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Straight Connector 229"/>
          <p:cNvCxnSpPr/>
          <p:nvPr/>
        </p:nvCxnSpPr>
        <p:spPr>
          <a:xfrm flipV="1">
            <a:off x="3215147" y="2771519"/>
            <a:ext cx="1043719" cy="467418"/>
          </a:xfrm>
          <a:prstGeom prst="line">
            <a:avLst/>
          </a:prstGeom>
          <a:ln w="76200">
            <a:solidFill>
              <a:srgbClr val="2D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V="1">
            <a:off x="3213341" y="1132996"/>
            <a:ext cx="1090403" cy="2092084"/>
          </a:xfrm>
          <a:prstGeom prst="line">
            <a:avLst/>
          </a:prstGeom>
          <a:ln w="76200">
            <a:solidFill>
              <a:srgbClr val="2D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H="1" flipV="1">
            <a:off x="3180158" y="3286872"/>
            <a:ext cx="1040621" cy="2346661"/>
          </a:xfrm>
          <a:prstGeom prst="line">
            <a:avLst/>
          </a:prstGeom>
          <a:ln w="76200">
            <a:solidFill>
              <a:srgbClr val="2D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 flipV="1">
            <a:off x="3191668" y="3225214"/>
            <a:ext cx="1022440" cy="1077602"/>
          </a:xfrm>
          <a:prstGeom prst="line">
            <a:avLst/>
          </a:prstGeom>
          <a:ln w="76200">
            <a:solidFill>
              <a:srgbClr val="2D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Group 240"/>
          <p:cNvGrpSpPr/>
          <p:nvPr/>
        </p:nvGrpSpPr>
        <p:grpSpPr>
          <a:xfrm>
            <a:off x="4176312" y="2158271"/>
            <a:ext cx="7369576" cy="1334176"/>
            <a:chOff x="3848892" y="1910475"/>
            <a:chExt cx="7730287" cy="1365567"/>
          </a:xfrm>
        </p:grpSpPr>
        <p:grpSp>
          <p:nvGrpSpPr>
            <p:cNvPr id="136" name="Group 5"/>
            <p:cNvGrpSpPr/>
            <p:nvPr/>
          </p:nvGrpSpPr>
          <p:grpSpPr>
            <a:xfrm>
              <a:off x="6550696" y="2522956"/>
              <a:ext cx="865057" cy="76200"/>
              <a:chOff x="0" y="0"/>
              <a:chExt cx="1153409" cy="101600"/>
            </a:xfrm>
          </p:grpSpPr>
          <p:sp>
            <p:nvSpPr>
              <p:cNvPr id="197" name="Freeform 6"/>
              <p:cNvSpPr/>
              <p:nvPr/>
            </p:nvSpPr>
            <p:spPr>
              <a:xfrm>
                <a:off x="0" y="0"/>
                <a:ext cx="1153414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1153414" h="101600">
                    <a:moveTo>
                      <a:pt x="50800" y="0"/>
                    </a:moveTo>
                    <a:lnTo>
                      <a:pt x="1102614" y="0"/>
                    </a:lnTo>
                    <a:cubicBezTo>
                      <a:pt x="1130681" y="0"/>
                      <a:pt x="1153414" y="22733"/>
                      <a:pt x="1153414" y="50800"/>
                    </a:cubicBezTo>
                    <a:cubicBezTo>
                      <a:pt x="1153414" y="78867"/>
                      <a:pt x="1130681" y="101600"/>
                      <a:pt x="1102614" y="101600"/>
                    </a:cubicBezTo>
                    <a:lnTo>
                      <a:pt x="50800" y="101600"/>
                    </a:lnTo>
                    <a:cubicBezTo>
                      <a:pt x="22733" y="101600"/>
                      <a:pt x="0" y="78867"/>
                      <a:pt x="0" y="50800"/>
                    </a:cubicBezTo>
                    <a:cubicBezTo>
                      <a:pt x="0" y="22733"/>
                      <a:pt x="22733" y="0"/>
                      <a:pt x="50800" y="0"/>
                    </a:cubicBezTo>
                    <a:close/>
                  </a:path>
                </a:pathLst>
              </a:custGeom>
              <a:solidFill>
                <a:srgbClr val="2D889D"/>
              </a:solidFill>
            </p:spPr>
          </p:sp>
        </p:grpSp>
        <p:sp>
          <p:nvSpPr>
            <p:cNvPr id="143" name="Freeform 15"/>
            <p:cNvSpPr/>
            <p:nvPr/>
          </p:nvSpPr>
          <p:spPr>
            <a:xfrm>
              <a:off x="6991398" y="1910475"/>
              <a:ext cx="4587781" cy="1365567"/>
            </a:xfrm>
            <a:custGeom>
              <a:avLst/>
              <a:gdLst/>
              <a:ahLst/>
              <a:cxnLst/>
              <a:rect l="l" t="t" r="r" b="b"/>
              <a:pathLst>
                <a:path w="5908707" h="2041190">
                  <a:moveTo>
                    <a:pt x="0" y="0"/>
                  </a:moveTo>
                  <a:lnTo>
                    <a:pt x="5908707" y="0"/>
                  </a:lnTo>
                  <a:lnTo>
                    <a:pt x="5908707" y="2041190"/>
                  </a:lnTo>
                  <a:lnTo>
                    <a:pt x="0" y="2041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t="-110" b="-110"/>
              </a:stretch>
            </a:blipFill>
          </p:spPr>
        </p:sp>
        <p:grpSp>
          <p:nvGrpSpPr>
            <p:cNvPr id="146" name="Group 18"/>
            <p:cNvGrpSpPr/>
            <p:nvPr/>
          </p:nvGrpSpPr>
          <p:grpSpPr>
            <a:xfrm>
              <a:off x="7276968" y="2036313"/>
              <a:ext cx="4302211" cy="1058284"/>
              <a:chOff x="0" y="-77545"/>
              <a:chExt cx="7413908" cy="1411045"/>
            </a:xfrm>
          </p:grpSpPr>
          <p:sp>
            <p:nvSpPr>
              <p:cNvPr id="193" name="Freeform 19"/>
              <p:cNvSpPr/>
              <p:nvPr/>
            </p:nvSpPr>
            <p:spPr>
              <a:xfrm>
                <a:off x="242437" y="0"/>
                <a:ext cx="7171471" cy="1333500"/>
              </a:xfrm>
              <a:custGeom>
                <a:avLst/>
                <a:gdLst/>
                <a:ahLst/>
                <a:cxnLst/>
                <a:rect l="l" t="t" r="r" b="b"/>
                <a:pathLst>
                  <a:path w="7171471" h="1333500">
                    <a:moveTo>
                      <a:pt x="0" y="0"/>
                    </a:moveTo>
                    <a:lnTo>
                      <a:pt x="7171471" y="0"/>
                    </a:lnTo>
                    <a:lnTo>
                      <a:pt x="7171471" y="1333500"/>
                    </a:lnTo>
                    <a:lnTo>
                      <a:pt x="0" y="1333500"/>
                    </a:lnTo>
                    <a:close/>
                  </a:path>
                </a:pathLst>
              </a:custGeom>
              <a:solidFill>
                <a:srgbClr val="00BF63">
                  <a:alpha val="0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94" name="TextBox 20"/>
              <p:cNvSpPr txBox="1"/>
              <p:nvPr/>
            </p:nvSpPr>
            <p:spPr>
              <a:xfrm>
                <a:off x="0" y="-77545"/>
                <a:ext cx="7213776" cy="141104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just">
                  <a:lnSpc>
                    <a:spcPts val="2520"/>
                  </a:lnSpc>
                </a:pP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Muốn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so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sánh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hai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phân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khác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mẫu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, ta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có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thể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quy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đồng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mẫu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hai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phân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đó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,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rồi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so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sánh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hai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phân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cùng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mẫu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.</a:t>
                </a: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3848892" y="2026905"/>
              <a:ext cx="2794576" cy="953665"/>
              <a:chOff x="3848892" y="2026905"/>
              <a:chExt cx="2794576" cy="953665"/>
            </a:xfrm>
          </p:grpSpPr>
          <p:sp>
            <p:nvSpPr>
              <p:cNvPr id="137" name="Freeform 7"/>
              <p:cNvSpPr/>
              <p:nvPr/>
            </p:nvSpPr>
            <p:spPr>
              <a:xfrm>
                <a:off x="3848892" y="2065897"/>
                <a:ext cx="2794576" cy="914673"/>
              </a:xfrm>
              <a:custGeom>
                <a:avLst/>
                <a:gdLst/>
                <a:ahLst/>
                <a:cxnLst/>
                <a:rect l="l" t="t" r="r" b="b"/>
                <a:pathLst>
                  <a:path w="4614909" h="1275393">
                    <a:moveTo>
                      <a:pt x="0" y="0"/>
                    </a:moveTo>
                    <a:lnTo>
                      <a:pt x="4614909" y="0"/>
                    </a:lnTo>
                    <a:lnTo>
                      <a:pt x="4614909" y="1275393"/>
                    </a:lnTo>
                    <a:lnTo>
                      <a:pt x="0" y="12753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 t="-732" b="-732"/>
                </a:stretch>
              </a:blipFill>
            </p:spPr>
          </p:sp>
          <p:sp>
            <p:nvSpPr>
              <p:cNvPr id="186" name="TextBox 32"/>
              <p:cNvSpPr txBox="1"/>
              <p:nvPr/>
            </p:nvSpPr>
            <p:spPr>
              <a:xfrm>
                <a:off x="4746876" y="2293477"/>
                <a:ext cx="1575804" cy="292003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2300"/>
                  </a:lnSpc>
                </a:pPr>
                <a:r>
                  <a:rPr lang="en-US" sz="1500" b="1" dirty="0" err="1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Khác</a:t>
                </a:r>
                <a:r>
                  <a:rPr lang="en-US" sz="1500" b="1" dirty="0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 </a:t>
                </a:r>
                <a:r>
                  <a:rPr lang="en-US" sz="1500" b="1" dirty="0" err="1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mẫu</a:t>
                </a:r>
                <a:r>
                  <a:rPr lang="en-US" sz="1500" b="1" dirty="0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 </a:t>
                </a:r>
                <a:r>
                  <a:rPr lang="en-US" sz="1500" b="1" dirty="0" err="1" smtClean="0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số</a:t>
                </a:r>
                <a:endParaRPr lang="en-US" sz="1500" b="1" dirty="0">
                  <a:solidFill>
                    <a:srgbClr val="126182"/>
                  </a:solidFill>
                  <a:latin typeface="Garet Bold"/>
                  <a:ea typeface="Garet Bold"/>
                  <a:cs typeface="Garet Bold"/>
                  <a:sym typeface="Garet Bold"/>
                </a:endParaRPr>
              </a:p>
            </p:txBody>
          </p:sp>
          <p:grpSp>
            <p:nvGrpSpPr>
              <p:cNvPr id="151" name="Group 33"/>
              <p:cNvGrpSpPr/>
              <p:nvPr/>
            </p:nvGrpSpPr>
            <p:grpSpPr>
              <a:xfrm>
                <a:off x="3955037" y="2026905"/>
                <a:ext cx="772289" cy="881824"/>
                <a:chOff x="0" y="-66675"/>
                <a:chExt cx="1029719" cy="1175766"/>
              </a:xfrm>
            </p:grpSpPr>
            <p:sp>
              <p:nvSpPr>
                <p:cNvPr id="183" name="Freeform 34"/>
                <p:cNvSpPr/>
                <p:nvPr/>
              </p:nvSpPr>
              <p:spPr>
                <a:xfrm>
                  <a:off x="0" y="0"/>
                  <a:ext cx="1029719" cy="1109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719" h="1109091">
                      <a:moveTo>
                        <a:pt x="0" y="0"/>
                      </a:moveTo>
                      <a:lnTo>
                        <a:pt x="1029719" y="0"/>
                      </a:lnTo>
                      <a:lnTo>
                        <a:pt x="1029719" y="1109091"/>
                      </a:lnTo>
                      <a:lnTo>
                        <a:pt x="0" y="1109091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cap="sq">
                  <a:noFill/>
                  <a:prstDash val="solid"/>
                  <a:miter/>
                </a:ln>
              </p:spPr>
            </p:sp>
            <p:sp>
              <p:nvSpPr>
                <p:cNvPr id="184" name="TextBox 35"/>
                <p:cNvSpPr txBox="1"/>
                <p:nvPr/>
              </p:nvSpPr>
              <p:spPr>
                <a:xfrm>
                  <a:off x="224276" y="-66675"/>
                  <a:ext cx="805442" cy="1175766"/>
                </a:xfrm>
                <a:prstGeom prst="rect">
                  <a:avLst/>
                </a:prstGeom>
              </p:spPr>
              <p:txBody>
                <a:bodyPr lIns="0" tIns="0" rIns="0" bIns="0" rtlCol="0" anchor="t"/>
                <a:lstStyle/>
                <a:p>
                  <a:pPr marL="0" lvl="0" indent="0" algn="ctr">
                    <a:lnSpc>
                      <a:spcPts val="5598"/>
                    </a:lnSpc>
                    <a:spcBef>
                      <a:spcPct val="0"/>
                    </a:spcBef>
                  </a:pPr>
                  <a:r>
                    <a:rPr lang="en-US" sz="3000" b="1" u="none" strike="noStrike" dirty="0">
                      <a:solidFill>
                        <a:srgbClr val="126182"/>
                      </a:solidFill>
                      <a:latin typeface="Garet Bold"/>
                      <a:ea typeface="Garet Bold"/>
                      <a:cs typeface="Garet Bold"/>
                      <a:sym typeface="Garet Bold"/>
                    </a:rPr>
                    <a:t>02</a:t>
                  </a:r>
                </a:p>
              </p:txBody>
            </p:sp>
          </p:grpSp>
        </p:grpSp>
      </p:grpSp>
      <p:grpSp>
        <p:nvGrpSpPr>
          <p:cNvPr id="216" name="Group 215"/>
          <p:cNvGrpSpPr/>
          <p:nvPr/>
        </p:nvGrpSpPr>
        <p:grpSpPr>
          <a:xfrm>
            <a:off x="998675" y="1959415"/>
            <a:ext cx="2599499" cy="2462691"/>
            <a:chOff x="673172" y="1856945"/>
            <a:chExt cx="2900292" cy="2369562"/>
          </a:xfrm>
        </p:grpSpPr>
        <p:sp>
          <p:nvSpPr>
            <p:cNvPr id="163" name="Freeform 63"/>
            <p:cNvSpPr/>
            <p:nvPr/>
          </p:nvSpPr>
          <p:spPr>
            <a:xfrm rot="5400000">
              <a:off x="985020" y="1638064"/>
              <a:ext cx="2276595" cy="2900292"/>
            </a:xfrm>
            <a:custGeom>
              <a:avLst/>
              <a:gdLst/>
              <a:ahLst/>
              <a:cxnLst/>
              <a:rect l="l" t="t" r="r" b="b"/>
              <a:pathLst>
                <a:path w="5242744" h="6250663">
                  <a:moveTo>
                    <a:pt x="0" y="0"/>
                  </a:moveTo>
                  <a:lnTo>
                    <a:pt x="5242744" y="0"/>
                  </a:lnTo>
                  <a:lnTo>
                    <a:pt x="5242744" y="6250662"/>
                  </a:lnTo>
                  <a:lnTo>
                    <a:pt x="0" y="6250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 l="-59" r="-59"/>
              </a:stretch>
            </a:blipFill>
          </p:spPr>
        </p:sp>
        <p:sp>
          <p:nvSpPr>
            <p:cNvPr id="166" name="TextBox 66"/>
            <p:cNvSpPr txBox="1"/>
            <p:nvPr/>
          </p:nvSpPr>
          <p:spPr>
            <a:xfrm>
              <a:off x="965765" y="1856945"/>
              <a:ext cx="1594380" cy="23296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spc="-288" dirty="0">
                  <a:solidFill>
                    <a:srgbClr val="126182"/>
                  </a:solidFill>
                  <a:latin typeface="Garet Bold"/>
                  <a:ea typeface="Garet Bold"/>
                  <a:cs typeface="Garet Bold"/>
                  <a:sym typeface="Garet Bold"/>
                </a:rPr>
                <a:t>SO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spc="-288" dirty="0">
                  <a:solidFill>
                    <a:srgbClr val="126182"/>
                  </a:solidFill>
                  <a:latin typeface="Garet Bold"/>
                  <a:ea typeface="Garet Bold"/>
                  <a:cs typeface="Garet Bold"/>
                  <a:sym typeface="Garet Bold"/>
                </a:rPr>
                <a:t>SÁNH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spc="-288" dirty="0">
                  <a:solidFill>
                    <a:srgbClr val="126182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PHÂN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spc="-288" dirty="0">
                  <a:solidFill>
                    <a:srgbClr val="126182"/>
                  </a:solidFill>
                  <a:latin typeface="Garet Bold"/>
                  <a:ea typeface="Garet Bold"/>
                  <a:cs typeface="Garet Bold"/>
                  <a:sym typeface="Garet Bold"/>
                </a:rPr>
                <a:t>SỐ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4214108" y="432818"/>
            <a:ext cx="7685379" cy="1655019"/>
            <a:chOff x="3832544" y="261997"/>
            <a:chExt cx="8128636" cy="1803900"/>
          </a:xfrm>
        </p:grpSpPr>
        <p:grpSp>
          <p:nvGrpSpPr>
            <p:cNvPr id="237" name="Group 236"/>
            <p:cNvGrpSpPr/>
            <p:nvPr/>
          </p:nvGrpSpPr>
          <p:grpSpPr>
            <a:xfrm>
              <a:off x="6604265" y="261997"/>
              <a:ext cx="5356915" cy="1803900"/>
              <a:chOff x="6593735" y="261997"/>
              <a:chExt cx="5356915" cy="1803900"/>
            </a:xfrm>
          </p:grpSpPr>
          <p:grpSp>
            <p:nvGrpSpPr>
              <p:cNvPr id="134" name="Group 2"/>
              <p:cNvGrpSpPr/>
              <p:nvPr/>
            </p:nvGrpSpPr>
            <p:grpSpPr>
              <a:xfrm>
                <a:off x="6593735" y="1111055"/>
                <a:ext cx="865057" cy="76200"/>
                <a:chOff x="0" y="0"/>
                <a:chExt cx="1153409" cy="101600"/>
              </a:xfrm>
            </p:grpSpPr>
            <p:sp>
              <p:nvSpPr>
                <p:cNvPr id="198" name="Freeform 3"/>
                <p:cNvSpPr/>
                <p:nvPr/>
              </p:nvSpPr>
              <p:spPr>
                <a:xfrm>
                  <a:off x="0" y="0"/>
                  <a:ext cx="1153414" cy="10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14" h="101600">
                      <a:moveTo>
                        <a:pt x="50800" y="0"/>
                      </a:moveTo>
                      <a:lnTo>
                        <a:pt x="1102614" y="0"/>
                      </a:lnTo>
                      <a:cubicBezTo>
                        <a:pt x="1130681" y="0"/>
                        <a:pt x="1153414" y="22733"/>
                        <a:pt x="1153414" y="50800"/>
                      </a:cubicBezTo>
                      <a:cubicBezTo>
                        <a:pt x="1153414" y="78867"/>
                        <a:pt x="1130681" y="101600"/>
                        <a:pt x="1102614" y="101600"/>
                      </a:cubicBezTo>
                      <a:lnTo>
                        <a:pt x="50800" y="101600"/>
                      </a:lnTo>
                      <a:cubicBezTo>
                        <a:pt x="22733" y="101600"/>
                        <a:pt x="0" y="78867"/>
                        <a:pt x="0" y="50800"/>
                      </a:cubicBezTo>
                      <a:cubicBezTo>
                        <a:pt x="0" y="22733"/>
                        <a:pt x="22733" y="0"/>
                        <a:pt x="50800" y="0"/>
                      </a:cubicBezTo>
                      <a:close/>
                    </a:path>
                  </a:pathLst>
                </a:custGeom>
                <a:solidFill>
                  <a:srgbClr val="2D889D"/>
                </a:solidFill>
              </p:spPr>
            </p:sp>
          </p:grpSp>
          <p:sp>
            <p:nvSpPr>
              <p:cNvPr id="142" name="Freeform 14"/>
              <p:cNvSpPr/>
              <p:nvPr/>
            </p:nvSpPr>
            <p:spPr>
              <a:xfrm>
                <a:off x="6975050" y="261997"/>
                <a:ext cx="4627670" cy="1803900"/>
              </a:xfrm>
              <a:custGeom>
                <a:avLst/>
                <a:gdLst/>
                <a:ahLst/>
                <a:cxnLst/>
                <a:rect l="l" t="t" r="r" b="b"/>
                <a:pathLst>
                  <a:path w="5908707" h="2041190">
                    <a:moveTo>
                      <a:pt x="0" y="0"/>
                    </a:moveTo>
                    <a:lnTo>
                      <a:pt x="5908707" y="0"/>
                    </a:lnTo>
                    <a:lnTo>
                      <a:pt x="5908707" y="2041190"/>
                    </a:lnTo>
                    <a:lnTo>
                      <a:pt x="0" y="20411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 t="-110" b="-110"/>
                </a:stretch>
              </a:blipFill>
            </p:spPr>
          </p:sp>
          <p:grpSp>
            <p:nvGrpSpPr>
              <p:cNvPr id="149" name="Group 27"/>
              <p:cNvGrpSpPr/>
              <p:nvPr/>
            </p:nvGrpSpPr>
            <p:grpSpPr>
              <a:xfrm>
                <a:off x="6811358" y="356618"/>
                <a:ext cx="5139292" cy="1314285"/>
                <a:chOff x="-220080" y="-163804"/>
                <a:chExt cx="6829818" cy="1855108"/>
              </a:xfrm>
            </p:grpSpPr>
            <p:sp>
              <p:nvSpPr>
                <p:cNvPr id="187" name="Freeform 28"/>
                <p:cNvSpPr/>
                <p:nvPr/>
              </p:nvSpPr>
              <p:spPr>
                <a:xfrm>
                  <a:off x="20454" y="-61296"/>
                  <a:ext cx="6589284" cy="17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6254" h="1752600">
                      <a:moveTo>
                        <a:pt x="0" y="0"/>
                      </a:moveTo>
                      <a:lnTo>
                        <a:pt x="7616254" y="0"/>
                      </a:lnTo>
                      <a:lnTo>
                        <a:pt x="7616254" y="1752600"/>
                      </a:lnTo>
                      <a:lnTo>
                        <a:pt x="0" y="1752600"/>
                      </a:lnTo>
                      <a:close/>
                    </a:path>
                  </a:pathLst>
                </a:custGeom>
                <a:solidFill>
                  <a:srgbClr val="00BF63">
                    <a:alpha val="0"/>
                  </a:srgbClr>
                </a:solidFill>
              </p:spPr>
            </p:sp>
            <p:sp>
              <p:nvSpPr>
                <p:cNvPr id="188" name="TextBox 29"/>
                <p:cNvSpPr txBox="1"/>
                <p:nvPr/>
              </p:nvSpPr>
              <p:spPr>
                <a:xfrm>
                  <a:off x="-220080" y="-163804"/>
                  <a:ext cx="6096705" cy="1790698"/>
                </a:xfrm>
                <a:prstGeom prst="rect">
                  <a:avLst/>
                </a:prstGeom>
              </p:spPr>
              <p:txBody>
                <a:bodyPr lIns="0" tIns="0" rIns="0" bIns="0" rtlCol="0" anchor="t"/>
                <a:lstStyle/>
                <a:p>
                  <a:pPr marL="411483" lvl="2" indent="-137161" algn="just">
                    <a:lnSpc>
                      <a:spcPts val="2520"/>
                    </a:lnSpc>
                    <a:buFont typeface="Arial"/>
                    <a:buChar char="⚬"/>
                  </a:pP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Phân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số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nào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có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tử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số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lớn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hơn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thì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lớn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hơn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;</a:t>
                  </a:r>
                </a:p>
                <a:p>
                  <a:pPr marL="411483" lvl="2" indent="-137161" algn="just">
                    <a:lnSpc>
                      <a:spcPts val="2520"/>
                    </a:lnSpc>
                    <a:buFont typeface="Arial"/>
                    <a:buChar char="⚬"/>
                  </a:pP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Phân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số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nào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có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tử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số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bé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hơn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thì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bé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hơn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;</a:t>
                  </a:r>
                </a:p>
                <a:p>
                  <a:pPr marL="411483" lvl="2" indent="-137161" algn="just">
                    <a:lnSpc>
                      <a:spcPts val="2520"/>
                    </a:lnSpc>
                    <a:buFont typeface="Arial"/>
                    <a:buChar char="⚬"/>
                  </a:pP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Nếu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hai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tử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số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bằng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nhau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thì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hai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phân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số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đó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bằng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 </a:t>
                  </a:r>
                  <a:r>
                    <a:rPr lang="en-US" sz="1500" dirty="0" err="1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nhau</a:t>
                  </a:r>
                  <a:r>
                    <a:rPr lang="en-US" sz="1500" dirty="0">
                      <a:solidFill>
                        <a:srgbClr val="BF0061"/>
                      </a:solidFill>
                      <a:latin typeface="Garet"/>
                      <a:ea typeface="Garet"/>
                      <a:cs typeface="Garet"/>
                      <a:sym typeface="Garet"/>
                    </a:rPr>
                    <a:t>.</a:t>
                  </a:r>
                </a:p>
              </p:txBody>
            </p:sp>
          </p:grpSp>
        </p:grpSp>
        <p:grpSp>
          <p:nvGrpSpPr>
            <p:cNvPr id="221" name="Group 220"/>
            <p:cNvGrpSpPr/>
            <p:nvPr/>
          </p:nvGrpSpPr>
          <p:grpSpPr>
            <a:xfrm>
              <a:off x="3832544" y="706573"/>
              <a:ext cx="2805106" cy="941625"/>
              <a:chOff x="3822014" y="706573"/>
              <a:chExt cx="2805106" cy="941625"/>
            </a:xfrm>
          </p:grpSpPr>
          <p:sp>
            <p:nvSpPr>
              <p:cNvPr id="207" name="Freeform 7"/>
              <p:cNvSpPr/>
              <p:nvPr/>
            </p:nvSpPr>
            <p:spPr>
              <a:xfrm>
                <a:off x="3822014" y="733525"/>
                <a:ext cx="2805106" cy="914673"/>
              </a:xfrm>
              <a:custGeom>
                <a:avLst/>
                <a:gdLst/>
                <a:ahLst/>
                <a:cxnLst/>
                <a:rect l="l" t="t" r="r" b="b"/>
                <a:pathLst>
                  <a:path w="4614909" h="1275393">
                    <a:moveTo>
                      <a:pt x="0" y="0"/>
                    </a:moveTo>
                    <a:lnTo>
                      <a:pt x="4614909" y="0"/>
                    </a:lnTo>
                    <a:lnTo>
                      <a:pt x="4614909" y="1275393"/>
                    </a:lnTo>
                    <a:lnTo>
                      <a:pt x="0" y="12753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 t="-732" b="-732"/>
                </a:stretch>
              </a:blipFill>
            </p:spPr>
          </p:sp>
          <p:grpSp>
            <p:nvGrpSpPr>
              <p:cNvPr id="200" name="Group 199"/>
              <p:cNvGrpSpPr/>
              <p:nvPr/>
            </p:nvGrpSpPr>
            <p:grpSpPr>
              <a:xfrm>
                <a:off x="4006252" y="706573"/>
                <a:ext cx="2171248" cy="937577"/>
                <a:chOff x="3006063" y="370145"/>
                <a:chExt cx="2171248" cy="937577"/>
              </a:xfrm>
            </p:grpSpPr>
            <p:sp>
              <p:nvSpPr>
                <p:cNvPr id="192" name="TextBox 23"/>
                <p:cNvSpPr txBox="1"/>
                <p:nvPr/>
              </p:nvSpPr>
              <p:spPr>
                <a:xfrm>
                  <a:off x="3687305" y="632031"/>
                  <a:ext cx="1490006" cy="323292"/>
                </a:xfrm>
                <a:prstGeom prst="rect">
                  <a:avLst/>
                </a:prstGeom>
              </p:spPr>
              <p:txBody>
                <a:bodyPr lIns="0" tIns="0" rIns="0" bIns="0" rtlCol="0" anchor="t"/>
                <a:lstStyle/>
                <a:p>
                  <a:pPr algn="l">
                    <a:lnSpc>
                      <a:spcPts val="2300"/>
                    </a:lnSpc>
                  </a:pPr>
                  <a:r>
                    <a:rPr lang="en-US" sz="1500" b="1" dirty="0" err="1">
                      <a:solidFill>
                        <a:srgbClr val="126182"/>
                      </a:solidFill>
                      <a:latin typeface="Garet Bold"/>
                      <a:ea typeface="Garet Bold"/>
                      <a:cs typeface="Garet Bold"/>
                      <a:sym typeface="Garet Bold"/>
                    </a:rPr>
                    <a:t>Cùng</a:t>
                  </a:r>
                  <a:r>
                    <a:rPr lang="en-US" sz="1500" b="1" dirty="0">
                      <a:solidFill>
                        <a:srgbClr val="126182"/>
                      </a:solidFill>
                      <a:latin typeface="Garet Bold"/>
                      <a:ea typeface="Garet Bold"/>
                      <a:cs typeface="Garet Bold"/>
                      <a:sym typeface="Garet Bold"/>
                    </a:rPr>
                    <a:t> </a:t>
                  </a:r>
                  <a:r>
                    <a:rPr lang="en-US" sz="1500" b="1" dirty="0" err="1">
                      <a:solidFill>
                        <a:srgbClr val="126182"/>
                      </a:solidFill>
                      <a:latin typeface="Garet Bold"/>
                      <a:ea typeface="Garet Bold"/>
                      <a:cs typeface="Garet Bold"/>
                      <a:sym typeface="Garet Bold"/>
                    </a:rPr>
                    <a:t>mẫu</a:t>
                  </a:r>
                  <a:r>
                    <a:rPr lang="en-US" sz="1500" b="1" dirty="0">
                      <a:solidFill>
                        <a:srgbClr val="126182"/>
                      </a:solidFill>
                      <a:latin typeface="Garet Bold"/>
                      <a:ea typeface="Garet Bold"/>
                      <a:cs typeface="Garet Bold"/>
                      <a:sym typeface="Garet Bold"/>
                    </a:rPr>
                    <a:t> </a:t>
                  </a:r>
                  <a:r>
                    <a:rPr lang="en-US" sz="1500" b="1" dirty="0" err="1">
                      <a:solidFill>
                        <a:srgbClr val="126182"/>
                      </a:solidFill>
                      <a:latin typeface="Garet Bold"/>
                      <a:ea typeface="Garet Bold"/>
                      <a:cs typeface="Garet Bold"/>
                      <a:sym typeface="Garet Bold"/>
                    </a:rPr>
                    <a:t>số</a:t>
                  </a:r>
                  <a:endParaRPr lang="en-US" sz="1500" b="1" dirty="0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endParaRPr>
                </a:p>
              </p:txBody>
            </p:sp>
            <p:grpSp>
              <p:nvGrpSpPr>
                <p:cNvPr id="148" name="Group 24"/>
                <p:cNvGrpSpPr/>
                <p:nvPr/>
              </p:nvGrpSpPr>
              <p:grpSpPr>
                <a:xfrm>
                  <a:off x="3006063" y="370145"/>
                  <a:ext cx="772289" cy="937577"/>
                  <a:chOff x="0" y="-49196"/>
                  <a:chExt cx="1029719" cy="1250102"/>
                </a:xfrm>
              </p:grpSpPr>
              <p:sp>
                <p:nvSpPr>
                  <p:cNvPr id="189" name="Freeform 25"/>
                  <p:cNvSpPr/>
                  <p:nvPr/>
                </p:nvSpPr>
                <p:spPr>
                  <a:xfrm>
                    <a:off x="0" y="0"/>
                    <a:ext cx="1029719" cy="1183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9719" h="1183427">
                        <a:moveTo>
                          <a:pt x="0" y="0"/>
                        </a:moveTo>
                        <a:lnTo>
                          <a:pt x="1029719" y="0"/>
                        </a:lnTo>
                        <a:lnTo>
                          <a:pt x="1029719" y="1183427"/>
                        </a:lnTo>
                        <a:lnTo>
                          <a:pt x="0" y="1183427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</p:spPr>
              </p:sp>
              <p:sp>
                <p:nvSpPr>
                  <p:cNvPr id="190" name="TextBox 26"/>
                  <p:cNvSpPr txBox="1"/>
                  <p:nvPr/>
                </p:nvSpPr>
                <p:spPr>
                  <a:xfrm>
                    <a:off x="69895" y="-49196"/>
                    <a:ext cx="812144" cy="1250102"/>
                  </a:xfrm>
                  <a:prstGeom prst="rect">
                    <a:avLst/>
                  </a:prstGeom>
                </p:spPr>
                <p:txBody>
                  <a:bodyPr lIns="0" tIns="0" rIns="0" bIns="0" rtlCol="0" anchor="t"/>
                  <a:lstStyle/>
                  <a:p>
                    <a:pPr algn="ctr">
                      <a:lnSpc>
                        <a:spcPts val="5598"/>
                      </a:lnSpc>
                    </a:pPr>
                    <a:r>
                      <a:rPr lang="en-US" sz="3000" b="1" dirty="0">
                        <a:solidFill>
                          <a:srgbClr val="126182"/>
                        </a:solidFill>
                        <a:latin typeface="Garet Bold"/>
                        <a:ea typeface="Garet Bold"/>
                        <a:cs typeface="Garet Bold"/>
                        <a:sym typeface="Garet Bold"/>
                      </a:rPr>
                      <a:t>01</a:t>
                    </a:r>
                  </a:p>
                </p:txBody>
              </p:sp>
            </p:grpSp>
          </p:grpSp>
        </p:grpSp>
      </p:grpSp>
      <p:grpSp>
        <p:nvGrpSpPr>
          <p:cNvPr id="247" name="Group 246"/>
          <p:cNvGrpSpPr/>
          <p:nvPr/>
        </p:nvGrpSpPr>
        <p:grpSpPr>
          <a:xfrm>
            <a:off x="4195049" y="3548383"/>
            <a:ext cx="7351271" cy="1476016"/>
            <a:chOff x="3832544" y="3168044"/>
            <a:chExt cx="7711982" cy="1465678"/>
          </a:xfrm>
        </p:grpSpPr>
        <p:grpSp>
          <p:nvGrpSpPr>
            <p:cNvPr id="242" name="Group 241"/>
            <p:cNvGrpSpPr/>
            <p:nvPr/>
          </p:nvGrpSpPr>
          <p:grpSpPr>
            <a:xfrm>
              <a:off x="6342605" y="3168044"/>
              <a:ext cx="5201921" cy="1465678"/>
              <a:chOff x="6377258" y="3345871"/>
              <a:chExt cx="5201921" cy="1465678"/>
            </a:xfrm>
          </p:grpSpPr>
          <p:grpSp>
            <p:nvGrpSpPr>
              <p:cNvPr id="239" name="Group 5"/>
              <p:cNvGrpSpPr/>
              <p:nvPr/>
            </p:nvGrpSpPr>
            <p:grpSpPr>
              <a:xfrm>
                <a:off x="6377258" y="4056919"/>
                <a:ext cx="865057" cy="76200"/>
                <a:chOff x="0" y="0"/>
                <a:chExt cx="1153409" cy="101600"/>
              </a:xfrm>
            </p:grpSpPr>
            <p:sp>
              <p:nvSpPr>
                <p:cNvPr id="240" name="Freeform 6"/>
                <p:cNvSpPr/>
                <p:nvPr/>
              </p:nvSpPr>
              <p:spPr>
                <a:xfrm>
                  <a:off x="0" y="0"/>
                  <a:ext cx="1153414" cy="10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14" h="101600">
                      <a:moveTo>
                        <a:pt x="50800" y="0"/>
                      </a:moveTo>
                      <a:lnTo>
                        <a:pt x="1102614" y="0"/>
                      </a:lnTo>
                      <a:cubicBezTo>
                        <a:pt x="1130681" y="0"/>
                        <a:pt x="1153414" y="22733"/>
                        <a:pt x="1153414" y="50800"/>
                      </a:cubicBezTo>
                      <a:cubicBezTo>
                        <a:pt x="1153414" y="78867"/>
                        <a:pt x="1130681" y="101600"/>
                        <a:pt x="1102614" y="101600"/>
                      </a:cubicBezTo>
                      <a:lnTo>
                        <a:pt x="50800" y="101600"/>
                      </a:lnTo>
                      <a:cubicBezTo>
                        <a:pt x="22733" y="101600"/>
                        <a:pt x="0" y="78867"/>
                        <a:pt x="0" y="50800"/>
                      </a:cubicBezTo>
                      <a:cubicBezTo>
                        <a:pt x="0" y="22733"/>
                        <a:pt x="22733" y="0"/>
                        <a:pt x="50800" y="0"/>
                      </a:cubicBezTo>
                      <a:close/>
                    </a:path>
                  </a:pathLst>
                </a:custGeom>
                <a:solidFill>
                  <a:srgbClr val="2D889D"/>
                </a:solidFill>
              </p:spPr>
            </p:sp>
          </p:grpSp>
          <p:sp>
            <p:nvSpPr>
              <p:cNvPr id="144" name="Freeform 16"/>
              <p:cNvSpPr/>
              <p:nvPr/>
            </p:nvSpPr>
            <p:spPr>
              <a:xfrm>
                <a:off x="6975050" y="3345871"/>
                <a:ext cx="4604129" cy="1465678"/>
              </a:xfrm>
              <a:custGeom>
                <a:avLst/>
                <a:gdLst/>
                <a:ahLst/>
                <a:cxnLst/>
                <a:rect l="l" t="t" r="r" b="b"/>
                <a:pathLst>
                  <a:path w="5908707" h="2041190">
                    <a:moveTo>
                      <a:pt x="0" y="0"/>
                    </a:moveTo>
                    <a:lnTo>
                      <a:pt x="5908707" y="0"/>
                    </a:lnTo>
                    <a:lnTo>
                      <a:pt x="5908707" y="2041190"/>
                    </a:lnTo>
                    <a:lnTo>
                      <a:pt x="0" y="20411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 t="-110" b="-110"/>
                </a:stretch>
              </a:blipFill>
            </p:spPr>
          </p:sp>
          <p:sp>
            <p:nvSpPr>
              <p:cNvPr id="174" name="TextBox 50"/>
              <p:cNvSpPr txBox="1"/>
              <p:nvPr/>
            </p:nvSpPr>
            <p:spPr>
              <a:xfrm>
                <a:off x="6886321" y="3483630"/>
                <a:ext cx="4587641" cy="967242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marL="411482" lvl="2" indent="-137161" algn="just">
                  <a:lnSpc>
                    <a:spcPts val="2520"/>
                  </a:lnSpc>
                  <a:spcBef>
                    <a:spcPct val="0"/>
                  </a:spcBef>
                  <a:buFont typeface="Arial"/>
                  <a:buChar char="⚬"/>
                </a:pP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Nếu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tử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bé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hơn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mẫu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thì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phần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bé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hơn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1.</a:t>
                </a:r>
              </a:p>
              <a:p>
                <a:pPr marL="411482" lvl="2" indent="-137161" algn="just">
                  <a:lnSpc>
                    <a:spcPts val="2520"/>
                  </a:lnSpc>
                  <a:spcBef>
                    <a:spcPct val="0"/>
                  </a:spcBef>
                  <a:buFont typeface="Arial"/>
                  <a:buChar char="⚬"/>
                </a:pP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Nếu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tử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lớn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hơn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mẫu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thì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phân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lớn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hơn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1.</a:t>
                </a:r>
              </a:p>
              <a:p>
                <a:pPr marL="411482" lvl="2" indent="-137161" algn="just">
                  <a:lnSpc>
                    <a:spcPts val="2520"/>
                  </a:lnSpc>
                  <a:spcBef>
                    <a:spcPct val="0"/>
                  </a:spcBef>
                  <a:buFont typeface="Arial"/>
                  <a:buChar char="⚬"/>
                </a:pP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Nếu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tử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bằng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mẫu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thì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phân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4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bằng</a:t>
                </a:r>
                <a:r>
                  <a:rPr lang="en-US" sz="14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1.</a:t>
                </a: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3832544" y="3477519"/>
              <a:ext cx="2794576" cy="1030884"/>
              <a:chOff x="3832544" y="3477519"/>
              <a:chExt cx="2794576" cy="1030884"/>
            </a:xfrm>
          </p:grpSpPr>
          <p:sp>
            <p:nvSpPr>
              <p:cNvPr id="209" name="Freeform 7"/>
              <p:cNvSpPr/>
              <p:nvPr/>
            </p:nvSpPr>
            <p:spPr>
              <a:xfrm>
                <a:off x="3832544" y="3498815"/>
                <a:ext cx="2794576" cy="914673"/>
              </a:xfrm>
              <a:custGeom>
                <a:avLst/>
                <a:gdLst/>
                <a:ahLst/>
                <a:cxnLst/>
                <a:rect l="l" t="t" r="r" b="b"/>
                <a:pathLst>
                  <a:path w="4614909" h="1275393">
                    <a:moveTo>
                      <a:pt x="0" y="0"/>
                    </a:moveTo>
                    <a:lnTo>
                      <a:pt x="4614909" y="0"/>
                    </a:lnTo>
                    <a:lnTo>
                      <a:pt x="4614909" y="1275393"/>
                    </a:lnTo>
                    <a:lnTo>
                      <a:pt x="0" y="12753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 t="-732" b="-732"/>
                </a:stretch>
              </a:blipFill>
            </p:spPr>
          </p:sp>
          <p:sp>
            <p:nvSpPr>
              <p:cNvPr id="182" name="TextBox 38"/>
              <p:cNvSpPr txBox="1"/>
              <p:nvPr/>
            </p:nvSpPr>
            <p:spPr>
              <a:xfrm>
                <a:off x="4802273" y="3754977"/>
                <a:ext cx="1349304" cy="326908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2300"/>
                  </a:lnSpc>
                </a:pPr>
                <a:r>
                  <a:rPr lang="en-US" sz="1500" b="1" dirty="0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So </a:t>
                </a:r>
                <a:r>
                  <a:rPr lang="en-US" sz="1500" b="1" dirty="0" err="1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sánh</a:t>
                </a:r>
                <a:r>
                  <a:rPr lang="en-US" sz="1500" b="1" dirty="0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 </a:t>
                </a:r>
                <a:r>
                  <a:rPr lang="en-US" sz="1500" b="1" dirty="0" err="1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với</a:t>
                </a:r>
                <a:r>
                  <a:rPr lang="en-US" sz="1500" b="1" dirty="0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 1 </a:t>
                </a:r>
              </a:p>
            </p:txBody>
          </p:sp>
          <p:grpSp>
            <p:nvGrpSpPr>
              <p:cNvPr id="153" name="Group 39"/>
              <p:cNvGrpSpPr/>
              <p:nvPr/>
            </p:nvGrpSpPr>
            <p:grpSpPr>
              <a:xfrm>
                <a:off x="3938689" y="3477519"/>
                <a:ext cx="772289" cy="1030884"/>
                <a:chOff x="0" y="-265421"/>
                <a:chExt cx="1029719" cy="1374512"/>
              </a:xfrm>
            </p:grpSpPr>
            <p:sp>
              <p:nvSpPr>
                <p:cNvPr id="179" name="Freeform 40"/>
                <p:cNvSpPr/>
                <p:nvPr/>
              </p:nvSpPr>
              <p:spPr>
                <a:xfrm>
                  <a:off x="0" y="0"/>
                  <a:ext cx="1029719" cy="1109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719" h="1109091">
                      <a:moveTo>
                        <a:pt x="0" y="0"/>
                      </a:moveTo>
                      <a:lnTo>
                        <a:pt x="1029719" y="0"/>
                      </a:lnTo>
                      <a:lnTo>
                        <a:pt x="1029719" y="1109091"/>
                      </a:lnTo>
                      <a:lnTo>
                        <a:pt x="0" y="1109091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cap="sq">
                  <a:noFill/>
                  <a:prstDash val="solid"/>
                  <a:miter/>
                </a:ln>
              </p:spPr>
            </p:sp>
            <p:sp>
              <p:nvSpPr>
                <p:cNvPr id="180" name="TextBox 41"/>
                <p:cNvSpPr txBox="1"/>
                <p:nvPr/>
              </p:nvSpPr>
              <p:spPr>
                <a:xfrm>
                  <a:off x="198110" y="-265421"/>
                  <a:ext cx="805536" cy="1175766"/>
                </a:xfrm>
                <a:prstGeom prst="rect">
                  <a:avLst/>
                </a:prstGeom>
              </p:spPr>
              <p:txBody>
                <a:bodyPr lIns="0" tIns="0" rIns="0" bIns="0" rtlCol="0" anchor="t"/>
                <a:lstStyle/>
                <a:p>
                  <a:pPr marL="0" lvl="0" indent="0" algn="ctr">
                    <a:lnSpc>
                      <a:spcPts val="5598"/>
                    </a:lnSpc>
                    <a:spcBef>
                      <a:spcPct val="0"/>
                    </a:spcBef>
                  </a:pPr>
                  <a:r>
                    <a:rPr lang="en-US" sz="3000" b="1" u="none" strike="noStrike" dirty="0">
                      <a:solidFill>
                        <a:srgbClr val="126182"/>
                      </a:solidFill>
                      <a:latin typeface="Garet Bold"/>
                      <a:ea typeface="Garet Bold"/>
                      <a:cs typeface="Garet Bold"/>
                      <a:sym typeface="Garet Bold"/>
                    </a:rPr>
                    <a:t>03</a:t>
                  </a:r>
                </a:p>
              </p:txBody>
            </p:sp>
          </p:grpSp>
        </p:grpSp>
      </p:grpSp>
      <p:grpSp>
        <p:nvGrpSpPr>
          <p:cNvPr id="248" name="Group 247"/>
          <p:cNvGrpSpPr/>
          <p:nvPr/>
        </p:nvGrpSpPr>
        <p:grpSpPr>
          <a:xfrm>
            <a:off x="4203578" y="5094237"/>
            <a:ext cx="7361801" cy="1053692"/>
            <a:chOff x="3822014" y="4750572"/>
            <a:chExt cx="7736781" cy="1075573"/>
          </a:xfrm>
        </p:grpSpPr>
        <p:grpSp>
          <p:nvGrpSpPr>
            <p:cNvPr id="246" name="Group 245"/>
            <p:cNvGrpSpPr/>
            <p:nvPr/>
          </p:nvGrpSpPr>
          <p:grpSpPr>
            <a:xfrm>
              <a:off x="6433407" y="4750572"/>
              <a:ext cx="5125388" cy="1075573"/>
              <a:chOff x="6453791" y="4949307"/>
              <a:chExt cx="5125388" cy="1075573"/>
            </a:xfrm>
          </p:grpSpPr>
          <p:grpSp>
            <p:nvGrpSpPr>
              <p:cNvPr id="244" name="Group 5"/>
              <p:cNvGrpSpPr/>
              <p:nvPr/>
            </p:nvGrpSpPr>
            <p:grpSpPr>
              <a:xfrm>
                <a:off x="6453791" y="5427178"/>
                <a:ext cx="865057" cy="76200"/>
                <a:chOff x="0" y="0"/>
                <a:chExt cx="1153409" cy="101600"/>
              </a:xfrm>
            </p:grpSpPr>
            <p:sp>
              <p:nvSpPr>
                <p:cNvPr id="245" name="Freeform 6"/>
                <p:cNvSpPr/>
                <p:nvPr/>
              </p:nvSpPr>
              <p:spPr>
                <a:xfrm>
                  <a:off x="0" y="0"/>
                  <a:ext cx="1153414" cy="10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14" h="101600">
                      <a:moveTo>
                        <a:pt x="50800" y="0"/>
                      </a:moveTo>
                      <a:lnTo>
                        <a:pt x="1102614" y="0"/>
                      </a:lnTo>
                      <a:cubicBezTo>
                        <a:pt x="1130681" y="0"/>
                        <a:pt x="1153414" y="22733"/>
                        <a:pt x="1153414" y="50800"/>
                      </a:cubicBezTo>
                      <a:cubicBezTo>
                        <a:pt x="1153414" y="78867"/>
                        <a:pt x="1130681" y="101600"/>
                        <a:pt x="1102614" y="101600"/>
                      </a:cubicBezTo>
                      <a:lnTo>
                        <a:pt x="50800" y="101600"/>
                      </a:lnTo>
                      <a:cubicBezTo>
                        <a:pt x="22733" y="101600"/>
                        <a:pt x="0" y="78867"/>
                        <a:pt x="0" y="50800"/>
                      </a:cubicBezTo>
                      <a:cubicBezTo>
                        <a:pt x="0" y="22733"/>
                        <a:pt x="22733" y="0"/>
                        <a:pt x="50800" y="0"/>
                      </a:cubicBezTo>
                      <a:close/>
                    </a:path>
                  </a:pathLst>
                </a:custGeom>
                <a:solidFill>
                  <a:srgbClr val="2D889D"/>
                </a:solidFill>
              </p:spPr>
            </p:sp>
          </p:grpSp>
          <p:sp>
            <p:nvSpPr>
              <p:cNvPr id="145" name="Freeform 17"/>
              <p:cNvSpPr/>
              <p:nvPr/>
            </p:nvSpPr>
            <p:spPr>
              <a:xfrm>
                <a:off x="6975050" y="4949307"/>
                <a:ext cx="4604129" cy="1075573"/>
              </a:xfrm>
              <a:custGeom>
                <a:avLst/>
                <a:gdLst/>
                <a:ahLst/>
                <a:cxnLst/>
                <a:rect l="l" t="t" r="r" b="b"/>
                <a:pathLst>
                  <a:path w="5908707" h="2041190">
                    <a:moveTo>
                      <a:pt x="0" y="0"/>
                    </a:moveTo>
                    <a:lnTo>
                      <a:pt x="5908707" y="0"/>
                    </a:lnTo>
                    <a:lnTo>
                      <a:pt x="5908707" y="2041190"/>
                    </a:lnTo>
                    <a:lnTo>
                      <a:pt x="0" y="20411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 t="-110" b="-110"/>
                </a:stretch>
              </a:blipFill>
            </p:spPr>
          </p:sp>
          <p:sp>
            <p:nvSpPr>
              <p:cNvPr id="172" name="TextBox 53"/>
              <p:cNvSpPr txBox="1"/>
              <p:nvPr/>
            </p:nvSpPr>
            <p:spPr>
              <a:xfrm>
                <a:off x="7158789" y="5077424"/>
                <a:ext cx="4189388" cy="5491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just">
                  <a:lnSpc>
                    <a:spcPts val="2520"/>
                  </a:lnSpc>
                </a:pP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Hai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phân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có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cùng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tử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,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phân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nào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có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mẫu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bé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hơn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thì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phân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số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đó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lớn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 </a:t>
                </a:r>
                <a:r>
                  <a:rPr lang="en-US" sz="1500" u="none" strike="noStrike" dirty="0" err="1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hơn</a:t>
                </a:r>
                <a:r>
                  <a:rPr lang="en-US" sz="1500" u="none" strike="noStrike" dirty="0">
                    <a:solidFill>
                      <a:srgbClr val="BF0061"/>
                    </a:solidFill>
                    <a:latin typeface="Garet"/>
                    <a:ea typeface="Garet"/>
                    <a:cs typeface="Garet"/>
                    <a:sym typeface="Garet"/>
                  </a:rPr>
                  <a:t>.</a:t>
                </a: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3822014" y="4826977"/>
              <a:ext cx="2794576" cy="918719"/>
              <a:chOff x="3822014" y="4826977"/>
              <a:chExt cx="2794576" cy="918719"/>
            </a:xfrm>
          </p:grpSpPr>
          <p:sp>
            <p:nvSpPr>
              <p:cNvPr id="212" name="Freeform 7"/>
              <p:cNvSpPr/>
              <p:nvPr/>
            </p:nvSpPr>
            <p:spPr>
              <a:xfrm>
                <a:off x="3822014" y="4831023"/>
                <a:ext cx="2794576" cy="914673"/>
              </a:xfrm>
              <a:custGeom>
                <a:avLst/>
                <a:gdLst/>
                <a:ahLst/>
                <a:cxnLst/>
                <a:rect l="l" t="t" r="r" b="b"/>
                <a:pathLst>
                  <a:path w="4614909" h="1275393">
                    <a:moveTo>
                      <a:pt x="0" y="0"/>
                    </a:moveTo>
                    <a:lnTo>
                      <a:pt x="4614909" y="0"/>
                    </a:lnTo>
                    <a:lnTo>
                      <a:pt x="4614909" y="1275393"/>
                    </a:lnTo>
                    <a:lnTo>
                      <a:pt x="0" y="12753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 t="-732" b="-732"/>
                </a:stretch>
              </a:blipFill>
            </p:spPr>
          </p:sp>
          <p:sp>
            <p:nvSpPr>
              <p:cNvPr id="178" name="TextBox 44"/>
              <p:cNvSpPr txBox="1"/>
              <p:nvPr/>
            </p:nvSpPr>
            <p:spPr>
              <a:xfrm>
                <a:off x="4752750" y="5077424"/>
                <a:ext cx="1115047" cy="349698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2300"/>
                  </a:lnSpc>
                </a:pPr>
                <a:r>
                  <a:rPr lang="en-US" sz="1500" b="1" dirty="0" err="1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Cùng</a:t>
                </a:r>
                <a:r>
                  <a:rPr lang="en-US" sz="1500" b="1" dirty="0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 </a:t>
                </a:r>
                <a:r>
                  <a:rPr lang="en-US" sz="1500" b="1" dirty="0" err="1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tử</a:t>
                </a:r>
                <a:r>
                  <a:rPr lang="en-US" sz="1500" b="1" dirty="0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 </a:t>
                </a:r>
                <a:r>
                  <a:rPr lang="en-US" sz="1500" b="1" dirty="0" err="1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số</a:t>
                </a:r>
                <a:endParaRPr lang="en-US" sz="1500" b="1" dirty="0">
                  <a:solidFill>
                    <a:srgbClr val="126182"/>
                  </a:solidFill>
                  <a:latin typeface="Garet Bold"/>
                  <a:ea typeface="Garet Bold"/>
                  <a:cs typeface="Garet Bold"/>
                  <a:sym typeface="Garet Bold"/>
                </a:endParaRPr>
              </a:p>
            </p:txBody>
          </p:sp>
          <p:sp>
            <p:nvSpPr>
              <p:cNvPr id="176" name="TextBox 47"/>
              <p:cNvSpPr txBox="1"/>
              <p:nvPr/>
            </p:nvSpPr>
            <p:spPr>
              <a:xfrm>
                <a:off x="4068230" y="4826977"/>
                <a:ext cx="605227" cy="778100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marL="0" lvl="0" indent="0" algn="ctr">
                  <a:lnSpc>
                    <a:spcPts val="5598"/>
                  </a:lnSpc>
                  <a:spcBef>
                    <a:spcPct val="0"/>
                  </a:spcBef>
                </a:pPr>
                <a:r>
                  <a:rPr lang="en-US" sz="3000" b="1" u="none" strike="noStrike" dirty="0">
                    <a:solidFill>
                      <a:srgbClr val="126182"/>
                    </a:solidFill>
                    <a:latin typeface="Garet Bold"/>
                    <a:ea typeface="Garet Bold"/>
                    <a:cs typeface="Garet Bold"/>
                    <a:sym typeface="Garet Bold"/>
                  </a:rPr>
                  <a:t>04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35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74112" y="151221"/>
            <a:ext cx="11613089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3352800" y="745235"/>
            <a:ext cx="7960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56" y="745235"/>
            <a:ext cx="2700744" cy="1413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5200" y="2451582"/>
            <a:ext cx="604520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>
                <a:latin typeface="Cambria" panose="02040503050406030204" pitchFamily="18" charset="0"/>
                <a:ea typeface="Cambria" panose="02040503050406030204" pitchFamily="18" charset="0"/>
              </a:rPr>
              <a:t>Ta so </a:t>
            </a:r>
            <a:r>
              <a:rPr lang="en-US" sz="2933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9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9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9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933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933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9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9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933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95107" y="3211658"/>
                <a:ext cx="2214004" cy="887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US" sz="2933" dirty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107" y="3211658"/>
                <a:ext cx="2214004" cy="887551"/>
              </a:xfrm>
              <a:prstGeom prst="rect">
                <a:avLst/>
              </a:prstGeom>
              <a:blipFill>
                <a:blip r:embed="rId6"/>
                <a:stretch>
                  <a:fillRect b="-1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86339" y="4194856"/>
                <a:ext cx="6096000" cy="16827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vi-VN" sz="2933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Vì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933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933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2933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sánh</a:t>
                </a:r>
                <a:r>
                  <a:rPr lang="en-US" sz="2933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933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</a:t>
                </a:r>
                <a:r>
                  <a:rPr lang="vi-VN" sz="3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339" y="4194856"/>
                <a:ext cx="6096000" cy="1682768"/>
              </a:xfrm>
              <a:prstGeom prst="rect">
                <a:avLst/>
              </a:prstGeom>
              <a:blipFill>
                <a:blip r:embed="rId7"/>
                <a:stretch>
                  <a:fillRect l="-2200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876634" y="5947325"/>
            <a:ext cx="6407716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933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đó: </a:t>
            </a:r>
            <a:r>
              <a:rPr lang="vi-VN" sz="2933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C có lượng nước ít nhất.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5296" y="3000952"/>
            <a:ext cx="4790023" cy="232573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990535" y="3316766"/>
            <a:ext cx="812800" cy="1487343"/>
          </a:xfrm>
          <a:prstGeom prst="ellipse">
            <a:avLst/>
          </a:prstGeom>
          <a:noFill/>
          <a:ln w="38100">
            <a:solidFill>
              <a:srgbClr val="E51E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175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02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 nước đang có trong các bình A, B, C, D được ghi ở mỗi bình (như hình vẽ). Hỏi bình nào có lượng nước ít nhất?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C3B36-C486-134A-3EAE-0B6815740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1919287"/>
            <a:ext cx="7653338" cy="3091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/>
              <p:nvPr/>
            </p:nvSpPr>
            <p:spPr>
              <a:xfrm>
                <a:off x="2266950" y="5086350"/>
                <a:ext cx="4086225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5086350"/>
                <a:ext cx="4086225" cy="927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/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/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Ta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ó</m:t>
                    </m:r>
                    <m:r>
                      <a:rPr lang="en-US" sz="3600" b="1" i="1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0965A316-735E-C28E-4E88-24ECB042C511}"/>
              </a:ext>
            </a:extLst>
          </p:cNvPr>
          <p:cNvSpPr/>
          <p:nvPr/>
        </p:nvSpPr>
        <p:spPr>
          <a:xfrm>
            <a:off x="6543675" y="2371725"/>
            <a:ext cx="1438275" cy="264795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2" grpId="0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17756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67"/>
          <p:cNvSpPr/>
          <p:nvPr/>
        </p:nvSpPr>
        <p:spPr>
          <a:xfrm>
            <a:off x="1272540" y="3620302"/>
            <a:ext cx="472440" cy="951995"/>
          </a:xfrm>
          <a:custGeom>
            <a:avLst/>
            <a:gdLst/>
            <a:ahLst/>
            <a:cxnLst/>
            <a:rect l="l" t="t" r="r" b="b"/>
            <a:pathLst>
              <a:path w="1093672" h="2926413">
                <a:moveTo>
                  <a:pt x="0" y="0"/>
                </a:moveTo>
                <a:lnTo>
                  <a:pt x="1093672" y="0"/>
                </a:lnTo>
                <a:lnTo>
                  <a:pt x="1093672" y="2926413"/>
                </a:lnTo>
                <a:lnTo>
                  <a:pt x="0" y="2926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67"/>
          <p:cNvSpPr/>
          <p:nvPr/>
        </p:nvSpPr>
        <p:spPr>
          <a:xfrm>
            <a:off x="1272540" y="4541789"/>
            <a:ext cx="472440" cy="951995"/>
          </a:xfrm>
          <a:custGeom>
            <a:avLst/>
            <a:gdLst/>
            <a:ahLst/>
            <a:cxnLst/>
            <a:rect l="l" t="t" r="r" b="b"/>
            <a:pathLst>
              <a:path w="1093672" h="2926413">
                <a:moveTo>
                  <a:pt x="0" y="0"/>
                </a:moveTo>
                <a:lnTo>
                  <a:pt x="1093672" y="0"/>
                </a:lnTo>
                <a:lnTo>
                  <a:pt x="1093672" y="2926413"/>
                </a:lnTo>
                <a:lnTo>
                  <a:pt x="0" y="29264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67"/>
          <p:cNvSpPr/>
          <p:nvPr/>
        </p:nvSpPr>
        <p:spPr>
          <a:xfrm>
            <a:off x="1272540" y="5463245"/>
            <a:ext cx="451104" cy="951995"/>
          </a:xfrm>
          <a:custGeom>
            <a:avLst/>
            <a:gdLst/>
            <a:ahLst/>
            <a:cxnLst/>
            <a:rect l="l" t="t" r="r" b="b"/>
            <a:pathLst>
              <a:path w="1093672" h="2926413">
                <a:moveTo>
                  <a:pt x="0" y="0"/>
                </a:moveTo>
                <a:lnTo>
                  <a:pt x="1093672" y="0"/>
                </a:lnTo>
                <a:lnTo>
                  <a:pt x="1093672" y="2926413"/>
                </a:lnTo>
                <a:lnTo>
                  <a:pt x="0" y="29264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/>
              <p:nvPr/>
            </p:nvSpPr>
            <p:spPr>
              <a:xfrm>
                <a:off x="812800" y="1266825"/>
                <a:ext cx="11083636" cy="517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</a:t>
                </a:r>
              </a:p>
              <a:p>
                <a:pPr algn="just">
                  <a:lnSpc>
                    <a:spcPct val="150000"/>
                  </a:lnSpc>
                  <a:spcBef>
                    <a:spcPts val="50"/>
                  </a:spcBef>
                  <a:spcAft>
                    <a:spcPts val="100"/>
                  </a:spcAft>
                </a:pP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trắng cân nặng là: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Bef>
                    <a:spcPts val="250"/>
                  </a:spcBef>
                  <a:spcAft>
                    <a:spcPts val="250"/>
                  </a:spcAft>
                </a:pPr>
                <a:r>
                  <a:rPr lang="nn-NO" sz="31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n-NO" sz="31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</a:p>
              <a:p>
                <a:pPr>
                  <a:spcBef>
                    <a:spcPts val="250"/>
                  </a:spcBef>
                  <a:spcAft>
                    <a:spcPts val="250"/>
                  </a:spcAft>
                </a:pPr>
                <a:endParaRPr lang="nn-NO" sz="5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Bef>
                    <a:spcPts val="250"/>
                  </a:spcBef>
                  <a:spcAft>
                    <a:spcPts val="250"/>
                  </a:spcAft>
                </a:pPr>
                <a:r>
                  <a:rPr lang="nn-NO" sz="31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nn-NO" sz="3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en-US" sz="3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n-NO" sz="31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</a:p>
              <a:p>
                <a:pPr>
                  <a:spcBef>
                    <a:spcPts val="250"/>
                  </a:spcBef>
                  <a:spcAft>
                    <a:spcPts val="250"/>
                  </a:spcAft>
                </a:pPr>
                <a:endParaRPr lang="nn-NO" sz="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Bef>
                    <a:spcPts val="250"/>
                  </a:spcBef>
                  <a:spcAft>
                    <a:spcPts val="250"/>
                  </a:spcAft>
                </a:pPr>
                <a:r>
                  <a:rPr lang="nn-NO" sz="3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n-NO" sz="31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1266825"/>
                <a:ext cx="11083636" cy="5179016"/>
              </a:xfrm>
              <a:prstGeom prst="rect">
                <a:avLst/>
              </a:prstGeom>
              <a:blipFill>
                <a:blip r:embed="rId11"/>
                <a:stretch>
                  <a:fillRect l="-1374" t="-1531" r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23974" y="504825"/>
            <a:ext cx="1002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76F369-E482-F05B-8034-954BBCCF8E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3000" y="2543175"/>
            <a:ext cx="34575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48"/>
          <p:cNvGrpSpPr/>
          <p:nvPr/>
        </p:nvGrpSpPr>
        <p:grpSpPr>
          <a:xfrm rot="-1800044">
            <a:off x="669654" y="585229"/>
            <a:ext cx="692924" cy="678610"/>
            <a:chOff x="3894875" y="1871850"/>
            <a:chExt cx="666075" cy="709275"/>
          </a:xfrm>
        </p:grpSpPr>
        <p:sp>
          <p:nvSpPr>
            <p:cNvPr id="451" name="Google Shape;451;p48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2" name="Google Shape;452;p48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3" name="Google Shape;453;p48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" name="Google Shape;454;p48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" name="Google Shape;455;p48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" name="Google Shape;456;p48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Google Shape;614;p52">
            <a:extLst>
              <a:ext uri="{FF2B5EF4-FFF2-40B4-BE49-F238E27FC236}">
                <a16:creationId xmlns:a16="http://schemas.microsoft.com/office/drawing/2014/main" id="{83C520C9-F327-46BA-BB46-5F9AB4D02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2726" y="1626535"/>
            <a:ext cx="8380589" cy="905482"/>
          </a:xfrm>
          <a:prstGeom prst="rect">
            <a:avLst/>
          </a:prstGeom>
        </p:spPr>
        <p:txBody>
          <a:bodyPr spcFirstLastPara="1" vert="horz" wrap="square" lIns="121884" tIns="121884" rIns="121884" bIns="121884" rtlCol="0" anchor="t" anchorCtr="0">
            <a:noAutofit/>
          </a:bodyPr>
          <a:lstStyle/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LÀM VIỆC CÁ NHÂN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" name="Google Shape;624;p52">
            <a:extLst>
              <a:ext uri="{FF2B5EF4-FFF2-40B4-BE49-F238E27FC236}">
                <a16:creationId xmlns:a16="http://schemas.microsoft.com/office/drawing/2014/main" id="{C6330ED0-8743-4015-A16D-F59E2E8E1146}"/>
              </a:ext>
            </a:extLst>
          </p:cNvPr>
          <p:cNvGrpSpPr/>
          <p:nvPr/>
        </p:nvGrpSpPr>
        <p:grpSpPr>
          <a:xfrm rot="899960">
            <a:off x="10023714" y="690612"/>
            <a:ext cx="1985449" cy="986875"/>
            <a:chOff x="1645575" y="1947525"/>
            <a:chExt cx="1489325" cy="740275"/>
          </a:xfrm>
        </p:grpSpPr>
        <p:sp>
          <p:nvSpPr>
            <p:cNvPr id="18" name="Google Shape;625;p52">
              <a:extLst>
                <a:ext uri="{FF2B5EF4-FFF2-40B4-BE49-F238E27FC236}">
                  <a16:creationId xmlns:a16="http://schemas.microsoft.com/office/drawing/2014/main" id="{649C1B76-AFB3-4B22-888F-44F07B1FE7D5}"/>
                </a:ext>
              </a:extLst>
            </p:cNvPr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Google Shape;626;p52">
              <a:extLst>
                <a:ext uri="{FF2B5EF4-FFF2-40B4-BE49-F238E27FC236}">
                  <a16:creationId xmlns:a16="http://schemas.microsoft.com/office/drawing/2014/main" id="{D5631673-1C7E-45CF-9EEB-6CFEAA5BE755}"/>
                </a:ext>
              </a:extLst>
            </p:cNvPr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Google Shape;627;p52">
              <a:extLst>
                <a:ext uri="{FF2B5EF4-FFF2-40B4-BE49-F238E27FC236}">
                  <a16:creationId xmlns:a16="http://schemas.microsoft.com/office/drawing/2014/main" id="{FA23D037-B51B-45C1-80E9-4FD21F9DC149}"/>
                </a:ext>
              </a:extLst>
            </p:cNvPr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Google Shape;628;p52">
              <a:extLst>
                <a:ext uri="{FF2B5EF4-FFF2-40B4-BE49-F238E27FC236}">
                  <a16:creationId xmlns:a16="http://schemas.microsoft.com/office/drawing/2014/main" id="{7D6BA1C9-1D5D-4559-BB25-3F4D4F15588E}"/>
                </a:ext>
              </a:extLst>
            </p:cNvPr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Google Shape;629;p52">
              <a:extLst>
                <a:ext uri="{FF2B5EF4-FFF2-40B4-BE49-F238E27FC236}">
                  <a16:creationId xmlns:a16="http://schemas.microsoft.com/office/drawing/2014/main" id="{2075CA7C-1E9C-4738-BC86-AE3BC133E1FA}"/>
                </a:ext>
              </a:extLst>
            </p:cNvPr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Google Shape;630;p52">
              <a:extLst>
                <a:ext uri="{FF2B5EF4-FFF2-40B4-BE49-F238E27FC236}">
                  <a16:creationId xmlns:a16="http://schemas.microsoft.com/office/drawing/2014/main" id="{51012493-384F-4B2F-8A6B-9BBE2445B3E1}"/>
                </a:ext>
              </a:extLst>
            </p:cNvPr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Google Shape;631;p52">
              <a:extLst>
                <a:ext uri="{FF2B5EF4-FFF2-40B4-BE49-F238E27FC236}">
                  <a16:creationId xmlns:a16="http://schemas.microsoft.com/office/drawing/2014/main" id="{EED3FAB2-91FC-4BA1-ACF1-7EC436512B80}"/>
                </a:ext>
              </a:extLst>
            </p:cNvPr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WordArt 33">
            <a:extLst>
              <a:ext uri="{FF2B5EF4-FFF2-40B4-BE49-F238E27FC236}">
                <a16:creationId xmlns:a16="http://schemas.microsoft.com/office/drawing/2014/main" id="{9827FA3C-A43B-F7FB-9BF6-88F2471BB0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97979" y="4736231"/>
            <a:ext cx="888884" cy="990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9" name="WordArt 34">
            <a:extLst>
              <a:ext uri="{FF2B5EF4-FFF2-40B4-BE49-F238E27FC236}">
                <a16:creationId xmlns:a16="http://schemas.microsoft.com/office/drawing/2014/main" id="{0AD71BB4-F0C0-521C-193C-DC351A7875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97979" y="4736231"/>
            <a:ext cx="888884" cy="990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0" name="WordArt 35">
            <a:extLst>
              <a:ext uri="{FF2B5EF4-FFF2-40B4-BE49-F238E27FC236}">
                <a16:creationId xmlns:a16="http://schemas.microsoft.com/office/drawing/2014/main" id="{293C1322-DE4D-EF97-6E17-3D82263211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04328" y="4698136"/>
            <a:ext cx="888884" cy="990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WordArt 36">
            <a:extLst>
              <a:ext uri="{FF2B5EF4-FFF2-40B4-BE49-F238E27FC236}">
                <a16:creationId xmlns:a16="http://schemas.microsoft.com/office/drawing/2014/main" id="{A82932B6-7626-823A-0A0E-B2DF518949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97979" y="4736231"/>
            <a:ext cx="888884" cy="990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2" name="WordArt 37">
            <a:extLst>
              <a:ext uri="{FF2B5EF4-FFF2-40B4-BE49-F238E27FC236}">
                <a16:creationId xmlns:a16="http://schemas.microsoft.com/office/drawing/2014/main" id="{C0C4B503-AC7B-97D3-EC50-19D0A96483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61470" y="4736231"/>
            <a:ext cx="888884" cy="990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3" name="WordArt 38">
            <a:extLst>
              <a:ext uri="{FF2B5EF4-FFF2-40B4-BE49-F238E27FC236}">
                <a16:creationId xmlns:a16="http://schemas.microsoft.com/office/drawing/2014/main" id="{7FE078E9-78CF-1292-FAD6-1E9C00AF63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17027" y="4736231"/>
            <a:ext cx="888884" cy="990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4" name="WordArt 39">
            <a:extLst>
              <a:ext uri="{FF2B5EF4-FFF2-40B4-BE49-F238E27FC236}">
                <a16:creationId xmlns:a16="http://schemas.microsoft.com/office/drawing/2014/main" id="{E3D8F655-7CA9-2EFF-024C-BE11FAF0A8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97979" y="4736231"/>
            <a:ext cx="888884" cy="990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5" name="WordArt 40">
            <a:extLst>
              <a:ext uri="{FF2B5EF4-FFF2-40B4-BE49-F238E27FC236}">
                <a16:creationId xmlns:a16="http://schemas.microsoft.com/office/drawing/2014/main" id="{59723117-DD20-984C-DB6D-15BFE298EC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97979" y="4736231"/>
            <a:ext cx="888884" cy="990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5" name="WordArt 41">
            <a:extLst>
              <a:ext uri="{FF2B5EF4-FFF2-40B4-BE49-F238E27FC236}">
                <a16:creationId xmlns:a16="http://schemas.microsoft.com/office/drawing/2014/main" id="{99E0750E-0412-18FE-BD59-8795301E37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04328" y="4717184"/>
            <a:ext cx="888884" cy="990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6" name="WordArt 42">
            <a:extLst>
              <a:ext uri="{FF2B5EF4-FFF2-40B4-BE49-F238E27FC236}">
                <a16:creationId xmlns:a16="http://schemas.microsoft.com/office/drawing/2014/main" id="{3A808146-92FE-9351-5EA2-8906F61A65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97979" y="4736231"/>
            <a:ext cx="888884" cy="990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7" name="WordArt 43">
            <a:extLst>
              <a:ext uri="{FF2B5EF4-FFF2-40B4-BE49-F238E27FC236}">
                <a16:creationId xmlns:a16="http://schemas.microsoft.com/office/drawing/2014/main" id="{4B48EAAE-B2D5-8B70-9D09-133ECD0596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97979" y="4736231"/>
            <a:ext cx="888884" cy="990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grpSp>
        <p:nvGrpSpPr>
          <p:cNvPr id="33" name="Group 49">
            <a:extLst>
              <a:ext uri="{FF2B5EF4-FFF2-40B4-BE49-F238E27FC236}">
                <a16:creationId xmlns:a16="http://schemas.microsoft.com/office/drawing/2014/main" id="{5098CFE5-FDFB-CF4C-D70F-F5AD0A815EE7}"/>
              </a:ext>
            </a:extLst>
          </p:cNvPr>
          <p:cNvGrpSpPr>
            <a:grpSpLocks/>
          </p:cNvGrpSpPr>
          <p:nvPr/>
        </p:nvGrpSpPr>
        <p:grpSpPr bwMode="auto">
          <a:xfrm>
            <a:off x="8040407" y="2532017"/>
            <a:ext cx="2336496" cy="1572479"/>
            <a:chOff x="4320" y="2928"/>
            <a:chExt cx="1104" cy="1104"/>
          </a:xfrm>
        </p:grpSpPr>
        <p:sp>
          <p:nvSpPr>
            <p:cNvPr id="34" name="AutoShape 50">
              <a:extLst>
                <a:ext uri="{FF2B5EF4-FFF2-40B4-BE49-F238E27FC236}">
                  <a16:creationId xmlns:a16="http://schemas.microsoft.com/office/drawing/2014/main" id="{39276FFF-EB0C-F027-0529-F48B757FD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7999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WordArt 51">
              <a:extLst>
                <a:ext uri="{FF2B5EF4-FFF2-40B4-BE49-F238E27FC236}">
                  <a16:creationId xmlns:a16="http://schemas.microsoft.com/office/drawing/2014/main" id="{C4B8F3FF-B7C5-D434-AB7F-999EAE63E0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116" y="2810381"/>
            <a:ext cx="4834102" cy="34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74112" y="151221"/>
            <a:ext cx="11613089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01" y="318560"/>
            <a:ext cx="1865599" cy="8533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1" y="417845"/>
            <a:ext cx="2779999" cy="3014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49184" y="966236"/>
                <a:ext cx="7367344" cy="5071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/>
                <a:r>
                  <a:rPr lang="vi-VN" sz="2933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13 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2 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3 </m:t>
                        </m:r>
                      </m:den>
                    </m:f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defTabSz="609630"/>
                <a:r>
                  <a:rPr lang="vi-VN" sz="2933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sánh: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defTabSz="609630"/>
                <a:r>
                  <a:rPr lang="vi-VN" sz="2933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đó: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933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defTabSz="609630"/>
                <a:r>
                  <a:rPr lang="vi-VN" sz="2933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 hình vẽ ta thấy: Thỏ nâu nặng hơn thỏ trắng, thỏ trắng nặng hơn thỏ đen. Vậy cân nặng của ba bạn thỏ theo thứ tự từ nhẹ đến nặng là: thỏ đen, thỏ trắng, thỏ nâu.</a:t>
                </a:r>
              </a:p>
              <a:p>
                <a:pPr algn="just" defTabSz="609630"/>
                <a:r>
                  <a:rPr lang="vi-VN" sz="2933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thỏ trắng cân nặng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933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933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r>
                  <a:rPr lang="vi-VN" sz="2933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84" y="966236"/>
                <a:ext cx="7367344" cy="5071901"/>
              </a:xfrm>
              <a:prstGeom prst="rect">
                <a:avLst/>
              </a:prstGeom>
              <a:blipFill>
                <a:blip r:embed="rId7"/>
                <a:stretch>
                  <a:fillRect l="-1821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8991600" y="1755509"/>
                <a:ext cx="2175626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0" y="1755509"/>
                <a:ext cx="2175626" cy="1016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8451199" y="1933860"/>
            <a:ext cx="777345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933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8991600" y="2916813"/>
                <a:ext cx="2175626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0" y="2916813"/>
                <a:ext cx="2175626" cy="1016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451199" y="3095164"/>
            <a:ext cx="777345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933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8985932" y="4069937"/>
                <a:ext cx="2175626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932" y="4069937"/>
                <a:ext cx="2175626" cy="1016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8445530" y="4248288"/>
            <a:ext cx="777345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933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WordArt 43">
            <a:extLst>
              <a:ext uri="{FF2B5EF4-FFF2-40B4-BE49-F238E27FC236}">
                <a16:creationId xmlns:a16="http://schemas.microsoft.com/office/drawing/2014/main" id="{4B48EAAE-B2D5-8B70-9D09-133ECD0596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9958" y="5268393"/>
            <a:ext cx="888884" cy="990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043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74112" y="151221"/>
            <a:ext cx="11613089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324758" y="1701701"/>
            <a:ext cx="9511794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0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4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568" y="471525"/>
            <a:ext cx="4178154" cy="1284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8"/>
              <p:cNvSpPr txBox="1"/>
              <p:nvPr/>
            </p:nvSpPr>
            <p:spPr>
              <a:xfrm>
                <a:off x="2277899" y="4556876"/>
                <a:ext cx="2438400" cy="474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733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899" y="4556876"/>
                <a:ext cx="2438400" cy="474489"/>
              </a:xfrm>
              <a:prstGeom prst="rect">
                <a:avLst/>
              </a:prstGeom>
              <a:blipFill>
                <a:blip r:embed="rId6"/>
                <a:stretch>
                  <a:fillRect l="-6500" t="-92208" b="-6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39610" y="4556875"/>
                <a:ext cx="2438400" cy="474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733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den>
                      </m:f>
                      <m:r>
                        <a:rPr lang="en-US" sz="3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610" y="4556875"/>
                <a:ext cx="2438400" cy="474489"/>
              </a:xfrm>
              <a:prstGeom prst="rect">
                <a:avLst/>
              </a:prstGeom>
              <a:blipFill>
                <a:blip r:embed="rId7"/>
                <a:stretch>
                  <a:fillRect l="-6750" t="-94805" b="-64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26400" y="4521212"/>
                <a:ext cx="2438400" cy="4744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733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3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 </m:t>
                      </m:r>
                      <m:f>
                        <m:fPr>
                          <m:ctrlP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0" y="4521212"/>
                <a:ext cx="2438400" cy="474489"/>
              </a:xfrm>
              <a:prstGeom prst="rect">
                <a:avLst/>
              </a:prstGeom>
              <a:blipFill>
                <a:blip r:embed="rId8"/>
                <a:stretch>
                  <a:fillRect l="-6500" t="-93590"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2648232" y="4429085"/>
            <a:ext cx="5588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21855" y="4443440"/>
            <a:ext cx="5588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708435" y="4429085"/>
            <a:ext cx="5588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15333" y="3310016"/>
            <a:ext cx="815584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; &gt; ;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?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80000" y="744289"/>
            <a:ext cx="6111165" cy="4918641"/>
            <a:chOff x="5080000" y="744289"/>
            <a:chExt cx="6111165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44961"/>
            <a:stretch/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77219" y="2280850"/>
              <a:ext cx="53089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GB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4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98763" y="1344643"/>
            <a:ext cx="11351491" cy="3666356"/>
          </a:xfrm>
          <a:prstGeom prst="cloud">
            <a:avLst/>
          </a:prstGeom>
          <a:solidFill>
            <a:srgbClr val="CBDFD6"/>
          </a:solidFill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en-US" altLang="zh-CN" sz="5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sz="5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 </a:t>
            </a:r>
            <a:r>
              <a:rPr lang="en-US" altLang="zh-C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 CÁC THẦY CÔ ĐÃ VỀ DỰ </a:t>
            </a:r>
            <a:r>
              <a:rPr lang="en-US" altLang="zh-CN" sz="5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 </a:t>
            </a:r>
            <a:r>
              <a:rPr lang="en-US" altLang="zh-CN" sz="50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4E </a:t>
            </a:r>
            <a:r>
              <a:rPr lang="en-US" altLang="zh-C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013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 sánh 2 PS - Th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E19C99-B578-198F-DCC6-272043FB5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146" y="473155"/>
            <a:ext cx="3676207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8DA83-CF4D-0C5F-622A-7B8EF2F7E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0" y="1566576"/>
            <a:ext cx="7797460" cy="2200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46035-B857-2C83-3E04-0E62ABCF1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512" y="3590111"/>
            <a:ext cx="302997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Straight Connector 229"/>
          <p:cNvCxnSpPr/>
          <p:nvPr/>
        </p:nvCxnSpPr>
        <p:spPr>
          <a:xfrm flipV="1">
            <a:off x="2885267" y="3300988"/>
            <a:ext cx="1372841" cy="9006"/>
          </a:xfrm>
          <a:prstGeom prst="line">
            <a:avLst/>
          </a:prstGeom>
          <a:ln w="76200">
            <a:solidFill>
              <a:srgbClr val="2D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V="1">
            <a:off x="2959504" y="1659067"/>
            <a:ext cx="1584787" cy="1569606"/>
          </a:xfrm>
          <a:prstGeom prst="line">
            <a:avLst/>
          </a:prstGeom>
          <a:ln w="76200">
            <a:solidFill>
              <a:srgbClr val="2D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 flipV="1">
            <a:off x="2950322" y="3346806"/>
            <a:ext cx="1392901" cy="1650067"/>
          </a:xfrm>
          <a:prstGeom prst="line">
            <a:avLst/>
          </a:prstGeom>
          <a:ln w="76200">
            <a:solidFill>
              <a:srgbClr val="2D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Group 240"/>
          <p:cNvGrpSpPr/>
          <p:nvPr/>
        </p:nvGrpSpPr>
        <p:grpSpPr>
          <a:xfrm>
            <a:off x="4258108" y="2553796"/>
            <a:ext cx="7520937" cy="1282901"/>
            <a:chOff x="3690122" y="1884576"/>
            <a:chExt cx="7889057" cy="1313086"/>
          </a:xfrm>
        </p:grpSpPr>
        <p:grpSp>
          <p:nvGrpSpPr>
            <p:cNvPr id="136" name="Group 5"/>
            <p:cNvGrpSpPr/>
            <p:nvPr/>
          </p:nvGrpSpPr>
          <p:grpSpPr>
            <a:xfrm>
              <a:off x="5380806" y="2937003"/>
              <a:ext cx="865062" cy="76200"/>
              <a:chOff x="-1559852" y="552062"/>
              <a:chExt cx="1153415" cy="101600"/>
            </a:xfrm>
          </p:grpSpPr>
          <p:sp>
            <p:nvSpPr>
              <p:cNvPr id="197" name="Freeform 6"/>
              <p:cNvSpPr/>
              <p:nvPr/>
            </p:nvSpPr>
            <p:spPr>
              <a:xfrm>
                <a:off x="-1559852" y="552062"/>
                <a:ext cx="115341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1153414" h="101600">
                    <a:moveTo>
                      <a:pt x="50800" y="0"/>
                    </a:moveTo>
                    <a:lnTo>
                      <a:pt x="1102614" y="0"/>
                    </a:lnTo>
                    <a:cubicBezTo>
                      <a:pt x="1130681" y="0"/>
                      <a:pt x="1153414" y="22733"/>
                      <a:pt x="1153414" y="50800"/>
                    </a:cubicBezTo>
                    <a:cubicBezTo>
                      <a:pt x="1153414" y="78867"/>
                      <a:pt x="1130681" y="101600"/>
                      <a:pt x="1102614" y="101600"/>
                    </a:cubicBezTo>
                    <a:lnTo>
                      <a:pt x="50800" y="101600"/>
                    </a:lnTo>
                    <a:cubicBezTo>
                      <a:pt x="22733" y="101600"/>
                      <a:pt x="0" y="78867"/>
                      <a:pt x="0" y="50800"/>
                    </a:cubicBezTo>
                    <a:cubicBezTo>
                      <a:pt x="0" y="22733"/>
                      <a:pt x="22733" y="0"/>
                      <a:pt x="50800" y="0"/>
                    </a:cubicBezTo>
                    <a:close/>
                  </a:path>
                </a:pathLst>
              </a:custGeom>
              <a:solidFill>
                <a:srgbClr val="2D889D"/>
              </a:solidFill>
            </p:spPr>
          </p:sp>
        </p:grpSp>
        <p:sp>
          <p:nvSpPr>
            <p:cNvPr id="193" name="Freeform 19"/>
            <p:cNvSpPr/>
            <p:nvPr/>
          </p:nvSpPr>
          <p:spPr>
            <a:xfrm>
              <a:off x="7417652" y="2094472"/>
              <a:ext cx="4161527" cy="1000125"/>
            </a:xfrm>
            <a:custGeom>
              <a:avLst/>
              <a:gdLst/>
              <a:ahLst/>
              <a:cxnLst/>
              <a:rect l="l" t="t" r="r" b="b"/>
              <a:pathLst>
                <a:path w="7171471" h="1333500">
                  <a:moveTo>
                    <a:pt x="0" y="0"/>
                  </a:moveTo>
                  <a:lnTo>
                    <a:pt x="7171471" y="0"/>
                  </a:lnTo>
                  <a:lnTo>
                    <a:pt x="7171471" y="1333500"/>
                  </a:lnTo>
                  <a:lnTo>
                    <a:pt x="0" y="1333500"/>
                  </a:lnTo>
                  <a:close/>
                </a:path>
              </a:pathLst>
            </a:custGeom>
            <a:solidFill>
              <a:srgbClr val="00BF63">
                <a:alpha val="0"/>
              </a:srgbClr>
            </a:solidFill>
            <a:ln cap="sq">
              <a:noFill/>
              <a:prstDash val="solid"/>
              <a:miter/>
            </a:ln>
          </p:spPr>
        </p:sp>
        <p:grpSp>
          <p:nvGrpSpPr>
            <p:cNvPr id="220" name="Group 219"/>
            <p:cNvGrpSpPr/>
            <p:nvPr/>
          </p:nvGrpSpPr>
          <p:grpSpPr>
            <a:xfrm>
              <a:off x="3690122" y="1884576"/>
              <a:ext cx="6733319" cy="1313086"/>
              <a:chOff x="3690122" y="1884576"/>
              <a:chExt cx="6733319" cy="1313086"/>
            </a:xfrm>
          </p:grpSpPr>
          <p:sp>
            <p:nvSpPr>
              <p:cNvPr id="137" name="Freeform 7"/>
              <p:cNvSpPr/>
              <p:nvPr/>
            </p:nvSpPr>
            <p:spPr>
              <a:xfrm>
                <a:off x="3690122" y="1884576"/>
                <a:ext cx="6520173" cy="1313086"/>
              </a:xfrm>
              <a:custGeom>
                <a:avLst/>
                <a:gdLst/>
                <a:ahLst/>
                <a:cxnLst/>
                <a:rect l="l" t="t" r="r" b="b"/>
                <a:pathLst>
                  <a:path w="4614909" h="1275393">
                    <a:moveTo>
                      <a:pt x="0" y="0"/>
                    </a:moveTo>
                    <a:lnTo>
                      <a:pt x="4614909" y="0"/>
                    </a:lnTo>
                    <a:lnTo>
                      <a:pt x="4614909" y="1275393"/>
                    </a:lnTo>
                    <a:lnTo>
                      <a:pt x="0" y="12753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 t="-732" b="-732"/>
                </a:stretch>
              </a:blipFill>
            </p:spPr>
          </p:sp>
          <p:sp>
            <p:nvSpPr>
              <p:cNvPr id="186" name="TextBox 32"/>
              <p:cNvSpPr txBox="1"/>
              <p:nvPr/>
            </p:nvSpPr>
            <p:spPr>
              <a:xfrm>
                <a:off x="3868535" y="2205093"/>
                <a:ext cx="6554906" cy="657664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26182"/>
                    </a:solidFill>
                    <a:effectLst/>
                    <a:uLnTx/>
                    <a:uFillTx/>
                    <a:latin typeface="Garet Bold"/>
                    <a:ea typeface="Garet Bold"/>
                    <a:cs typeface="Garet Bold"/>
                    <a:sym typeface="Garet Bold"/>
                  </a:rPr>
                  <a:t>     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Garet Bold"/>
                    <a:ea typeface="Garet Bold"/>
                    <a:cs typeface="Garet Bold"/>
                    <a:sym typeface="Garet Bold"/>
                  </a:rPr>
                  <a:t>SO</a:t>
                </a:r>
                <a:r>
                  <a:rPr kumimoji="0" lang="en-US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Garet Bold"/>
                    <a:ea typeface="Garet Bold"/>
                    <a:cs typeface="Garet Bold"/>
                    <a:sym typeface="Garet Bold"/>
                  </a:rPr>
                  <a:t> SÁNH PHÂN SỐ CÙNG TỬ SỐ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Garet Bold"/>
                    <a:ea typeface="Garet Bold"/>
                    <a:cs typeface="Garet Bold"/>
                    <a:sym typeface="Garet Bold"/>
                  </a:rPr>
                  <a:t>          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Garet Bold"/>
                  <a:ea typeface="Garet Bold"/>
                  <a:cs typeface="Garet Bold"/>
                  <a:sym typeface="Garet Bold"/>
                </a:endParaRPr>
              </a:p>
            </p:txBody>
          </p:sp>
          <p:sp>
            <p:nvSpPr>
              <p:cNvPr id="184" name="TextBox 35"/>
              <p:cNvSpPr txBox="1"/>
              <p:nvPr/>
            </p:nvSpPr>
            <p:spPr>
              <a:xfrm>
                <a:off x="4123244" y="2026905"/>
                <a:ext cx="604081" cy="881824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ts val="5598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126182"/>
                  </a:solidFill>
                  <a:effectLst/>
                  <a:uLnTx/>
                  <a:uFillTx/>
                  <a:latin typeface="Garet Bold"/>
                  <a:ea typeface="Garet Bold"/>
                  <a:cs typeface="Garet Bold"/>
                  <a:sym typeface="Garet Bold"/>
                </a:endParaRPr>
              </a:p>
            </p:txBody>
          </p:sp>
        </p:grpSp>
      </p:grpSp>
      <p:grpSp>
        <p:nvGrpSpPr>
          <p:cNvPr id="216" name="Group 215"/>
          <p:cNvGrpSpPr/>
          <p:nvPr/>
        </p:nvGrpSpPr>
        <p:grpSpPr>
          <a:xfrm>
            <a:off x="535214" y="1997895"/>
            <a:ext cx="2620022" cy="2472521"/>
            <a:chOff x="673172" y="1856945"/>
            <a:chExt cx="2900292" cy="2369562"/>
          </a:xfrm>
        </p:grpSpPr>
        <p:sp>
          <p:nvSpPr>
            <p:cNvPr id="163" name="Freeform 63"/>
            <p:cNvSpPr/>
            <p:nvPr/>
          </p:nvSpPr>
          <p:spPr>
            <a:xfrm rot="5400000">
              <a:off x="985020" y="1638064"/>
              <a:ext cx="2276595" cy="2900292"/>
            </a:xfrm>
            <a:custGeom>
              <a:avLst/>
              <a:gdLst/>
              <a:ahLst/>
              <a:cxnLst/>
              <a:rect l="l" t="t" r="r" b="b"/>
              <a:pathLst>
                <a:path w="5242744" h="6250663">
                  <a:moveTo>
                    <a:pt x="0" y="0"/>
                  </a:moveTo>
                  <a:lnTo>
                    <a:pt x="5242744" y="0"/>
                  </a:lnTo>
                  <a:lnTo>
                    <a:pt x="5242744" y="6250662"/>
                  </a:lnTo>
                  <a:lnTo>
                    <a:pt x="0" y="6250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 l="-59" r="-59"/>
              </a:stretch>
            </a:blipFill>
          </p:spPr>
        </p:sp>
        <p:sp>
          <p:nvSpPr>
            <p:cNvPr id="166" name="TextBox 66"/>
            <p:cNvSpPr txBox="1"/>
            <p:nvPr/>
          </p:nvSpPr>
          <p:spPr>
            <a:xfrm>
              <a:off x="965765" y="1856945"/>
              <a:ext cx="1594380" cy="23296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-288" normalizeH="0" baseline="0" noProof="0" dirty="0" smtClean="0">
                  <a:ln>
                    <a:noFill/>
                  </a:ln>
                  <a:solidFill>
                    <a:srgbClr val="126182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Garet Bold"/>
                </a:rPr>
                <a:t>MỤC</a:t>
              </a:r>
              <a:r>
                <a:rPr kumimoji="0" lang="en-US" sz="2400" b="1" i="0" u="none" strike="noStrike" kern="1200" cap="none" spc="-288" normalizeH="0" noProof="0" dirty="0" smtClean="0">
                  <a:ln>
                    <a:noFill/>
                  </a:ln>
                  <a:solidFill>
                    <a:srgbClr val="126182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Garet Bold"/>
                </a:rPr>
                <a:t> TIÊU</a:t>
              </a:r>
              <a:endParaRPr kumimoji="0" lang="en-US" sz="2400" b="1" i="0" u="none" strike="noStrike" kern="1200" cap="none" spc="-288" normalizeH="0" baseline="0" noProof="0" dirty="0">
                <a:ln>
                  <a:noFill/>
                </a:ln>
                <a:solidFill>
                  <a:srgbClr val="12618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Garet Bold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4258108" y="685728"/>
            <a:ext cx="6127183" cy="1340247"/>
            <a:chOff x="3787333" y="583252"/>
            <a:chExt cx="4232862" cy="1460812"/>
          </a:xfrm>
        </p:grpSpPr>
        <p:grpSp>
          <p:nvGrpSpPr>
            <p:cNvPr id="134" name="Group 2"/>
            <p:cNvGrpSpPr/>
            <p:nvPr/>
          </p:nvGrpSpPr>
          <p:grpSpPr>
            <a:xfrm>
              <a:off x="5618122" y="1967864"/>
              <a:ext cx="865061" cy="76200"/>
              <a:chOff x="-1314857" y="1142412"/>
              <a:chExt cx="1153414" cy="101600"/>
            </a:xfrm>
          </p:grpSpPr>
          <p:sp>
            <p:nvSpPr>
              <p:cNvPr id="198" name="Freeform 3"/>
              <p:cNvSpPr/>
              <p:nvPr/>
            </p:nvSpPr>
            <p:spPr>
              <a:xfrm>
                <a:off x="-1314857" y="1142412"/>
                <a:ext cx="1153414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1153414" h="101600">
                    <a:moveTo>
                      <a:pt x="50800" y="0"/>
                    </a:moveTo>
                    <a:lnTo>
                      <a:pt x="1102614" y="0"/>
                    </a:lnTo>
                    <a:cubicBezTo>
                      <a:pt x="1130681" y="0"/>
                      <a:pt x="1153414" y="22733"/>
                      <a:pt x="1153414" y="50800"/>
                    </a:cubicBezTo>
                    <a:cubicBezTo>
                      <a:pt x="1153414" y="78867"/>
                      <a:pt x="1130681" y="101600"/>
                      <a:pt x="1102614" y="101600"/>
                    </a:cubicBezTo>
                    <a:lnTo>
                      <a:pt x="50800" y="101600"/>
                    </a:lnTo>
                    <a:cubicBezTo>
                      <a:pt x="22733" y="101600"/>
                      <a:pt x="0" y="78867"/>
                      <a:pt x="0" y="50800"/>
                    </a:cubicBezTo>
                    <a:cubicBezTo>
                      <a:pt x="0" y="22733"/>
                      <a:pt x="22733" y="0"/>
                      <a:pt x="50800" y="0"/>
                    </a:cubicBezTo>
                    <a:close/>
                  </a:path>
                </a:pathLst>
              </a:custGeom>
              <a:solidFill>
                <a:srgbClr val="2D889D"/>
              </a:solidFill>
            </p:spPr>
          </p:sp>
        </p:grpSp>
        <p:grpSp>
          <p:nvGrpSpPr>
            <p:cNvPr id="221" name="Group 220"/>
            <p:cNvGrpSpPr/>
            <p:nvPr/>
          </p:nvGrpSpPr>
          <p:grpSpPr>
            <a:xfrm>
              <a:off x="3787333" y="583252"/>
              <a:ext cx="4232862" cy="1361571"/>
              <a:chOff x="3776803" y="583252"/>
              <a:chExt cx="4232862" cy="1361571"/>
            </a:xfrm>
          </p:grpSpPr>
          <p:sp>
            <p:nvSpPr>
              <p:cNvPr id="207" name="Freeform 7"/>
              <p:cNvSpPr/>
              <p:nvPr/>
            </p:nvSpPr>
            <p:spPr>
              <a:xfrm>
                <a:off x="3776803" y="583252"/>
                <a:ext cx="4232862" cy="1361571"/>
              </a:xfrm>
              <a:custGeom>
                <a:avLst/>
                <a:gdLst/>
                <a:ahLst/>
                <a:cxnLst/>
                <a:rect l="l" t="t" r="r" b="b"/>
                <a:pathLst>
                  <a:path w="4614909" h="1275393">
                    <a:moveTo>
                      <a:pt x="0" y="0"/>
                    </a:moveTo>
                    <a:lnTo>
                      <a:pt x="4614909" y="0"/>
                    </a:lnTo>
                    <a:lnTo>
                      <a:pt x="4614909" y="1275393"/>
                    </a:lnTo>
                    <a:lnTo>
                      <a:pt x="0" y="12753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 t="-732" b="-732"/>
                </a:stretch>
              </a:blipFill>
            </p:spPr>
          </p:sp>
          <p:grpSp>
            <p:nvGrpSpPr>
              <p:cNvPr id="200" name="Group 199"/>
              <p:cNvGrpSpPr/>
              <p:nvPr/>
            </p:nvGrpSpPr>
            <p:grpSpPr>
              <a:xfrm>
                <a:off x="4058673" y="706573"/>
                <a:ext cx="3476732" cy="1071863"/>
                <a:chOff x="3058484" y="370145"/>
                <a:chExt cx="3476732" cy="1071863"/>
              </a:xfrm>
            </p:grpSpPr>
            <p:sp>
              <p:nvSpPr>
                <p:cNvPr id="192" name="TextBox 23"/>
                <p:cNvSpPr txBox="1"/>
                <p:nvPr/>
              </p:nvSpPr>
              <p:spPr>
                <a:xfrm>
                  <a:off x="3308407" y="616873"/>
                  <a:ext cx="3226809" cy="825135"/>
                </a:xfrm>
                <a:prstGeom prst="rect">
                  <a:avLst/>
                </a:prstGeom>
              </p:spPr>
              <p:txBody>
                <a:bodyPr lIns="0" tIns="0" rIns="0" bIns="0" rtlCol="0" anchor="t"/>
                <a:lstStyle/>
                <a:p>
                  <a:pPr marL="0" marR="0" lvl="0" indent="0" algn="l" defTabSz="914400" rtl="0" eaLnBrk="1" fontAlgn="auto" latinLnBrk="0" hangingPunct="1">
                    <a:lnSpc>
                      <a:spcPts val="23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400" b="1" noProof="0" dirty="0" smtClean="0">
                      <a:solidFill>
                        <a:srgbClr val="FF0000"/>
                      </a:solidFill>
                      <a:latin typeface="Garet Bold"/>
                      <a:ea typeface="Garet Bold"/>
                      <a:cs typeface="Garet Bold"/>
                      <a:sym typeface="Garet Bold"/>
                    </a:rPr>
                    <a:t>CỦNG CỐ SO SÁNH PHÂN SỐ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aret Bold"/>
                    <a:ea typeface="Garet Bold"/>
                    <a:cs typeface="Garet Bold"/>
                    <a:sym typeface="Garet Bold"/>
                  </a:endParaRPr>
                </a:p>
              </p:txBody>
            </p:sp>
            <p:sp>
              <p:nvSpPr>
                <p:cNvPr id="190" name="TextBox 26"/>
                <p:cNvSpPr txBox="1"/>
                <p:nvPr/>
              </p:nvSpPr>
              <p:spPr>
                <a:xfrm>
                  <a:off x="3058484" y="370145"/>
                  <a:ext cx="609108" cy="937577"/>
                </a:xfrm>
                <a:prstGeom prst="rect">
                  <a:avLst/>
                </a:prstGeom>
              </p:spPr>
              <p:txBody>
                <a:bodyPr lIns="0" tIns="0" rIns="0" bIns="0"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5598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26182"/>
                    </a:solidFill>
                    <a:effectLst/>
                    <a:uLnTx/>
                    <a:uFillTx/>
                    <a:latin typeface="Garet Bold"/>
                    <a:ea typeface="Garet Bold"/>
                    <a:cs typeface="Garet Bold"/>
                    <a:sym typeface="Garet Bold"/>
                  </a:endParaRPr>
                </a:p>
              </p:txBody>
            </p:sp>
          </p:grpSp>
        </p:grpSp>
      </p:grpSp>
      <p:grpSp>
        <p:nvGrpSpPr>
          <p:cNvPr id="247" name="Group 246"/>
          <p:cNvGrpSpPr/>
          <p:nvPr/>
        </p:nvGrpSpPr>
        <p:grpSpPr>
          <a:xfrm>
            <a:off x="4099832" y="4428747"/>
            <a:ext cx="6374204" cy="1330311"/>
            <a:chOff x="3938689" y="3237576"/>
            <a:chExt cx="4348494" cy="1270827"/>
          </a:xfrm>
        </p:grpSpPr>
        <p:grpSp>
          <p:nvGrpSpPr>
            <p:cNvPr id="239" name="Group 5"/>
            <p:cNvGrpSpPr/>
            <p:nvPr/>
          </p:nvGrpSpPr>
          <p:grpSpPr>
            <a:xfrm>
              <a:off x="5390274" y="4263006"/>
              <a:ext cx="865062" cy="76200"/>
              <a:chOff x="-1269774" y="511885"/>
              <a:chExt cx="1153415" cy="101600"/>
            </a:xfrm>
          </p:grpSpPr>
          <p:sp>
            <p:nvSpPr>
              <p:cNvPr id="240" name="Freeform 6"/>
              <p:cNvSpPr/>
              <p:nvPr/>
            </p:nvSpPr>
            <p:spPr>
              <a:xfrm>
                <a:off x="-1269774" y="511885"/>
                <a:ext cx="115341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1153414" h="101600">
                    <a:moveTo>
                      <a:pt x="50800" y="0"/>
                    </a:moveTo>
                    <a:lnTo>
                      <a:pt x="1102614" y="0"/>
                    </a:lnTo>
                    <a:cubicBezTo>
                      <a:pt x="1130681" y="0"/>
                      <a:pt x="1153414" y="22733"/>
                      <a:pt x="1153414" y="50800"/>
                    </a:cubicBezTo>
                    <a:cubicBezTo>
                      <a:pt x="1153414" y="78867"/>
                      <a:pt x="1130681" y="101600"/>
                      <a:pt x="1102614" y="101600"/>
                    </a:cubicBezTo>
                    <a:lnTo>
                      <a:pt x="50800" y="101600"/>
                    </a:lnTo>
                    <a:cubicBezTo>
                      <a:pt x="22733" y="101600"/>
                      <a:pt x="0" y="78867"/>
                      <a:pt x="0" y="50800"/>
                    </a:cubicBezTo>
                    <a:cubicBezTo>
                      <a:pt x="0" y="22733"/>
                      <a:pt x="22733" y="0"/>
                      <a:pt x="50800" y="0"/>
                    </a:cubicBezTo>
                    <a:close/>
                  </a:path>
                </a:pathLst>
              </a:custGeom>
              <a:solidFill>
                <a:srgbClr val="2D889D"/>
              </a:solidFill>
            </p:spPr>
          </p:sp>
        </p:grpSp>
        <p:grpSp>
          <p:nvGrpSpPr>
            <p:cNvPr id="219" name="Group 218"/>
            <p:cNvGrpSpPr/>
            <p:nvPr/>
          </p:nvGrpSpPr>
          <p:grpSpPr>
            <a:xfrm>
              <a:off x="3938689" y="3237576"/>
              <a:ext cx="4348494" cy="1270827"/>
              <a:chOff x="3938689" y="3237576"/>
              <a:chExt cx="4348494" cy="1270827"/>
            </a:xfrm>
          </p:grpSpPr>
          <p:sp>
            <p:nvSpPr>
              <p:cNvPr id="209" name="Freeform 7"/>
              <p:cNvSpPr/>
              <p:nvPr/>
            </p:nvSpPr>
            <p:spPr>
              <a:xfrm>
                <a:off x="4104731" y="3237576"/>
                <a:ext cx="4182452" cy="1191766"/>
              </a:xfrm>
              <a:custGeom>
                <a:avLst/>
                <a:gdLst/>
                <a:ahLst/>
                <a:cxnLst/>
                <a:rect l="l" t="t" r="r" b="b"/>
                <a:pathLst>
                  <a:path w="4614909" h="1275393">
                    <a:moveTo>
                      <a:pt x="0" y="0"/>
                    </a:moveTo>
                    <a:lnTo>
                      <a:pt x="4614909" y="0"/>
                    </a:lnTo>
                    <a:lnTo>
                      <a:pt x="4614909" y="1275393"/>
                    </a:lnTo>
                    <a:lnTo>
                      <a:pt x="0" y="12753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 t="-732" b="-732"/>
                </a:stretch>
              </a:blipFill>
            </p:spPr>
          </p:sp>
          <p:sp>
            <p:nvSpPr>
              <p:cNvPr id="182" name="TextBox 38"/>
              <p:cNvSpPr txBox="1"/>
              <p:nvPr/>
            </p:nvSpPr>
            <p:spPr>
              <a:xfrm>
                <a:off x="4601738" y="3601636"/>
                <a:ext cx="3385029" cy="518068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Garet Bold"/>
                    <a:ea typeface="Garet Bold"/>
                    <a:cs typeface="Garet Bold"/>
                    <a:sym typeface="Garet Bold"/>
                  </a:rPr>
                  <a:t>GIẢI</a:t>
                </a:r>
                <a:r>
                  <a:rPr kumimoji="0" lang="en-US" sz="2400" b="1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Garet Bold"/>
                    <a:ea typeface="Garet Bold"/>
                    <a:cs typeface="Garet Bold"/>
                    <a:sym typeface="Garet Bold"/>
                  </a:rPr>
                  <a:t> CÁC BÀI TOÁN THỰC TẾ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et Bold"/>
                  <a:ea typeface="Garet Bold"/>
                  <a:cs typeface="Garet Bold"/>
                  <a:sym typeface="Garet Bold"/>
                </a:endParaRPr>
              </a:p>
            </p:txBody>
          </p:sp>
          <p:sp>
            <p:nvSpPr>
              <p:cNvPr id="179" name="Freeform 40"/>
              <p:cNvSpPr/>
              <p:nvPr/>
            </p:nvSpPr>
            <p:spPr>
              <a:xfrm>
                <a:off x="3938689" y="3676585"/>
                <a:ext cx="772289" cy="831818"/>
              </a:xfrm>
              <a:custGeom>
                <a:avLst/>
                <a:gdLst/>
                <a:ahLst/>
                <a:cxnLst/>
                <a:rect l="l" t="t" r="r" b="b"/>
                <a:pathLst>
                  <a:path w="1029719" h="1109091">
                    <a:moveTo>
                      <a:pt x="0" y="0"/>
                    </a:moveTo>
                    <a:lnTo>
                      <a:pt x="1029719" y="0"/>
                    </a:lnTo>
                    <a:lnTo>
                      <a:pt x="1029719" y="1109091"/>
                    </a:lnTo>
                    <a:lnTo>
                      <a:pt x="0" y="11090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>
                <a:noFill/>
                <a:prstDash val="solid"/>
                <a:miter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2547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5" y="4095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&gt;, &lt;, 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ABB0AD-9755-D02B-0B13-9ACFA353AF67}"/>
              </a:ext>
            </a:extLst>
          </p:cNvPr>
          <p:cNvGrpSpPr/>
          <p:nvPr/>
        </p:nvGrpSpPr>
        <p:grpSpPr>
          <a:xfrm>
            <a:off x="647700" y="1381125"/>
            <a:ext cx="11249025" cy="975058"/>
            <a:chOff x="647700" y="1381125"/>
            <a:chExt cx="11249025" cy="975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/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blipFill>
                  <a:blip r:embed="rId2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/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/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88B4C48-C7C9-CD72-3FE6-D63CA5D7F90E}"/>
                </a:ext>
              </a:extLst>
            </p:cNvPr>
            <p:cNvSpPr/>
            <p:nvPr/>
          </p:nvSpPr>
          <p:spPr>
            <a:xfrm>
              <a:off x="1590675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D7DE34A-1D7A-A394-3D80-5A162337C07D}"/>
                </a:ext>
              </a:extLst>
            </p:cNvPr>
            <p:cNvSpPr/>
            <p:nvPr/>
          </p:nvSpPr>
          <p:spPr>
            <a:xfrm>
              <a:off x="5172075" y="15906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5CBFFCD-9A04-640E-461D-872DBC351358}"/>
                </a:ext>
              </a:extLst>
            </p:cNvPr>
            <p:cNvSpPr/>
            <p:nvPr/>
          </p:nvSpPr>
          <p:spPr>
            <a:xfrm>
              <a:off x="9163050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FD5CC5-C4B7-8369-754B-7C013D2366FA}"/>
              </a:ext>
            </a:extLst>
          </p:cNvPr>
          <p:cNvGrpSpPr/>
          <p:nvPr/>
        </p:nvGrpSpPr>
        <p:grpSpPr>
          <a:xfrm>
            <a:off x="600075" y="2771775"/>
            <a:ext cx="11020425" cy="953380"/>
            <a:chOff x="600075" y="2771775"/>
            <a:chExt cx="11020425" cy="953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/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blipFill>
                  <a:blip r:embed="rId5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/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/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F9C24A4-079A-3D76-2445-ADF437038827}"/>
                </a:ext>
              </a:extLst>
            </p:cNvPr>
            <p:cNvSpPr/>
            <p:nvPr/>
          </p:nvSpPr>
          <p:spPr>
            <a:xfrm>
              <a:off x="1552575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CDF2422-3B52-0848-C99E-4E2EDF142005}"/>
                </a:ext>
              </a:extLst>
            </p:cNvPr>
            <p:cNvSpPr/>
            <p:nvPr/>
          </p:nvSpPr>
          <p:spPr>
            <a:xfrm>
              <a:off x="5343525" y="28956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D56C629-9641-72DF-146F-5B438436C013}"/>
                </a:ext>
              </a:extLst>
            </p:cNvPr>
            <p:cNvSpPr/>
            <p:nvPr/>
          </p:nvSpPr>
          <p:spPr>
            <a:xfrm>
              <a:off x="8896350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C62275-1F82-0F82-5283-F5734E214B21}"/>
              </a:ext>
            </a:extLst>
          </p:cNvPr>
          <p:cNvSpPr/>
          <p:nvPr/>
        </p:nvSpPr>
        <p:spPr>
          <a:xfrm>
            <a:off x="1590675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78F801-F35E-30C1-E929-9A7C183BB893}"/>
              </a:ext>
            </a:extLst>
          </p:cNvPr>
          <p:cNvSpPr/>
          <p:nvPr/>
        </p:nvSpPr>
        <p:spPr>
          <a:xfrm>
            <a:off x="5162550" y="158115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09A821-943D-B5DD-1FED-A2114E8A3629}"/>
              </a:ext>
            </a:extLst>
          </p:cNvPr>
          <p:cNvSpPr/>
          <p:nvPr/>
        </p:nvSpPr>
        <p:spPr>
          <a:xfrm>
            <a:off x="9144000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9668B6-DCC8-49AE-480E-BDD7CFBCC711}"/>
              </a:ext>
            </a:extLst>
          </p:cNvPr>
          <p:cNvSpPr/>
          <p:nvPr/>
        </p:nvSpPr>
        <p:spPr>
          <a:xfrm>
            <a:off x="1543050" y="29241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DB5B2C-288F-7578-8365-5FA11F5AB9BA}"/>
              </a:ext>
            </a:extLst>
          </p:cNvPr>
          <p:cNvSpPr/>
          <p:nvPr/>
        </p:nvSpPr>
        <p:spPr>
          <a:xfrm>
            <a:off x="5343525" y="28860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07B934F-B2FE-7124-A178-3DDBAA0D6D5C}"/>
              </a:ext>
            </a:extLst>
          </p:cNvPr>
          <p:cNvSpPr/>
          <p:nvPr/>
        </p:nvSpPr>
        <p:spPr>
          <a:xfrm>
            <a:off x="8896350" y="293370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604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74112" y="151221"/>
            <a:ext cx="11613089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09456" y="591665"/>
                <a:ext cx="8499834" cy="1335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tờ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Mai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tờ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56" y="591665"/>
                <a:ext cx="8499834" cy="1335109"/>
              </a:xfrm>
              <a:prstGeom prst="rect">
                <a:avLst/>
              </a:prstGeom>
              <a:blipFill>
                <a:blip r:embed="rId5"/>
                <a:stretch>
                  <a:fillRect l="-1434" r="-789" b="-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461884" y="2192040"/>
          <a:ext cx="347208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011">
                  <a:extLst>
                    <a:ext uri="{9D8B030D-6E8A-4147-A177-3AD203B41FA5}">
                      <a16:colId xmlns:a16="http://schemas.microsoft.com/office/drawing/2014/main" val="2973357311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3071206343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3270360305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2583186157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4012330679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2962568847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1331037908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4062271965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6029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86630" y="2282494"/>
            <a:ext cx="120015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2933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0076" y="3050256"/>
            <a:ext cx="120015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2471511" y="2971456"/>
          <a:ext cx="347208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35">
                  <a:extLst>
                    <a:ext uri="{9D8B030D-6E8A-4147-A177-3AD203B41FA5}">
                      <a16:colId xmlns:a16="http://schemas.microsoft.com/office/drawing/2014/main" val="2973357311"/>
                    </a:ext>
                  </a:extLst>
                </a:gridCol>
                <a:gridCol w="436687">
                  <a:extLst>
                    <a:ext uri="{9D8B030D-6E8A-4147-A177-3AD203B41FA5}">
                      <a16:colId xmlns:a16="http://schemas.microsoft.com/office/drawing/2014/main" val="3071206343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3270360305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2583186157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4012330679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2962568847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1331037908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4062271965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6029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459" y="592274"/>
            <a:ext cx="2304395" cy="2086271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2461884" y="2193355"/>
          <a:ext cx="347208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011">
                  <a:extLst>
                    <a:ext uri="{9D8B030D-6E8A-4147-A177-3AD203B41FA5}">
                      <a16:colId xmlns:a16="http://schemas.microsoft.com/office/drawing/2014/main" val="2973357311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3071206343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3270360305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2583186157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4012330679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2962568847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1331037908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4062271965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60297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2461884" y="2972420"/>
          <a:ext cx="347208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35">
                  <a:extLst>
                    <a:ext uri="{9D8B030D-6E8A-4147-A177-3AD203B41FA5}">
                      <a16:colId xmlns:a16="http://schemas.microsoft.com/office/drawing/2014/main" val="2973357311"/>
                    </a:ext>
                  </a:extLst>
                </a:gridCol>
                <a:gridCol w="436687">
                  <a:extLst>
                    <a:ext uri="{9D8B030D-6E8A-4147-A177-3AD203B41FA5}">
                      <a16:colId xmlns:a16="http://schemas.microsoft.com/office/drawing/2014/main" val="3071206343"/>
                    </a:ext>
                  </a:extLst>
                </a:gridCol>
                <a:gridCol w="430300">
                  <a:extLst>
                    <a:ext uri="{9D8B030D-6E8A-4147-A177-3AD203B41FA5}">
                      <a16:colId xmlns:a16="http://schemas.microsoft.com/office/drawing/2014/main" val="3270360305"/>
                    </a:ext>
                  </a:extLst>
                </a:gridCol>
                <a:gridCol w="437723">
                  <a:extLst>
                    <a:ext uri="{9D8B030D-6E8A-4147-A177-3AD203B41FA5}">
                      <a16:colId xmlns:a16="http://schemas.microsoft.com/office/drawing/2014/main" val="2583186157"/>
                    </a:ext>
                  </a:extLst>
                </a:gridCol>
                <a:gridCol w="425877">
                  <a:extLst>
                    <a:ext uri="{9D8B030D-6E8A-4147-A177-3AD203B41FA5}">
                      <a16:colId xmlns:a16="http://schemas.microsoft.com/office/drawing/2014/main" val="4012330679"/>
                    </a:ext>
                  </a:extLst>
                </a:gridCol>
                <a:gridCol w="442145">
                  <a:extLst>
                    <a:ext uri="{9D8B030D-6E8A-4147-A177-3AD203B41FA5}">
                      <a16:colId xmlns:a16="http://schemas.microsoft.com/office/drawing/2014/main" val="2962568847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1331037908"/>
                    </a:ext>
                  </a:extLst>
                </a:gridCol>
                <a:gridCol w="434011">
                  <a:extLst>
                    <a:ext uri="{9D8B030D-6E8A-4147-A177-3AD203B41FA5}">
                      <a16:colId xmlns:a16="http://schemas.microsoft.com/office/drawing/2014/main" val="4062271965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60297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58726CEC-B321-B0EB-FA90-1151D419A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4505" y="1994899"/>
            <a:ext cx="4457700" cy="195262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E9E89AD-E2B6-3D9F-134A-42528F5D5C03}"/>
              </a:ext>
            </a:extLst>
          </p:cNvPr>
          <p:cNvSpPr/>
          <p:nvPr/>
        </p:nvSpPr>
        <p:spPr>
          <a:xfrm>
            <a:off x="665018" y="4212791"/>
            <a:ext cx="10363200" cy="1334500"/>
          </a:xfrm>
          <a:prstGeom prst="rect">
            <a:avLst/>
          </a:prstGeom>
          <a:solidFill>
            <a:srgbClr val="FCC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tabLst>
                <a:tab pos="255270" algn="l"/>
              </a:tabLst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16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&gt;, &lt;,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2240C-962D-2200-272E-AE869308B166}"/>
              </a:ext>
            </a:extLst>
          </p:cNvPr>
          <p:cNvGrpSpPr/>
          <p:nvPr/>
        </p:nvGrpSpPr>
        <p:grpSpPr>
          <a:xfrm>
            <a:off x="2171700" y="12287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0DD4FED-7270-8F9C-5386-81C655D0A348}"/>
                </a:ext>
              </a:extLst>
            </p:cNvPr>
            <p:cNvSpPr/>
            <p:nvPr/>
          </p:nvSpPr>
          <p:spPr>
            <a:xfrm>
              <a:off x="150495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AAE4DB-9C06-BC96-DEB3-BFDC433C1742}"/>
              </a:ext>
            </a:extLst>
          </p:cNvPr>
          <p:cNvGrpSpPr/>
          <p:nvPr/>
        </p:nvGrpSpPr>
        <p:grpSpPr>
          <a:xfrm>
            <a:off x="6600825" y="12668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827BE7-7C3F-C9C7-0945-788D12EA7AC6}"/>
                </a:ext>
              </a:extLst>
            </p:cNvPr>
            <p:cNvSpPr/>
            <p:nvPr/>
          </p:nvSpPr>
          <p:spPr>
            <a:xfrm>
              <a:off x="179070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757547-5CAD-EF2D-9E66-720EF5E70236}"/>
              </a:ext>
            </a:extLst>
          </p:cNvPr>
          <p:cNvSpPr/>
          <p:nvPr/>
        </p:nvSpPr>
        <p:spPr>
          <a:xfrm>
            <a:off x="2600324" y="14763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2DA0E09-F939-C5B5-DB22-B9134E661BA5}"/>
              </a:ext>
            </a:extLst>
          </p:cNvPr>
          <p:cNvSpPr/>
          <p:nvPr/>
        </p:nvSpPr>
        <p:spPr>
          <a:xfrm>
            <a:off x="7267574" y="15144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6559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459</Words>
  <Application>Microsoft Office PowerPoint</Application>
  <PresentationFormat>Widescreen</PresentationFormat>
  <Paragraphs>117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MS Gothic</vt:lpstr>
      <vt:lpstr>#9Slide05 Dancing Script</vt:lpstr>
      <vt:lpstr>#9Slide07 HoneyCream</vt:lpstr>
      <vt:lpstr>Arial</vt:lpstr>
      <vt:lpstr>Calibri</vt:lpstr>
      <vt:lpstr>Calibri Light</vt:lpstr>
      <vt:lpstr>Cambria</vt:lpstr>
      <vt:lpstr>Cambria Math</vt:lpstr>
      <vt:lpstr>Garet</vt:lpstr>
      <vt:lpstr>Garet Bold</vt:lpstr>
      <vt:lpstr>Glacial Indifference</vt:lpstr>
      <vt:lpstr>HP001 4 hàng</vt:lpstr>
      <vt:lpstr>SVN-Newton</vt:lpstr>
      <vt:lpstr>Times New Roman</vt:lpstr>
      <vt:lpstr>1_Office Theme</vt:lpstr>
      <vt:lpstr>Office Theme</vt:lpstr>
      <vt:lpstr>NHIỆT LIỆT CHÀO MỪNG CÁC THẦY CÔ  VỀ DỰ GIỜ MÔN TOÁN LỚP 4E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VIỆC CÁ NHÂN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46</cp:revision>
  <dcterms:created xsi:type="dcterms:W3CDTF">2023-12-20T12:16:59Z</dcterms:created>
  <dcterms:modified xsi:type="dcterms:W3CDTF">2025-03-30T15:23:21Z</dcterms:modified>
</cp:coreProperties>
</file>